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62"/>
  </p:notesMasterIdLst>
  <p:sldIdLst>
    <p:sldId id="447" r:id="rId3"/>
    <p:sldId id="257" r:id="rId4"/>
    <p:sldId id="258" r:id="rId5"/>
    <p:sldId id="259" r:id="rId6"/>
    <p:sldId id="466" r:id="rId7"/>
    <p:sldId id="702" r:id="rId8"/>
    <p:sldId id="467" r:id="rId9"/>
    <p:sldId id="362" r:id="rId10"/>
    <p:sldId id="468" r:id="rId11"/>
    <p:sldId id="471" r:id="rId12"/>
    <p:sldId id="472" r:id="rId13"/>
    <p:sldId id="274" r:id="rId14"/>
    <p:sldId id="474" r:id="rId15"/>
    <p:sldId id="483" r:id="rId16"/>
    <p:sldId id="484" r:id="rId17"/>
    <p:sldId id="485" r:id="rId18"/>
    <p:sldId id="703" r:id="rId19"/>
    <p:sldId id="704" r:id="rId20"/>
    <p:sldId id="706" r:id="rId21"/>
    <p:sldId id="705" r:id="rId22"/>
    <p:sldId id="707" r:id="rId23"/>
    <p:sldId id="475" r:id="rId24"/>
    <p:sldId id="473" r:id="rId25"/>
    <p:sldId id="486" r:id="rId26"/>
    <p:sldId id="487" r:id="rId27"/>
    <p:sldId id="488" r:id="rId28"/>
    <p:sldId id="521" r:id="rId29"/>
    <p:sldId id="489" r:id="rId30"/>
    <p:sldId id="490" r:id="rId31"/>
    <p:sldId id="476" r:id="rId32"/>
    <p:sldId id="477" r:id="rId33"/>
    <p:sldId id="479" r:id="rId34"/>
    <p:sldId id="478" r:id="rId35"/>
    <p:sldId id="469" r:id="rId36"/>
    <p:sldId id="480" r:id="rId37"/>
    <p:sldId id="481" r:id="rId38"/>
    <p:sldId id="492" r:id="rId39"/>
    <p:sldId id="482" r:id="rId40"/>
    <p:sldId id="494" r:id="rId41"/>
    <p:sldId id="493" r:id="rId42"/>
    <p:sldId id="491" r:id="rId43"/>
    <p:sldId id="495" r:id="rId44"/>
    <p:sldId id="496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5" r:id="rId56"/>
    <p:sldId id="532" r:id="rId57"/>
    <p:sldId id="533" r:id="rId58"/>
    <p:sldId id="700" r:id="rId59"/>
    <p:sldId id="701" r:id="rId60"/>
    <p:sldId id="297" r:id="rId61"/>
  </p:sldIdLst>
  <p:sldSz cx="12192000" cy="6858000"/>
  <p:notesSz cx="6858000" cy="9144000"/>
  <p:embeddedFontLst>
    <p:embeddedFont>
      <p:font typeface="Cabin" panose="020B0604020202020204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ambria Math" panose="02040503050406030204" pitchFamily="18" charset="0"/>
      <p:regular r:id="rId71"/>
    </p:embeddedFont>
    <p:embeddedFont>
      <p:font typeface="Gill Sans" panose="020B0604020202020204" charset="0"/>
      <p:regular r:id="rId72"/>
      <p:bold r:id="rId73"/>
    </p:embeddedFont>
    <p:embeddedFont>
      <p:font typeface="Montserrat" panose="00000500000000000000" pitchFamily="2" charset="0"/>
      <p:regular r:id="rId74"/>
      <p:bold r:id="rId75"/>
      <p:italic r:id="rId76"/>
      <p:boldItalic r:id="rId77"/>
    </p:embeddedFont>
    <p:embeddedFont>
      <p:font typeface="Verdana" panose="020B060403050404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0" roundtripDataSignature="AMtx7mjOTaGbNffGq71an2i6rlV/tm8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CFFE94-10C1-41BB-BACE-F84C5C724260}">
  <a:tblStyle styleId="{7ECFFE94-10C1-41BB-BACE-F84C5C7242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0.fntdata"/><Relationship Id="rId80" Type="http://schemas.openxmlformats.org/officeDocument/2006/relationships/font" Target="fonts/font18.fntdata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5.fntdata"/><Relationship Id="rId124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font" Target="fonts/font19.fntdata"/><Relationship Id="rId12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4.fntdata"/><Relationship Id="rId120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4.fntdata"/><Relationship Id="rId61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125BB-A3AC-4EA7-A187-C6A62B59513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1B3E1B8-97AA-40E1-A84A-051426C855E7}">
      <dgm:prSet/>
      <dgm:spPr/>
      <dgm:t>
        <a:bodyPr/>
        <a:lstStyle/>
        <a:p>
          <a:r>
            <a:rPr lang="en-IN"/>
            <a:t>Regression problems</a:t>
          </a:r>
        </a:p>
      </dgm:t>
    </dgm:pt>
    <dgm:pt modelId="{197D254E-BE42-4F79-9845-25374FC46B24}" type="parTrans" cxnId="{0349C746-58B5-498B-90F9-095413CA8C29}">
      <dgm:prSet/>
      <dgm:spPr/>
      <dgm:t>
        <a:bodyPr/>
        <a:lstStyle/>
        <a:p>
          <a:endParaRPr lang="en-IN"/>
        </a:p>
      </dgm:t>
    </dgm:pt>
    <dgm:pt modelId="{97EFE508-7B34-4CA4-8BE7-719902720A5D}" type="sibTrans" cxnId="{0349C746-58B5-498B-90F9-095413CA8C29}">
      <dgm:prSet/>
      <dgm:spPr/>
      <dgm:t>
        <a:bodyPr/>
        <a:lstStyle/>
        <a:p>
          <a:endParaRPr lang="en-IN"/>
        </a:p>
      </dgm:t>
    </dgm:pt>
    <dgm:pt modelId="{323117CC-76BC-4AD4-A416-6DD4E7E2CC4E}">
      <dgm:prSet/>
      <dgm:spPr/>
      <dgm:t>
        <a:bodyPr/>
        <a:lstStyle/>
        <a:p>
          <a:r>
            <a:rPr lang="en-IN"/>
            <a:t>Nature of relationship</a:t>
          </a:r>
        </a:p>
      </dgm:t>
    </dgm:pt>
    <dgm:pt modelId="{84229772-94BB-41B6-97C4-B623DEB4DD91}" type="parTrans" cxnId="{A2DC7377-291E-4389-81D3-AB1DA9A01438}">
      <dgm:prSet/>
      <dgm:spPr/>
      <dgm:t>
        <a:bodyPr/>
        <a:lstStyle/>
        <a:p>
          <a:endParaRPr lang="en-IN"/>
        </a:p>
      </dgm:t>
    </dgm:pt>
    <dgm:pt modelId="{196D41D5-89A2-43CE-A236-52863F0FFD24}" type="sibTrans" cxnId="{A2DC7377-291E-4389-81D3-AB1DA9A01438}">
      <dgm:prSet/>
      <dgm:spPr/>
      <dgm:t>
        <a:bodyPr/>
        <a:lstStyle/>
        <a:p>
          <a:endParaRPr lang="en-IN"/>
        </a:p>
      </dgm:t>
    </dgm:pt>
    <dgm:pt modelId="{AD0609C8-9373-4AF4-BF0F-403C98CD5BB7}">
      <dgm:prSet/>
      <dgm:spPr/>
      <dgm:t>
        <a:bodyPr/>
        <a:lstStyle/>
        <a:p>
          <a:r>
            <a:rPr lang="en-IN"/>
            <a:t>Linear </a:t>
          </a:r>
        </a:p>
      </dgm:t>
    </dgm:pt>
    <dgm:pt modelId="{C15414EB-FCE8-40C1-A137-FD9167D2B8DD}" type="parTrans" cxnId="{2055B5D5-78A8-4C9C-ABA2-133EED14F1B5}">
      <dgm:prSet/>
      <dgm:spPr/>
      <dgm:t>
        <a:bodyPr/>
        <a:lstStyle/>
        <a:p>
          <a:endParaRPr lang="en-IN"/>
        </a:p>
      </dgm:t>
    </dgm:pt>
    <dgm:pt modelId="{7693FD63-8D4C-4368-96BE-4FC1E1B70BC3}" type="sibTrans" cxnId="{2055B5D5-78A8-4C9C-ABA2-133EED14F1B5}">
      <dgm:prSet/>
      <dgm:spPr/>
      <dgm:t>
        <a:bodyPr/>
        <a:lstStyle/>
        <a:p>
          <a:endParaRPr lang="en-IN"/>
        </a:p>
      </dgm:t>
    </dgm:pt>
    <dgm:pt modelId="{ADD6E4D6-7D79-4897-8D3A-F74A9EC8AF36}">
      <dgm:prSet/>
      <dgm:spPr/>
      <dgm:t>
        <a:bodyPr/>
        <a:lstStyle/>
        <a:p>
          <a:r>
            <a:rPr lang="en-IN"/>
            <a:t>Non-linear</a:t>
          </a:r>
        </a:p>
      </dgm:t>
    </dgm:pt>
    <dgm:pt modelId="{129BF22B-7C94-44C1-B5E6-73156FE56725}" type="parTrans" cxnId="{ED65FCF4-FEAF-4451-AC71-64F83C0B719B}">
      <dgm:prSet/>
      <dgm:spPr/>
      <dgm:t>
        <a:bodyPr/>
        <a:lstStyle/>
        <a:p>
          <a:endParaRPr lang="en-IN"/>
        </a:p>
      </dgm:t>
    </dgm:pt>
    <dgm:pt modelId="{40F61475-7CB3-49DF-8FAE-F7CF44DEB405}" type="sibTrans" cxnId="{ED65FCF4-FEAF-4451-AC71-64F83C0B719B}">
      <dgm:prSet/>
      <dgm:spPr/>
      <dgm:t>
        <a:bodyPr/>
        <a:lstStyle/>
        <a:p>
          <a:endParaRPr lang="en-IN"/>
        </a:p>
      </dgm:t>
    </dgm:pt>
    <dgm:pt modelId="{830A1152-FD34-4303-AB90-6FD11AFB9348}">
      <dgm:prSet/>
      <dgm:spPr/>
      <dgm:t>
        <a:bodyPr/>
        <a:lstStyle/>
        <a:p>
          <a:r>
            <a:rPr lang="en-IN" dirty="0"/>
            <a:t>Number of dependent and independent variables</a:t>
          </a:r>
        </a:p>
      </dgm:t>
    </dgm:pt>
    <dgm:pt modelId="{82296AFC-9CD5-47A3-8B01-7BFC364ED984}" type="parTrans" cxnId="{B3488A45-FA83-48CB-9ADA-A1950F4AA328}">
      <dgm:prSet/>
      <dgm:spPr/>
      <dgm:t>
        <a:bodyPr/>
        <a:lstStyle/>
        <a:p>
          <a:endParaRPr lang="en-IN"/>
        </a:p>
      </dgm:t>
    </dgm:pt>
    <dgm:pt modelId="{A623720C-C244-4785-946B-0E9C03E0F0FF}" type="sibTrans" cxnId="{B3488A45-FA83-48CB-9ADA-A1950F4AA328}">
      <dgm:prSet/>
      <dgm:spPr/>
      <dgm:t>
        <a:bodyPr/>
        <a:lstStyle/>
        <a:p>
          <a:endParaRPr lang="en-IN"/>
        </a:p>
      </dgm:t>
    </dgm:pt>
    <dgm:pt modelId="{8E5030F3-F9F5-4F67-B70C-64BAC2AF7366}">
      <dgm:prSet/>
      <dgm:spPr/>
      <dgm:t>
        <a:bodyPr/>
        <a:lstStyle/>
        <a:p>
          <a:r>
            <a:rPr lang="en-IN"/>
            <a:t>Univariate</a:t>
          </a:r>
        </a:p>
      </dgm:t>
    </dgm:pt>
    <dgm:pt modelId="{33D30050-739E-4235-BE4D-228745D4AB1F}" type="parTrans" cxnId="{EDBF0755-1CF8-4E36-8611-338B2EEFBCBA}">
      <dgm:prSet/>
      <dgm:spPr/>
      <dgm:t>
        <a:bodyPr/>
        <a:lstStyle/>
        <a:p>
          <a:endParaRPr lang="en-IN"/>
        </a:p>
      </dgm:t>
    </dgm:pt>
    <dgm:pt modelId="{26555D2F-90DF-4F3B-B621-07FF97DEB8F7}" type="sibTrans" cxnId="{EDBF0755-1CF8-4E36-8611-338B2EEFBCBA}">
      <dgm:prSet/>
      <dgm:spPr/>
      <dgm:t>
        <a:bodyPr/>
        <a:lstStyle/>
        <a:p>
          <a:endParaRPr lang="en-IN"/>
        </a:p>
      </dgm:t>
    </dgm:pt>
    <dgm:pt modelId="{7B152372-E15B-406D-9957-AADBEA49367C}">
      <dgm:prSet/>
      <dgm:spPr/>
      <dgm:t>
        <a:bodyPr/>
        <a:lstStyle/>
        <a:p>
          <a:r>
            <a:rPr lang="en-IN"/>
            <a:t>One dependent and One independent</a:t>
          </a:r>
        </a:p>
      </dgm:t>
    </dgm:pt>
    <dgm:pt modelId="{B54B6327-6183-41BF-9728-7AB532C7C0DB}" type="parTrans" cxnId="{D0F9805F-6463-4989-B258-D69BF95A8E0D}">
      <dgm:prSet/>
      <dgm:spPr/>
      <dgm:t>
        <a:bodyPr/>
        <a:lstStyle/>
        <a:p>
          <a:endParaRPr lang="en-IN"/>
        </a:p>
      </dgm:t>
    </dgm:pt>
    <dgm:pt modelId="{1E7E2E35-68E5-474F-BA81-40D8FE57A6B5}" type="sibTrans" cxnId="{D0F9805F-6463-4989-B258-D69BF95A8E0D}">
      <dgm:prSet/>
      <dgm:spPr/>
      <dgm:t>
        <a:bodyPr/>
        <a:lstStyle/>
        <a:p>
          <a:endParaRPr lang="en-IN"/>
        </a:p>
      </dgm:t>
    </dgm:pt>
    <dgm:pt modelId="{1F519404-61BA-4768-A7BD-6D79935AAA50}">
      <dgm:prSet/>
      <dgm:spPr/>
      <dgm:t>
        <a:bodyPr/>
        <a:lstStyle/>
        <a:p>
          <a:r>
            <a:rPr lang="en-IN"/>
            <a:t>Multivariate</a:t>
          </a:r>
        </a:p>
      </dgm:t>
    </dgm:pt>
    <dgm:pt modelId="{511533DC-1AB6-40C4-BB22-BE0485506F7F}" type="parTrans" cxnId="{34C402F7-0A0C-4EB9-8201-7FCD106AF566}">
      <dgm:prSet/>
      <dgm:spPr/>
      <dgm:t>
        <a:bodyPr/>
        <a:lstStyle/>
        <a:p>
          <a:endParaRPr lang="en-IN"/>
        </a:p>
      </dgm:t>
    </dgm:pt>
    <dgm:pt modelId="{40CA5090-B78A-491E-87CE-73816B826AE3}" type="sibTrans" cxnId="{34C402F7-0A0C-4EB9-8201-7FCD106AF566}">
      <dgm:prSet/>
      <dgm:spPr/>
      <dgm:t>
        <a:bodyPr/>
        <a:lstStyle/>
        <a:p>
          <a:endParaRPr lang="en-IN"/>
        </a:p>
      </dgm:t>
    </dgm:pt>
    <dgm:pt modelId="{E8D44E83-972D-49D0-B082-A288ABD3C79E}">
      <dgm:prSet/>
      <dgm:spPr/>
      <dgm:t>
        <a:bodyPr/>
        <a:lstStyle/>
        <a:p>
          <a:r>
            <a:rPr lang="en-IN" dirty="0"/>
            <a:t>Multiple dependent and Multiple independent</a:t>
          </a:r>
        </a:p>
      </dgm:t>
    </dgm:pt>
    <dgm:pt modelId="{1EA94C2D-7FB1-4FF5-93E0-F7BCB6EE9006}" type="parTrans" cxnId="{1E7410F8-4A6F-4D29-BCD8-BEEDE183118A}">
      <dgm:prSet/>
      <dgm:spPr/>
      <dgm:t>
        <a:bodyPr/>
        <a:lstStyle/>
        <a:p>
          <a:endParaRPr lang="en-IN"/>
        </a:p>
      </dgm:t>
    </dgm:pt>
    <dgm:pt modelId="{AC5C2744-7D14-43AC-A9C5-D01386766E6D}" type="sibTrans" cxnId="{1E7410F8-4A6F-4D29-BCD8-BEEDE183118A}">
      <dgm:prSet/>
      <dgm:spPr/>
      <dgm:t>
        <a:bodyPr/>
        <a:lstStyle/>
        <a:p>
          <a:endParaRPr lang="en-IN"/>
        </a:p>
      </dgm:t>
    </dgm:pt>
    <dgm:pt modelId="{3BB015ED-6973-40BE-A9F5-7A3D6477E3FB}" type="pres">
      <dgm:prSet presAssocID="{623125BB-A3AC-4EA7-A187-C6A62B59513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0DCB5A-7DBD-4527-B2C3-95FA0010A609}" type="pres">
      <dgm:prSet presAssocID="{623125BB-A3AC-4EA7-A187-C6A62B595134}" presName="hierFlow" presStyleCnt="0"/>
      <dgm:spPr/>
    </dgm:pt>
    <dgm:pt modelId="{65169D55-3A10-4971-93F2-2F614912672F}" type="pres">
      <dgm:prSet presAssocID="{623125BB-A3AC-4EA7-A187-C6A62B59513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241D3A4-C743-4D07-9711-F8D1EBBBAED3}" type="pres">
      <dgm:prSet presAssocID="{C1B3E1B8-97AA-40E1-A84A-051426C855E7}" presName="Name14" presStyleCnt="0"/>
      <dgm:spPr/>
    </dgm:pt>
    <dgm:pt modelId="{3855DEEA-77FC-49A3-954B-51483F56648A}" type="pres">
      <dgm:prSet presAssocID="{C1B3E1B8-97AA-40E1-A84A-051426C855E7}" presName="level1Shape" presStyleLbl="node0" presStyleIdx="0" presStyleCnt="1" custScaleX="161051" custScaleY="161051" custLinFactNeighborX="-1867" custLinFactNeighborY="241">
        <dgm:presLayoutVars>
          <dgm:chPref val="3"/>
        </dgm:presLayoutVars>
      </dgm:prSet>
      <dgm:spPr/>
    </dgm:pt>
    <dgm:pt modelId="{C45A4E08-1084-4B97-ABC5-691CB247A79A}" type="pres">
      <dgm:prSet presAssocID="{C1B3E1B8-97AA-40E1-A84A-051426C855E7}" presName="hierChild2" presStyleCnt="0"/>
      <dgm:spPr/>
    </dgm:pt>
    <dgm:pt modelId="{F8AF0B03-96A9-4B0F-90AE-BE3B7BE76A68}" type="pres">
      <dgm:prSet presAssocID="{84229772-94BB-41B6-97C4-B623DEB4DD91}" presName="Name19" presStyleLbl="parChTrans1D2" presStyleIdx="0" presStyleCnt="2"/>
      <dgm:spPr/>
    </dgm:pt>
    <dgm:pt modelId="{7390D849-E249-4C43-AD92-410BDF11DDE0}" type="pres">
      <dgm:prSet presAssocID="{323117CC-76BC-4AD4-A416-6DD4E7E2CC4E}" presName="Name21" presStyleCnt="0"/>
      <dgm:spPr/>
    </dgm:pt>
    <dgm:pt modelId="{CF87E2D7-5F90-48AA-87FE-04EF36E54CEB}" type="pres">
      <dgm:prSet presAssocID="{323117CC-76BC-4AD4-A416-6DD4E7E2CC4E}" presName="level2Shape" presStyleLbl="node2" presStyleIdx="0" presStyleCnt="2" custScaleX="161051" custScaleY="161051" custLinFactNeighborX="-1867" custLinFactNeighborY="241"/>
      <dgm:spPr/>
    </dgm:pt>
    <dgm:pt modelId="{DD610F67-3E72-4D66-9D24-5448AA7B4F49}" type="pres">
      <dgm:prSet presAssocID="{323117CC-76BC-4AD4-A416-6DD4E7E2CC4E}" presName="hierChild3" presStyleCnt="0"/>
      <dgm:spPr/>
    </dgm:pt>
    <dgm:pt modelId="{BF104286-CDAC-4F56-B168-2881EC034DFE}" type="pres">
      <dgm:prSet presAssocID="{C15414EB-FCE8-40C1-A137-FD9167D2B8DD}" presName="Name19" presStyleLbl="parChTrans1D3" presStyleIdx="0" presStyleCnt="4"/>
      <dgm:spPr/>
    </dgm:pt>
    <dgm:pt modelId="{D11B39DC-3DAA-4528-8482-C07325C282A8}" type="pres">
      <dgm:prSet presAssocID="{AD0609C8-9373-4AF4-BF0F-403C98CD5BB7}" presName="Name21" presStyleCnt="0"/>
      <dgm:spPr/>
    </dgm:pt>
    <dgm:pt modelId="{F5B81328-1906-4085-B19A-2AFA6EF4E08B}" type="pres">
      <dgm:prSet presAssocID="{AD0609C8-9373-4AF4-BF0F-403C98CD5BB7}" presName="level2Shape" presStyleLbl="node3" presStyleIdx="0" presStyleCnt="4" custScaleX="161051" custScaleY="161051" custLinFactNeighborX="-1867" custLinFactNeighborY="241"/>
      <dgm:spPr/>
    </dgm:pt>
    <dgm:pt modelId="{2F50C1DF-A372-46D0-91D0-573EC17E700E}" type="pres">
      <dgm:prSet presAssocID="{AD0609C8-9373-4AF4-BF0F-403C98CD5BB7}" presName="hierChild3" presStyleCnt="0"/>
      <dgm:spPr/>
    </dgm:pt>
    <dgm:pt modelId="{B645384E-149E-4901-A554-C55B2F541B04}" type="pres">
      <dgm:prSet presAssocID="{129BF22B-7C94-44C1-B5E6-73156FE56725}" presName="Name19" presStyleLbl="parChTrans1D3" presStyleIdx="1" presStyleCnt="4"/>
      <dgm:spPr/>
    </dgm:pt>
    <dgm:pt modelId="{6E8C21BE-3892-4A1A-97F7-A5232F190F27}" type="pres">
      <dgm:prSet presAssocID="{ADD6E4D6-7D79-4897-8D3A-F74A9EC8AF36}" presName="Name21" presStyleCnt="0"/>
      <dgm:spPr/>
    </dgm:pt>
    <dgm:pt modelId="{7C44FC05-144E-427A-B82E-CE72DE02EFD3}" type="pres">
      <dgm:prSet presAssocID="{ADD6E4D6-7D79-4897-8D3A-F74A9EC8AF36}" presName="level2Shape" presStyleLbl="node3" presStyleIdx="1" presStyleCnt="4" custScaleX="161051" custScaleY="161051" custLinFactNeighborX="-1867" custLinFactNeighborY="241"/>
      <dgm:spPr/>
    </dgm:pt>
    <dgm:pt modelId="{F9820A67-B818-4ED2-B472-8635B93CB61C}" type="pres">
      <dgm:prSet presAssocID="{ADD6E4D6-7D79-4897-8D3A-F74A9EC8AF36}" presName="hierChild3" presStyleCnt="0"/>
      <dgm:spPr/>
    </dgm:pt>
    <dgm:pt modelId="{1D3486FF-EEF9-454E-9D02-734F15F057CE}" type="pres">
      <dgm:prSet presAssocID="{82296AFC-9CD5-47A3-8B01-7BFC364ED984}" presName="Name19" presStyleLbl="parChTrans1D2" presStyleIdx="1" presStyleCnt="2"/>
      <dgm:spPr/>
    </dgm:pt>
    <dgm:pt modelId="{F0C67C47-4EF5-4C64-BAAC-DF67173AF88D}" type="pres">
      <dgm:prSet presAssocID="{830A1152-FD34-4303-AB90-6FD11AFB9348}" presName="Name21" presStyleCnt="0"/>
      <dgm:spPr/>
    </dgm:pt>
    <dgm:pt modelId="{8E19CED1-07F3-4F4B-9E1A-74B1255EC404}" type="pres">
      <dgm:prSet presAssocID="{830A1152-FD34-4303-AB90-6FD11AFB9348}" presName="level2Shape" presStyleLbl="node2" presStyleIdx="1" presStyleCnt="2" custScaleX="161051" custScaleY="161051" custLinFactNeighborX="-1867" custLinFactNeighborY="241"/>
      <dgm:spPr/>
    </dgm:pt>
    <dgm:pt modelId="{EBA5FC1F-3886-498D-A0DB-AE94E6F6E859}" type="pres">
      <dgm:prSet presAssocID="{830A1152-FD34-4303-AB90-6FD11AFB9348}" presName="hierChild3" presStyleCnt="0"/>
      <dgm:spPr/>
    </dgm:pt>
    <dgm:pt modelId="{A534C272-60B1-404C-BCC5-1F9B3BA007C2}" type="pres">
      <dgm:prSet presAssocID="{33D30050-739E-4235-BE4D-228745D4AB1F}" presName="Name19" presStyleLbl="parChTrans1D3" presStyleIdx="2" presStyleCnt="4"/>
      <dgm:spPr/>
    </dgm:pt>
    <dgm:pt modelId="{2454BC3B-611A-4E4C-BD19-4F6EE177321C}" type="pres">
      <dgm:prSet presAssocID="{8E5030F3-F9F5-4F67-B70C-64BAC2AF7366}" presName="Name21" presStyleCnt="0"/>
      <dgm:spPr/>
    </dgm:pt>
    <dgm:pt modelId="{CC14AC29-CF65-4EC2-98F4-CA16485574E3}" type="pres">
      <dgm:prSet presAssocID="{8E5030F3-F9F5-4F67-B70C-64BAC2AF7366}" presName="level2Shape" presStyleLbl="node3" presStyleIdx="2" presStyleCnt="4" custScaleX="161051" custScaleY="161051" custLinFactNeighborX="-1867" custLinFactNeighborY="241"/>
      <dgm:spPr/>
    </dgm:pt>
    <dgm:pt modelId="{D416E35C-547F-46C5-861F-F827019234A7}" type="pres">
      <dgm:prSet presAssocID="{8E5030F3-F9F5-4F67-B70C-64BAC2AF7366}" presName="hierChild3" presStyleCnt="0"/>
      <dgm:spPr/>
    </dgm:pt>
    <dgm:pt modelId="{63740159-6356-43BD-9548-BC2862B5D211}" type="pres">
      <dgm:prSet presAssocID="{B54B6327-6183-41BF-9728-7AB532C7C0DB}" presName="Name19" presStyleLbl="parChTrans1D4" presStyleIdx="0" presStyleCnt="2"/>
      <dgm:spPr/>
    </dgm:pt>
    <dgm:pt modelId="{BEF171F9-C635-4EBB-9C3E-CAAF13CFD837}" type="pres">
      <dgm:prSet presAssocID="{7B152372-E15B-406D-9957-AADBEA49367C}" presName="Name21" presStyleCnt="0"/>
      <dgm:spPr/>
    </dgm:pt>
    <dgm:pt modelId="{20144153-307A-4D49-AE1A-A52E32DE0C2D}" type="pres">
      <dgm:prSet presAssocID="{7B152372-E15B-406D-9957-AADBEA49367C}" presName="level2Shape" presStyleLbl="node4" presStyleIdx="0" presStyleCnt="2" custScaleX="161051" custScaleY="161051" custLinFactNeighborX="-1867" custLinFactNeighborY="241"/>
      <dgm:spPr/>
    </dgm:pt>
    <dgm:pt modelId="{9D5DBF57-0D60-43DF-B382-1DE23E0FAB10}" type="pres">
      <dgm:prSet presAssocID="{7B152372-E15B-406D-9957-AADBEA49367C}" presName="hierChild3" presStyleCnt="0"/>
      <dgm:spPr/>
    </dgm:pt>
    <dgm:pt modelId="{5AB2CC64-B8A2-49B4-B5D9-DD8DCD2D7E4E}" type="pres">
      <dgm:prSet presAssocID="{511533DC-1AB6-40C4-BB22-BE0485506F7F}" presName="Name19" presStyleLbl="parChTrans1D3" presStyleIdx="3" presStyleCnt="4"/>
      <dgm:spPr/>
    </dgm:pt>
    <dgm:pt modelId="{31E11C73-291B-40B9-B207-AFB8685C1AE9}" type="pres">
      <dgm:prSet presAssocID="{1F519404-61BA-4768-A7BD-6D79935AAA50}" presName="Name21" presStyleCnt="0"/>
      <dgm:spPr/>
    </dgm:pt>
    <dgm:pt modelId="{C9A78E64-A690-4EC3-B134-F0B680D4BFAC}" type="pres">
      <dgm:prSet presAssocID="{1F519404-61BA-4768-A7BD-6D79935AAA50}" presName="level2Shape" presStyleLbl="node3" presStyleIdx="3" presStyleCnt="4" custScaleX="161051" custScaleY="161051" custLinFactNeighborX="-1867" custLinFactNeighborY="241"/>
      <dgm:spPr/>
    </dgm:pt>
    <dgm:pt modelId="{2BB28146-F20D-4EEE-A55C-6E1AFCA7D443}" type="pres">
      <dgm:prSet presAssocID="{1F519404-61BA-4768-A7BD-6D79935AAA50}" presName="hierChild3" presStyleCnt="0"/>
      <dgm:spPr/>
    </dgm:pt>
    <dgm:pt modelId="{DABF9EA9-01D3-4CD6-83E9-0175149D5ED4}" type="pres">
      <dgm:prSet presAssocID="{1EA94C2D-7FB1-4FF5-93E0-F7BCB6EE9006}" presName="Name19" presStyleLbl="parChTrans1D4" presStyleIdx="1" presStyleCnt="2"/>
      <dgm:spPr/>
    </dgm:pt>
    <dgm:pt modelId="{9BBF821D-172A-45D0-9AEF-E5D305290E15}" type="pres">
      <dgm:prSet presAssocID="{E8D44E83-972D-49D0-B082-A288ABD3C79E}" presName="Name21" presStyleCnt="0"/>
      <dgm:spPr/>
    </dgm:pt>
    <dgm:pt modelId="{8037536C-FA91-4072-B735-44A49CBA83EF}" type="pres">
      <dgm:prSet presAssocID="{E8D44E83-972D-49D0-B082-A288ABD3C79E}" presName="level2Shape" presStyleLbl="node4" presStyleIdx="1" presStyleCnt="2" custScaleX="161051" custScaleY="161051" custLinFactNeighborX="-3047"/>
      <dgm:spPr/>
    </dgm:pt>
    <dgm:pt modelId="{92C3E872-AE2D-46B2-B0EC-B608AA5ED888}" type="pres">
      <dgm:prSet presAssocID="{E8D44E83-972D-49D0-B082-A288ABD3C79E}" presName="hierChild3" presStyleCnt="0"/>
      <dgm:spPr/>
    </dgm:pt>
    <dgm:pt modelId="{2F9AD268-2916-4F8A-80DB-4DEE39EBE703}" type="pres">
      <dgm:prSet presAssocID="{623125BB-A3AC-4EA7-A187-C6A62B595134}" presName="bgShapesFlow" presStyleCnt="0"/>
      <dgm:spPr/>
    </dgm:pt>
  </dgm:ptLst>
  <dgm:cxnLst>
    <dgm:cxn modelId="{581A0D1C-135B-48BE-A117-B7BF444BD7B2}" type="presOf" srcId="{830A1152-FD34-4303-AB90-6FD11AFB9348}" destId="{8E19CED1-07F3-4F4B-9E1A-74B1255EC404}" srcOrd="0" destOrd="0" presId="urn:microsoft.com/office/officeart/2005/8/layout/hierarchy6"/>
    <dgm:cxn modelId="{28B1022A-E3D3-41E8-BE59-D1E994E2AA0D}" type="presOf" srcId="{C15414EB-FCE8-40C1-A137-FD9167D2B8DD}" destId="{BF104286-CDAC-4F56-B168-2881EC034DFE}" srcOrd="0" destOrd="0" presId="urn:microsoft.com/office/officeart/2005/8/layout/hierarchy6"/>
    <dgm:cxn modelId="{9C60DA32-0328-429C-AE00-1FF2195D9AF1}" type="presOf" srcId="{8E5030F3-F9F5-4F67-B70C-64BAC2AF7366}" destId="{CC14AC29-CF65-4EC2-98F4-CA16485574E3}" srcOrd="0" destOrd="0" presId="urn:microsoft.com/office/officeart/2005/8/layout/hierarchy6"/>
    <dgm:cxn modelId="{D0F9805F-6463-4989-B258-D69BF95A8E0D}" srcId="{8E5030F3-F9F5-4F67-B70C-64BAC2AF7366}" destId="{7B152372-E15B-406D-9957-AADBEA49367C}" srcOrd="0" destOrd="0" parTransId="{B54B6327-6183-41BF-9728-7AB532C7C0DB}" sibTransId="{1E7E2E35-68E5-474F-BA81-40D8FE57A6B5}"/>
    <dgm:cxn modelId="{24D83D42-F18F-44FA-A6B4-95A521078C28}" type="presOf" srcId="{1F519404-61BA-4768-A7BD-6D79935AAA50}" destId="{C9A78E64-A690-4EC3-B134-F0B680D4BFAC}" srcOrd="0" destOrd="0" presId="urn:microsoft.com/office/officeart/2005/8/layout/hierarchy6"/>
    <dgm:cxn modelId="{B3488A45-FA83-48CB-9ADA-A1950F4AA328}" srcId="{C1B3E1B8-97AA-40E1-A84A-051426C855E7}" destId="{830A1152-FD34-4303-AB90-6FD11AFB9348}" srcOrd="1" destOrd="0" parTransId="{82296AFC-9CD5-47A3-8B01-7BFC364ED984}" sibTransId="{A623720C-C244-4785-946B-0E9C03E0F0FF}"/>
    <dgm:cxn modelId="{7B25A246-2B70-41FE-8BB2-3DD071B3E93B}" type="presOf" srcId="{7B152372-E15B-406D-9957-AADBEA49367C}" destId="{20144153-307A-4D49-AE1A-A52E32DE0C2D}" srcOrd="0" destOrd="0" presId="urn:microsoft.com/office/officeart/2005/8/layout/hierarchy6"/>
    <dgm:cxn modelId="{0349C746-58B5-498B-90F9-095413CA8C29}" srcId="{623125BB-A3AC-4EA7-A187-C6A62B595134}" destId="{C1B3E1B8-97AA-40E1-A84A-051426C855E7}" srcOrd="0" destOrd="0" parTransId="{197D254E-BE42-4F79-9845-25374FC46B24}" sibTransId="{97EFE508-7B34-4CA4-8BE7-719902720A5D}"/>
    <dgm:cxn modelId="{2FC4FF4F-49FF-4288-82C2-CB6B37A5D22C}" type="presOf" srcId="{C1B3E1B8-97AA-40E1-A84A-051426C855E7}" destId="{3855DEEA-77FC-49A3-954B-51483F56648A}" srcOrd="0" destOrd="0" presId="urn:microsoft.com/office/officeart/2005/8/layout/hierarchy6"/>
    <dgm:cxn modelId="{AFACBF50-F0F9-411A-BFF6-A2AC265B5B6F}" type="presOf" srcId="{129BF22B-7C94-44C1-B5E6-73156FE56725}" destId="{B645384E-149E-4901-A554-C55B2F541B04}" srcOrd="0" destOrd="0" presId="urn:microsoft.com/office/officeart/2005/8/layout/hierarchy6"/>
    <dgm:cxn modelId="{EDBF0755-1CF8-4E36-8611-338B2EEFBCBA}" srcId="{830A1152-FD34-4303-AB90-6FD11AFB9348}" destId="{8E5030F3-F9F5-4F67-B70C-64BAC2AF7366}" srcOrd="0" destOrd="0" parTransId="{33D30050-739E-4235-BE4D-228745D4AB1F}" sibTransId="{26555D2F-90DF-4F3B-B621-07FF97DEB8F7}"/>
    <dgm:cxn modelId="{A2DC7377-291E-4389-81D3-AB1DA9A01438}" srcId="{C1B3E1B8-97AA-40E1-A84A-051426C855E7}" destId="{323117CC-76BC-4AD4-A416-6DD4E7E2CC4E}" srcOrd="0" destOrd="0" parTransId="{84229772-94BB-41B6-97C4-B623DEB4DD91}" sibTransId="{196D41D5-89A2-43CE-A236-52863F0FFD24}"/>
    <dgm:cxn modelId="{43C73E93-23EE-448E-AE5D-7D32334653EE}" type="presOf" srcId="{623125BB-A3AC-4EA7-A187-C6A62B595134}" destId="{3BB015ED-6973-40BE-A9F5-7A3D6477E3FB}" srcOrd="0" destOrd="0" presId="urn:microsoft.com/office/officeart/2005/8/layout/hierarchy6"/>
    <dgm:cxn modelId="{DAA31496-6113-481E-BD24-E955E82412DB}" type="presOf" srcId="{511533DC-1AB6-40C4-BB22-BE0485506F7F}" destId="{5AB2CC64-B8A2-49B4-B5D9-DD8DCD2D7E4E}" srcOrd="0" destOrd="0" presId="urn:microsoft.com/office/officeart/2005/8/layout/hierarchy6"/>
    <dgm:cxn modelId="{52586897-55A3-4272-B1E6-A574DD977662}" type="presOf" srcId="{AD0609C8-9373-4AF4-BF0F-403C98CD5BB7}" destId="{F5B81328-1906-4085-B19A-2AFA6EF4E08B}" srcOrd="0" destOrd="0" presId="urn:microsoft.com/office/officeart/2005/8/layout/hierarchy6"/>
    <dgm:cxn modelId="{BBC87FAE-DB57-40B5-B7F2-58A9D6B554A1}" type="presOf" srcId="{82296AFC-9CD5-47A3-8B01-7BFC364ED984}" destId="{1D3486FF-EEF9-454E-9D02-734F15F057CE}" srcOrd="0" destOrd="0" presId="urn:microsoft.com/office/officeart/2005/8/layout/hierarchy6"/>
    <dgm:cxn modelId="{47E977B5-8739-41C9-9A3C-E5B01E9D2D9B}" type="presOf" srcId="{323117CC-76BC-4AD4-A416-6DD4E7E2CC4E}" destId="{CF87E2D7-5F90-48AA-87FE-04EF36E54CEB}" srcOrd="0" destOrd="0" presId="urn:microsoft.com/office/officeart/2005/8/layout/hierarchy6"/>
    <dgm:cxn modelId="{6EB22EC8-317C-415B-8586-DEA55195789E}" type="presOf" srcId="{B54B6327-6183-41BF-9728-7AB532C7C0DB}" destId="{63740159-6356-43BD-9548-BC2862B5D211}" srcOrd="0" destOrd="0" presId="urn:microsoft.com/office/officeart/2005/8/layout/hierarchy6"/>
    <dgm:cxn modelId="{B9FFD6C8-1FCE-4525-95EC-8E8E33F653C0}" type="presOf" srcId="{ADD6E4D6-7D79-4897-8D3A-F74A9EC8AF36}" destId="{7C44FC05-144E-427A-B82E-CE72DE02EFD3}" srcOrd="0" destOrd="0" presId="urn:microsoft.com/office/officeart/2005/8/layout/hierarchy6"/>
    <dgm:cxn modelId="{A05ADECD-E2B6-43A3-925F-32E108C21FC0}" type="presOf" srcId="{1EA94C2D-7FB1-4FF5-93E0-F7BCB6EE9006}" destId="{DABF9EA9-01D3-4CD6-83E9-0175149D5ED4}" srcOrd="0" destOrd="0" presId="urn:microsoft.com/office/officeart/2005/8/layout/hierarchy6"/>
    <dgm:cxn modelId="{2055B5D5-78A8-4C9C-ABA2-133EED14F1B5}" srcId="{323117CC-76BC-4AD4-A416-6DD4E7E2CC4E}" destId="{AD0609C8-9373-4AF4-BF0F-403C98CD5BB7}" srcOrd="0" destOrd="0" parTransId="{C15414EB-FCE8-40C1-A137-FD9167D2B8DD}" sibTransId="{7693FD63-8D4C-4368-96BE-4FC1E1B70BC3}"/>
    <dgm:cxn modelId="{ED65FCF4-FEAF-4451-AC71-64F83C0B719B}" srcId="{323117CC-76BC-4AD4-A416-6DD4E7E2CC4E}" destId="{ADD6E4D6-7D79-4897-8D3A-F74A9EC8AF36}" srcOrd="1" destOrd="0" parTransId="{129BF22B-7C94-44C1-B5E6-73156FE56725}" sibTransId="{40F61475-7CB3-49DF-8FAE-F7CF44DEB405}"/>
    <dgm:cxn modelId="{EED535F6-D1F0-477A-A187-2BEDA09C7CA3}" type="presOf" srcId="{84229772-94BB-41B6-97C4-B623DEB4DD91}" destId="{F8AF0B03-96A9-4B0F-90AE-BE3B7BE76A68}" srcOrd="0" destOrd="0" presId="urn:microsoft.com/office/officeart/2005/8/layout/hierarchy6"/>
    <dgm:cxn modelId="{34C402F7-0A0C-4EB9-8201-7FCD106AF566}" srcId="{830A1152-FD34-4303-AB90-6FD11AFB9348}" destId="{1F519404-61BA-4768-A7BD-6D79935AAA50}" srcOrd="1" destOrd="0" parTransId="{511533DC-1AB6-40C4-BB22-BE0485506F7F}" sibTransId="{40CA5090-B78A-491E-87CE-73816B826AE3}"/>
    <dgm:cxn modelId="{1E7410F8-4A6F-4D29-BCD8-BEEDE183118A}" srcId="{1F519404-61BA-4768-A7BD-6D79935AAA50}" destId="{E8D44E83-972D-49D0-B082-A288ABD3C79E}" srcOrd="0" destOrd="0" parTransId="{1EA94C2D-7FB1-4FF5-93E0-F7BCB6EE9006}" sibTransId="{AC5C2744-7D14-43AC-A9C5-D01386766E6D}"/>
    <dgm:cxn modelId="{0FFB34F9-B6C0-4621-8E89-6676514A208C}" type="presOf" srcId="{33D30050-739E-4235-BE4D-228745D4AB1F}" destId="{A534C272-60B1-404C-BCC5-1F9B3BA007C2}" srcOrd="0" destOrd="0" presId="urn:microsoft.com/office/officeart/2005/8/layout/hierarchy6"/>
    <dgm:cxn modelId="{C350B7FE-9912-4471-82DA-44CF5B25E2C5}" type="presOf" srcId="{E8D44E83-972D-49D0-B082-A288ABD3C79E}" destId="{8037536C-FA91-4072-B735-44A49CBA83EF}" srcOrd="0" destOrd="0" presId="urn:microsoft.com/office/officeart/2005/8/layout/hierarchy6"/>
    <dgm:cxn modelId="{3D1FEA85-1F90-4BD6-B35C-61543F47C66C}" type="presParOf" srcId="{3BB015ED-6973-40BE-A9F5-7A3D6477E3FB}" destId="{F80DCB5A-7DBD-4527-B2C3-95FA0010A609}" srcOrd="0" destOrd="0" presId="urn:microsoft.com/office/officeart/2005/8/layout/hierarchy6"/>
    <dgm:cxn modelId="{E58F9721-1CE1-4816-8D2D-6F13F794372A}" type="presParOf" srcId="{F80DCB5A-7DBD-4527-B2C3-95FA0010A609}" destId="{65169D55-3A10-4971-93F2-2F614912672F}" srcOrd="0" destOrd="0" presId="urn:microsoft.com/office/officeart/2005/8/layout/hierarchy6"/>
    <dgm:cxn modelId="{D5A33AD6-B911-46FC-9EF9-6115B79616E5}" type="presParOf" srcId="{65169D55-3A10-4971-93F2-2F614912672F}" destId="{0241D3A4-C743-4D07-9711-F8D1EBBBAED3}" srcOrd="0" destOrd="0" presId="urn:microsoft.com/office/officeart/2005/8/layout/hierarchy6"/>
    <dgm:cxn modelId="{47351855-085E-47A7-ADE8-E452E708D133}" type="presParOf" srcId="{0241D3A4-C743-4D07-9711-F8D1EBBBAED3}" destId="{3855DEEA-77FC-49A3-954B-51483F56648A}" srcOrd="0" destOrd="0" presId="urn:microsoft.com/office/officeart/2005/8/layout/hierarchy6"/>
    <dgm:cxn modelId="{312B0584-DDC1-42AC-A287-39D568CF0A7D}" type="presParOf" srcId="{0241D3A4-C743-4D07-9711-F8D1EBBBAED3}" destId="{C45A4E08-1084-4B97-ABC5-691CB247A79A}" srcOrd="1" destOrd="0" presId="urn:microsoft.com/office/officeart/2005/8/layout/hierarchy6"/>
    <dgm:cxn modelId="{AC20EEB7-9211-4A25-886F-B499FE167D24}" type="presParOf" srcId="{C45A4E08-1084-4B97-ABC5-691CB247A79A}" destId="{F8AF0B03-96A9-4B0F-90AE-BE3B7BE76A68}" srcOrd="0" destOrd="0" presId="urn:microsoft.com/office/officeart/2005/8/layout/hierarchy6"/>
    <dgm:cxn modelId="{73E9C53F-50B4-4F19-B688-BE39D441F76E}" type="presParOf" srcId="{C45A4E08-1084-4B97-ABC5-691CB247A79A}" destId="{7390D849-E249-4C43-AD92-410BDF11DDE0}" srcOrd="1" destOrd="0" presId="urn:microsoft.com/office/officeart/2005/8/layout/hierarchy6"/>
    <dgm:cxn modelId="{BE08C8D6-755D-4A62-B5B4-E532EF4560D0}" type="presParOf" srcId="{7390D849-E249-4C43-AD92-410BDF11DDE0}" destId="{CF87E2D7-5F90-48AA-87FE-04EF36E54CEB}" srcOrd="0" destOrd="0" presId="urn:microsoft.com/office/officeart/2005/8/layout/hierarchy6"/>
    <dgm:cxn modelId="{0BDC5526-565C-4A4F-A2B7-2C161B5FC9A9}" type="presParOf" srcId="{7390D849-E249-4C43-AD92-410BDF11DDE0}" destId="{DD610F67-3E72-4D66-9D24-5448AA7B4F49}" srcOrd="1" destOrd="0" presId="urn:microsoft.com/office/officeart/2005/8/layout/hierarchy6"/>
    <dgm:cxn modelId="{0E10566E-36F5-48B9-9872-9B10DEE73042}" type="presParOf" srcId="{DD610F67-3E72-4D66-9D24-5448AA7B4F49}" destId="{BF104286-CDAC-4F56-B168-2881EC034DFE}" srcOrd="0" destOrd="0" presId="urn:microsoft.com/office/officeart/2005/8/layout/hierarchy6"/>
    <dgm:cxn modelId="{736CF76C-7D01-464C-AB18-9476B1833931}" type="presParOf" srcId="{DD610F67-3E72-4D66-9D24-5448AA7B4F49}" destId="{D11B39DC-3DAA-4528-8482-C07325C282A8}" srcOrd="1" destOrd="0" presId="urn:microsoft.com/office/officeart/2005/8/layout/hierarchy6"/>
    <dgm:cxn modelId="{2808BAC9-F7C0-452A-B2C0-9A719296D8BB}" type="presParOf" srcId="{D11B39DC-3DAA-4528-8482-C07325C282A8}" destId="{F5B81328-1906-4085-B19A-2AFA6EF4E08B}" srcOrd="0" destOrd="0" presId="urn:microsoft.com/office/officeart/2005/8/layout/hierarchy6"/>
    <dgm:cxn modelId="{1A6ACCB8-4749-4B5D-B0E0-F2561D727FA1}" type="presParOf" srcId="{D11B39DC-3DAA-4528-8482-C07325C282A8}" destId="{2F50C1DF-A372-46D0-91D0-573EC17E700E}" srcOrd="1" destOrd="0" presId="urn:microsoft.com/office/officeart/2005/8/layout/hierarchy6"/>
    <dgm:cxn modelId="{4A16E5CB-4C96-4EA6-9E56-7D35A28B790D}" type="presParOf" srcId="{DD610F67-3E72-4D66-9D24-5448AA7B4F49}" destId="{B645384E-149E-4901-A554-C55B2F541B04}" srcOrd="2" destOrd="0" presId="urn:microsoft.com/office/officeart/2005/8/layout/hierarchy6"/>
    <dgm:cxn modelId="{C12ACF23-FA3C-4C3D-A6C1-3AA1D1318699}" type="presParOf" srcId="{DD610F67-3E72-4D66-9D24-5448AA7B4F49}" destId="{6E8C21BE-3892-4A1A-97F7-A5232F190F27}" srcOrd="3" destOrd="0" presId="urn:microsoft.com/office/officeart/2005/8/layout/hierarchy6"/>
    <dgm:cxn modelId="{076C74E8-0842-4BDC-8068-5E6FE9A6D2FA}" type="presParOf" srcId="{6E8C21BE-3892-4A1A-97F7-A5232F190F27}" destId="{7C44FC05-144E-427A-B82E-CE72DE02EFD3}" srcOrd="0" destOrd="0" presId="urn:microsoft.com/office/officeart/2005/8/layout/hierarchy6"/>
    <dgm:cxn modelId="{2C383EB1-5179-4FCE-BACF-64783A6A2448}" type="presParOf" srcId="{6E8C21BE-3892-4A1A-97F7-A5232F190F27}" destId="{F9820A67-B818-4ED2-B472-8635B93CB61C}" srcOrd="1" destOrd="0" presId="urn:microsoft.com/office/officeart/2005/8/layout/hierarchy6"/>
    <dgm:cxn modelId="{796147AF-FC6A-4738-96D0-19946C973725}" type="presParOf" srcId="{C45A4E08-1084-4B97-ABC5-691CB247A79A}" destId="{1D3486FF-EEF9-454E-9D02-734F15F057CE}" srcOrd="2" destOrd="0" presId="urn:microsoft.com/office/officeart/2005/8/layout/hierarchy6"/>
    <dgm:cxn modelId="{8D3DC425-0809-4893-9486-8D62ABE46057}" type="presParOf" srcId="{C45A4E08-1084-4B97-ABC5-691CB247A79A}" destId="{F0C67C47-4EF5-4C64-BAAC-DF67173AF88D}" srcOrd="3" destOrd="0" presId="urn:microsoft.com/office/officeart/2005/8/layout/hierarchy6"/>
    <dgm:cxn modelId="{CA4389F6-625E-4814-BD03-6498A2E2E398}" type="presParOf" srcId="{F0C67C47-4EF5-4C64-BAAC-DF67173AF88D}" destId="{8E19CED1-07F3-4F4B-9E1A-74B1255EC404}" srcOrd="0" destOrd="0" presId="urn:microsoft.com/office/officeart/2005/8/layout/hierarchy6"/>
    <dgm:cxn modelId="{979900FD-152D-4708-9059-5D289DAE12EF}" type="presParOf" srcId="{F0C67C47-4EF5-4C64-BAAC-DF67173AF88D}" destId="{EBA5FC1F-3886-498D-A0DB-AE94E6F6E859}" srcOrd="1" destOrd="0" presId="urn:microsoft.com/office/officeart/2005/8/layout/hierarchy6"/>
    <dgm:cxn modelId="{83DC4FB7-1529-44ED-AF57-1AAC11C6047C}" type="presParOf" srcId="{EBA5FC1F-3886-498D-A0DB-AE94E6F6E859}" destId="{A534C272-60B1-404C-BCC5-1F9B3BA007C2}" srcOrd="0" destOrd="0" presId="urn:microsoft.com/office/officeart/2005/8/layout/hierarchy6"/>
    <dgm:cxn modelId="{C8AA65C4-8DA1-4C10-BF26-A51B5BFA88B2}" type="presParOf" srcId="{EBA5FC1F-3886-498D-A0DB-AE94E6F6E859}" destId="{2454BC3B-611A-4E4C-BD19-4F6EE177321C}" srcOrd="1" destOrd="0" presId="urn:microsoft.com/office/officeart/2005/8/layout/hierarchy6"/>
    <dgm:cxn modelId="{621F2562-315F-486A-9064-1446C577BD62}" type="presParOf" srcId="{2454BC3B-611A-4E4C-BD19-4F6EE177321C}" destId="{CC14AC29-CF65-4EC2-98F4-CA16485574E3}" srcOrd="0" destOrd="0" presId="urn:microsoft.com/office/officeart/2005/8/layout/hierarchy6"/>
    <dgm:cxn modelId="{FE2E618E-86C8-4AE4-A644-A8FA6E63F350}" type="presParOf" srcId="{2454BC3B-611A-4E4C-BD19-4F6EE177321C}" destId="{D416E35C-547F-46C5-861F-F827019234A7}" srcOrd="1" destOrd="0" presId="urn:microsoft.com/office/officeart/2005/8/layout/hierarchy6"/>
    <dgm:cxn modelId="{1AE0BF88-7B47-478A-B034-CFBB7AC54284}" type="presParOf" srcId="{D416E35C-547F-46C5-861F-F827019234A7}" destId="{63740159-6356-43BD-9548-BC2862B5D211}" srcOrd="0" destOrd="0" presId="urn:microsoft.com/office/officeart/2005/8/layout/hierarchy6"/>
    <dgm:cxn modelId="{845B023F-46BC-4D46-899C-8F6BD88A7383}" type="presParOf" srcId="{D416E35C-547F-46C5-861F-F827019234A7}" destId="{BEF171F9-C635-4EBB-9C3E-CAAF13CFD837}" srcOrd="1" destOrd="0" presId="urn:microsoft.com/office/officeart/2005/8/layout/hierarchy6"/>
    <dgm:cxn modelId="{624B799B-0619-4C89-8B1E-DDDE3D097882}" type="presParOf" srcId="{BEF171F9-C635-4EBB-9C3E-CAAF13CFD837}" destId="{20144153-307A-4D49-AE1A-A52E32DE0C2D}" srcOrd="0" destOrd="0" presId="urn:microsoft.com/office/officeart/2005/8/layout/hierarchy6"/>
    <dgm:cxn modelId="{3BE2CD64-5FF0-4481-83A5-000C0EB9086F}" type="presParOf" srcId="{BEF171F9-C635-4EBB-9C3E-CAAF13CFD837}" destId="{9D5DBF57-0D60-43DF-B382-1DE23E0FAB10}" srcOrd="1" destOrd="0" presId="urn:microsoft.com/office/officeart/2005/8/layout/hierarchy6"/>
    <dgm:cxn modelId="{2744FDBA-9156-44F5-A4A9-9DE037811D97}" type="presParOf" srcId="{EBA5FC1F-3886-498D-A0DB-AE94E6F6E859}" destId="{5AB2CC64-B8A2-49B4-B5D9-DD8DCD2D7E4E}" srcOrd="2" destOrd="0" presId="urn:microsoft.com/office/officeart/2005/8/layout/hierarchy6"/>
    <dgm:cxn modelId="{B7AA7927-0138-44FC-84E3-5792377AA9D3}" type="presParOf" srcId="{EBA5FC1F-3886-498D-A0DB-AE94E6F6E859}" destId="{31E11C73-291B-40B9-B207-AFB8685C1AE9}" srcOrd="3" destOrd="0" presId="urn:microsoft.com/office/officeart/2005/8/layout/hierarchy6"/>
    <dgm:cxn modelId="{ADF1858D-0610-47D8-AC80-81A6F0B0FE86}" type="presParOf" srcId="{31E11C73-291B-40B9-B207-AFB8685C1AE9}" destId="{C9A78E64-A690-4EC3-B134-F0B680D4BFAC}" srcOrd="0" destOrd="0" presId="urn:microsoft.com/office/officeart/2005/8/layout/hierarchy6"/>
    <dgm:cxn modelId="{9AA9F8E5-E2A4-46FC-B9FF-C3BBC207F063}" type="presParOf" srcId="{31E11C73-291B-40B9-B207-AFB8685C1AE9}" destId="{2BB28146-F20D-4EEE-A55C-6E1AFCA7D443}" srcOrd="1" destOrd="0" presId="urn:microsoft.com/office/officeart/2005/8/layout/hierarchy6"/>
    <dgm:cxn modelId="{441B3826-94C8-4104-A356-5A9F4BEBD5B6}" type="presParOf" srcId="{2BB28146-F20D-4EEE-A55C-6E1AFCA7D443}" destId="{DABF9EA9-01D3-4CD6-83E9-0175149D5ED4}" srcOrd="0" destOrd="0" presId="urn:microsoft.com/office/officeart/2005/8/layout/hierarchy6"/>
    <dgm:cxn modelId="{EFD27587-55E6-460D-8FC5-4ACB41A7C9AE}" type="presParOf" srcId="{2BB28146-F20D-4EEE-A55C-6E1AFCA7D443}" destId="{9BBF821D-172A-45D0-9AEF-E5D305290E15}" srcOrd="1" destOrd="0" presId="urn:microsoft.com/office/officeart/2005/8/layout/hierarchy6"/>
    <dgm:cxn modelId="{D5A6E133-B26B-4A5B-A978-F94D86F70500}" type="presParOf" srcId="{9BBF821D-172A-45D0-9AEF-E5D305290E15}" destId="{8037536C-FA91-4072-B735-44A49CBA83EF}" srcOrd="0" destOrd="0" presId="urn:microsoft.com/office/officeart/2005/8/layout/hierarchy6"/>
    <dgm:cxn modelId="{DA164856-C9F8-40E5-9760-676B4CAA8B10}" type="presParOf" srcId="{9BBF821D-172A-45D0-9AEF-E5D305290E15}" destId="{92C3E872-AE2D-46B2-B0EC-B608AA5ED888}" srcOrd="1" destOrd="0" presId="urn:microsoft.com/office/officeart/2005/8/layout/hierarchy6"/>
    <dgm:cxn modelId="{F152892B-1D2F-4A1F-A8D1-9588B2D010DC}" type="presParOf" srcId="{3BB015ED-6973-40BE-A9F5-7A3D6477E3FB}" destId="{2F9AD268-2916-4F8A-80DB-4DEE39EBE7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F0A68C-6FB0-48C6-B974-F740BC746DE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E0C3FE-DA48-455F-9A6A-AFA3BEA81CBA}">
      <dgm:prSet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Gill Sans" panose="020B0604020202020204" charset="0"/>
            </a:rPr>
            <a:t>Collect/Extract data</a:t>
          </a:r>
        </a:p>
      </dgm:t>
    </dgm:pt>
    <dgm:pt modelId="{14471551-FCA8-4A8A-B48E-7813AC8143D6}" type="sibTrans" cxnId="{A42C13C7-00A3-40F6-9790-E9F53335E99A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F19B7FAB-99A8-4B28-9CF6-093BFBB73F82}" type="parTrans" cxnId="{A42C13C7-00A3-40F6-9790-E9F53335E99A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DFEF443E-B848-4AFD-BA0D-FDF654EFB360}">
      <dgm:prSet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Gill Sans" panose="020B0604020202020204" charset="0"/>
            </a:rPr>
            <a:t>Pre-Process the data</a:t>
          </a:r>
        </a:p>
      </dgm:t>
    </dgm:pt>
    <dgm:pt modelId="{CD846612-AF4C-4691-A12D-A045EB25CF80}" type="sibTrans" cxnId="{1D610878-587A-4C87-AF10-9E48C22A3C52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2141B776-3644-4A17-9BA1-3CE52DDC9B36}" type="parTrans" cxnId="{1D610878-587A-4C87-AF10-9E48C22A3C52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130E774-E21C-4647-8696-85F3E8F647FE}">
      <dgm:prSet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Gill Sans" panose="020B0604020202020204" charset="0"/>
            </a:rPr>
            <a:t>Perform feature engineering</a:t>
          </a:r>
        </a:p>
      </dgm:t>
    </dgm:pt>
    <dgm:pt modelId="{152F16A0-9169-4F52-AC6A-FFC70C3E03DF}" type="sibTrans" cxnId="{470BB343-CEF0-4D69-8D0E-64003616F17E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29F38932-3840-46CC-A2BC-7D0664D8C4A2}" type="parTrans" cxnId="{470BB343-CEF0-4D69-8D0E-64003616F17E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EEC53BF9-01FD-4D24-AE4D-282C692041A7}">
      <dgm:prSet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  <a:latin typeface="Gill Sans" panose="020B0604020202020204" charset="0"/>
            </a:rPr>
            <a:t>Split Data into Training and Validation sets</a:t>
          </a:r>
          <a:endParaRPr lang="en-IN" sz="2000" dirty="0">
            <a:solidFill>
              <a:srgbClr val="002060"/>
            </a:solidFill>
            <a:latin typeface="Gill Sans" panose="020B0604020202020204" charset="0"/>
          </a:endParaRPr>
        </a:p>
      </dgm:t>
    </dgm:pt>
    <dgm:pt modelId="{81AE6799-B559-4E50-A8B7-8AE35C171BC0}" type="sibTrans" cxnId="{7DAB749C-4603-4F38-B5CE-BC8AFF17862B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3E1A4176-C313-429A-AA98-A8205C241D82}" type="parTrans" cxnId="{7DAB749C-4603-4F38-B5CE-BC8AFF17862B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0A510CFD-B943-47BF-A3E0-D148AF2EB21A}">
      <dgm:prSet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  <a:latin typeface="Gill Sans" panose="020B0604020202020204" charset="0"/>
            </a:rPr>
            <a:t>Choose the type of regression model</a:t>
          </a:r>
          <a:endParaRPr lang="en-IN" sz="2000" dirty="0">
            <a:solidFill>
              <a:srgbClr val="002060"/>
            </a:solidFill>
            <a:latin typeface="Gill Sans" panose="020B0604020202020204" charset="0"/>
          </a:endParaRPr>
        </a:p>
      </dgm:t>
    </dgm:pt>
    <dgm:pt modelId="{B75A07FA-D847-4340-B81B-76254D2BC657}" type="sibTrans" cxnId="{88E1C342-E057-4121-8FB0-28405B4C8C28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F86A6227-BAA8-4EE9-A934-01015199B2A0}" type="parTrans" cxnId="{88E1C342-E057-4121-8FB0-28405B4C8C28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5312548E-D39D-497B-B118-CC1267415604}">
      <dgm:prSet custT="1"/>
      <dgm:spPr/>
      <dgm:t>
        <a:bodyPr/>
        <a:lstStyle/>
        <a:p>
          <a:r>
            <a:rPr lang="en-IN" sz="2000">
              <a:solidFill>
                <a:srgbClr val="002060"/>
              </a:solidFill>
              <a:latin typeface="Gill Sans" panose="020B0604020202020204" charset="0"/>
            </a:rPr>
            <a:t>Build the Model</a:t>
          </a:r>
        </a:p>
      </dgm:t>
    </dgm:pt>
    <dgm:pt modelId="{3799B979-AB7D-4F99-B99D-641F4F70CEB1}" type="sibTrans" cxnId="{B78F1FD9-EF24-40CF-B2C7-FD2DE8CC8876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675FF527-5AD4-4721-B160-89BB9E8B99E0}" type="parTrans" cxnId="{B78F1FD9-EF24-40CF-B2C7-FD2DE8CC8876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38F23C6A-2E7D-4010-A442-E2C04C916C38}">
      <dgm:prSet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Gill Sans" panose="020B0604020202020204" charset="0"/>
            </a:rPr>
            <a:t>Perform model validation</a:t>
          </a:r>
        </a:p>
      </dgm:t>
    </dgm:pt>
    <dgm:pt modelId="{65FFC127-39FD-4028-8818-B878C0CCB5F8}" type="sibTrans" cxnId="{7B870A11-ADE0-4352-B9EC-325BC26863B4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495ED95F-FEA6-47D5-B067-B9028D2BE398}" type="parTrans" cxnId="{7B870A11-ADE0-4352-B9EC-325BC26863B4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8EDE45C7-EE8F-4ACF-AF53-09CF8BEDD4D6}">
      <dgm:prSet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Gill Sans" panose="020B0604020202020204" charset="0"/>
            </a:rPr>
            <a:t>Choose the best model for predictions</a:t>
          </a:r>
        </a:p>
      </dgm:t>
    </dgm:pt>
    <dgm:pt modelId="{BE77EA0E-A977-435A-B8E3-7F7B7CB2B87A}" type="sibTrans" cxnId="{3D78D18E-11C1-4BE4-A9D5-680C8FAFBC02}">
      <dgm:prSet custT="1"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9BBBABB8-F454-421B-BAA6-D685EB32FC41}" type="parTrans" cxnId="{3D78D18E-11C1-4BE4-A9D5-680C8FAFBC02}">
      <dgm:prSet/>
      <dgm:spPr/>
      <dgm:t>
        <a:bodyPr/>
        <a:lstStyle/>
        <a:p>
          <a:endParaRPr lang="en-IN" sz="2000">
            <a:solidFill>
              <a:srgbClr val="002060"/>
            </a:solidFill>
            <a:latin typeface="Gill Sans" panose="020B0604020202020204" charset="0"/>
          </a:endParaRPr>
        </a:p>
      </dgm:t>
    </dgm:pt>
    <dgm:pt modelId="{D03C1A16-9F5E-4C48-B77B-29D83F944CAF}" type="pres">
      <dgm:prSet presAssocID="{50F0A68C-6FB0-48C6-B974-F740BC746DE2}" presName="diagram" presStyleCnt="0">
        <dgm:presLayoutVars>
          <dgm:dir/>
          <dgm:resizeHandles val="exact"/>
        </dgm:presLayoutVars>
      </dgm:prSet>
      <dgm:spPr/>
    </dgm:pt>
    <dgm:pt modelId="{296C705E-7CF2-45BF-B6DB-FBEFE7159EDF}" type="pres">
      <dgm:prSet presAssocID="{23E0C3FE-DA48-455F-9A6A-AFA3BEA81CBA}" presName="node" presStyleLbl="node1" presStyleIdx="0" presStyleCnt="8">
        <dgm:presLayoutVars>
          <dgm:bulletEnabled val="1"/>
        </dgm:presLayoutVars>
      </dgm:prSet>
      <dgm:spPr/>
    </dgm:pt>
    <dgm:pt modelId="{407C5BB1-2879-4CF8-B8BD-E0B5D111F9CA}" type="pres">
      <dgm:prSet presAssocID="{14471551-FCA8-4A8A-B48E-7813AC8143D6}" presName="sibTrans" presStyleLbl="sibTrans2D1" presStyleIdx="0" presStyleCnt="7"/>
      <dgm:spPr/>
    </dgm:pt>
    <dgm:pt modelId="{A3ACD567-3EF2-4AF4-BBFA-B1806C8E4584}" type="pres">
      <dgm:prSet presAssocID="{14471551-FCA8-4A8A-B48E-7813AC8143D6}" presName="connectorText" presStyleLbl="sibTrans2D1" presStyleIdx="0" presStyleCnt="7"/>
      <dgm:spPr/>
    </dgm:pt>
    <dgm:pt modelId="{0A507D93-AA03-409E-BB97-ABC1416BCD2A}" type="pres">
      <dgm:prSet presAssocID="{DFEF443E-B848-4AFD-BA0D-FDF654EFB360}" presName="node" presStyleLbl="node1" presStyleIdx="1" presStyleCnt="8">
        <dgm:presLayoutVars>
          <dgm:bulletEnabled val="1"/>
        </dgm:presLayoutVars>
      </dgm:prSet>
      <dgm:spPr/>
    </dgm:pt>
    <dgm:pt modelId="{73DCE973-0028-4084-9EB8-C241CE599D6E}" type="pres">
      <dgm:prSet presAssocID="{CD846612-AF4C-4691-A12D-A045EB25CF80}" presName="sibTrans" presStyleLbl="sibTrans2D1" presStyleIdx="1" presStyleCnt="7"/>
      <dgm:spPr/>
    </dgm:pt>
    <dgm:pt modelId="{EF074885-7B8E-46A0-B4C4-4D5B9DA5C87F}" type="pres">
      <dgm:prSet presAssocID="{CD846612-AF4C-4691-A12D-A045EB25CF80}" presName="connectorText" presStyleLbl="sibTrans2D1" presStyleIdx="1" presStyleCnt="7"/>
      <dgm:spPr/>
    </dgm:pt>
    <dgm:pt modelId="{4F763AB3-E2C2-4A81-95FC-FD94693FD163}" type="pres">
      <dgm:prSet presAssocID="{6130E774-E21C-4647-8696-85F3E8F647FE}" presName="node" presStyleLbl="node1" presStyleIdx="2" presStyleCnt="8">
        <dgm:presLayoutVars>
          <dgm:bulletEnabled val="1"/>
        </dgm:presLayoutVars>
      </dgm:prSet>
      <dgm:spPr/>
    </dgm:pt>
    <dgm:pt modelId="{50FC7D62-AC98-498D-9EAF-B702147DD843}" type="pres">
      <dgm:prSet presAssocID="{152F16A0-9169-4F52-AC6A-FFC70C3E03DF}" presName="sibTrans" presStyleLbl="sibTrans2D1" presStyleIdx="2" presStyleCnt="7"/>
      <dgm:spPr/>
    </dgm:pt>
    <dgm:pt modelId="{EBB273B3-4B2A-4A8D-B35A-FA57B3898C07}" type="pres">
      <dgm:prSet presAssocID="{152F16A0-9169-4F52-AC6A-FFC70C3E03DF}" presName="connectorText" presStyleLbl="sibTrans2D1" presStyleIdx="2" presStyleCnt="7"/>
      <dgm:spPr/>
    </dgm:pt>
    <dgm:pt modelId="{0EB3C207-6CC1-4315-8A2F-6BA70730E8E8}" type="pres">
      <dgm:prSet presAssocID="{EEC53BF9-01FD-4D24-AE4D-282C692041A7}" presName="node" presStyleLbl="node1" presStyleIdx="3" presStyleCnt="8">
        <dgm:presLayoutVars>
          <dgm:bulletEnabled val="1"/>
        </dgm:presLayoutVars>
      </dgm:prSet>
      <dgm:spPr/>
    </dgm:pt>
    <dgm:pt modelId="{A5705849-72E3-4BCA-9BB3-87DF590CCF8A}" type="pres">
      <dgm:prSet presAssocID="{81AE6799-B559-4E50-A8B7-8AE35C171BC0}" presName="sibTrans" presStyleLbl="sibTrans2D1" presStyleIdx="3" presStyleCnt="7"/>
      <dgm:spPr/>
    </dgm:pt>
    <dgm:pt modelId="{2EAF2D49-82B5-448D-8405-74F1E05A6FB4}" type="pres">
      <dgm:prSet presAssocID="{81AE6799-B559-4E50-A8B7-8AE35C171BC0}" presName="connectorText" presStyleLbl="sibTrans2D1" presStyleIdx="3" presStyleCnt="7"/>
      <dgm:spPr/>
    </dgm:pt>
    <dgm:pt modelId="{D59D77F8-4F0C-4637-8C65-378F5E086223}" type="pres">
      <dgm:prSet presAssocID="{0A510CFD-B943-47BF-A3E0-D148AF2EB21A}" presName="node" presStyleLbl="node1" presStyleIdx="4" presStyleCnt="8">
        <dgm:presLayoutVars>
          <dgm:bulletEnabled val="1"/>
        </dgm:presLayoutVars>
      </dgm:prSet>
      <dgm:spPr/>
    </dgm:pt>
    <dgm:pt modelId="{E26E0690-D1B1-49DB-B56F-3E70D17595D3}" type="pres">
      <dgm:prSet presAssocID="{B75A07FA-D847-4340-B81B-76254D2BC657}" presName="sibTrans" presStyleLbl="sibTrans2D1" presStyleIdx="4" presStyleCnt="7"/>
      <dgm:spPr/>
    </dgm:pt>
    <dgm:pt modelId="{DA37C608-9A4B-4712-B88F-7DCC53EEE14B}" type="pres">
      <dgm:prSet presAssocID="{B75A07FA-D847-4340-B81B-76254D2BC657}" presName="connectorText" presStyleLbl="sibTrans2D1" presStyleIdx="4" presStyleCnt="7"/>
      <dgm:spPr/>
    </dgm:pt>
    <dgm:pt modelId="{C6938259-1199-4957-90CE-3A01EE729C7E}" type="pres">
      <dgm:prSet presAssocID="{5312548E-D39D-497B-B118-CC1267415604}" presName="node" presStyleLbl="node1" presStyleIdx="5" presStyleCnt="8">
        <dgm:presLayoutVars>
          <dgm:bulletEnabled val="1"/>
        </dgm:presLayoutVars>
      </dgm:prSet>
      <dgm:spPr/>
    </dgm:pt>
    <dgm:pt modelId="{88590747-1ACB-4000-85FC-24D4C2B8CCB4}" type="pres">
      <dgm:prSet presAssocID="{3799B979-AB7D-4F99-B99D-641F4F70CEB1}" presName="sibTrans" presStyleLbl="sibTrans2D1" presStyleIdx="5" presStyleCnt="7"/>
      <dgm:spPr/>
    </dgm:pt>
    <dgm:pt modelId="{7E5A76B0-9AE7-4AB0-8175-351016B505D7}" type="pres">
      <dgm:prSet presAssocID="{3799B979-AB7D-4F99-B99D-641F4F70CEB1}" presName="connectorText" presStyleLbl="sibTrans2D1" presStyleIdx="5" presStyleCnt="7"/>
      <dgm:spPr/>
    </dgm:pt>
    <dgm:pt modelId="{DA1D1279-BA20-49E5-AA3B-A9D91F68E120}" type="pres">
      <dgm:prSet presAssocID="{38F23C6A-2E7D-4010-A442-E2C04C916C38}" presName="node" presStyleLbl="node1" presStyleIdx="6" presStyleCnt="8">
        <dgm:presLayoutVars>
          <dgm:bulletEnabled val="1"/>
        </dgm:presLayoutVars>
      </dgm:prSet>
      <dgm:spPr/>
    </dgm:pt>
    <dgm:pt modelId="{9D78615D-29A6-43B9-8041-15DC4C812E86}" type="pres">
      <dgm:prSet presAssocID="{65FFC127-39FD-4028-8818-B878C0CCB5F8}" presName="sibTrans" presStyleLbl="sibTrans2D1" presStyleIdx="6" presStyleCnt="7"/>
      <dgm:spPr/>
    </dgm:pt>
    <dgm:pt modelId="{654B118A-5A64-4EEC-BFB1-A820F911C735}" type="pres">
      <dgm:prSet presAssocID="{65FFC127-39FD-4028-8818-B878C0CCB5F8}" presName="connectorText" presStyleLbl="sibTrans2D1" presStyleIdx="6" presStyleCnt="7"/>
      <dgm:spPr/>
    </dgm:pt>
    <dgm:pt modelId="{53F7353F-9D45-46FD-96AF-862FA7D22737}" type="pres">
      <dgm:prSet presAssocID="{8EDE45C7-EE8F-4ACF-AF53-09CF8BEDD4D6}" presName="node" presStyleLbl="node1" presStyleIdx="7" presStyleCnt="8">
        <dgm:presLayoutVars>
          <dgm:bulletEnabled val="1"/>
        </dgm:presLayoutVars>
      </dgm:prSet>
      <dgm:spPr/>
    </dgm:pt>
  </dgm:ptLst>
  <dgm:cxnLst>
    <dgm:cxn modelId="{792D2009-F31F-4F50-B638-7D78A387F0FA}" type="presOf" srcId="{B75A07FA-D847-4340-B81B-76254D2BC657}" destId="{DA37C608-9A4B-4712-B88F-7DCC53EEE14B}" srcOrd="1" destOrd="0" presId="urn:microsoft.com/office/officeart/2005/8/layout/process5"/>
    <dgm:cxn modelId="{62A33910-D0A7-49BA-9F52-CDB0B2BA383D}" type="presOf" srcId="{152F16A0-9169-4F52-AC6A-FFC70C3E03DF}" destId="{EBB273B3-4B2A-4A8D-B35A-FA57B3898C07}" srcOrd="1" destOrd="0" presId="urn:microsoft.com/office/officeart/2005/8/layout/process5"/>
    <dgm:cxn modelId="{7B870A11-ADE0-4352-B9EC-325BC26863B4}" srcId="{50F0A68C-6FB0-48C6-B974-F740BC746DE2}" destId="{38F23C6A-2E7D-4010-A442-E2C04C916C38}" srcOrd="6" destOrd="0" parTransId="{495ED95F-FEA6-47D5-B067-B9028D2BE398}" sibTransId="{65FFC127-39FD-4028-8818-B878C0CCB5F8}"/>
    <dgm:cxn modelId="{518E6622-A07B-41AD-9719-FE2E4B9C0BCC}" type="presOf" srcId="{5312548E-D39D-497B-B118-CC1267415604}" destId="{C6938259-1199-4957-90CE-3A01EE729C7E}" srcOrd="0" destOrd="0" presId="urn:microsoft.com/office/officeart/2005/8/layout/process5"/>
    <dgm:cxn modelId="{CADFF93D-6588-49ED-BD0A-1A682BCBBFB2}" type="presOf" srcId="{8EDE45C7-EE8F-4ACF-AF53-09CF8BEDD4D6}" destId="{53F7353F-9D45-46FD-96AF-862FA7D22737}" srcOrd="0" destOrd="0" presId="urn:microsoft.com/office/officeart/2005/8/layout/process5"/>
    <dgm:cxn modelId="{840A703F-0926-4384-81AC-F04B91412C92}" type="presOf" srcId="{65FFC127-39FD-4028-8818-B878C0CCB5F8}" destId="{9D78615D-29A6-43B9-8041-15DC4C812E86}" srcOrd="0" destOrd="0" presId="urn:microsoft.com/office/officeart/2005/8/layout/process5"/>
    <dgm:cxn modelId="{2274A440-BE26-46DD-B673-D1F2C5F4769A}" type="presOf" srcId="{3799B979-AB7D-4F99-B99D-641F4F70CEB1}" destId="{7E5A76B0-9AE7-4AB0-8175-351016B505D7}" srcOrd="1" destOrd="0" presId="urn:microsoft.com/office/officeart/2005/8/layout/process5"/>
    <dgm:cxn modelId="{88E1C342-E057-4121-8FB0-28405B4C8C28}" srcId="{50F0A68C-6FB0-48C6-B974-F740BC746DE2}" destId="{0A510CFD-B943-47BF-A3E0-D148AF2EB21A}" srcOrd="4" destOrd="0" parTransId="{F86A6227-BAA8-4EE9-A934-01015199B2A0}" sibTransId="{B75A07FA-D847-4340-B81B-76254D2BC657}"/>
    <dgm:cxn modelId="{470BB343-CEF0-4D69-8D0E-64003616F17E}" srcId="{50F0A68C-6FB0-48C6-B974-F740BC746DE2}" destId="{6130E774-E21C-4647-8696-85F3E8F647FE}" srcOrd="2" destOrd="0" parTransId="{29F38932-3840-46CC-A2BC-7D0664D8C4A2}" sibTransId="{152F16A0-9169-4F52-AC6A-FFC70C3E03DF}"/>
    <dgm:cxn modelId="{38021A69-8232-471E-A109-FF42FE30A7F9}" type="presOf" srcId="{B75A07FA-D847-4340-B81B-76254D2BC657}" destId="{E26E0690-D1B1-49DB-B56F-3E70D17595D3}" srcOrd="0" destOrd="0" presId="urn:microsoft.com/office/officeart/2005/8/layout/process5"/>
    <dgm:cxn modelId="{B7BBA950-18C1-482C-B95E-4BD59699DB68}" type="presOf" srcId="{CD846612-AF4C-4691-A12D-A045EB25CF80}" destId="{73DCE973-0028-4084-9EB8-C241CE599D6E}" srcOrd="0" destOrd="0" presId="urn:microsoft.com/office/officeart/2005/8/layout/process5"/>
    <dgm:cxn modelId="{7B6B9451-3A5B-40E9-A05D-9FF2DF059511}" type="presOf" srcId="{50F0A68C-6FB0-48C6-B974-F740BC746DE2}" destId="{D03C1A16-9F5E-4C48-B77B-29D83F944CAF}" srcOrd="0" destOrd="0" presId="urn:microsoft.com/office/officeart/2005/8/layout/process5"/>
    <dgm:cxn modelId="{7EBE7377-07DB-4525-8298-23A9F0B13D75}" type="presOf" srcId="{14471551-FCA8-4A8A-B48E-7813AC8143D6}" destId="{A3ACD567-3EF2-4AF4-BBFA-B1806C8E4584}" srcOrd="1" destOrd="0" presId="urn:microsoft.com/office/officeart/2005/8/layout/process5"/>
    <dgm:cxn modelId="{1D610878-587A-4C87-AF10-9E48C22A3C52}" srcId="{50F0A68C-6FB0-48C6-B974-F740BC746DE2}" destId="{DFEF443E-B848-4AFD-BA0D-FDF654EFB360}" srcOrd="1" destOrd="0" parTransId="{2141B776-3644-4A17-9BA1-3CE52DDC9B36}" sibTransId="{CD846612-AF4C-4691-A12D-A045EB25CF80}"/>
    <dgm:cxn modelId="{3D78D18E-11C1-4BE4-A9D5-680C8FAFBC02}" srcId="{50F0A68C-6FB0-48C6-B974-F740BC746DE2}" destId="{8EDE45C7-EE8F-4ACF-AF53-09CF8BEDD4D6}" srcOrd="7" destOrd="0" parTransId="{9BBBABB8-F454-421B-BAA6-D685EB32FC41}" sibTransId="{BE77EA0E-A977-435A-B8E3-7F7B7CB2B87A}"/>
    <dgm:cxn modelId="{49002C96-6577-4A95-BBDE-3D562AF846C8}" type="presOf" srcId="{0A510CFD-B943-47BF-A3E0-D148AF2EB21A}" destId="{D59D77F8-4F0C-4637-8C65-378F5E086223}" srcOrd="0" destOrd="0" presId="urn:microsoft.com/office/officeart/2005/8/layout/process5"/>
    <dgm:cxn modelId="{7DAB749C-4603-4F38-B5CE-BC8AFF17862B}" srcId="{50F0A68C-6FB0-48C6-B974-F740BC746DE2}" destId="{EEC53BF9-01FD-4D24-AE4D-282C692041A7}" srcOrd="3" destOrd="0" parTransId="{3E1A4176-C313-429A-AA98-A8205C241D82}" sibTransId="{81AE6799-B559-4E50-A8B7-8AE35C171BC0}"/>
    <dgm:cxn modelId="{FE7852A7-B4F3-4FE5-B554-F0233311A53C}" type="presOf" srcId="{6130E774-E21C-4647-8696-85F3E8F647FE}" destId="{4F763AB3-E2C2-4A81-95FC-FD94693FD163}" srcOrd="0" destOrd="0" presId="urn:microsoft.com/office/officeart/2005/8/layout/process5"/>
    <dgm:cxn modelId="{B4B232BB-82E1-45B0-97B5-969C28A23EDF}" type="presOf" srcId="{EEC53BF9-01FD-4D24-AE4D-282C692041A7}" destId="{0EB3C207-6CC1-4315-8A2F-6BA70730E8E8}" srcOrd="0" destOrd="0" presId="urn:microsoft.com/office/officeart/2005/8/layout/process5"/>
    <dgm:cxn modelId="{3C8568BB-C86A-4BAD-86BF-5466C03F99DA}" type="presOf" srcId="{3799B979-AB7D-4F99-B99D-641F4F70CEB1}" destId="{88590747-1ACB-4000-85FC-24D4C2B8CCB4}" srcOrd="0" destOrd="0" presId="urn:microsoft.com/office/officeart/2005/8/layout/process5"/>
    <dgm:cxn modelId="{DEF60EC7-56C9-47F5-9C84-16F0FC035756}" type="presOf" srcId="{CD846612-AF4C-4691-A12D-A045EB25CF80}" destId="{EF074885-7B8E-46A0-B4C4-4D5B9DA5C87F}" srcOrd="1" destOrd="0" presId="urn:microsoft.com/office/officeart/2005/8/layout/process5"/>
    <dgm:cxn modelId="{A42C13C7-00A3-40F6-9790-E9F53335E99A}" srcId="{50F0A68C-6FB0-48C6-B974-F740BC746DE2}" destId="{23E0C3FE-DA48-455F-9A6A-AFA3BEA81CBA}" srcOrd="0" destOrd="0" parTransId="{F19B7FAB-99A8-4B28-9CF6-093BFBB73F82}" sibTransId="{14471551-FCA8-4A8A-B48E-7813AC8143D6}"/>
    <dgm:cxn modelId="{B78F1FD9-EF24-40CF-B2C7-FD2DE8CC8876}" srcId="{50F0A68C-6FB0-48C6-B974-F740BC746DE2}" destId="{5312548E-D39D-497B-B118-CC1267415604}" srcOrd="5" destOrd="0" parTransId="{675FF527-5AD4-4721-B160-89BB9E8B99E0}" sibTransId="{3799B979-AB7D-4F99-B99D-641F4F70CEB1}"/>
    <dgm:cxn modelId="{308393E3-07E0-4164-814F-4A20801CF724}" type="presOf" srcId="{DFEF443E-B848-4AFD-BA0D-FDF654EFB360}" destId="{0A507D93-AA03-409E-BB97-ABC1416BCD2A}" srcOrd="0" destOrd="0" presId="urn:microsoft.com/office/officeart/2005/8/layout/process5"/>
    <dgm:cxn modelId="{03A155E4-EDDD-49FD-85FA-35DB3B4621D5}" type="presOf" srcId="{38F23C6A-2E7D-4010-A442-E2C04C916C38}" destId="{DA1D1279-BA20-49E5-AA3B-A9D91F68E120}" srcOrd="0" destOrd="0" presId="urn:microsoft.com/office/officeart/2005/8/layout/process5"/>
    <dgm:cxn modelId="{F3167AEC-659A-45C2-810A-0319E81FCA83}" type="presOf" srcId="{81AE6799-B559-4E50-A8B7-8AE35C171BC0}" destId="{A5705849-72E3-4BCA-9BB3-87DF590CCF8A}" srcOrd="0" destOrd="0" presId="urn:microsoft.com/office/officeart/2005/8/layout/process5"/>
    <dgm:cxn modelId="{001B6DF0-81D8-4C04-AE2D-C6AE62DD88AA}" type="presOf" srcId="{14471551-FCA8-4A8A-B48E-7813AC8143D6}" destId="{407C5BB1-2879-4CF8-B8BD-E0B5D111F9CA}" srcOrd="0" destOrd="0" presId="urn:microsoft.com/office/officeart/2005/8/layout/process5"/>
    <dgm:cxn modelId="{C1B93AF2-A3F0-43EF-8A4C-457A6796DB0E}" type="presOf" srcId="{65FFC127-39FD-4028-8818-B878C0CCB5F8}" destId="{654B118A-5A64-4EEC-BFB1-A820F911C735}" srcOrd="1" destOrd="0" presId="urn:microsoft.com/office/officeart/2005/8/layout/process5"/>
    <dgm:cxn modelId="{9C5BFFF7-C947-4C4A-83D3-83AA7237F4BD}" type="presOf" srcId="{81AE6799-B559-4E50-A8B7-8AE35C171BC0}" destId="{2EAF2D49-82B5-448D-8405-74F1E05A6FB4}" srcOrd="1" destOrd="0" presId="urn:microsoft.com/office/officeart/2005/8/layout/process5"/>
    <dgm:cxn modelId="{CD012BFA-3FF4-4445-967B-40CA910787F0}" type="presOf" srcId="{152F16A0-9169-4F52-AC6A-FFC70C3E03DF}" destId="{50FC7D62-AC98-498D-9EAF-B702147DD843}" srcOrd="0" destOrd="0" presId="urn:microsoft.com/office/officeart/2005/8/layout/process5"/>
    <dgm:cxn modelId="{110249FE-ADF2-459A-8454-08E0291FED95}" type="presOf" srcId="{23E0C3FE-DA48-455F-9A6A-AFA3BEA81CBA}" destId="{296C705E-7CF2-45BF-B6DB-FBEFE7159EDF}" srcOrd="0" destOrd="0" presId="urn:microsoft.com/office/officeart/2005/8/layout/process5"/>
    <dgm:cxn modelId="{4A2F6B8A-5D36-4C15-85A8-34698F19AFAC}" type="presParOf" srcId="{D03C1A16-9F5E-4C48-B77B-29D83F944CAF}" destId="{296C705E-7CF2-45BF-B6DB-FBEFE7159EDF}" srcOrd="0" destOrd="0" presId="urn:microsoft.com/office/officeart/2005/8/layout/process5"/>
    <dgm:cxn modelId="{773AC6CC-1001-4C98-8133-99D1D61CB53C}" type="presParOf" srcId="{D03C1A16-9F5E-4C48-B77B-29D83F944CAF}" destId="{407C5BB1-2879-4CF8-B8BD-E0B5D111F9CA}" srcOrd="1" destOrd="0" presId="urn:microsoft.com/office/officeart/2005/8/layout/process5"/>
    <dgm:cxn modelId="{E391B2D5-5FA4-4FE9-A019-78842DF50EE7}" type="presParOf" srcId="{407C5BB1-2879-4CF8-B8BD-E0B5D111F9CA}" destId="{A3ACD567-3EF2-4AF4-BBFA-B1806C8E4584}" srcOrd="0" destOrd="0" presId="urn:microsoft.com/office/officeart/2005/8/layout/process5"/>
    <dgm:cxn modelId="{DB78CA95-895F-45AC-B81B-AD7A43ECBFEF}" type="presParOf" srcId="{D03C1A16-9F5E-4C48-B77B-29D83F944CAF}" destId="{0A507D93-AA03-409E-BB97-ABC1416BCD2A}" srcOrd="2" destOrd="0" presId="urn:microsoft.com/office/officeart/2005/8/layout/process5"/>
    <dgm:cxn modelId="{AACF230A-080F-4204-A273-DA08DE8E1C74}" type="presParOf" srcId="{D03C1A16-9F5E-4C48-B77B-29D83F944CAF}" destId="{73DCE973-0028-4084-9EB8-C241CE599D6E}" srcOrd="3" destOrd="0" presId="urn:microsoft.com/office/officeart/2005/8/layout/process5"/>
    <dgm:cxn modelId="{EEF1DC68-7E43-4C64-8E52-07A04D7FD819}" type="presParOf" srcId="{73DCE973-0028-4084-9EB8-C241CE599D6E}" destId="{EF074885-7B8E-46A0-B4C4-4D5B9DA5C87F}" srcOrd="0" destOrd="0" presId="urn:microsoft.com/office/officeart/2005/8/layout/process5"/>
    <dgm:cxn modelId="{0829A9FD-490C-4595-9099-696C5DF1F09A}" type="presParOf" srcId="{D03C1A16-9F5E-4C48-B77B-29D83F944CAF}" destId="{4F763AB3-E2C2-4A81-95FC-FD94693FD163}" srcOrd="4" destOrd="0" presId="urn:microsoft.com/office/officeart/2005/8/layout/process5"/>
    <dgm:cxn modelId="{9212144E-0497-42A0-A948-31BC145B5E40}" type="presParOf" srcId="{D03C1A16-9F5E-4C48-B77B-29D83F944CAF}" destId="{50FC7D62-AC98-498D-9EAF-B702147DD843}" srcOrd="5" destOrd="0" presId="urn:microsoft.com/office/officeart/2005/8/layout/process5"/>
    <dgm:cxn modelId="{F5DE55B2-B5BE-490A-B5DA-CD2F16DBD48E}" type="presParOf" srcId="{50FC7D62-AC98-498D-9EAF-B702147DD843}" destId="{EBB273B3-4B2A-4A8D-B35A-FA57B3898C07}" srcOrd="0" destOrd="0" presId="urn:microsoft.com/office/officeart/2005/8/layout/process5"/>
    <dgm:cxn modelId="{8AFD8787-EB7C-4105-AF53-564BE830DBAE}" type="presParOf" srcId="{D03C1A16-9F5E-4C48-B77B-29D83F944CAF}" destId="{0EB3C207-6CC1-4315-8A2F-6BA70730E8E8}" srcOrd="6" destOrd="0" presId="urn:microsoft.com/office/officeart/2005/8/layout/process5"/>
    <dgm:cxn modelId="{72E31EA3-F44A-4490-A1AE-794DFE43E632}" type="presParOf" srcId="{D03C1A16-9F5E-4C48-B77B-29D83F944CAF}" destId="{A5705849-72E3-4BCA-9BB3-87DF590CCF8A}" srcOrd="7" destOrd="0" presId="urn:microsoft.com/office/officeart/2005/8/layout/process5"/>
    <dgm:cxn modelId="{74C07D98-7717-4EB8-927E-85D2EBA22507}" type="presParOf" srcId="{A5705849-72E3-4BCA-9BB3-87DF590CCF8A}" destId="{2EAF2D49-82B5-448D-8405-74F1E05A6FB4}" srcOrd="0" destOrd="0" presId="urn:microsoft.com/office/officeart/2005/8/layout/process5"/>
    <dgm:cxn modelId="{BA1E3C4F-7F02-4862-A3F2-3CF805A5F604}" type="presParOf" srcId="{D03C1A16-9F5E-4C48-B77B-29D83F944CAF}" destId="{D59D77F8-4F0C-4637-8C65-378F5E086223}" srcOrd="8" destOrd="0" presId="urn:microsoft.com/office/officeart/2005/8/layout/process5"/>
    <dgm:cxn modelId="{D1FF857E-D29C-4641-999B-C451482F712D}" type="presParOf" srcId="{D03C1A16-9F5E-4C48-B77B-29D83F944CAF}" destId="{E26E0690-D1B1-49DB-B56F-3E70D17595D3}" srcOrd="9" destOrd="0" presId="urn:microsoft.com/office/officeart/2005/8/layout/process5"/>
    <dgm:cxn modelId="{58FA9D46-17F8-40BE-B662-6410F24BE530}" type="presParOf" srcId="{E26E0690-D1B1-49DB-B56F-3E70D17595D3}" destId="{DA37C608-9A4B-4712-B88F-7DCC53EEE14B}" srcOrd="0" destOrd="0" presId="urn:microsoft.com/office/officeart/2005/8/layout/process5"/>
    <dgm:cxn modelId="{4D70FD6E-1B30-4D2D-8548-A40FAD3DCA0B}" type="presParOf" srcId="{D03C1A16-9F5E-4C48-B77B-29D83F944CAF}" destId="{C6938259-1199-4957-90CE-3A01EE729C7E}" srcOrd="10" destOrd="0" presId="urn:microsoft.com/office/officeart/2005/8/layout/process5"/>
    <dgm:cxn modelId="{9B30B929-1C25-4995-BE93-B573B2F51EA7}" type="presParOf" srcId="{D03C1A16-9F5E-4C48-B77B-29D83F944CAF}" destId="{88590747-1ACB-4000-85FC-24D4C2B8CCB4}" srcOrd="11" destOrd="0" presId="urn:microsoft.com/office/officeart/2005/8/layout/process5"/>
    <dgm:cxn modelId="{8DA80638-D6E8-42D9-BBDB-8C63FAB99807}" type="presParOf" srcId="{88590747-1ACB-4000-85FC-24D4C2B8CCB4}" destId="{7E5A76B0-9AE7-4AB0-8175-351016B505D7}" srcOrd="0" destOrd="0" presId="urn:microsoft.com/office/officeart/2005/8/layout/process5"/>
    <dgm:cxn modelId="{555D7865-85D8-4B84-92E7-B6B8FFE1DEED}" type="presParOf" srcId="{D03C1A16-9F5E-4C48-B77B-29D83F944CAF}" destId="{DA1D1279-BA20-49E5-AA3B-A9D91F68E120}" srcOrd="12" destOrd="0" presId="urn:microsoft.com/office/officeart/2005/8/layout/process5"/>
    <dgm:cxn modelId="{74E5402A-EBC7-444C-8CFC-327BBC64AFB3}" type="presParOf" srcId="{D03C1A16-9F5E-4C48-B77B-29D83F944CAF}" destId="{9D78615D-29A6-43B9-8041-15DC4C812E86}" srcOrd="13" destOrd="0" presId="urn:microsoft.com/office/officeart/2005/8/layout/process5"/>
    <dgm:cxn modelId="{630BBDA2-8FC3-426E-822F-BF9D713E26C0}" type="presParOf" srcId="{9D78615D-29A6-43B9-8041-15DC4C812E86}" destId="{654B118A-5A64-4EEC-BFB1-A820F911C735}" srcOrd="0" destOrd="0" presId="urn:microsoft.com/office/officeart/2005/8/layout/process5"/>
    <dgm:cxn modelId="{049F6F40-93AA-4D48-A51D-3CFED349179B}" type="presParOf" srcId="{D03C1A16-9F5E-4C48-B77B-29D83F944CAF}" destId="{53F7353F-9D45-46FD-96AF-862FA7D2273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DEEA-77FC-49A3-954B-51483F56648A}">
      <dsp:nvSpPr>
        <dsp:cNvPr id="0" name=""/>
        <dsp:cNvSpPr/>
      </dsp:nvSpPr>
      <dsp:spPr>
        <a:xfrm>
          <a:off x="4480976" y="2187"/>
          <a:ext cx="1709942" cy="113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Regression problems</a:t>
          </a:r>
        </a:p>
      </dsp:txBody>
      <dsp:txXfrm>
        <a:off x="4514364" y="35575"/>
        <a:ext cx="1643166" cy="1073185"/>
      </dsp:txXfrm>
    </dsp:sp>
    <dsp:sp modelId="{F8AF0B03-96A9-4B0F-90AE-BE3B7BE76A68}">
      <dsp:nvSpPr>
        <dsp:cNvPr id="0" name=""/>
        <dsp:cNvSpPr/>
      </dsp:nvSpPr>
      <dsp:spPr>
        <a:xfrm>
          <a:off x="3307483" y="1142148"/>
          <a:ext cx="2028464" cy="283130"/>
        </a:xfrm>
        <a:custGeom>
          <a:avLst/>
          <a:gdLst/>
          <a:ahLst/>
          <a:cxnLst/>
          <a:rect l="0" t="0" r="0" b="0"/>
          <a:pathLst>
            <a:path>
              <a:moveTo>
                <a:pt x="2028464" y="0"/>
              </a:moveTo>
              <a:lnTo>
                <a:pt x="2028464" y="141565"/>
              </a:lnTo>
              <a:lnTo>
                <a:pt x="0" y="141565"/>
              </a:lnTo>
              <a:lnTo>
                <a:pt x="0" y="2831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E2D7-5F90-48AA-87FE-04EF36E54CEB}">
      <dsp:nvSpPr>
        <dsp:cNvPr id="0" name=""/>
        <dsp:cNvSpPr/>
      </dsp:nvSpPr>
      <dsp:spPr>
        <a:xfrm>
          <a:off x="2452512" y="1425279"/>
          <a:ext cx="1709942" cy="1139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Nature of relationship</a:t>
          </a:r>
        </a:p>
      </dsp:txBody>
      <dsp:txXfrm>
        <a:off x="2485900" y="1458667"/>
        <a:ext cx="1643166" cy="1073185"/>
      </dsp:txXfrm>
    </dsp:sp>
    <dsp:sp modelId="{BF104286-CDAC-4F56-B168-2881EC034DFE}">
      <dsp:nvSpPr>
        <dsp:cNvPr id="0" name=""/>
        <dsp:cNvSpPr/>
      </dsp:nvSpPr>
      <dsp:spPr>
        <a:xfrm>
          <a:off x="2293251" y="2565240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1014232" y="0"/>
              </a:moveTo>
              <a:lnTo>
                <a:pt x="1014232" y="141565"/>
              </a:lnTo>
              <a:lnTo>
                <a:pt x="0" y="141565"/>
              </a:lnTo>
              <a:lnTo>
                <a:pt x="0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81328-1906-4085-B19A-2AFA6EF4E08B}">
      <dsp:nvSpPr>
        <dsp:cNvPr id="0" name=""/>
        <dsp:cNvSpPr/>
      </dsp:nvSpPr>
      <dsp:spPr>
        <a:xfrm>
          <a:off x="1438280" y="2848371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Linear </a:t>
          </a:r>
        </a:p>
      </dsp:txBody>
      <dsp:txXfrm>
        <a:off x="1471668" y="2881759"/>
        <a:ext cx="1643166" cy="1073185"/>
      </dsp:txXfrm>
    </dsp:sp>
    <dsp:sp modelId="{B645384E-149E-4901-A554-C55B2F541B04}">
      <dsp:nvSpPr>
        <dsp:cNvPr id="0" name=""/>
        <dsp:cNvSpPr/>
      </dsp:nvSpPr>
      <dsp:spPr>
        <a:xfrm>
          <a:off x="3307483" y="2565240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65"/>
              </a:lnTo>
              <a:lnTo>
                <a:pt x="1014232" y="141565"/>
              </a:lnTo>
              <a:lnTo>
                <a:pt x="1014232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4FC05-144E-427A-B82E-CE72DE02EFD3}">
      <dsp:nvSpPr>
        <dsp:cNvPr id="0" name=""/>
        <dsp:cNvSpPr/>
      </dsp:nvSpPr>
      <dsp:spPr>
        <a:xfrm>
          <a:off x="3466744" y="2848371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Non-linear</a:t>
          </a:r>
        </a:p>
      </dsp:txBody>
      <dsp:txXfrm>
        <a:off x="3500132" y="2881759"/>
        <a:ext cx="1643166" cy="1073185"/>
      </dsp:txXfrm>
    </dsp:sp>
    <dsp:sp modelId="{1D3486FF-EEF9-454E-9D02-734F15F057CE}">
      <dsp:nvSpPr>
        <dsp:cNvPr id="0" name=""/>
        <dsp:cNvSpPr/>
      </dsp:nvSpPr>
      <dsp:spPr>
        <a:xfrm>
          <a:off x="5335947" y="1142148"/>
          <a:ext cx="2028464" cy="2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65"/>
              </a:lnTo>
              <a:lnTo>
                <a:pt x="2028464" y="141565"/>
              </a:lnTo>
              <a:lnTo>
                <a:pt x="2028464" y="2831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9CED1-07F3-4F4B-9E1A-74B1255EC404}">
      <dsp:nvSpPr>
        <dsp:cNvPr id="0" name=""/>
        <dsp:cNvSpPr/>
      </dsp:nvSpPr>
      <dsp:spPr>
        <a:xfrm>
          <a:off x="6509440" y="1425279"/>
          <a:ext cx="1709942" cy="1139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Number of dependent and independent variables</a:t>
          </a:r>
        </a:p>
      </dsp:txBody>
      <dsp:txXfrm>
        <a:off x="6542828" y="1458667"/>
        <a:ext cx="1643166" cy="1073185"/>
      </dsp:txXfrm>
    </dsp:sp>
    <dsp:sp modelId="{A534C272-60B1-404C-BCC5-1F9B3BA007C2}">
      <dsp:nvSpPr>
        <dsp:cNvPr id="0" name=""/>
        <dsp:cNvSpPr/>
      </dsp:nvSpPr>
      <dsp:spPr>
        <a:xfrm>
          <a:off x="6350179" y="2565240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1014232" y="0"/>
              </a:moveTo>
              <a:lnTo>
                <a:pt x="1014232" y="141565"/>
              </a:lnTo>
              <a:lnTo>
                <a:pt x="0" y="141565"/>
              </a:lnTo>
              <a:lnTo>
                <a:pt x="0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4AC29-CF65-4EC2-98F4-CA16485574E3}">
      <dsp:nvSpPr>
        <dsp:cNvPr id="0" name=""/>
        <dsp:cNvSpPr/>
      </dsp:nvSpPr>
      <dsp:spPr>
        <a:xfrm>
          <a:off x="5495208" y="2848371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Univariate</a:t>
          </a:r>
        </a:p>
      </dsp:txBody>
      <dsp:txXfrm>
        <a:off x="5528596" y="2881759"/>
        <a:ext cx="1643166" cy="1073185"/>
      </dsp:txXfrm>
    </dsp:sp>
    <dsp:sp modelId="{63740159-6356-43BD-9548-BC2862B5D211}">
      <dsp:nvSpPr>
        <dsp:cNvPr id="0" name=""/>
        <dsp:cNvSpPr/>
      </dsp:nvSpPr>
      <dsp:spPr>
        <a:xfrm>
          <a:off x="6304459" y="3988332"/>
          <a:ext cx="91440" cy="2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9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44153-307A-4D49-AE1A-A52E32DE0C2D}">
      <dsp:nvSpPr>
        <dsp:cNvPr id="0" name=""/>
        <dsp:cNvSpPr/>
      </dsp:nvSpPr>
      <dsp:spPr>
        <a:xfrm>
          <a:off x="5495208" y="4270238"/>
          <a:ext cx="1709942" cy="1139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One dependent and One independent</a:t>
          </a:r>
        </a:p>
      </dsp:txBody>
      <dsp:txXfrm>
        <a:off x="5528596" y="4303626"/>
        <a:ext cx="1643166" cy="1073185"/>
      </dsp:txXfrm>
    </dsp:sp>
    <dsp:sp modelId="{5AB2CC64-B8A2-49B4-B5D9-DD8DCD2D7E4E}">
      <dsp:nvSpPr>
        <dsp:cNvPr id="0" name=""/>
        <dsp:cNvSpPr/>
      </dsp:nvSpPr>
      <dsp:spPr>
        <a:xfrm>
          <a:off x="7364411" y="2565240"/>
          <a:ext cx="1014232" cy="2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65"/>
              </a:lnTo>
              <a:lnTo>
                <a:pt x="1014232" y="141565"/>
              </a:lnTo>
              <a:lnTo>
                <a:pt x="1014232" y="2831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8E64-A690-4EC3-B134-F0B680D4BFAC}">
      <dsp:nvSpPr>
        <dsp:cNvPr id="0" name=""/>
        <dsp:cNvSpPr/>
      </dsp:nvSpPr>
      <dsp:spPr>
        <a:xfrm>
          <a:off x="7523672" y="2848371"/>
          <a:ext cx="1709942" cy="1139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Multivariate</a:t>
          </a:r>
        </a:p>
      </dsp:txBody>
      <dsp:txXfrm>
        <a:off x="7557060" y="2881759"/>
        <a:ext cx="1643166" cy="1073185"/>
      </dsp:txXfrm>
    </dsp:sp>
    <dsp:sp modelId="{DABF9EA9-01D3-4CD6-83E9-0175149D5ED4}">
      <dsp:nvSpPr>
        <dsp:cNvPr id="0" name=""/>
        <dsp:cNvSpPr/>
      </dsp:nvSpPr>
      <dsp:spPr>
        <a:xfrm>
          <a:off x="8320394" y="3988332"/>
          <a:ext cx="91440" cy="281424"/>
        </a:xfrm>
        <a:custGeom>
          <a:avLst/>
          <a:gdLst/>
          <a:ahLst/>
          <a:cxnLst/>
          <a:rect l="0" t="0" r="0" b="0"/>
          <a:pathLst>
            <a:path>
              <a:moveTo>
                <a:pt x="58248" y="0"/>
              </a:moveTo>
              <a:lnTo>
                <a:pt x="58248" y="140712"/>
              </a:lnTo>
              <a:lnTo>
                <a:pt x="45720" y="140712"/>
              </a:lnTo>
              <a:lnTo>
                <a:pt x="45720" y="2814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7536C-FA91-4072-B735-44A49CBA83EF}">
      <dsp:nvSpPr>
        <dsp:cNvPr id="0" name=""/>
        <dsp:cNvSpPr/>
      </dsp:nvSpPr>
      <dsp:spPr>
        <a:xfrm>
          <a:off x="7511143" y="4269757"/>
          <a:ext cx="1709942" cy="1139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Multiple dependent and Multiple independent</a:t>
          </a:r>
        </a:p>
      </dsp:txBody>
      <dsp:txXfrm>
        <a:off x="7544531" y="4303145"/>
        <a:ext cx="1643166" cy="1073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705E-7CF2-45BF-B6DB-FBEFE7159EDF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Gill Sans" panose="020B0604020202020204" charset="0"/>
            </a:rPr>
            <a:t>Collect/Extract data</a:t>
          </a:r>
        </a:p>
      </dsp:txBody>
      <dsp:txXfrm>
        <a:off x="40127" y="594812"/>
        <a:ext cx="1949441" cy="1141260"/>
      </dsp:txXfrm>
    </dsp:sp>
    <dsp:sp modelId="{407C5BB1-2879-4CF8-B8BD-E0B5D111F9CA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solidFill>
              <a:srgbClr val="002060"/>
            </a:solidFill>
            <a:latin typeface="Gill Sans" panose="020B0604020202020204" charset="0"/>
          </a:endParaRPr>
        </a:p>
      </dsp:txBody>
      <dsp:txXfrm>
        <a:off x="2202874" y="1015120"/>
        <a:ext cx="299835" cy="300644"/>
      </dsp:txXfrm>
    </dsp:sp>
    <dsp:sp modelId="{0A507D93-AA03-409E-BB97-ABC1416BCD2A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Gill Sans" panose="020B0604020202020204" charset="0"/>
            </a:rPr>
            <a:t>Pre-Process the data</a:t>
          </a:r>
        </a:p>
      </dsp:txBody>
      <dsp:txXfrm>
        <a:off x="2868761" y="594812"/>
        <a:ext cx="1949441" cy="1141260"/>
      </dsp:txXfrm>
    </dsp:sp>
    <dsp:sp modelId="{73DCE973-0028-4084-9EB8-C241CE599D6E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rgbClr val="002060"/>
            </a:solidFill>
          </a:endParaRPr>
        </a:p>
      </dsp:txBody>
      <dsp:txXfrm>
        <a:off x="5031509" y="1015120"/>
        <a:ext cx="299835" cy="300644"/>
      </dsp:txXfrm>
    </dsp:sp>
    <dsp:sp modelId="{4F763AB3-E2C2-4A81-95FC-FD94693FD163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Gill Sans" panose="020B0604020202020204" charset="0"/>
            </a:rPr>
            <a:t>Perform feature engineering</a:t>
          </a:r>
        </a:p>
      </dsp:txBody>
      <dsp:txXfrm>
        <a:off x="5697396" y="594812"/>
        <a:ext cx="1949441" cy="1141260"/>
      </dsp:txXfrm>
    </dsp:sp>
    <dsp:sp modelId="{50FC7D62-AC98-498D-9EAF-B702147DD843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solidFill>
              <a:srgbClr val="002060"/>
            </a:solidFill>
            <a:latin typeface="Gill Sans" panose="020B0604020202020204" charset="0"/>
          </a:endParaRPr>
        </a:p>
      </dsp:txBody>
      <dsp:txXfrm>
        <a:off x="7860144" y="1015120"/>
        <a:ext cx="299835" cy="300644"/>
      </dsp:txXfrm>
    </dsp:sp>
    <dsp:sp modelId="{0EB3C207-6CC1-4315-8A2F-6BA70730E8E8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Gill Sans" panose="020B0604020202020204" charset="0"/>
            </a:rPr>
            <a:t>Split Data into Training and Validation sets</a:t>
          </a:r>
          <a:endParaRPr lang="en-IN" sz="2000" kern="1200" dirty="0">
            <a:solidFill>
              <a:srgbClr val="002060"/>
            </a:solidFill>
            <a:latin typeface="Gill Sans" panose="020B0604020202020204" charset="0"/>
          </a:endParaRPr>
        </a:p>
      </dsp:txBody>
      <dsp:txXfrm>
        <a:off x="8526031" y="594812"/>
        <a:ext cx="1949441" cy="1141260"/>
      </dsp:txXfrm>
    </dsp:sp>
    <dsp:sp modelId="{A5705849-72E3-4BCA-9BB3-87DF590CCF8A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solidFill>
              <a:srgbClr val="002060"/>
            </a:solidFill>
            <a:latin typeface="Gill Sans" panose="020B0604020202020204" charset="0"/>
          </a:endParaRPr>
        </a:p>
      </dsp:txBody>
      <dsp:txXfrm rot="-5400000">
        <a:off x="9350431" y="1949378"/>
        <a:ext cx="300644" cy="299835"/>
      </dsp:txXfrm>
    </dsp:sp>
    <dsp:sp modelId="{D59D77F8-4F0C-4637-8C65-378F5E086223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Gill Sans" panose="020B0604020202020204" charset="0"/>
            </a:rPr>
            <a:t>Choose the type of regression model</a:t>
          </a:r>
          <a:endParaRPr lang="en-IN" sz="2000" kern="1200" dirty="0">
            <a:solidFill>
              <a:srgbClr val="002060"/>
            </a:solidFill>
            <a:latin typeface="Gill Sans" panose="020B0604020202020204" charset="0"/>
          </a:endParaRPr>
        </a:p>
      </dsp:txBody>
      <dsp:txXfrm>
        <a:off x="8526031" y="2615265"/>
        <a:ext cx="1949441" cy="1141260"/>
      </dsp:txXfrm>
    </dsp:sp>
    <dsp:sp modelId="{E26E0690-D1B1-49DB-B56F-3E70D17595D3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solidFill>
              <a:srgbClr val="002060"/>
            </a:solidFill>
            <a:latin typeface="Gill Sans" panose="020B0604020202020204" charset="0"/>
          </a:endParaRPr>
        </a:p>
      </dsp:txBody>
      <dsp:txXfrm rot="10800000">
        <a:off x="8012890" y="3035573"/>
        <a:ext cx="299835" cy="300644"/>
      </dsp:txXfrm>
    </dsp:sp>
    <dsp:sp modelId="{C6938259-1199-4957-90CE-3A01EE729C7E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rgbClr val="002060"/>
              </a:solidFill>
              <a:latin typeface="Gill Sans" panose="020B0604020202020204" charset="0"/>
            </a:rPr>
            <a:t>Build the Model</a:t>
          </a:r>
        </a:p>
      </dsp:txBody>
      <dsp:txXfrm>
        <a:off x="5697396" y="2615265"/>
        <a:ext cx="1949441" cy="1141260"/>
      </dsp:txXfrm>
    </dsp:sp>
    <dsp:sp modelId="{88590747-1ACB-4000-85FC-24D4C2B8CCB4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solidFill>
              <a:srgbClr val="002060"/>
            </a:solidFill>
            <a:latin typeface="Gill Sans" panose="020B0604020202020204" charset="0"/>
          </a:endParaRPr>
        </a:p>
      </dsp:txBody>
      <dsp:txXfrm rot="10800000">
        <a:off x="5184255" y="3035573"/>
        <a:ext cx="299835" cy="300644"/>
      </dsp:txXfrm>
    </dsp:sp>
    <dsp:sp modelId="{DA1D1279-BA20-49E5-AA3B-A9D91F68E120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Gill Sans" panose="020B0604020202020204" charset="0"/>
            </a:rPr>
            <a:t>Perform model validation</a:t>
          </a:r>
        </a:p>
      </dsp:txBody>
      <dsp:txXfrm>
        <a:off x="2868761" y="2615265"/>
        <a:ext cx="1949441" cy="1141260"/>
      </dsp:txXfrm>
    </dsp:sp>
    <dsp:sp modelId="{9D78615D-29A6-43B9-8041-15DC4C812E86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solidFill>
              <a:srgbClr val="002060"/>
            </a:solidFill>
            <a:latin typeface="Gill Sans" panose="020B0604020202020204" charset="0"/>
          </a:endParaRPr>
        </a:p>
      </dsp:txBody>
      <dsp:txXfrm rot="10800000">
        <a:off x="2355620" y="3035573"/>
        <a:ext cx="299835" cy="300644"/>
      </dsp:txXfrm>
    </dsp:sp>
    <dsp:sp modelId="{53F7353F-9D45-46FD-96AF-862FA7D22737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Gill Sans" panose="020B0604020202020204" charset="0"/>
            </a:rPr>
            <a:t>Choose the best model for predictions</a:t>
          </a:r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513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39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5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129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54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68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1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53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3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89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66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799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460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452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804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458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871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159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21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47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757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645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81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633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925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3849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312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9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8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83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561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6698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153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9452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3013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102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571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657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97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689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406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8040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117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3630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140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775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41" name="Google Shape;4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56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57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92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9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7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7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8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925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68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1"/>
          </p:nvPr>
        </p:nvSpPr>
        <p:spPr>
          <a:xfrm>
            <a:off x="838200" y="15863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8570" y="2313986"/>
            <a:ext cx="8857808" cy="16799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7"/>
          <p:cNvSpPr txBox="1"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9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⚫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 rot="5400000">
            <a:off x="3343391" y="-1652518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Char char="⚫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75A4-9656-4ACA-A7BB-6874B92D58D3}" type="datetime1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9AC3-6B05-485C-95EB-F243EFD7D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0B53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224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/>
          <p:nvPr/>
        </p:nvSpPr>
        <p:spPr>
          <a:xfrm>
            <a:off x="1384663" y="6444476"/>
            <a:ext cx="240214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D47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232D47"/>
                </a:solidFill>
                <a:latin typeface="Arial"/>
                <a:ea typeface="Arial"/>
                <a:cs typeface="Arial"/>
                <a:sym typeface="Arial"/>
              </a:rPr>
              <a:t>Intro to Machine Learning</a:t>
            </a:r>
            <a:endParaRPr sz="1200" b="1" i="0" u="none" strike="noStrike" cap="none" dirty="0">
              <a:solidFill>
                <a:srgbClr val="232D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5"/>
          <p:cNvSpPr txBox="1"/>
          <p:nvPr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32D47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rgbClr val="232D4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6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0.png"/><Relationship Id="rId5" Type="http://schemas.openxmlformats.org/officeDocument/2006/relationships/image" Target="../media/image22.png"/><Relationship Id="rId10" Type="http://schemas.openxmlformats.org/officeDocument/2006/relationships/image" Target="../media/image240.png"/><Relationship Id="rId4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8.jpg"/><Relationship Id="rId9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jp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jp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 idx="4294967295"/>
          </p:nvPr>
        </p:nvSpPr>
        <p:spPr>
          <a:xfrm>
            <a:off x="858520" y="1666600"/>
            <a:ext cx="10474960" cy="3524800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5333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br>
              <a:rPr lang="en-US" sz="5333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33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br>
              <a:rPr lang="en-US" sz="5333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33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5333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406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Some Terminology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6147356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Input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Output/Target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Parameters of the 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Training/Learning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Hyperparameters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30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4145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Input and Output Variables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6075680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Input variables represent the input of the task on which the output of the task depends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Output variables represent the output of the task which is to be predicted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In ML tasks, they are generally represented in vector form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Generally, inputs should be independent variables while outputs should be dependent on the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BA2E1D-D748-7FDE-1853-9A42E067BD6A}"/>
                  </a:ext>
                </a:extLst>
              </p:cNvPr>
              <p:cNvSpPr txBox="1"/>
              <p:nvPr/>
            </p:nvSpPr>
            <p:spPr>
              <a:xfrm>
                <a:off x="7294880" y="1434887"/>
                <a:ext cx="124034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BA2E1D-D748-7FDE-1853-9A42E067B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80" y="1434887"/>
                <a:ext cx="124034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7C7E3-92B6-7074-292D-DA3549D7CE7D}"/>
                  </a:ext>
                </a:extLst>
              </p:cNvPr>
              <p:cNvSpPr txBox="1"/>
              <p:nvPr/>
            </p:nvSpPr>
            <p:spPr>
              <a:xfrm>
                <a:off x="9357360" y="1416549"/>
                <a:ext cx="1233736" cy="137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7C7E3-92B6-7074-292D-DA3549D7C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360" y="1416549"/>
                <a:ext cx="1233736" cy="137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F6E36-BF96-A1B5-7428-BFD88C5BAC15}"/>
                  </a:ext>
                </a:extLst>
              </p:cNvPr>
              <p:cNvSpPr txBox="1"/>
              <p:nvPr/>
            </p:nvSpPr>
            <p:spPr>
              <a:xfrm>
                <a:off x="8727440" y="3059668"/>
                <a:ext cx="876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F6E36-BF96-A1B5-7428-BFD88C5B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40" y="3059668"/>
                <a:ext cx="876266" cy="369332"/>
              </a:xfrm>
              <a:prstGeom prst="rect">
                <a:avLst/>
              </a:prstGeom>
              <a:blipFill>
                <a:blip r:embed="rId5"/>
                <a:stretch>
                  <a:fillRect l="-4196" r="-7692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7AC0C6-4ACC-D3D6-B76D-816E6485B53D}"/>
                  </a:ext>
                </a:extLst>
              </p:cNvPr>
              <p:cNvSpPr txBox="1"/>
              <p:nvPr/>
            </p:nvSpPr>
            <p:spPr>
              <a:xfrm>
                <a:off x="7294880" y="4062485"/>
                <a:ext cx="1627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7AC0C6-4ACC-D3D6-B76D-816E6485B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80" y="4062485"/>
                <a:ext cx="1627047" cy="369332"/>
              </a:xfrm>
              <a:prstGeom prst="rect">
                <a:avLst/>
              </a:prstGeom>
              <a:blipFill>
                <a:blip r:embed="rId6"/>
                <a:stretch>
                  <a:fillRect l="-3745" r="-749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5B1725-F748-9598-60B0-34373667604D}"/>
                  </a:ext>
                </a:extLst>
              </p:cNvPr>
              <p:cNvSpPr txBox="1"/>
              <p:nvPr/>
            </p:nvSpPr>
            <p:spPr>
              <a:xfrm>
                <a:off x="7481340" y="4695969"/>
                <a:ext cx="125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5B1725-F748-9598-60B0-34373667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40" y="4695969"/>
                <a:ext cx="1254125" cy="369332"/>
              </a:xfrm>
              <a:prstGeom prst="rect">
                <a:avLst/>
              </a:prstGeom>
              <a:blipFill>
                <a:blip r:embed="rId7"/>
                <a:stretch>
                  <a:fillRect l="-1942" r="-145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00CC73-5157-5AE2-55BD-F45D20B11741}"/>
                  </a:ext>
                </a:extLst>
              </p:cNvPr>
              <p:cNvSpPr txBox="1"/>
              <p:nvPr/>
            </p:nvSpPr>
            <p:spPr>
              <a:xfrm>
                <a:off x="7481339" y="5416296"/>
                <a:ext cx="1127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00CC73-5157-5AE2-55BD-F45D20B11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39" y="5416296"/>
                <a:ext cx="1127809" cy="369332"/>
              </a:xfrm>
              <a:prstGeom prst="rect">
                <a:avLst/>
              </a:prstGeom>
              <a:blipFill>
                <a:blip r:embed="rId8"/>
                <a:stretch>
                  <a:fillRect l="-5405" r="-1622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154FB-3CF5-F060-4740-9C7E9B0E84FD}"/>
                  </a:ext>
                </a:extLst>
              </p:cNvPr>
              <p:cNvSpPr txBox="1"/>
              <p:nvPr/>
            </p:nvSpPr>
            <p:spPr>
              <a:xfrm>
                <a:off x="8898278" y="5216241"/>
                <a:ext cx="329372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sufficient to predict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dependent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154FB-3CF5-F060-4740-9C7E9B0E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278" y="5216241"/>
                <a:ext cx="3293722" cy="769441"/>
              </a:xfrm>
              <a:prstGeom prst="rect">
                <a:avLst/>
              </a:prstGeom>
              <a:blipFill>
                <a:blip r:embed="rId9"/>
                <a:stretch>
                  <a:fillRect l="-2407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0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Types of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10" y="1234578"/>
            <a:ext cx="109143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0070C0"/>
                </a:solidFill>
                <a:latin typeface="Gill Sans" panose="020B0604020202020204" charset="0"/>
              </a:rPr>
              <a:t>Numerical Variables: </a:t>
            </a:r>
            <a:r>
              <a:rPr lang="en-IN" sz="2600" dirty="0">
                <a:latin typeface="Gill Sans" panose="020B0604020202020204" charset="0"/>
              </a:rPr>
              <a:t>Variables which can be measured and placed in ascending or descending order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400" dirty="0">
                <a:solidFill>
                  <a:srgbClr val="0070C0"/>
                </a:solidFill>
                <a:latin typeface="Gill Sans" panose="020B0604020202020204" charset="0"/>
              </a:rPr>
              <a:t>Continuous variables: </a:t>
            </a:r>
            <a:r>
              <a:rPr lang="en-IN" sz="2400" dirty="0">
                <a:latin typeface="Gill Sans" panose="020B0604020202020204" charset="0"/>
              </a:rPr>
              <a:t>Numerical variables which can take continuous values</a:t>
            </a:r>
          </a:p>
          <a:p>
            <a:pPr lvl="2"/>
            <a:r>
              <a:rPr lang="en-IN" sz="2400" dirty="0">
                <a:latin typeface="Gill Sans" panose="020B0604020202020204" charset="0"/>
              </a:rPr>
              <a:t>	</a:t>
            </a:r>
            <a:r>
              <a:rPr lang="en-IN" sz="2400" dirty="0" err="1">
                <a:latin typeface="Gill Sans" panose="020B0604020202020204" charset="0"/>
              </a:rPr>
              <a:t>Eg.</a:t>
            </a:r>
            <a:r>
              <a:rPr lang="en-IN" sz="2400" dirty="0">
                <a:latin typeface="Gill Sans" panose="020B0604020202020204" charset="0"/>
              </a:rPr>
              <a:t> Person’s height, weight, etc.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400" dirty="0">
                <a:solidFill>
                  <a:srgbClr val="0070C0"/>
                </a:solidFill>
                <a:latin typeface="Gill Sans" panose="020B0604020202020204" charset="0"/>
              </a:rPr>
              <a:t>Discrete variables: </a:t>
            </a:r>
            <a:r>
              <a:rPr lang="en-IN" sz="2400" dirty="0">
                <a:latin typeface="Gill Sans" panose="020B0604020202020204" charset="0"/>
              </a:rPr>
              <a:t>Numerical variables which can take discretised values as such binary numbers, integers, whole numbers or any other discretisation</a:t>
            </a:r>
          </a:p>
          <a:p>
            <a:pPr lvl="1"/>
            <a:r>
              <a:rPr lang="en-IN" sz="2400" dirty="0">
                <a:latin typeface="Gill Sans" panose="020B0604020202020204" charset="0"/>
              </a:rPr>
              <a:t>	</a:t>
            </a:r>
            <a:r>
              <a:rPr lang="en-IN" sz="2400" dirty="0" err="1">
                <a:latin typeface="Gill Sans" panose="020B0604020202020204" charset="0"/>
              </a:rPr>
              <a:t>Eg.</a:t>
            </a:r>
            <a:r>
              <a:rPr lang="en-IN" sz="2400" dirty="0">
                <a:latin typeface="Gill Sans" panose="020B0604020202020204" charset="0"/>
              </a:rPr>
              <a:t> Pages in a book, count of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0070C0"/>
                </a:solidFill>
                <a:latin typeface="Gill Sans" panose="020B0604020202020204" charset="0"/>
              </a:rPr>
              <a:t>Categorical Variables</a:t>
            </a:r>
            <a:r>
              <a:rPr lang="en-IN" sz="2600" dirty="0">
                <a:latin typeface="Gill Sans" panose="020B0604020202020204" charset="0"/>
              </a:rPr>
              <a:t>: Variables that can be sorted into categories or groups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400" dirty="0">
                <a:solidFill>
                  <a:srgbClr val="0070C0"/>
                </a:solidFill>
                <a:latin typeface="Gill Sans" panose="020B0604020202020204" charset="0"/>
              </a:rPr>
              <a:t>Ordinal variables</a:t>
            </a:r>
            <a:r>
              <a:rPr lang="en-IN" sz="2400" dirty="0">
                <a:latin typeface="Gill Sans" panose="020B0604020202020204" charset="0"/>
              </a:rPr>
              <a:t>: They can be ordered or ranked according to a scale but not measured</a:t>
            </a:r>
          </a:p>
          <a:p>
            <a:pPr lvl="2"/>
            <a:r>
              <a:rPr lang="en-IN" sz="2400" dirty="0">
                <a:latin typeface="Gill Sans" panose="020B0604020202020204" charset="0"/>
              </a:rPr>
              <a:t>	</a:t>
            </a:r>
            <a:r>
              <a:rPr lang="en-IN" sz="2400" dirty="0" err="1">
                <a:latin typeface="Gill Sans" panose="020B0604020202020204" charset="0"/>
              </a:rPr>
              <a:t>Eg.</a:t>
            </a:r>
            <a:r>
              <a:rPr lang="en-IN" sz="2400" dirty="0">
                <a:latin typeface="Gill Sans" panose="020B0604020202020204" charset="0"/>
              </a:rPr>
              <a:t> levels of temp (cold, warm, hot)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400" dirty="0">
                <a:solidFill>
                  <a:srgbClr val="0070C0"/>
                </a:solidFill>
                <a:latin typeface="Gill Sans" panose="020B0604020202020204" charset="0"/>
              </a:rPr>
              <a:t>Nominal variables</a:t>
            </a:r>
            <a:r>
              <a:rPr lang="en-IN" sz="2400" dirty="0">
                <a:latin typeface="Gill Sans" panose="020B0604020202020204" charset="0"/>
              </a:rPr>
              <a:t>: Variables with assigned labels having no </a:t>
            </a:r>
            <a:r>
              <a:rPr lang="en-IN" sz="2400" dirty="0" err="1">
                <a:latin typeface="Gill Sans" panose="020B0604020202020204" charset="0"/>
              </a:rPr>
              <a:t>quantitive</a:t>
            </a:r>
            <a:r>
              <a:rPr lang="en-IN" sz="2400" dirty="0">
                <a:latin typeface="Gill Sans" panose="020B0604020202020204" charset="0"/>
              </a:rPr>
              <a:t> value</a:t>
            </a:r>
          </a:p>
          <a:p>
            <a:pPr lvl="1"/>
            <a:r>
              <a:rPr lang="en-IN" sz="2400" dirty="0">
                <a:latin typeface="Gill Sans" panose="020B0604020202020204" charset="0"/>
              </a:rPr>
              <a:t>	</a:t>
            </a:r>
            <a:r>
              <a:rPr lang="en-IN" sz="2400" dirty="0" err="1">
                <a:latin typeface="Gill Sans" panose="020B0604020202020204" charset="0"/>
              </a:rPr>
              <a:t>Eg.</a:t>
            </a:r>
            <a:r>
              <a:rPr lang="en-IN" sz="2400" dirty="0">
                <a:latin typeface="Gill Sans" panose="020B0604020202020204" charset="0"/>
              </a:rPr>
              <a:t> Gender, Colours, Place, etc. </a:t>
            </a:r>
          </a:p>
        </p:txBody>
      </p:sp>
    </p:spTree>
    <p:extLst>
      <p:ext uri="{BB962C8B-B14F-4D97-AF65-F5344CB8AC3E}">
        <p14:creationId xmlns:p14="http://schemas.microsoft.com/office/powerpoint/2010/main" val="24889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Encoding of Categorical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780" y="1267062"/>
            <a:ext cx="106324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Gill Sans" panose="020B0604020202020204" charset="0"/>
              </a:rPr>
              <a:t>Computers can process only numerical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Gill Sans" panose="020B0604020202020204" charset="0"/>
              </a:rPr>
              <a:t>Question: </a:t>
            </a:r>
            <a:r>
              <a:rPr lang="en-IN" sz="2400" dirty="0">
                <a:latin typeface="Gill Sans" panose="020B0604020202020204" charset="0"/>
              </a:rPr>
              <a:t>How to represent categorical data in the form of numbers? – </a:t>
            </a:r>
            <a:r>
              <a:rPr lang="en-IN" sz="2400" dirty="0">
                <a:solidFill>
                  <a:srgbClr val="0070C0"/>
                </a:solidFill>
                <a:latin typeface="Gill Sans" panose="020B0604020202020204" charset="0"/>
              </a:rPr>
              <a:t>encoding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Gill Sans" panose="020B0604020202020204" charset="0"/>
              </a:rPr>
              <a:t>Ordinal variables can be given numerical labels based on their order</a:t>
            </a:r>
          </a:p>
          <a:p>
            <a:pPr marL="985838" lvl="3" indent="-355600">
              <a:buFont typeface="Wingdings" panose="05000000000000000000" pitchFamily="2" charset="2"/>
              <a:buChar char="Ø"/>
            </a:pPr>
            <a:r>
              <a:rPr lang="en-IN" sz="2200" dirty="0">
                <a:latin typeface="Gill Sans" panose="020B0604020202020204" charset="0"/>
              </a:rPr>
              <a:t>E.g. low – 1 , medium – 2 , high – 3 </a:t>
            </a:r>
          </a:p>
          <a:p>
            <a:pPr marL="985838" lvl="3" indent="-355600">
              <a:buFont typeface="Wingdings" panose="05000000000000000000" pitchFamily="2" charset="2"/>
              <a:buChar char="Ø"/>
            </a:pPr>
            <a:r>
              <a:rPr lang="en-IN" sz="2200" dirty="0">
                <a:latin typeface="Gill Sans" panose="020B0604020202020204" charset="0"/>
              </a:rPr>
              <a:t>E.g. cold – 1 , warm – 2 , hot – 3 </a:t>
            </a:r>
          </a:p>
          <a:p>
            <a:pPr marL="447675" lvl="2" indent="-447675">
              <a:buFont typeface="Wingdings" panose="05000000000000000000" pitchFamily="2" charset="2"/>
              <a:buChar char="Ø"/>
            </a:pPr>
            <a:r>
              <a:rPr lang="en-IN" sz="2400" dirty="0">
                <a:latin typeface="Gill Sans" panose="020B0604020202020204" charset="0"/>
              </a:rPr>
              <a:t>However, nominal variables can be encoded in above manner because the program might assume a non-existing order or importance</a:t>
            </a:r>
          </a:p>
          <a:p>
            <a:pPr marL="447675" lvl="2" indent="-447675">
              <a:buFont typeface="Wingdings" panose="05000000000000000000" pitchFamily="2" charset="2"/>
              <a:buChar char="Ø"/>
            </a:pPr>
            <a:r>
              <a:rPr lang="en-IN" sz="2400" dirty="0">
                <a:latin typeface="Gill Sans" panose="020B0604020202020204" charset="0"/>
              </a:rPr>
              <a:t>Therefore one hot encoding is used where nominal variables are represented as binary vectors</a:t>
            </a:r>
          </a:p>
          <a:p>
            <a:pPr marL="985838" lvl="3" indent="-355600">
              <a:buFont typeface="Wingdings" panose="05000000000000000000" pitchFamily="2" charset="2"/>
              <a:buChar char="Ø"/>
            </a:pPr>
            <a:r>
              <a:rPr lang="en-IN" sz="2200" dirty="0">
                <a:latin typeface="Gill Sans" panose="020B0604020202020204" charset="0"/>
              </a:rPr>
              <a:t>A colour variable which takes 4 different values can be one-hot encoded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B652D-5C90-BBB2-26D5-D6A248BC5F54}"/>
              </a:ext>
            </a:extLst>
          </p:cNvPr>
          <p:cNvSpPr txBox="1"/>
          <p:nvPr/>
        </p:nvSpPr>
        <p:spPr>
          <a:xfrm>
            <a:off x="3429688" y="5339594"/>
            <a:ext cx="1247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latin typeface="Gill Sans" panose="020B0604020202020204" charset="0"/>
              </a:rPr>
              <a:t>Blue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Gill Sans" panose="020B0604020202020204" charset="0"/>
              </a:rPr>
              <a:t>Green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Gill Sans" panose="020B0604020202020204" charset="0"/>
              </a:rPr>
              <a:t>Yellow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Gill Sans" panose="020B0604020202020204" charset="0"/>
              </a:rPr>
              <a:t>Red </a:t>
            </a:r>
            <a:endParaRPr lang="en-US" sz="2000" dirty="0">
              <a:latin typeface="Gill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D92215-6DC6-507D-F8B5-640676BD0A8A}"/>
                  </a:ext>
                </a:extLst>
              </p:cNvPr>
              <p:cNvSpPr/>
              <p:nvPr/>
            </p:nvSpPr>
            <p:spPr>
              <a:xfrm>
                <a:off x="5162699" y="5590939"/>
                <a:ext cx="614078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D92215-6DC6-507D-F8B5-640676BD0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99" y="5590939"/>
                <a:ext cx="614078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98A4A7-1258-CA93-FD84-CEDB7C328198}"/>
                  </a:ext>
                </a:extLst>
              </p:cNvPr>
              <p:cNvSpPr/>
              <p:nvPr/>
            </p:nvSpPr>
            <p:spPr>
              <a:xfrm>
                <a:off x="6094395" y="5590938"/>
                <a:ext cx="614078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98A4A7-1258-CA93-FD84-CEDB7C328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95" y="5590938"/>
                <a:ext cx="614078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6F8B3F-163E-D271-877D-DCC034614628}"/>
                  </a:ext>
                </a:extLst>
              </p:cNvPr>
              <p:cNvSpPr/>
              <p:nvPr/>
            </p:nvSpPr>
            <p:spPr>
              <a:xfrm>
                <a:off x="6940699" y="5590939"/>
                <a:ext cx="614078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6F8B3F-163E-D271-877D-DCC034614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699" y="5590939"/>
                <a:ext cx="614078" cy="122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DDA393-86BD-2723-422C-5DAA1173A6CB}"/>
                  </a:ext>
                </a:extLst>
              </p:cNvPr>
              <p:cNvSpPr/>
              <p:nvPr/>
            </p:nvSpPr>
            <p:spPr>
              <a:xfrm>
                <a:off x="7772936" y="5590939"/>
                <a:ext cx="614078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DDA393-86BD-2723-422C-5DAA1173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36" y="5590939"/>
                <a:ext cx="614078" cy="122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DB81EA-5F73-7EC7-69F3-B3F98386E1DE}"/>
              </a:ext>
            </a:extLst>
          </p:cNvPr>
          <p:cNvSpPr txBox="1"/>
          <p:nvPr/>
        </p:nvSpPr>
        <p:spPr>
          <a:xfrm>
            <a:off x="5123201" y="5261363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Gill Sans" panose="020B0604020202020204" charset="0"/>
              </a:rPr>
              <a:t>Blue</a:t>
            </a:r>
            <a:endParaRPr lang="en-US" sz="2000" dirty="0">
              <a:latin typeface="Gill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227C7-2E7F-781B-5A83-03BFDC2EAC6B}"/>
              </a:ext>
            </a:extLst>
          </p:cNvPr>
          <p:cNvSpPr txBox="1"/>
          <p:nvPr/>
        </p:nvSpPr>
        <p:spPr>
          <a:xfrm>
            <a:off x="5994400" y="5221159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Gill Sans" panose="020B0604020202020204" charset="0"/>
              </a:rPr>
              <a:t>Green</a:t>
            </a:r>
            <a:endParaRPr lang="en-US" sz="2000" dirty="0">
              <a:latin typeface="Gill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D337A-1389-E8D5-B383-23EC5B7D1AA6}"/>
              </a:ext>
            </a:extLst>
          </p:cNvPr>
          <p:cNvSpPr txBox="1"/>
          <p:nvPr/>
        </p:nvSpPr>
        <p:spPr>
          <a:xfrm>
            <a:off x="6843901" y="5221159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Gill Sans" panose="020B0604020202020204" charset="0"/>
              </a:rPr>
              <a:t>Yellow</a:t>
            </a:r>
            <a:endParaRPr lang="en-US" sz="2000" dirty="0">
              <a:latin typeface="Gill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6009B-3190-876B-9C9F-CDBED2A60322}"/>
              </a:ext>
            </a:extLst>
          </p:cNvPr>
          <p:cNvSpPr txBox="1"/>
          <p:nvPr/>
        </p:nvSpPr>
        <p:spPr>
          <a:xfrm>
            <a:off x="7772936" y="5231548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Gill Sans" panose="020B0604020202020204" charset="0"/>
              </a:rPr>
              <a:t>Red</a:t>
            </a:r>
            <a:endParaRPr lang="en-US" sz="2000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Some Terminology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6147356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Input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Output/Target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tx1"/>
                </a:solidFill>
              </a:rPr>
              <a:t>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Parameters of the 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Training/Learning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Hyperparameters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30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74591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5531" y="1147551"/>
                <a:ext cx="7067412" cy="470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Features are input variables or combinations of input variables which form part of the input-output relation (independent variables)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Features can also be squares, cubes, products, sine, cosine, etc. of input variables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IN" sz="2400" dirty="0"/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Features can be projections of a input vector into another vector space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rgbClr val="0070C0"/>
                    </a:solidFill>
                  </a:rPr>
                  <a:t>Question:</a:t>
                </a:r>
                <a:r>
                  <a:rPr lang="en-IN" sz="2400" dirty="0"/>
                  <a:t> Why to create features other than inputs variables?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rgbClr val="0070C0"/>
                    </a:solidFill>
                  </a:rPr>
                  <a:t>Answer:</a:t>
                </a:r>
                <a:r>
                  <a:rPr lang="en-IN" sz="2400" dirty="0"/>
                  <a:t> In some tasks, input variables may not be enough to get a good model for predicting outputs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Therefore, </a:t>
                </a:r>
                <a:r>
                  <a:rPr lang="en-IN" sz="2400" dirty="0">
                    <a:solidFill>
                      <a:srgbClr val="0070C0"/>
                    </a:solidFill>
                  </a:rPr>
                  <a:t>feature engineering </a:t>
                </a:r>
                <a:r>
                  <a:rPr lang="en-IN" sz="2400" dirty="0"/>
                  <a:t>is performed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lang="en-IN" sz="2400" dirty="0"/>
              </a:p>
            </p:txBody>
          </p:sp>
        </mc:Choice>
        <mc:Fallback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531" y="1147551"/>
                <a:ext cx="7067412" cy="4709930"/>
              </a:xfrm>
              <a:prstGeom prst="rect">
                <a:avLst/>
              </a:prstGeom>
              <a:blipFill>
                <a:blip r:embed="rId3"/>
                <a:stretch>
                  <a:fillRect l="-948" t="-1552" r="-2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2A09B-558B-998E-105D-AE0DC5B6C0BC}"/>
                  </a:ext>
                </a:extLst>
              </p:cNvPr>
              <p:cNvSpPr txBox="1"/>
              <p:nvPr/>
            </p:nvSpPr>
            <p:spPr>
              <a:xfrm>
                <a:off x="7710749" y="1755217"/>
                <a:ext cx="206030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2A09B-558B-998E-105D-AE0DC5B6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49" y="1755217"/>
                <a:ext cx="2060308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F62C-7681-C18A-E5AC-9EC3B31EC6B0}"/>
                  </a:ext>
                </a:extLst>
              </p:cNvPr>
              <p:cNvSpPr txBox="1"/>
              <p:nvPr/>
            </p:nvSpPr>
            <p:spPr>
              <a:xfrm>
                <a:off x="10125085" y="1755218"/>
                <a:ext cx="1247136" cy="1403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F62C-7681-C18A-E5AC-9EC3B31EC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085" y="1755218"/>
                <a:ext cx="1247136" cy="1403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3F15591-C93E-5A34-778E-8F17003F7150}"/>
                  </a:ext>
                </a:extLst>
              </p:cNvPr>
              <p:cNvSpPr/>
              <p:nvPr/>
            </p:nvSpPr>
            <p:spPr>
              <a:xfrm>
                <a:off x="7972288" y="4081111"/>
                <a:ext cx="1960880" cy="133752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3F15591-C93E-5A34-778E-8F17003F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288" y="4081111"/>
                <a:ext cx="1960880" cy="13375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89125-5AD0-8993-845A-210ED18CE534}"/>
                  </a:ext>
                </a:extLst>
              </p:cNvPr>
              <p:cNvSpPr/>
              <p:nvPr/>
            </p:nvSpPr>
            <p:spPr>
              <a:xfrm>
                <a:off x="10475498" y="4081111"/>
                <a:ext cx="1716502" cy="13375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89125-5AD0-8993-845A-210ED18CE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498" y="4081111"/>
                <a:ext cx="1716502" cy="13375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1853F01-238B-B269-2CE1-2FD1D760BAD9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5400000" flipH="1" flipV="1">
            <a:off x="10143238" y="2890601"/>
            <a:ext cx="12700" cy="23810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C335EB-B603-EBAB-E04F-C80CE764D547}"/>
                  </a:ext>
                </a:extLst>
              </p:cNvPr>
              <p:cNvSpPr txBox="1"/>
              <p:nvPr/>
            </p:nvSpPr>
            <p:spPr>
              <a:xfrm>
                <a:off x="8609457" y="3687182"/>
                <a:ext cx="262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C335EB-B603-EBAB-E04F-C80CE764D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57" y="3687182"/>
                <a:ext cx="262892" cy="369332"/>
              </a:xfrm>
              <a:prstGeom prst="rect">
                <a:avLst/>
              </a:prstGeom>
              <a:blipFill>
                <a:blip r:embed="rId8"/>
                <a:stretch>
                  <a:fillRect l="-13953" r="-1395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70DF0-9519-8FAA-42A5-916A4BC70F91}"/>
                  </a:ext>
                </a:extLst>
              </p:cNvPr>
              <p:cNvSpPr txBox="1"/>
              <p:nvPr/>
            </p:nvSpPr>
            <p:spPr>
              <a:xfrm>
                <a:off x="11368536" y="3502516"/>
                <a:ext cx="262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70DF0-9519-8FAA-42A5-916A4BC7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536" y="3502516"/>
                <a:ext cx="262892" cy="369332"/>
              </a:xfrm>
              <a:prstGeom prst="rect">
                <a:avLst/>
              </a:prstGeom>
              <a:blipFill>
                <a:blip r:embed="rId9"/>
                <a:stretch>
                  <a:fillRect l="-18605" t="-8333" r="-4883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5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 Engineering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1070469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Selection, manipulation and transformation of raw inputs into features which improve the predictive power of the model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Feature engineering is important because a wrong feature can significantly impact the predictive ability of the 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Feature engineering may involve one or more of the following: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200" dirty="0"/>
              <a:t>Feature selection based on exploratory analysis (independence and correlation) on available data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200" dirty="0"/>
              <a:t>Feature creation based on domain knowledge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200" dirty="0"/>
              <a:t>Feature transformation using techniques such as PCA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Feature engineering is one of most important pre-processing steps before a learning task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597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 Engineering: Exploratory Analysis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558405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Exploratory analysis helps understand the relation between different variables (input and output)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Correlation: Indicates how the changes in one variable affect the other variable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Correlation coefficient measures correlation and lies between -1 and 1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Person’s coefficient</a:t>
            </a:r>
            <a:r>
              <a:rPr lang="en-IN" sz="2400" dirty="0"/>
              <a:t>: Captures linear relation and assumes constant variance between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68D1-CB9E-2488-3BA8-9DBF4603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518772" y="1566842"/>
            <a:ext cx="5090160" cy="48098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1953DD8-F8E7-9C80-515B-3072F5B919EB}"/>
              </a:ext>
            </a:extLst>
          </p:cNvPr>
          <p:cNvSpPr/>
          <p:nvPr/>
        </p:nvSpPr>
        <p:spPr>
          <a:xfrm>
            <a:off x="7580006" y="491593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81C0E7-C867-BE5F-9DFC-C219E0CC3A4F}"/>
              </a:ext>
            </a:extLst>
          </p:cNvPr>
          <p:cNvSpPr/>
          <p:nvPr/>
        </p:nvSpPr>
        <p:spPr>
          <a:xfrm>
            <a:off x="7926972" y="469679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565272-A780-A3A7-214B-512D0B3F92E4}"/>
              </a:ext>
            </a:extLst>
          </p:cNvPr>
          <p:cNvSpPr/>
          <p:nvPr/>
        </p:nvSpPr>
        <p:spPr>
          <a:xfrm>
            <a:off x="8097122" y="463338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1ED9AF-82A3-C985-45C7-9FD410F4A1B2}"/>
              </a:ext>
            </a:extLst>
          </p:cNvPr>
          <p:cNvSpPr/>
          <p:nvPr/>
        </p:nvSpPr>
        <p:spPr>
          <a:xfrm>
            <a:off x="8141298" y="451507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9964F-CE18-D561-B398-D1E1B02A3847}"/>
              </a:ext>
            </a:extLst>
          </p:cNvPr>
          <p:cNvSpPr/>
          <p:nvPr/>
        </p:nvSpPr>
        <p:spPr>
          <a:xfrm>
            <a:off x="8402270" y="428411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90CC57-F93B-B1BC-B6CB-4126F0A0FAEF}"/>
              </a:ext>
            </a:extLst>
          </p:cNvPr>
          <p:cNvSpPr/>
          <p:nvPr/>
        </p:nvSpPr>
        <p:spPr>
          <a:xfrm>
            <a:off x="8276293" y="436927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46A26E-A277-6FED-C73C-2A0CB0B185DA}"/>
              </a:ext>
            </a:extLst>
          </p:cNvPr>
          <p:cNvSpPr/>
          <p:nvPr/>
        </p:nvSpPr>
        <p:spPr>
          <a:xfrm>
            <a:off x="8580653" y="415899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96AEFF-3781-0E87-FD47-1A0C412798F4}"/>
              </a:ext>
            </a:extLst>
          </p:cNvPr>
          <p:cNvSpPr/>
          <p:nvPr/>
        </p:nvSpPr>
        <p:spPr>
          <a:xfrm>
            <a:off x="8866939" y="3952641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1A8F76-CFEC-7BF1-D229-C622BDFD67B9}"/>
              </a:ext>
            </a:extLst>
          </p:cNvPr>
          <p:cNvSpPr/>
          <p:nvPr/>
        </p:nvSpPr>
        <p:spPr>
          <a:xfrm>
            <a:off x="9129406" y="361238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E3D9C5-2A02-B229-C59F-9414CCD530F3}"/>
              </a:ext>
            </a:extLst>
          </p:cNvPr>
          <p:cNvSpPr/>
          <p:nvPr/>
        </p:nvSpPr>
        <p:spPr>
          <a:xfrm>
            <a:off x="8908552" y="387012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C365CC-FC15-71CF-F4D3-67EFD82680D6}"/>
              </a:ext>
            </a:extLst>
          </p:cNvPr>
          <p:cNvSpPr/>
          <p:nvPr/>
        </p:nvSpPr>
        <p:spPr>
          <a:xfrm>
            <a:off x="9388486" y="342900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D1B8DE-C46C-B4AD-331C-9120F9197D5E}"/>
              </a:ext>
            </a:extLst>
          </p:cNvPr>
          <p:cNvSpPr/>
          <p:nvPr/>
        </p:nvSpPr>
        <p:spPr>
          <a:xfrm>
            <a:off x="9586605" y="323026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D1898-C6AD-AC00-3520-CC0FB477D2F4}"/>
              </a:ext>
            </a:extLst>
          </p:cNvPr>
          <p:cNvSpPr/>
          <p:nvPr/>
        </p:nvSpPr>
        <p:spPr>
          <a:xfrm>
            <a:off x="10239859" y="275666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F8EA18-1665-E50A-E74B-877BD17DE8BB}"/>
              </a:ext>
            </a:extLst>
          </p:cNvPr>
          <p:cNvSpPr/>
          <p:nvPr/>
        </p:nvSpPr>
        <p:spPr>
          <a:xfrm>
            <a:off x="9789806" y="314789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BA1D6-1FF9-8705-6BC6-6297B98AE45B}"/>
              </a:ext>
            </a:extLst>
          </p:cNvPr>
          <p:cNvSpPr/>
          <p:nvPr/>
        </p:nvSpPr>
        <p:spPr>
          <a:xfrm>
            <a:off x="10456979" y="256816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2B80F3-B01A-4D0E-8C14-4CAC068CC91D}"/>
              </a:ext>
            </a:extLst>
          </p:cNvPr>
          <p:cNvSpPr/>
          <p:nvPr/>
        </p:nvSpPr>
        <p:spPr>
          <a:xfrm>
            <a:off x="10330419" y="264016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FF29A-E902-AB56-39FF-F08652CC7DD9}"/>
              </a:ext>
            </a:extLst>
          </p:cNvPr>
          <p:cNvSpPr/>
          <p:nvPr/>
        </p:nvSpPr>
        <p:spPr>
          <a:xfrm>
            <a:off x="9006999" y="379812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13EC78-CDE2-BAEB-3115-64028F56E753}"/>
              </a:ext>
            </a:extLst>
          </p:cNvPr>
          <p:cNvSpPr/>
          <p:nvPr/>
        </p:nvSpPr>
        <p:spPr>
          <a:xfrm>
            <a:off x="8697053" y="404259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98D951-2AF1-E751-85E1-37B5A7C8E73C}"/>
              </a:ext>
            </a:extLst>
          </p:cNvPr>
          <p:cNvSpPr/>
          <p:nvPr/>
        </p:nvSpPr>
        <p:spPr>
          <a:xfrm>
            <a:off x="9301832" y="354038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1ECBA8-D058-9DBE-EDCE-2A550750982B}"/>
              </a:ext>
            </a:extLst>
          </p:cNvPr>
          <p:cNvSpPr txBox="1"/>
          <p:nvPr/>
        </p:nvSpPr>
        <p:spPr>
          <a:xfrm>
            <a:off x="7998972" y="1775019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Coefficient is close to 1</a:t>
            </a:r>
            <a:endParaRPr 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 Engineering: Exploratory Analysis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558405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Exploratory analysis helps understand the relation between different variables (input and output)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Correlation: Indicates how the changes in one variable affect the other variable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Correlation coefficient measures correlation and lies between -1 and 1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Person’s coefficient</a:t>
            </a:r>
            <a:r>
              <a:rPr lang="en-IN" sz="2400" dirty="0"/>
              <a:t>: Captures linear relation and assumes constant variance between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68D1-CB9E-2488-3BA8-9DBF4603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461919" y="1547734"/>
            <a:ext cx="5090160" cy="48098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04E5E2A-D9C5-6117-37B7-D934E5E17F32}"/>
              </a:ext>
            </a:extLst>
          </p:cNvPr>
          <p:cNvGrpSpPr/>
          <p:nvPr/>
        </p:nvGrpSpPr>
        <p:grpSpPr>
          <a:xfrm rot="-2940000">
            <a:off x="7580006" y="2568166"/>
            <a:ext cx="2948973" cy="2419772"/>
            <a:chOff x="7580006" y="2568166"/>
            <a:chExt cx="2948973" cy="24197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953DD8-F8E7-9C80-515B-3072F5B919EB}"/>
                </a:ext>
              </a:extLst>
            </p:cNvPr>
            <p:cNvSpPr/>
            <p:nvPr/>
          </p:nvSpPr>
          <p:spPr>
            <a:xfrm rot="-180000">
              <a:off x="7580006" y="4915938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81C0E7-C867-BE5F-9DFC-C219E0CC3A4F}"/>
                </a:ext>
              </a:extLst>
            </p:cNvPr>
            <p:cNvSpPr/>
            <p:nvPr/>
          </p:nvSpPr>
          <p:spPr>
            <a:xfrm rot="-180000">
              <a:off x="7926972" y="4696792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565272-A780-A3A7-214B-512D0B3F92E4}"/>
                </a:ext>
              </a:extLst>
            </p:cNvPr>
            <p:cNvSpPr/>
            <p:nvPr/>
          </p:nvSpPr>
          <p:spPr>
            <a:xfrm rot="-180000">
              <a:off x="8097122" y="4633385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1ED9AF-82A3-C985-45C7-9FD410F4A1B2}"/>
                </a:ext>
              </a:extLst>
            </p:cNvPr>
            <p:cNvSpPr/>
            <p:nvPr/>
          </p:nvSpPr>
          <p:spPr>
            <a:xfrm rot="-180000">
              <a:off x="8141298" y="4515077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9964F-CE18-D561-B398-D1E1B02A3847}"/>
                </a:ext>
              </a:extLst>
            </p:cNvPr>
            <p:cNvSpPr/>
            <p:nvPr/>
          </p:nvSpPr>
          <p:spPr>
            <a:xfrm rot="-180000">
              <a:off x="8402270" y="4284118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90CC57-F93B-B1BC-B6CB-4126F0A0FAEF}"/>
                </a:ext>
              </a:extLst>
            </p:cNvPr>
            <p:cNvSpPr/>
            <p:nvPr/>
          </p:nvSpPr>
          <p:spPr>
            <a:xfrm rot="-180000">
              <a:off x="8276293" y="4369276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46A26E-A277-6FED-C73C-2A0CB0B185DA}"/>
                </a:ext>
              </a:extLst>
            </p:cNvPr>
            <p:cNvSpPr/>
            <p:nvPr/>
          </p:nvSpPr>
          <p:spPr>
            <a:xfrm rot="-180000">
              <a:off x="8580653" y="4158995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96AEFF-3781-0E87-FD47-1A0C412798F4}"/>
                </a:ext>
              </a:extLst>
            </p:cNvPr>
            <p:cNvSpPr/>
            <p:nvPr/>
          </p:nvSpPr>
          <p:spPr>
            <a:xfrm rot="-180000">
              <a:off x="8866939" y="3952641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1A8F76-CFEC-7BF1-D229-C622BDFD67B9}"/>
                </a:ext>
              </a:extLst>
            </p:cNvPr>
            <p:cNvSpPr/>
            <p:nvPr/>
          </p:nvSpPr>
          <p:spPr>
            <a:xfrm rot="-180000">
              <a:off x="9129406" y="3612382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E3D9C5-2A02-B229-C59F-9414CCD530F3}"/>
                </a:ext>
              </a:extLst>
            </p:cNvPr>
            <p:cNvSpPr/>
            <p:nvPr/>
          </p:nvSpPr>
          <p:spPr>
            <a:xfrm rot="-180000">
              <a:off x="8908552" y="3870127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C365CC-FC15-71CF-F4D3-67EFD82680D6}"/>
                </a:ext>
              </a:extLst>
            </p:cNvPr>
            <p:cNvSpPr/>
            <p:nvPr/>
          </p:nvSpPr>
          <p:spPr>
            <a:xfrm rot="-180000">
              <a:off x="9388486" y="3429000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D1B8DE-C46C-B4AD-331C-9120F9197D5E}"/>
                </a:ext>
              </a:extLst>
            </p:cNvPr>
            <p:cNvSpPr/>
            <p:nvPr/>
          </p:nvSpPr>
          <p:spPr>
            <a:xfrm rot="-180000">
              <a:off x="9586605" y="3230260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8D1898-C6AD-AC00-3520-CC0FB477D2F4}"/>
                </a:ext>
              </a:extLst>
            </p:cNvPr>
            <p:cNvSpPr/>
            <p:nvPr/>
          </p:nvSpPr>
          <p:spPr>
            <a:xfrm rot="-180000">
              <a:off x="10239859" y="2756664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F8EA18-1665-E50A-E74B-877BD17DE8BB}"/>
                </a:ext>
              </a:extLst>
            </p:cNvPr>
            <p:cNvSpPr/>
            <p:nvPr/>
          </p:nvSpPr>
          <p:spPr>
            <a:xfrm rot="-180000">
              <a:off x="9789806" y="3147895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3BA1D6-1FF9-8705-6BC6-6297B98AE45B}"/>
                </a:ext>
              </a:extLst>
            </p:cNvPr>
            <p:cNvSpPr/>
            <p:nvPr/>
          </p:nvSpPr>
          <p:spPr>
            <a:xfrm rot="-180000">
              <a:off x="10456979" y="2568166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2B80F3-B01A-4D0E-8C14-4CAC068CC91D}"/>
                </a:ext>
              </a:extLst>
            </p:cNvPr>
            <p:cNvSpPr/>
            <p:nvPr/>
          </p:nvSpPr>
          <p:spPr>
            <a:xfrm rot="-180000">
              <a:off x="10330419" y="2640166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FFF29A-E902-AB56-39FF-F08652CC7DD9}"/>
                </a:ext>
              </a:extLst>
            </p:cNvPr>
            <p:cNvSpPr/>
            <p:nvPr/>
          </p:nvSpPr>
          <p:spPr>
            <a:xfrm rot="-180000">
              <a:off x="9006999" y="3798127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13EC78-CDE2-BAEB-3115-64028F56E753}"/>
                </a:ext>
              </a:extLst>
            </p:cNvPr>
            <p:cNvSpPr/>
            <p:nvPr/>
          </p:nvSpPr>
          <p:spPr>
            <a:xfrm rot="-180000">
              <a:off x="8697053" y="4042595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98D951-2AF1-E751-85E1-37B5A7C8E73C}"/>
                </a:ext>
              </a:extLst>
            </p:cNvPr>
            <p:cNvSpPr/>
            <p:nvPr/>
          </p:nvSpPr>
          <p:spPr>
            <a:xfrm rot="-180000">
              <a:off x="9301832" y="3540382"/>
              <a:ext cx="72000" cy="72000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7B3039-A9A6-9CE1-4106-88F60ED96159}"/>
              </a:ext>
            </a:extLst>
          </p:cNvPr>
          <p:cNvSpPr txBox="1"/>
          <p:nvPr/>
        </p:nvSpPr>
        <p:spPr>
          <a:xfrm>
            <a:off x="8191477" y="1274253"/>
            <a:ext cx="3962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Coefficient is close to 0</a:t>
            </a:r>
            <a:endParaRPr 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 Engineering: Exploratory Analysis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558405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Exploratory analysis helps understand the relation between different variables (input and output)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Correlation: Indicates how the changes in one variable affect the other variable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Correlation coefficient measures correlation and lies between -1 and 1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Person’s coefficient</a:t>
            </a:r>
            <a:r>
              <a:rPr lang="en-IN" sz="2400" dirty="0"/>
              <a:t>: Captures linear relation and assumes constant variance between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57FD3-0394-11A4-CACA-1F9BDFC62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24747" r="55474" b="21267"/>
          <a:stretch/>
        </p:blipFill>
        <p:spPr bwMode="auto">
          <a:xfrm>
            <a:off x="6274271" y="1880103"/>
            <a:ext cx="5917729" cy="32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13E95-C5BC-E663-73DF-718DF5601058}"/>
              </a:ext>
            </a:extLst>
          </p:cNvPr>
          <p:cNvSpPr txBox="1"/>
          <p:nvPr/>
        </p:nvSpPr>
        <p:spPr>
          <a:xfrm>
            <a:off x="6910940" y="637192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Source: Medium.com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5442B-282D-9FE7-A789-8BF7E8136A6B}"/>
              </a:ext>
            </a:extLst>
          </p:cNvPr>
          <p:cNvSpPr txBox="1"/>
          <p:nvPr/>
        </p:nvSpPr>
        <p:spPr>
          <a:xfrm>
            <a:off x="7629170" y="1400036"/>
            <a:ext cx="3207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Coefficient values</a:t>
            </a:r>
            <a:endParaRPr 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416550"/>
            <a:ext cx="10515600" cy="452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Introduction to Machine Learning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Applications of Machine Learning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Branches of Machine Learning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400" dirty="0"/>
              <a:t>Supervised Learning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400" dirty="0"/>
              <a:t>Unsupervised Learning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What is Supervised Learning?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Supervised Learning Tasks – Regression and Classification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Types of Regression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Learning a Linear Regression Model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Validating a Regression Model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468D1-CB9E-2488-3BA8-9DBF4603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488928" y="1547734"/>
            <a:ext cx="5090160" cy="4809814"/>
          </a:xfrm>
          <a:prstGeom prst="rect">
            <a:avLst/>
          </a:prstGeom>
        </p:spPr>
      </p:pic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 Engineering: Exploratory Analysis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60755" y="1264535"/>
            <a:ext cx="558405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Exploratory analysis helps understand the relation between different variables (input and output)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Correlation: Indicates how the changes in one variable affect the other variable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Correlation coefficient measures correlation and lies between -1 and 1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Person’s coefficient</a:t>
            </a:r>
            <a:r>
              <a:rPr lang="en-IN" sz="2600" dirty="0"/>
              <a:t>: Captures linear relation and assumes constant variance between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Spearman’s coefficient</a:t>
            </a:r>
            <a:r>
              <a:rPr lang="en-IN" sz="2600" dirty="0"/>
              <a:t>: Captures any monotonic relation between variables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953DD8-F8E7-9C80-515B-3072F5B919EB}"/>
              </a:ext>
            </a:extLst>
          </p:cNvPr>
          <p:cNvSpPr/>
          <p:nvPr/>
        </p:nvSpPr>
        <p:spPr>
          <a:xfrm>
            <a:off x="7580006" y="491593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81C0E7-C867-BE5F-9DFC-C219E0CC3A4F}"/>
              </a:ext>
            </a:extLst>
          </p:cNvPr>
          <p:cNvSpPr/>
          <p:nvPr/>
        </p:nvSpPr>
        <p:spPr>
          <a:xfrm>
            <a:off x="7926972" y="469679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565272-A780-A3A7-214B-512D0B3F92E4}"/>
              </a:ext>
            </a:extLst>
          </p:cNvPr>
          <p:cNvSpPr/>
          <p:nvPr/>
        </p:nvSpPr>
        <p:spPr>
          <a:xfrm>
            <a:off x="10446622" y="2647951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1ED9AF-82A3-C985-45C7-9FD410F4A1B2}"/>
              </a:ext>
            </a:extLst>
          </p:cNvPr>
          <p:cNvSpPr/>
          <p:nvPr/>
        </p:nvSpPr>
        <p:spPr>
          <a:xfrm>
            <a:off x="8141298" y="451507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9964F-CE18-D561-B398-D1E1B02A3847}"/>
              </a:ext>
            </a:extLst>
          </p:cNvPr>
          <p:cNvSpPr/>
          <p:nvPr/>
        </p:nvSpPr>
        <p:spPr>
          <a:xfrm>
            <a:off x="8402270" y="428411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90CC57-F93B-B1BC-B6CB-4126F0A0FAEF}"/>
              </a:ext>
            </a:extLst>
          </p:cNvPr>
          <p:cNvSpPr/>
          <p:nvPr/>
        </p:nvSpPr>
        <p:spPr>
          <a:xfrm>
            <a:off x="8276293" y="436927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46A26E-A277-6FED-C73C-2A0CB0B185DA}"/>
              </a:ext>
            </a:extLst>
          </p:cNvPr>
          <p:cNvSpPr/>
          <p:nvPr/>
        </p:nvSpPr>
        <p:spPr>
          <a:xfrm>
            <a:off x="8580653" y="415899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96AEFF-3781-0E87-FD47-1A0C412798F4}"/>
              </a:ext>
            </a:extLst>
          </p:cNvPr>
          <p:cNvSpPr/>
          <p:nvPr/>
        </p:nvSpPr>
        <p:spPr>
          <a:xfrm>
            <a:off x="8799206" y="3952641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1A8F76-CFEC-7BF1-D229-C622BDFD67B9}"/>
              </a:ext>
            </a:extLst>
          </p:cNvPr>
          <p:cNvSpPr/>
          <p:nvPr/>
        </p:nvSpPr>
        <p:spPr>
          <a:xfrm>
            <a:off x="9218214" y="376557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E3D9C5-2A02-B229-C59F-9414CCD530F3}"/>
              </a:ext>
            </a:extLst>
          </p:cNvPr>
          <p:cNvSpPr/>
          <p:nvPr/>
        </p:nvSpPr>
        <p:spPr>
          <a:xfrm>
            <a:off x="8908552" y="387012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C365CC-FC15-71CF-F4D3-67EFD82680D6}"/>
              </a:ext>
            </a:extLst>
          </p:cNvPr>
          <p:cNvSpPr/>
          <p:nvPr/>
        </p:nvSpPr>
        <p:spPr>
          <a:xfrm>
            <a:off x="9587691" y="361950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D1B8DE-C46C-B4AD-331C-9120F9197D5E}"/>
              </a:ext>
            </a:extLst>
          </p:cNvPr>
          <p:cNvSpPr/>
          <p:nvPr/>
        </p:nvSpPr>
        <p:spPr>
          <a:xfrm>
            <a:off x="9741344" y="348002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D1898-C6AD-AC00-3520-CC0FB477D2F4}"/>
              </a:ext>
            </a:extLst>
          </p:cNvPr>
          <p:cNvSpPr/>
          <p:nvPr/>
        </p:nvSpPr>
        <p:spPr>
          <a:xfrm>
            <a:off x="9981625" y="320539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F8EA18-1665-E50A-E74B-877BD17DE8BB}"/>
              </a:ext>
            </a:extLst>
          </p:cNvPr>
          <p:cNvSpPr/>
          <p:nvPr/>
        </p:nvSpPr>
        <p:spPr>
          <a:xfrm>
            <a:off x="9857539" y="334472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BA1D6-1FF9-8705-6BC6-6297B98AE45B}"/>
              </a:ext>
            </a:extLst>
          </p:cNvPr>
          <p:cNvSpPr/>
          <p:nvPr/>
        </p:nvSpPr>
        <p:spPr>
          <a:xfrm>
            <a:off x="10270712" y="284756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2B80F3-B01A-4D0E-8C14-4CAC068CC91D}"/>
              </a:ext>
            </a:extLst>
          </p:cNvPr>
          <p:cNvSpPr/>
          <p:nvPr/>
        </p:nvSpPr>
        <p:spPr>
          <a:xfrm>
            <a:off x="10135685" y="302963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FF29A-E902-AB56-39FF-F08652CC7DD9}"/>
              </a:ext>
            </a:extLst>
          </p:cNvPr>
          <p:cNvSpPr/>
          <p:nvPr/>
        </p:nvSpPr>
        <p:spPr>
          <a:xfrm>
            <a:off x="9006999" y="379812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13EC78-CDE2-BAEB-3115-64028F56E753}"/>
              </a:ext>
            </a:extLst>
          </p:cNvPr>
          <p:cNvSpPr/>
          <p:nvPr/>
        </p:nvSpPr>
        <p:spPr>
          <a:xfrm>
            <a:off x="8697053" y="404259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98D951-2AF1-E751-85E1-37B5A7C8E73C}"/>
              </a:ext>
            </a:extLst>
          </p:cNvPr>
          <p:cNvSpPr/>
          <p:nvPr/>
        </p:nvSpPr>
        <p:spPr>
          <a:xfrm>
            <a:off x="9460486" y="373551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F4FE9-EA23-10E0-5074-82C8349BEBB5}"/>
              </a:ext>
            </a:extLst>
          </p:cNvPr>
          <p:cNvSpPr txBox="1"/>
          <p:nvPr/>
        </p:nvSpPr>
        <p:spPr>
          <a:xfrm>
            <a:off x="7998972" y="1573201"/>
            <a:ext cx="4052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Spearman Coefficient is close to 1</a:t>
            </a:r>
            <a:endParaRPr 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Feature Engineering: Exploratory Analysis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60755" y="1264534"/>
            <a:ext cx="5584052" cy="509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Exploratory analysis helps understand the relation between different variables (input and output)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Correlation: Indicates how the changes in one variable affect the other variable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Correlation coefficient measures correlation and lies between -1 and 1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Person’s coefficient</a:t>
            </a:r>
            <a:r>
              <a:rPr lang="en-IN" sz="2600" dirty="0"/>
              <a:t>: Captures linear relation and assumes constant variance between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Spearman’s coefficient</a:t>
            </a:r>
            <a:r>
              <a:rPr lang="en-IN" sz="2600" dirty="0"/>
              <a:t>: Captures any monotonic relation between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Distance correlation: </a:t>
            </a:r>
            <a:r>
              <a:rPr lang="en-IN" sz="2600" dirty="0">
                <a:solidFill>
                  <a:schemeClr val="tx1"/>
                </a:solidFill>
              </a:rPr>
              <a:t>Captures strength of association between non-linear variables (lies between 0 and 1)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89A10-4172-F093-D58C-5C54C1AEE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3" t="22201" r="8263" b="4970"/>
          <a:stretch/>
        </p:blipFill>
        <p:spPr bwMode="auto">
          <a:xfrm>
            <a:off x="6144807" y="1717922"/>
            <a:ext cx="5867521" cy="387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EA5C59-4972-8E11-D043-08F1AA68170C}"/>
              </a:ext>
            </a:extLst>
          </p:cNvPr>
          <p:cNvSpPr txBox="1"/>
          <p:nvPr/>
        </p:nvSpPr>
        <p:spPr>
          <a:xfrm>
            <a:off x="6910940" y="637192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Source: Medium.com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Some Terminology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6147356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Input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Output/Target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Parameters of the 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Training/Learning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Hyperparameters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30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94413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Data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3068" y="1416549"/>
                <a:ext cx="6075680" cy="470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Data refers to multiple samples of input variables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600" b="1" dirty="0"/>
                  <a:t> </a:t>
                </a:r>
                <a:r>
                  <a:rPr lang="en-IN" sz="2600" dirty="0"/>
                  <a:t>and output variables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600" b="1" dirty="0"/>
                  <a:t> </a:t>
                </a:r>
                <a:r>
                  <a:rPr lang="en-IN" sz="2600" dirty="0"/>
                  <a:t>which are mapped to one to another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Each sample can be represented as a vector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These sample vectors can be stacked together to form a data matrix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E.g. Task to predict the BMI of a person given the age, mass and height of the person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Data samples correspond to different persons</a:t>
                </a:r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068" y="1416549"/>
                <a:ext cx="6075680" cy="4709930"/>
              </a:xfrm>
              <a:prstGeom prst="rect">
                <a:avLst/>
              </a:prstGeom>
              <a:blipFill>
                <a:blip r:embed="rId3"/>
                <a:stretch>
                  <a:fillRect l="-1104" t="-1811" r="-2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E941C-CC23-EB92-3D5C-79F7E43BE192}"/>
                  </a:ext>
                </a:extLst>
              </p:cNvPr>
              <p:cNvSpPr txBox="1"/>
              <p:nvPr/>
            </p:nvSpPr>
            <p:spPr>
              <a:xfrm>
                <a:off x="7365280" y="1416549"/>
                <a:ext cx="3411580" cy="1911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𝑔𝑒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𝑤𝑒𝑖𝑔h𝑡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h𝑒𝑖𝑔h𝑡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𝐵𝑀𝐼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  <m:f>
                                  <m:f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E941C-CC23-EB92-3D5C-79F7E43BE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80" y="1416549"/>
                <a:ext cx="3411580" cy="1911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9611CE0-C350-F148-532C-1E49AD851715}"/>
              </a:ext>
            </a:extLst>
          </p:cNvPr>
          <p:cNvGrpSpPr/>
          <p:nvPr/>
        </p:nvGrpSpPr>
        <p:grpSpPr>
          <a:xfrm>
            <a:off x="7183120" y="3771514"/>
            <a:ext cx="4817044" cy="1863022"/>
            <a:chOff x="6528048" y="1218740"/>
            <a:chExt cx="5544616" cy="1863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200F-D431-77A1-DEF7-AEE133B90156}"/>
                    </a:ext>
                  </a:extLst>
                </p:cNvPr>
                <p:cNvSpPr txBox="1"/>
                <p:nvPr/>
              </p:nvSpPr>
              <p:spPr>
                <a:xfrm>
                  <a:off x="6528048" y="1628800"/>
                  <a:ext cx="5544616" cy="14529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𝐷𝑎𝑡𝑎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65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170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150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24.2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28.9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23.4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Gill San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200F-D431-77A1-DEF7-AEE133B90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1628800"/>
                  <a:ext cx="5544616" cy="14529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11F962-B1B3-F84E-A7A9-C39909EE0958}"/>
                    </a:ext>
                  </a:extLst>
                </p:cNvPr>
                <p:cNvSpPr txBox="1"/>
                <p:nvPr/>
              </p:nvSpPr>
              <p:spPr>
                <a:xfrm>
                  <a:off x="8399597" y="1218740"/>
                  <a:ext cx="2879699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11F962-B1B3-F84E-A7A9-C39909EE0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597" y="1218740"/>
                  <a:ext cx="2879699" cy="460126"/>
                </a:xfrm>
                <a:prstGeom prst="rect">
                  <a:avLst/>
                </a:prstGeom>
                <a:blipFill>
                  <a:blip r:embed="rId6"/>
                  <a:stretch>
                    <a:fillRect t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678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Data Pre-Processing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1032877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In practice, data is not always available in a form which can be used for machine learning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Data pre-processing is to prepare the raw data for learning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Following are some of the pre-processing steps: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Imputation: </a:t>
            </a:r>
            <a:r>
              <a:rPr lang="en-IN" sz="2400" dirty="0">
                <a:solidFill>
                  <a:schemeClr val="tx1"/>
                </a:solidFill>
              </a:rPr>
              <a:t>Refers to filling the missing values in the data set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Mean/median of all the known values of that variable can be used to impute numerical variables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Mode of all the known values can be used to impute categorical variables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New category called ‘missing’ can be introduced to impute categorical variables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Data Pre-Processing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1032877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In practice, data is not always available in a form which can be used for machine learning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Data pre-processing is to prepare the raw data for learning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Following are some of the pre-processing steps: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Imputation: R</a:t>
            </a:r>
            <a:r>
              <a:rPr lang="en-IN" sz="2400" dirty="0">
                <a:solidFill>
                  <a:schemeClr val="tx1"/>
                </a:solidFill>
              </a:rPr>
              <a:t>efers to filling the missing values in the data set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Handling outliers: </a:t>
            </a:r>
            <a:r>
              <a:rPr lang="en-IN" sz="2400" dirty="0">
                <a:solidFill>
                  <a:schemeClr val="tx1"/>
                </a:solidFill>
              </a:rPr>
              <a:t>Outliers are samples containing unusual or unexpected values which differ widely from the other samples and they can significantly affect the learning process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Removing samples with outliers if they are restricted to some variables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Alternately, outliers can be handled as missing value and imputation can be performed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Data Pre-Processing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1043037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In practice, data is not always available in a form which can be used for machine learning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Data pre-processing is to prepare the raw data for learning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Following are some of the pre-processing steps: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Imputation: </a:t>
            </a:r>
            <a:r>
              <a:rPr lang="en-IN" sz="2400" dirty="0">
                <a:solidFill>
                  <a:schemeClr val="tx1"/>
                </a:solidFill>
              </a:rPr>
              <a:t>Refers to filling the missing values in the data set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Handling outliers: </a:t>
            </a:r>
            <a:r>
              <a:rPr lang="en-IN" sz="2400" dirty="0">
                <a:solidFill>
                  <a:schemeClr val="tx1"/>
                </a:solidFill>
              </a:rPr>
              <a:t>Outliers are samples containing unusual or unexpected values which differ widely from the other samples and they can significantly affect the learning process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Encoding: </a:t>
            </a:r>
            <a:r>
              <a:rPr lang="en-IN" sz="2400" dirty="0">
                <a:solidFill>
                  <a:schemeClr val="tx1"/>
                </a:solidFill>
              </a:rPr>
              <a:t>Any categorical variables are to be encoded to ensure that all the input variables are numerical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Scaling: </a:t>
            </a:r>
            <a:r>
              <a:rPr lang="en-IN" sz="2400" dirty="0">
                <a:solidFill>
                  <a:schemeClr val="tx1"/>
                </a:solidFill>
              </a:rPr>
              <a:t>Refers to changing the range of the feature values to ensure that one feature does not dominate over the other when calculating distances (Euclidian distances)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US" dirty="0"/>
              <a:t>Euclidian Distance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0483" y="1547788"/>
                <a:ext cx="5516880" cy="3789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</a:rPr>
                  <a:t>One of the most popular distance metrics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</a:rPr>
                  <a:t>Euclidian distance (L2 norm) is given by: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</a:rPr>
                  <a:t>Gives the geometric distance between two points in the vector space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483" y="1547788"/>
                <a:ext cx="5516880" cy="3789296"/>
              </a:xfrm>
              <a:prstGeom prst="rect">
                <a:avLst/>
              </a:prstGeom>
              <a:blipFill>
                <a:blip r:embed="rId3"/>
                <a:stretch>
                  <a:fillRect l="-1215" t="-1125" r="-7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C1888-F20A-1D8F-AA9B-DD970B403E33}"/>
              </a:ext>
            </a:extLst>
          </p:cNvPr>
          <p:cNvGrpSpPr/>
          <p:nvPr/>
        </p:nvGrpSpPr>
        <p:grpSpPr>
          <a:xfrm>
            <a:off x="6096000" y="633199"/>
            <a:ext cx="5870132" cy="5747281"/>
            <a:chOff x="6096000" y="633199"/>
            <a:chExt cx="5870132" cy="574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D1D4EA-D01E-78C6-F8CB-329CA361AEA7}"/>
                    </a:ext>
                  </a:extLst>
                </p:cNvPr>
                <p:cNvSpPr txBox="1"/>
                <p:nvPr/>
              </p:nvSpPr>
              <p:spPr>
                <a:xfrm>
                  <a:off x="6591906" y="633199"/>
                  <a:ext cx="502839" cy="427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D1D4EA-D01E-78C6-F8CB-329CA361A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906" y="633199"/>
                  <a:ext cx="502839" cy="427497"/>
                </a:xfrm>
                <a:prstGeom prst="rect">
                  <a:avLst/>
                </a:prstGeom>
                <a:blipFill>
                  <a:blip r:embed="rId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D8A011-694C-CED3-16BE-9BE255AA3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6"/>
            <a:stretch/>
          </p:blipFill>
          <p:spPr>
            <a:xfrm>
              <a:off x="6096000" y="1169318"/>
              <a:ext cx="5514901" cy="52111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979F5E-6193-5EAF-C5F4-0B95F6A805DB}"/>
                    </a:ext>
                  </a:extLst>
                </p:cNvPr>
                <p:cNvSpPr txBox="1"/>
                <p:nvPr/>
              </p:nvSpPr>
              <p:spPr>
                <a:xfrm>
                  <a:off x="11546910" y="5337084"/>
                  <a:ext cx="419222" cy="426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979F5E-6193-5EAF-C5F4-0B95F6A80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6910" y="5337084"/>
                  <a:ext cx="419222" cy="426991"/>
                </a:xfrm>
                <a:prstGeom prst="rect">
                  <a:avLst/>
                </a:prstGeom>
                <a:blipFill>
                  <a:blip r:embed="rId6"/>
                  <a:stretch>
                    <a:fillRect r="-724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8E065C3-48F1-054B-95D8-92AE890AD5F0}"/>
                </a:ext>
              </a:extLst>
            </p:cNvPr>
            <p:cNvCxnSpPr/>
            <p:nvPr/>
          </p:nvCxnSpPr>
          <p:spPr>
            <a:xfrm>
              <a:off x="6930189" y="1524000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443236-0BB7-8D44-F2BD-7D8E3FEE1F58}"/>
                </a:ext>
              </a:extLst>
            </p:cNvPr>
            <p:cNvCxnSpPr/>
            <p:nvPr/>
          </p:nvCxnSpPr>
          <p:spPr>
            <a:xfrm>
              <a:off x="6930189" y="1955531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D9E518-FE65-CF3B-3477-82B7A2D5F074}"/>
                </a:ext>
              </a:extLst>
            </p:cNvPr>
            <p:cNvCxnSpPr/>
            <p:nvPr/>
          </p:nvCxnSpPr>
          <p:spPr>
            <a:xfrm>
              <a:off x="6930189" y="2369419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0C9463-9C3B-BC4F-53F0-454F789D0427}"/>
                </a:ext>
              </a:extLst>
            </p:cNvPr>
            <p:cNvCxnSpPr/>
            <p:nvPr/>
          </p:nvCxnSpPr>
          <p:spPr>
            <a:xfrm>
              <a:off x="6930189" y="5396440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ED4155-2124-02D5-3718-EAD7E70455DF}"/>
                </a:ext>
              </a:extLst>
            </p:cNvPr>
            <p:cNvCxnSpPr/>
            <p:nvPr/>
          </p:nvCxnSpPr>
          <p:spPr>
            <a:xfrm>
              <a:off x="6930189" y="4958614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B2EE4D-463F-847B-38FD-61ADBC071527}"/>
                </a:ext>
              </a:extLst>
            </p:cNvPr>
            <p:cNvCxnSpPr/>
            <p:nvPr/>
          </p:nvCxnSpPr>
          <p:spPr>
            <a:xfrm>
              <a:off x="6930189" y="4554354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0ED899-DF39-7A86-3207-314C212660F3}"/>
                </a:ext>
              </a:extLst>
            </p:cNvPr>
            <p:cNvCxnSpPr/>
            <p:nvPr/>
          </p:nvCxnSpPr>
          <p:spPr>
            <a:xfrm>
              <a:off x="6930189" y="4130842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AE70BF-19A7-B64E-E57B-0C0B0EC06D7A}"/>
                </a:ext>
              </a:extLst>
            </p:cNvPr>
            <p:cNvCxnSpPr/>
            <p:nvPr/>
          </p:nvCxnSpPr>
          <p:spPr>
            <a:xfrm>
              <a:off x="6930189" y="3716956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7BB5B9-2FE1-A487-5025-084A4C6D7206}"/>
                </a:ext>
              </a:extLst>
            </p:cNvPr>
            <p:cNvCxnSpPr/>
            <p:nvPr/>
          </p:nvCxnSpPr>
          <p:spPr>
            <a:xfrm>
              <a:off x="6930189" y="3254943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734022-92B6-C943-FFB2-F3A00600A626}"/>
                </a:ext>
              </a:extLst>
            </p:cNvPr>
            <p:cNvCxnSpPr/>
            <p:nvPr/>
          </p:nvCxnSpPr>
          <p:spPr>
            <a:xfrm>
              <a:off x="6930189" y="2831432"/>
              <a:ext cx="46167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DC3F06-1F41-FF7E-2071-E16A10F31797}"/>
                </a:ext>
              </a:extLst>
            </p:cNvPr>
            <p:cNvCxnSpPr>
              <a:cxnSpLocks/>
            </p:cNvCxnSpPr>
            <p:nvPr/>
          </p:nvCxnSpPr>
          <p:spPr>
            <a:xfrm>
              <a:off x="7340770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7A72C6-FF8B-D4A7-C9AC-740C7FC9E65F}"/>
                </a:ext>
              </a:extLst>
            </p:cNvPr>
            <p:cNvCxnSpPr>
              <a:cxnSpLocks/>
            </p:cNvCxnSpPr>
            <p:nvPr/>
          </p:nvCxnSpPr>
          <p:spPr>
            <a:xfrm>
              <a:off x="7714551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5BDBD1-EB7C-1D85-EA12-E62483289B21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38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DC7004-9F08-481A-8855-EE2E96AFF22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393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B5E0AE-BC76-3713-EB63-748978F6CD51}"/>
                </a:ext>
              </a:extLst>
            </p:cNvPr>
            <p:cNvCxnSpPr>
              <a:cxnSpLocks/>
            </p:cNvCxnSpPr>
            <p:nvPr/>
          </p:nvCxnSpPr>
          <p:spPr>
            <a:xfrm>
              <a:off x="8600075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33D70E-5AD8-B4C5-B262-76C3133C532D}"/>
                </a:ext>
              </a:extLst>
            </p:cNvPr>
            <p:cNvCxnSpPr>
              <a:cxnSpLocks/>
            </p:cNvCxnSpPr>
            <p:nvPr/>
          </p:nvCxnSpPr>
          <p:spPr>
            <a:xfrm>
              <a:off x="9013962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8EF240-46C0-D538-F799-8ACC2AEF128F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22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60137B-A13E-541A-D07C-B4A04C48FC7F}"/>
                </a:ext>
              </a:extLst>
            </p:cNvPr>
            <p:cNvCxnSpPr>
              <a:cxnSpLocks/>
            </p:cNvCxnSpPr>
            <p:nvPr/>
          </p:nvCxnSpPr>
          <p:spPr>
            <a:xfrm>
              <a:off x="9832109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6DCC68-2AE6-669C-B1EB-CC4BA0DAFE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20" y="1169320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EE2BC1-0368-9CDD-5A2F-162947C38B5D}"/>
                </a:ext>
              </a:extLst>
            </p:cNvPr>
            <p:cNvCxnSpPr>
              <a:cxnSpLocks/>
            </p:cNvCxnSpPr>
            <p:nvPr/>
          </p:nvCxnSpPr>
          <p:spPr>
            <a:xfrm>
              <a:off x="10659882" y="1169318"/>
              <a:ext cx="0" cy="4664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EFBD5DC-E79E-58C3-2367-01983896E0DF}"/>
              </a:ext>
            </a:extLst>
          </p:cNvPr>
          <p:cNvSpPr/>
          <p:nvPr/>
        </p:nvSpPr>
        <p:spPr>
          <a:xfrm>
            <a:off x="7685111" y="536287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2CC1CB-6D12-EA02-25F1-15D8A5342D3F}"/>
              </a:ext>
            </a:extLst>
          </p:cNvPr>
          <p:cNvSpPr/>
          <p:nvPr/>
        </p:nvSpPr>
        <p:spPr>
          <a:xfrm>
            <a:off x="9800923" y="409484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E29724-97DC-6630-4FD6-C131D8C561C9}"/>
                  </a:ext>
                </a:extLst>
              </p:cNvPr>
              <p:cNvSpPr txBox="1"/>
              <p:nvPr/>
            </p:nvSpPr>
            <p:spPr>
              <a:xfrm>
                <a:off x="7648013" y="5364719"/>
                <a:ext cx="604082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E29724-97DC-6630-4FD6-C131D8C5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013" y="5364719"/>
                <a:ext cx="604082" cy="47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BFD8D7-B7F0-22E9-6A25-23F8A493DF3C}"/>
                  </a:ext>
                </a:extLst>
              </p:cNvPr>
              <p:cNvSpPr txBox="1"/>
              <p:nvPr/>
            </p:nvSpPr>
            <p:spPr>
              <a:xfrm>
                <a:off x="9760176" y="3646942"/>
                <a:ext cx="604082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BFD8D7-B7F0-22E9-6A25-23F8A493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176" y="3646942"/>
                <a:ext cx="604082" cy="47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AD93D8-196C-C5A8-7FB8-38BBF35C8B09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7764282" y="4156298"/>
            <a:ext cx="2047185" cy="1240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D6373-DBC2-0CEF-D9B2-3C1A72893549}"/>
                  </a:ext>
                </a:extLst>
              </p:cNvPr>
              <p:cNvSpPr txBox="1"/>
              <p:nvPr/>
            </p:nvSpPr>
            <p:spPr>
              <a:xfrm>
                <a:off x="8514074" y="4333275"/>
                <a:ext cx="6040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D6373-DBC2-0CEF-D9B2-3C1A7289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74" y="4333275"/>
                <a:ext cx="60408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4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Data Pre-Processing: Scaling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3068" y="1416548"/>
                <a:ext cx="7453492" cy="5014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solidFill>
                      <a:schemeClr val="tx1"/>
                    </a:solidFill>
                  </a:rPr>
                  <a:t>Normalisation and standardisation are popularly used scaling techniques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600" dirty="0">
                    <a:solidFill>
                      <a:srgbClr val="0070C0"/>
                    </a:solidFill>
                  </a:rPr>
                  <a:t>Normalisation (Min-Max Scaling):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Values of a feature are scales such that they are bound between 0 and 1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600" dirty="0">
                    <a:solidFill>
                      <a:srgbClr val="0070C0"/>
                    </a:solidFill>
                  </a:rPr>
                  <a:t>Standardisation: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Values are re-distributed such that their mean is 0 and standard deviation is 1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068" y="1416548"/>
                <a:ext cx="7453492" cy="5014731"/>
              </a:xfrm>
              <a:prstGeom prst="rect">
                <a:avLst/>
              </a:prstGeom>
              <a:blipFill>
                <a:blip r:embed="rId3"/>
                <a:stretch>
                  <a:fillRect l="-1473" t="-1094" r="-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0FDF8B-E3AD-7E9C-850C-DF20AA38DE4D}"/>
                  </a:ext>
                </a:extLst>
              </p:cNvPr>
              <p:cNvSpPr txBox="1"/>
              <p:nvPr/>
            </p:nvSpPr>
            <p:spPr>
              <a:xfrm>
                <a:off x="8358368" y="1937725"/>
                <a:ext cx="293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</m:m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0FDF8B-E3AD-7E9C-850C-DF20AA38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368" y="1937725"/>
                <a:ext cx="2938753" cy="369332"/>
              </a:xfrm>
              <a:prstGeom prst="rect">
                <a:avLst/>
              </a:prstGeom>
              <a:blipFill>
                <a:blip r:embed="rId4"/>
                <a:stretch>
                  <a:fillRect l="-622" r="-332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BE6F00-257D-BF42-2D22-ECF9DECD2E81}"/>
                  </a:ext>
                </a:extLst>
              </p:cNvPr>
              <p:cNvSpPr txBox="1"/>
              <p:nvPr/>
            </p:nvSpPr>
            <p:spPr>
              <a:xfrm>
                <a:off x="8358368" y="3197564"/>
                <a:ext cx="3011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BE6F00-257D-BF42-2D22-ECF9DECD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368" y="3197564"/>
                <a:ext cx="3011465" cy="369332"/>
              </a:xfrm>
              <a:prstGeom prst="rect">
                <a:avLst/>
              </a:prstGeom>
              <a:blipFill>
                <a:blip r:embed="rId5"/>
                <a:stretch>
                  <a:fillRect l="-607" r="-323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1ABB8-9192-FC90-6BEF-C31605E3E998}"/>
              </a:ext>
            </a:extLst>
          </p:cNvPr>
          <p:cNvSpPr txBox="1"/>
          <p:nvPr/>
        </p:nvSpPr>
        <p:spPr>
          <a:xfrm>
            <a:off x="8980845" y="2828232"/>
            <a:ext cx="23019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24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700E01-A964-69EB-4CDF-28648E06C8BE}"/>
                  </a:ext>
                </a:extLst>
              </p:cNvPr>
              <p:cNvSpPr txBox="1"/>
              <p:nvPr/>
            </p:nvSpPr>
            <p:spPr>
              <a:xfrm>
                <a:off x="7520510" y="5139354"/>
                <a:ext cx="4614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brk m:alnAt="7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brk m:alnAt="7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e>
                        </m:mr>
                      </m:m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700E01-A964-69EB-4CDF-28648E06C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10" y="5139354"/>
                <a:ext cx="4614468" cy="369332"/>
              </a:xfrm>
              <a:prstGeom prst="rect">
                <a:avLst/>
              </a:prstGeom>
              <a:blipFill>
                <a:blip r:embed="rId6"/>
                <a:stretch>
                  <a:fillRect l="-396" r="-171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48C8D3-36E0-D8E6-0230-847F4543959E}"/>
              </a:ext>
            </a:extLst>
          </p:cNvPr>
          <p:cNvSpPr txBox="1"/>
          <p:nvPr/>
        </p:nvSpPr>
        <p:spPr>
          <a:xfrm>
            <a:off x="8809975" y="4770022"/>
            <a:ext cx="2502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24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Standardised vector</a:t>
            </a:r>
          </a:p>
        </p:txBody>
      </p:sp>
    </p:spTree>
    <p:extLst>
      <p:ext uri="{BB962C8B-B14F-4D97-AF65-F5344CB8AC3E}">
        <p14:creationId xmlns:p14="http://schemas.microsoft.com/office/powerpoint/2010/main" val="6960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Data Pre-Processing: Scaling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6748" y="1416550"/>
                <a:ext cx="9119732" cy="470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600" dirty="0">
                    <a:solidFill>
                      <a:srgbClr val="0070C0"/>
                    </a:solidFill>
                  </a:rPr>
                  <a:t>Normalisation (Min-Max Scaling):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Preferred when neural networks are used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Preferred in computer vision based applications of deep learning algorithms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600" dirty="0">
                    <a:solidFill>
                      <a:srgbClr val="0070C0"/>
                    </a:solidFill>
                  </a:rPr>
                  <a:t>Standardisation: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Preferred when the algorithm involves calculating distances between feature vectors</a:t>
                </a:r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6748" y="1416550"/>
                <a:ext cx="9119732" cy="4709930"/>
              </a:xfrm>
              <a:prstGeom prst="rect">
                <a:avLst/>
              </a:prstGeom>
              <a:blipFill>
                <a:blip r:embed="rId3"/>
                <a:stretch>
                  <a:fillRect l="-1203" t="-1164" r="-1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Introduction to Machine Learning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Some Terminology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6147356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Input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Output/Target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tx1"/>
                </a:solidFill>
              </a:rPr>
              <a:t>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Parameters of the 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Training/Learning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Hyperparameters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72164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Model and its Parameters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83068" y="1416549"/>
            <a:ext cx="6075680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Model refers to the function or relation between the inputs and outputs for the given task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Model Parameters: </a:t>
            </a:r>
            <a:r>
              <a:rPr lang="en-IN" sz="2600" dirty="0">
                <a:solidFill>
                  <a:schemeClr val="tx1"/>
                </a:solidFill>
              </a:rPr>
              <a:t>Variables that are internal to the model and uniquely identify it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Not set manually and vary based on chosen model and data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Learnt or estimated from data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Required for making predictions and stored as a part of the model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E941C-CC23-EB92-3D5C-79F7E43BE192}"/>
                  </a:ext>
                </a:extLst>
              </p:cNvPr>
              <p:cNvSpPr txBox="1"/>
              <p:nvPr/>
            </p:nvSpPr>
            <p:spPr>
              <a:xfrm>
                <a:off x="7718546" y="1345429"/>
                <a:ext cx="3411580" cy="1911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𝑔𝑒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𝑤𝑒𝑖𝑔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𝑒𝑖𝑔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𝐵𝑀𝐼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  <m:f>
                                  <m:f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E941C-CC23-EB92-3D5C-79F7E43BE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46" y="1345429"/>
                <a:ext cx="3411580" cy="1911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7D7107-A416-E56E-075F-7D761180BB4B}"/>
                  </a:ext>
                </a:extLst>
              </p:cNvPr>
              <p:cNvSpPr txBox="1"/>
              <p:nvPr/>
            </p:nvSpPr>
            <p:spPr>
              <a:xfrm>
                <a:off x="7718546" y="3600957"/>
                <a:ext cx="4199134" cy="1947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IN" sz="2400" b="0" dirty="0">
                  <a:cs typeface="Times New Roman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7D7107-A416-E56E-075F-7D761180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46" y="3600957"/>
                <a:ext cx="4199134" cy="1947584"/>
              </a:xfrm>
              <a:prstGeom prst="rect">
                <a:avLst/>
              </a:prstGeom>
              <a:blipFill>
                <a:blip r:embed="rId4"/>
                <a:stretch>
                  <a:fillRect l="-2177" b="-4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Some Terminology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6147356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Input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Output/Target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/>
              <a:t>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tx1"/>
                </a:solidFill>
              </a:rPr>
              <a:t>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tx1"/>
                </a:solidFill>
              </a:rPr>
              <a:t>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tx1"/>
                </a:solidFill>
              </a:rPr>
              <a:t>Parameters of the model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Training/Learning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Hyperparameters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175502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Learning/Training and Hyperparameters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908188" y="1416550"/>
            <a:ext cx="10277972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Learning/Training a model refers to estimating the parameters that give a relation for predicting the output variables given the input 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Hyperparameters</a:t>
            </a:r>
            <a:r>
              <a:rPr lang="en-IN" sz="2600" dirty="0"/>
              <a:t> are variables which are external to the model but are required to train the model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Cannot be estimated from data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Need to be specified by the user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Best value for a hyperparameter is not known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Generally decided based on experience, heuristics or trial and error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Need to be tuned to get a good model</a:t>
            </a:r>
          </a:p>
        </p:txBody>
      </p:sp>
    </p:spTree>
    <p:extLst>
      <p:ext uri="{BB962C8B-B14F-4D97-AF65-F5344CB8AC3E}">
        <p14:creationId xmlns:p14="http://schemas.microsoft.com/office/powerpoint/2010/main" val="35117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Supervised Learning 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426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</a:t>
            </a:r>
            <a:r>
              <a:rPr lang="en-US" dirty="0" err="1"/>
              <a:t>upervised</a:t>
            </a:r>
            <a:r>
              <a:rPr lang="en-US" dirty="0"/>
              <a:t> Learning Tasks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8000" y="1416550"/>
                <a:ext cx="6147356" cy="470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/>
                  <a:t>Learning the parameters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of a model which predicts the output given an input, using input-output data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rgbClr val="0070C0"/>
                    </a:solidFill>
                  </a:rPr>
                  <a:t>Regression:</a:t>
                </a:r>
                <a:r>
                  <a:rPr lang="en-IN" sz="2600" dirty="0"/>
                  <a:t> In this task, the output variables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take continuous values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E.g. Predicting BMI given height and weight of a person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rgbClr val="0070C0"/>
                    </a:solidFill>
                  </a:rPr>
                  <a:t>Classification: </a:t>
                </a:r>
                <a:r>
                  <a:rPr lang="en-IN" sz="2600" dirty="0"/>
                  <a:t>In this task, the output variables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take discrete values referred to as class labels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E.g. Classifying emails as spam or not based on subject or body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6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2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sz="2600" dirty="0"/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8000" y="1416550"/>
                <a:ext cx="6147356" cy="4709930"/>
              </a:xfrm>
              <a:prstGeom prst="rect">
                <a:avLst/>
              </a:prstGeom>
              <a:blipFill>
                <a:blip r:embed="rId3"/>
                <a:stretch>
                  <a:fillRect l="-1090" t="-1035" r="-2874" b="-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7A1869-4755-EDDA-368E-5A7EBDBDB4AB}"/>
                  </a:ext>
                </a:extLst>
              </p:cNvPr>
              <p:cNvSpPr txBox="1"/>
              <p:nvPr/>
            </p:nvSpPr>
            <p:spPr>
              <a:xfrm>
                <a:off x="6607078" y="2645061"/>
                <a:ext cx="1348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7A1869-4755-EDDA-368E-5A7EBDBDB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078" y="2645061"/>
                <a:ext cx="1348126" cy="461665"/>
              </a:xfrm>
              <a:prstGeom prst="rect">
                <a:avLst/>
              </a:prstGeom>
              <a:blipFill>
                <a:blip r:embed="rId4"/>
                <a:stretch>
                  <a:fillRect l="-7240" t="-10526" r="-31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6C3C41-791E-6143-D314-F360A36FE7B8}"/>
                  </a:ext>
                </a:extLst>
              </p:cNvPr>
              <p:cNvSpPr txBox="1"/>
              <p:nvPr/>
            </p:nvSpPr>
            <p:spPr>
              <a:xfrm>
                <a:off x="10362925" y="2645061"/>
                <a:ext cx="1581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</m:acc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6C3C41-791E-6143-D314-F360A36FE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925" y="2645061"/>
                <a:ext cx="1581330" cy="461665"/>
              </a:xfrm>
              <a:prstGeom prst="rect">
                <a:avLst/>
              </a:prstGeom>
              <a:blipFill>
                <a:blip r:embed="rId5"/>
                <a:stretch>
                  <a:fillRect l="-6178" t="-10526" r="-2664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40ABDF-2AD4-AC44-7C30-71A463839DBE}"/>
              </a:ext>
            </a:extLst>
          </p:cNvPr>
          <p:cNvSpPr txBox="1"/>
          <p:nvPr/>
        </p:nvSpPr>
        <p:spPr>
          <a:xfrm>
            <a:off x="7281141" y="1878215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 Task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FF3CA5-B143-4BA3-4F8C-43F934C847DE}"/>
                  </a:ext>
                </a:extLst>
              </p:cNvPr>
              <p:cNvSpPr/>
              <p:nvPr/>
            </p:nvSpPr>
            <p:spPr>
              <a:xfrm>
                <a:off x="7996060" y="2486967"/>
                <a:ext cx="1899920" cy="12395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𝒂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FF3CA5-B143-4BA3-4F8C-43F934C84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60" y="2486967"/>
                <a:ext cx="1899920" cy="1239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946B6-397F-2965-B376-C2AA55ED1077}"/>
              </a:ext>
            </a:extLst>
          </p:cNvPr>
          <p:cNvCxnSpPr>
            <a:stCxn id="4" idx="2"/>
            <a:endCxn id="2" idx="1"/>
          </p:cNvCxnSpPr>
          <p:nvPr/>
        </p:nvCxnSpPr>
        <p:spPr>
          <a:xfrm>
            <a:off x="7281141" y="3106726"/>
            <a:ext cx="7149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B375B4-69E8-ED2A-CED1-315D758B891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0610899" y="4614870"/>
            <a:ext cx="6772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B3198B-CEC8-C194-8BAC-2048CFE6D739}"/>
                  </a:ext>
                </a:extLst>
              </p:cNvPr>
              <p:cNvSpPr/>
              <p:nvPr/>
            </p:nvSpPr>
            <p:spPr>
              <a:xfrm>
                <a:off x="9737139" y="4188152"/>
                <a:ext cx="873760" cy="853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B3198B-CEC8-C194-8BAC-2048CFE6D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139" y="4188152"/>
                <a:ext cx="873760" cy="8534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8C3287-6EEB-3CFC-4B0E-6AC21EFAA961}"/>
                  </a:ext>
                </a:extLst>
              </p:cNvPr>
              <p:cNvSpPr txBox="1"/>
              <p:nvPr/>
            </p:nvSpPr>
            <p:spPr>
              <a:xfrm>
                <a:off x="10698834" y="4786673"/>
                <a:ext cx="1493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Target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𝒚</m:t>
                    </m:r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8C3287-6EEB-3CFC-4B0E-6AC21EFAA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34" y="4786673"/>
                <a:ext cx="1493166" cy="461665"/>
              </a:xfrm>
              <a:prstGeom prst="rect">
                <a:avLst/>
              </a:prstGeom>
              <a:blipFill>
                <a:blip r:embed="rId8"/>
                <a:stretch>
                  <a:fillRect l="-6122" t="-10526" r="-32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963495-8727-F341-6C34-12401C696C2F}"/>
              </a:ext>
            </a:extLst>
          </p:cNvPr>
          <p:cNvCxnSpPr>
            <a:stCxn id="2" idx="3"/>
            <a:endCxn id="11" idx="0"/>
          </p:cNvCxnSpPr>
          <p:nvPr/>
        </p:nvCxnSpPr>
        <p:spPr>
          <a:xfrm>
            <a:off x="9895980" y="3106727"/>
            <a:ext cx="278039" cy="10814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058570-CE8D-0F6B-62F7-FA68081F7880}"/>
              </a:ext>
            </a:extLst>
          </p:cNvPr>
          <p:cNvCxnSpPr>
            <a:cxnSpLocks/>
            <a:stCxn id="11" idx="2"/>
            <a:endCxn id="2" idx="2"/>
          </p:cNvCxnSpPr>
          <p:nvPr/>
        </p:nvCxnSpPr>
        <p:spPr>
          <a:xfrm rot="10800000">
            <a:off x="8946021" y="3726487"/>
            <a:ext cx="791119" cy="8883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534478-65C2-AE1D-7736-2CA96D1BFF7E}"/>
              </a:ext>
            </a:extLst>
          </p:cNvPr>
          <p:cNvSpPr txBox="1"/>
          <p:nvPr/>
        </p:nvSpPr>
        <p:spPr>
          <a:xfrm>
            <a:off x="8240625" y="4599481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040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Regression and its 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449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Regression</a:t>
            </a:r>
            <a:endParaRPr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8F599A-65E3-218A-BB3F-61416E931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684697"/>
              </p:ext>
            </p:extLst>
          </p:nvPr>
        </p:nvGraphicFramePr>
        <p:xfrm>
          <a:off x="261260" y="1219200"/>
          <a:ext cx="1071154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094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7680" y="1172710"/>
                <a:ext cx="10627360" cy="5004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rgbClr val="0070C0"/>
                    </a:solidFill>
                  </a:rPr>
                  <a:t>Types of Regression: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70C0"/>
                    </a:solidFill>
                  </a:rPr>
                  <a:t>Linear Regression: </a:t>
                </a:r>
                <a:r>
                  <a:rPr lang="en-IN" sz="2400" dirty="0">
                    <a:solidFill>
                      <a:schemeClr val="tx1"/>
                    </a:solidFill>
                  </a:rPr>
                  <a:t>the model being learnt is assumed to a linear function of the parameters (best fit line)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are the features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are the parameters</a:t>
                </a:r>
                <a:endParaRPr lang="en-IN" sz="2400" dirty="0">
                  <a:solidFill>
                    <a:srgbClr val="0070C0"/>
                  </a:solidFill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70C0"/>
                    </a:solidFill>
                  </a:rPr>
                  <a:t>Non-linear Regression: </a:t>
                </a:r>
                <a:r>
                  <a:rPr lang="en-IN" sz="2400" dirty="0">
                    <a:solidFill>
                      <a:schemeClr val="tx1"/>
                    </a:solidFill>
                  </a:rPr>
                  <a:t>the model being learnt is assumed to be a non-linear function of the parameters (best fit curve)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US" sz="2600" dirty="0"/>
                  <a:t>Choice of regression model is to be made based on the following factors: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US" sz="2200" dirty="0" err="1"/>
                  <a:t>Aprior</a:t>
                </a:r>
                <a:r>
                  <a:rPr lang="en-US" sz="2200" dirty="0"/>
                  <a:t> knowledge of the model being learnt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Exploratory analysis of the dataset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Fit of the model and errors in prediction</a:t>
                </a:r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6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2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sz="2600" dirty="0"/>
              </a:p>
            </p:txBody>
          </p:sp>
        </mc:Choice>
        <mc:Fallback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7680" y="1172710"/>
                <a:ext cx="10627360" cy="5004570"/>
              </a:xfrm>
              <a:prstGeom prst="rect">
                <a:avLst/>
              </a:prstGeom>
              <a:blipFill>
                <a:blip r:embed="rId3"/>
                <a:stretch>
                  <a:fillRect l="-688" t="-1096" r="-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22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Choice of Regression Model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9951E-2252-A234-1FE0-AB763DD1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428900" y="1416550"/>
            <a:ext cx="5090160" cy="480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A3B48-0BC3-1A65-74FC-77417018C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392820" y="1507990"/>
            <a:ext cx="5090160" cy="4809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039DAC-021C-6EA8-416E-C5A0A4479932}"/>
                  </a:ext>
                </a:extLst>
              </p:cNvPr>
              <p:cNvSpPr txBox="1"/>
              <p:nvPr/>
            </p:nvSpPr>
            <p:spPr>
              <a:xfrm>
                <a:off x="5379959" y="5611404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039DAC-021C-6EA8-416E-C5A0A447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959" y="5611404"/>
                <a:ext cx="4192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068C8-D6E3-12C2-2328-218B32092591}"/>
                  </a:ext>
                </a:extLst>
              </p:cNvPr>
              <p:cNvSpPr txBox="1"/>
              <p:nvPr/>
            </p:nvSpPr>
            <p:spPr>
              <a:xfrm>
                <a:off x="428900" y="1107521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068C8-D6E3-12C2-2328-218B320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0" y="1107521"/>
                <a:ext cx="419222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A52ED9-A23C-CA71-9894-432FDE3F0FF4}"/>
                  </a:ext>
                </a:extLst>
              </p:cNvPr>
              <p:cNvSpPr txBox="1"/>
              <p:nvPr/>
            </p:nvSpPr>
            <p:spPr>
              <a:xfrm>
                <a:off x="11482980" y="5611403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A52ED9-A23C-CA71-9894-432FDE3F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980" y="5611403"/>
                <a:ext cx="41922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47B568-211C-57E6-E76D-44447020D5B8}"/>
                  </a:ext>
                </a:extLst>
              </p:cNvPr>
              <p:cNvSpPr txBox="1"/>
              <p:nvPr/>
            </p:nvSpPr>
            <p:spPr>
              <a:xfrm>
                <a:off x="6630123" y="1168716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47B568-211C-57E6-E76D-44447020D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23" y="1168716"/>
                <a:ext cx="419222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B0DE0D-AB61-4079-5DC1-2ABC15BE34AE}"/>
              </a:ext>
            </a:extLst>
          </p:cNvPr>
          <p:cNvSpPr/>
          <p:nvPr/>
        </p:nvSpPr>
        <p:spPr>
          <a:xfrm>
            <a:off x="1490134" y="476564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2C0608-A790-7190-2EE4-F1A84127A261}"/>
              </a:ext>
            </a:extLst>
          </p:cNvPr>
          <p:cNvSpPr/>
          <p:nvPr/>
        </p:nvSpPr>
        <p:spPr>
          <a:xfrm>
            <a:off x="1794934" y="472964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5F3089-954F-B261-5C3D-734BD8456D2F}"/>
              </a:ext>
            </a:extLst>
          </p:cNvPr>
          <p:cNvSpPr/>
          <p:nvPr/>
        </p:nvSpPr>
        <p:spPr>
          <a:xfrm>
            <a:off x="1718734" y="441109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D84F0-B620-E11C-0CCE-1F75D861293F}"/>
              </a:ext>
            </a:extLst>
          </p:cNvPr>
          <p:cNvSpPr/>
          <p:nvPr/>
        </p:nvSpPr>
        <p:spPr>
          <a:xfrm>
            <a:off x="2007250" y="448309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6DDAF0-3FAA-F017-454F-D22D97959CDB}"/>
              </a:ext>
            </a:extLst>
          </p:cNvPr>
          <p:cNvSpPr/>
          <p:nvPr/>
        </p:nvSpPr>
        <p:spPr>
          <a:xfrm>
            <a:off x="1971250" y="423011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95CD53-39E1-DD0F-D9D9-77BC4B38AD08}"/>
              </a:ext>
            </a:extLst>
          </p:cNvPr>
          <p:cNvSpPr/>
          <p:nvPr/>
        </p:nvSpPr>
        <p:spPr>
          <a:xfrm>
            <a:off x="2240398" y="441109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A31DC-0D58-C567-3817-2620B5AE9098}"/>
              </a:ext>
            </a:extLst>
          </p:cNvPr>
          <p:cNvSpPr/>
          <p:nvPr/>
        </p:nvSpPr>
        <p:spPr>
          <a:xfrm>
            <a:off x="2240398" y="403331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BD6BD5-0969-0633-0D3D-DED521B62D40}"/>
              </a:ext>
            </a:extLst>
          </p:cNvPr>
          <p:cNvSpPr/>
          <p:nvPr/>
        </p:nvSpPr>
        <p:spPr>
          <a:xfrm>
            <a:off x="2526781" y="416982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C15AA7-2FE7-D7CF-9916-2E6D09D7AEAC}"/>
              </a:ext>
            </a:extLst>
          </p:cNvPr>
          <p:cNvSpPr/>
          <p:nvPr/>
        </p:nvSpPr>
        <p:spPr>
          <a:xfrm>
            <a:off x="2454781" y="37399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F681C1-3047-D47E-B1F1-8794B08EFBE0}"/>
              </a:ext>
            </a:extLst>
          </p:cNvPr>
          <p:cNvSpPr/>
          <p:nvPr/>
        </p:nvSpPr>
        <p:spPr>
          <a:xfrm>
            <a:off x="2777067" y="3802349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495E55-B8DC-BA28-2F50-086B0E507D81}"/>
              </a:ext>
            </a:extLst>
          </p:cNvPr>
          <p:cNvSpPr/>
          <p:nvPr/>
        </p:nvSpPr>
        <p:spPr>
          <a:xfrm>
            <a:off x="3039534" y="34620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8B1CAC-79A0-F3A2-1D82-BB27592E3814}"/>
              </a:ext>
            </a:extLst>
          </p:cNvPr>
          <p:cNvSpPr/>
          <p:nvPr/>
        </p:nvSpPr>
        <p:spPr>
          <a:xfrm>
            <a:off x="2741067" y="3575835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2C7C39-B482-1FD4-64B8-9C86948F598E}"/>
              </a:ext>
            </a:extLst>
          </p:cNvPr>
          <p:cNvSpPr/>
          <p:nvPr/>
        </p:nvSpPr>
        <p:spPr>
          <a:xfrm>
            <a:off x="3242734" y="321624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97DE16-D0A4-0F90-E871-E6F51DFB682E}"/>
              </a:ext>
            </a:extLst>
          </p:cNvPr>
          <p:cNvSpPr/>
          <p:nvPr/>
        </p:nvSpPr>
        <p:spPr>
          <a:xfrm>
            <a:off x="3496733" y="307996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2D1F0C-3E27-EDFE-1613-F4436CE9784F}"/>
              </a:ext>
            </a:extLst>
          </p:cNvPr>
          <p:cNvSpPr/>
          <p:nvPr/>
        </p:nvSpPr>
        <p:spPr>
          <a:xfrm>
            <a:off x="3175001" y="313469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406662-D823-47F0-435F-FDE60465C360}"/>
              </a:ext>
            </a:extLst>
          </p:cNvPr>
          <p:cNvSpPr/>
          <p:nvPr/>
        </p:nvSpPr>
        <p:spPr>
          <a:xfrm>
            <a:off x="3699934" y="29976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13A6EE-615F-406A-E8FC-08A3AD6BD45F}"/>
              </a:ext>
            </a:extLst>
          </p:cNvPr>
          <p:cNvSpPr/>
          <p:nvPr/>
        </p:nvSpPr>
        <p:spPr>
          <a:xfrm>
            <a:off x="3666067" y="27582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237090-DD19-985D-7D2B-F37A54EB3675}"/>
              </a:ext>
            </a:extLst>
          </p:cNvPr>
          <p:cNvSpPr/>
          <p:nvPr/>
        </p:nvSpPr>
        <p:spPr>
          <a:xfrm>
            <a:off x="3445934" y="335171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D66D69-8016-6422-44F8-956AB4D7A3B5}"/>
              </a:ext>
            </a:extLst>
          </p:cNvPr>
          <p:cNvSpPr/>
          <p:nvPr/>
        </p:nvSpPr>
        <p:spPr>
          <a:xfrm>
            <a:off x="2743200" y="350411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910C9-0C4B-6D49-AE5A-5ED935070CE6}"/>
              </a:ext>
            </a:extLst>
          </p:cNvPr>
          <p:cNvCxnSpPr/>
          <p:nvPr/>
        </p:nvCxnSpPr>
        <p:spPr>
          <a:xfrm flipV="1">
            <a:off x="922867" y="2311400"/>
            <a:ext cx="3606800" cy="30564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F5A8DBF-C7D1-8F09-46DB-49784C33578B}"/>
              </a:ext>
            </a:extLst>
          </p:cNvPr>
          <p:cNvSpPr/>
          <p:nvPr/>
        </p:nvSpPr>
        <p:spPr>
          <a:xfrm>
            <a:off x="7594600" y="2632148"/>
            <a:ext cx="3217333" cy="2168452"/>
          </a:xfrm>
          <a:custGeom>
            <a:avLst/>
            <a:gdLst>
              <a:gd name="connsiteX0" fmla="*/ 0 w 3217333"/>
              <a:gd name="connsiteY0" fmla="*/ 2168452 h 2168452"/>
              <a:gd name="connsiteX1" fmla="*/ 1430867 w 3217333"/>
              <a:gd name="connsiteY1" fmla="*/ 985 h 2168452"/>
              <a:gd name="connsiteX2" fmla="*/ 3217333 w 3217333"/>
              <a:gd name="connsiteY2" fmla="*/ 1880585 h 21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7333" h="2168452">
                <a:moveTo>
                  <a:pt x="0" y="2168452"/>
                </a:moveTo>
                <a:cubicBezTo>
                  <a:pt x="447322" y="1108707"/>
                  <a:pt x="894645" y="48963"/>
                  <a:pt x="1430867" y="985"/>
                </a:cubicBezTo>
                <a:cubicBezTo>
                  <a:pt x="1967089" y="-46993"/>
                  <a:pt x="2853266" y="1671741"/>
                  <a:pt x="3217333" y="188058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D977CD-5F07-CB34-31ED-759BB2B68B24}"/>
              </a:ext>
            </a:extLst>
          </p:cNvPr>
          <p:cNvSpPr/>
          <p:nvPr/>
        </p:nvSpPr>
        <p:spPr>
          <a:xfrm>
            <a:off x="2607181" y="38923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8AD9F9-0D18-490A-B5FE-A7205BF07C6A}"/>
              </a:ext>
            </a:extLst>
          </p:cNvPr>
          <p:cNvSpPr/>
          <p:nvPr/>
        </p:nvSpPr>
        <p:spPr>
          <a:xfrm>
            <a:off x="2759581" y="40447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E62170-32D5-BC67-8C6E-336DBEB90AC3}"/>
              </a:ext>
            </a:extLst>
          </p:cNvPr>
          <p:cNvSpPr/>
          <p:nvPr/>
        </p:nvSpPr>
        <p:spPr>
          <a:xfrm>
            <a:off x="8174049" y="364201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FD9F48-AC4D-9752-F3C9-996F995E861D}"/>
              </a:ext>
            </a:extLst>
          </p:cNvPr>
          <p:cNvSpPr/>
          <p:nvPr/>
        </p:nvSpPr>
        <p:spPr>
          <a:xfrm>
            <a:off x="8296782" y="3031239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AEDCA6-6A74-5719-3415-287A6A597B63}"/>
              </a:ext>
            </a:extLst>
          </p:cNvPr>
          <p:cNvSpPr/>
          <p:nvPr/>
        </p:nvSpPr>
        <p:spPr>
          <a:xfrm>
            <a:off x="8169781" y="325224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8DB218-8D86-F15A-04BF-0587D1B4D3A8}"/>
              </a:ext>
            </a:extLst>
          </p:cNvPr>
          <p:cNvSpPr/>
          <p:nvPr/>
        </p:nvSpPr>
        <p:spPr>
          <a:xfrm>
            <a:off x="8330648" y="340597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D3A126-FBF1-3545-F0A6-ACD5F66B23C5}"/>
              </a:ext>
            </a:extLst>
          </p:cNvPr>
          <p:cNvSpPr/>
          <p:nvPr/>
        </p:nvSpPr>
        <p:spPr>
          <a:xfrm>
            <a:off x="7930096" y="368037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F9BBA39-5874-5C77-13CA-C79516C2F136}"/>
              </a:ext>
            </a:extLst>
          </p:cNvPr>
          <p:cNvSpPr/>
          <p:nvPr/>
        </p:nvSpPr>
        <p:spPr>
          <a:xfrm>
            <a:off x="7695647" y="421406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1E559B-0A6A-65FA-E8DF-64313B3A95FF}"/>
              </a:ext>
            </a:extLst>
          </p:cNvPr>
          <p:cNvSpPr/>
          <p:nvPr/>
        </p:nvSpPr>
        <p:spPr>
          <a:xfrm>
            <a:off x="7856515" y="384089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C44899-A524-A3B4-3C9F-417A989E28EF}"/>
              </a:ext>
            </a:extLst>
          </p:cNvPr>
          <p:cNvSpPr/>
          <p:nvPr/>
        </p:nvSpPr>
        <p:spPr>
          <a:xfrm>
            <a:off x="7930096" y="40807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8385CF-6A47-0013-F1B0-BCCC91CBA071}"/>
              </a:ext>
            </a:extLst>
          </p:cNvPr>
          <p:cNvSpPr/>
          <p:nvPr/>
        </p:nvSpPr>
        <p:spPr>
          <a:xfrm>
            <a:off x="10608181" y="41971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81616A-57CB-EF5D-09CA-19B7483036F5}"/>
              </a:ext>
            </a:extLst>
          </p:cNvPr>
          <p:cNvSpPr/>
          <p:nvPr/>
        </p:nvSpPr>
        <p:spPr>
          <a:xfrm>
            <a:off x="10760581" y="43495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BF1A0A-5431-322A-B3F2-F89655016257}"/>
              </a:ext>
            </a:extLst>
          </p:cNvPr>
          <p:cNvSpPr/>
          <p:nvPr/>
        </p:nvSpPr>
        <p:spPr>
          <a:xfrm>
            <a:off x="10393236" y="416348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7C5A76-732D-93A7-007C-6464C4C0C5EB}"/>
              </a:ext>
            </a:extLst>
          </p:cNvPr>
          <p:cNvSpPr/>
          <p:nvPr/>
        </p:nvSpPr>
        <p:spPr>
          <a:xfrm>
            <a:off x="10179016" y="3874349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6B7B86-AD82-7380-BAB4-BF0B98607623}"/>
              </a:ext>
            </a:extLst>
          </p:cNvPr>
          <p:cNvSpPr/>
          <p:nvPr/>
        </p:nvSpPr>
        <p:spPr>
          <a:xfrm>
            <a:off x="8406914" y="28302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177170-4942-F09D-D9DF-2A643BC7885D}"/>
              </a:ext>
            </a:extLst>
          </p:cNvPr>
          <p:cNvSpPr/>
          <p:nvPr/>
        </p:nvSpPr>
        <p:spPr>
          <a:xfrm>
            <a:off x="10411883" y="390843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A6650-BBA4-E983-B681-FB6353912059}"/>
              </a:ext>
            </a:extLst>
          </p:cNvPr>
          <p:cNvSpPr/>
          <p:nvPr/>
        </p:nvSpPr>
        <p:spPr>
          <a:xfrm>
            <a:off x="7820515" y="44299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DEC0C4-1354-F8DF-AFD7-E17904DDA768}"/>
              </a:ext>
            </a:extLst>
          </p:cNvPr>
          <p:cNvSpPr/>
          <p:nvPr/>
        </p:nvSpPr>
        <p:spPr>
          <a:xfrm>
            <a:off x="8706437" y="28302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426AAC-789E-73CA-8805-B1B81B342196}"/>
              </a:ext>
            </a:extLst>
          </p:cNvPr>
          <p:cNvSpPr/>
          <p:nvPr/>
        </p:nvSpPr>
        <p:spPr>
          <a:xfrm>
            <a:off x="10564283" y="406083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F9B2A7-3298-FF10-9608-648B1424390B}"/>
              </a:ext>
            </a:extLst>
          </p:cNvPr>
          <p:cNvSpPr/>
          <p:nvPr/>
        </p:nvSpPr>
        <p:spPr>
          <a:xfrm>
            <a:off x="10716683" y="421323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C27557-9084-70F3-97B7-37D7E9314286}"/>
              </a:ext>
            </a:extLst>
          </p:cNvPr>
          <p:cNvSpPr/>
          <p:nvPr/>
        </p:nvSpPr>
        <p:spPr>
          <a:xfrm>
            <a:off x="8659870" y="255042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B68EE1-2885-6B86-E4AE-11DA6B1F6BC2}"/>
              </a:ext>
            </a:extLst>
          </p:cNvPr>
          <p:cNvSpPr/>
          <p:nvPr/>
        </p:nvSpPr>
        <p:spPr>
          <a:xfrm>
            <a:off x="9679014" y="328604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8D0C3A-115D-D2F1-051B-4E9132378C11}"/>
              </a:ext>
            </a:extLst>
          </p:cNvPr>
          <p:cNvSpPr/>
          <p:nvPr/>
        </p:nvSpPr>
        <p:spPr>
          <a:xfrm>
            <a:off x="10011833" y="3314609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60D9511-02D5-B9A9-9F9B-953A0E625833}"/>
              </a:ext>
            </a:extLst>
          </p:cNvPr>
          <p:cNvSpPr/>
          <p:nvPr/>
        </p:nvSpPr>
        <p:spPr>
          <a:xfrm>
            <a:off x="9072033" y="274026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B8D10B-2C43-B8FB-A880-8F7B79333E25}"/>
              </a:ext>
            </a:extLst>
          </p:cNvPr>
          <p:cNvSpPr/>
          <p:nvPr/>
        </p:nvSpPr>
        <p:spPr>
          <a:xfrm>
            <a:off x="9723185" y="29022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C5D6DE-58BC-CF64-0449-77F003D2A1F6}"/>
              </a:ext>
            </a:extLst>
          </p:cNvPr>
          <p:cNvSpPr/>
          <p:nvPr/>
        </p:nvSpPr>
        <p:spPr>
          <a:xfrm>
            <a:off x="9294283" y="240348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CE9A79-3422-5207-A492-C216FD94581B}"/>
              </a:ext>
            </a:extLst>
          </p:cNvPr>
          <p:cNvSpPr/>
          <p:nvPr/>
        </p:nvSpPr>
        <p:spPr>
          <a:xfrm>
            <a:off x="9456289" y="26862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F9D4A7-C409-DBF1-B557-B36F4A796A81}"/>
              </a:ext>
            </a:extLst>
          </p:cNvPr>
          <p:cNvSpPr/>
          <p:nvPr/>
        </p:nvSpPr>
        <p:spPr>
          <a:xfrm>
            <a:off x="9303963" y="296160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EF9B70-55B7-3BA3-1C84-42920C5A1F57}"/>
              </a:ext>
            </a:extLst>
          </p:cNvPr>
          <p:cNvSpPr/>
          <p:nvPr/>
        </p:nvSpPr>
        <p:spPr>
          <a:xfrm>
            <a:off x="10179016" y="355204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5C0D8E-21F4-D223-0EDF-F5B96157D872}"/>
              </a:ext>
            </a:extLst>
          </p:cNvPr>
          <p:cNvSpPr/>
          <p:nvPr/>
        </p:nvSpPr>
        <p:spPr>
          <a:xfrm>
            <a:off x="9948316" y="360074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6CC04F7-ED14-B67F-C2E4-385BE1FDE744}"/>
                  </a:ext>
                </a:extLst>
              </p:cNvPr>
              <p:cNvSpPr txBox="1"/>
              <p:nvPr/>
            </p:nvSpPr>
            <p:spPr>
              <a:xfrm>
                <a:off x="3604344" y="1842320"/>
                <a:ext cx="19905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6CC04F7-ED14-B67F-C2E4-385BE1FD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44" y="1842320"/>
                <a:ext cx="1990545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A081EB-8193-B4F6-D4F3-016C8BE0B625}"/>
                  </a:ext>
                </a:extLst>
              </p:cNvPr>
              <p:cNvSpPr txBox="1"/>
              <p:nvPr/>
            </p:nvSpPr>
            <p:spPr>
              <a:xfrm>
                <a:off x="10237382" y="4569767"/>
                <a:ext cx="1731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A081EB-8193-B4F6-D4F3-016C8BE0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382" y="4569767"/>
                <a:ext cx="1731628" cy="461665"/>
              </a:xfrm>
              <a:prstGeom prst="rect">
                <a:avLst/>
              </a:prstGeom>
              <a:blipFill>
                <a:blip r:embed="rId9"/>
                <a:stretch>
                  <a:fillRect r="-70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3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US" dirty="0"/>
              <a:t>Intro to Machine Learning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487680" y="1596527"/>
            <a:ext cx="1097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rgbClr val="0070C0"/>
                </a:solidFill>
              </a:rPr>
              <a:t>Motivation: </a:t>
            </a:r>
            <a:r>
              <a:rPr lang="en-IN" sz="2600" dirty="0">
                <a:solidFill>
                  <a:schemeClr val="tx1"/>
                </a:solidFill>
              </a:rPr>
              <a:t>Traditional programming involves writing explicit set of instructions to enable computer/machine to perform a task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rgbClr val="0070C0"/>
                </a:solidFill>
              </a:rPr>
              <a:t>Question: </a:t>
            </a:r>
            <a:r>
              <a:rPr lang="en-IN" sz="2600" dirty="0"/>
              <a:t>Why do computers or machines need to learn something?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rgbClr val="0070C0"/>
                </a:solidFill>
              </a:rPr>
              <a:t>Answer: </a:t>
            </a:r>
            <a:r>
              <a:rPr lang="en-IN" sz="2600" dirty="0">
                <a:solidFill>
                  <a:schemeClr val="tx1"/>
                </a:solidFill>
              </a:rPr>
              <a:t>Not all tasks can be programmed for a computer to perform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 err="1">
                <a:solidFill>
                  <a:schemeClr val="tx1"/>
                </a:solidFill>
              </a:rPr>
              <a:t>Eg</a:t>
            </a:r>
            <a:r>
              <a:rPr lang="en-IN" sz="2400" dirty="0">
                <a:solidFill>
                  <a:schemeClr val="tx1"/>
                </a:solidFill>
              </a:rPr>
              <a:t> 1: Recognising objects or persons in an image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 err="1">
                <a:solidFill>
                  <a:schemeClr val="tx1"/>
                </a:solidFill>
              </a:rPr>
              <a:t>Eg</a:t>
            </a:r>
            <a:r>
              <a:rPr lang="en-IN" sz="2400" dirty="0">
                <a:solidFill>
                  <a:schemeClr val="tx1"/>
                </a:solidFill>
              </a:rPr>
              <a:t> 2: Understanding human language or speech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 err="1">
                <a:solidFill>
                  <a:schemeClr val="tx1"/>
                </a:solidFill>
              </a:rPr>
              <a:t>Eg</a:t>
            </a:r>
            <a:r>
              <a:rPr lang="en-IN" sz="2400" dirty="0">
                <a:solidFill>
                  <a:schemeClr val="tx1"/>
                </a:solidFill>
              </a:rPr>
              <a:t> 3: Driving a vehicle following traffic rules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 err="1">
                <a:solidFill>
                  <a:schemeClr val="tx1"/>
                </a:solidFill>
              </a:rPr>
              <a:t>Eg</a:t>
            </a:r>
            <a:r>
              <a:rPr lang="en-IN" sz="2400" dirty="0">
                <a:solidFill>
                  <a:schemeClr val="tx1"/>
                </a:solidFill>
              </a:rPr>
              <a:t> 4: Predicting output when input-output relation is not known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Therefore, machine learning is required in following cases: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Humans cannot explain how to perform a task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Humans do not have the expertise to perform a task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Linear and Non-Linear Regression</a:t>
            </a:r>
            <a:endParaRPr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54401BF-F62E-B83B-ABC8-13473E42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56" y="1641330"/>
            <a:ext cx="3833192" cy="390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EE0D35-4F32-E2D0-B732-5BD379D0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44" y="1416550"/>
            <a:ext cx="4412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182870"/>
                <a:ext cx="11165840" cy="5248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rgbClr val="0070C0"/>
                    </a:solidFill>
                  </a:rPr>
                  <a:t>Linear Regression: </a:t>
                </a:r>
                <a:r>
                  <a:rPr lang="en-IN" sz="2800" dirty="0">
                    <a:solidFill>
                      <a:schemeClr val="tx1"/>
                    </a:solidFill>
                  </a:rPr>
                  <a:t>the model being learnt is assumed to a linear function of the parameters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3429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chemeClr val="tx1"/>
                    </a:solidFill>
                  </a:rPr>
                  <a:t>Types of Linear Regression based on the features used:</a:t>
                </a: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70C0"/>
                    </a:solidFill>
                  </a:rPr>
                  <a:t>Simple linear regression: </a:t>
                </a:r>
                <a:r>
                  <a:rPr lang="en-IN" sz="2400" dirty="0">
                    <a:solidFill>
                      <a:schemeClr val="tx1"/>
                    </a:solidFill>
                  </a:rPr>
                  <a:t>Linear regression task in which there is only one input variable and one output variable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b="0" i="1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70C0"/>
                    </a:solidFill>
                  </a:rPr>
                  <a:t>Multiple linear regression: </a:t>
                </a:r>
                <a:r>
                  <a:rPr lang="en-IN" sz="2400" dirty="0">
                    <a:solidFill>
                      <a:schemeClr val="tx1"/>
                    </a:solidFill>
                  </a:rPr>
                  <a:t>Linear regression task in which there are multiple input variables and one output variable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b="0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70C0"/>
                    </a:solidFill>
                  </a:rPr>
                  <a:t>Polynomial linear regression: </a:t>
                </a:r>
                <a:r>
                  <a:rPr lang="en-IN" sz="2400" dirty="0">
                    <a:solidFill>
                      <a:schemeClr val="tx1"/>
                    </a:solidFill>
                  </a:rPr>
                  <a:t>Multiple linear regression with features taking higher degree polynomials of input variables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400" b="0" dirty="0">
                    <a:solidFill>
                      <a:schemeClr val="tx1"/>
                    </a:solidFill>
                  </a:rPr>
                  <a:t>	For degree 2 and 2 variables: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6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2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sz="2600" dirty="0"/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82870"/>
                <a:ext cx="11165840" cy="5248410"/>
              </a:xfrm>
              <a:prstGeom prst="rect">
                <a:avLst/>
              </a:prstGeom>
              <a:blipFill>
                <a:blip r:embed="rId3"/>
                <a:stretch>
                  <a:fillRect l="-655" t="-1161" r="-1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Training a Linear Regression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102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Residuals or Errors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457200" y="1182870"/>
            <a:ext cx="11165840" cy="524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6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64CE6-D053-237C-5FCA-FF1A859D4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941460" y="1364494"/>
            <a:ext cx="5090160" cy="4809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892604-B404-A6B0-BC84-119A2709002A}"/>
                  </a:ext>
                </a:extLst>
              </p:cNvPr>
              <p:cNvSpPr txBox="1"/>
              <p:nvPr/>
            </p:nvSpPr>
            <p:spPr>
              <a:xfrm>
                <a:off x="11892519" y="5559348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892604-B404-A6B0-BC84-119A2709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2519" y="5559348"/>
                <a:ext cx="4192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6BFFA-0E9C-D06C-2D59-F94F2B5855BB}"/>
                  </a:ext>
                </a:extLst>
              </p:cNvPr>
              <p:cNvSpPr txBox="1"/>
              <p:nvPr/>
            </p:nvSpPr>
            <p:spPr>
              <a:xfrm>
                <a:off x="6941460" y="1055465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6BFFA-0E9C-D06C-2D59-F94F2B58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460" y="1055465"/>
                <a:ext cx="419222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D41DFFD-650F-9F26-7166-E8D6F50DAFC1}"/>
              </a:ext>
            </a:extLst>
          </p:cNvPr>
          <p:cNvSpPr/>
          <p:nvPr/>
        </p:nvSpPr>
        <p:spPr>
          <a:xfrm>
            <a:off x="8002694" y="47135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5DD4CC-48B6-E3E0-5ABC-599A64AC4E19}"/>
              </a:ext>
            </a:extLst>
          </p:cNvPr>
          <p:cNvSpPr/>
          <p:nvPr/>
        </p:nvSpPr>
        <p:spPr>
          <a:xfrm>
            <a:off x="8307494" y="46775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C5F936-11D2-FD7C-5EF3-3E74C4BBB3E3}"/>
              </a:ext>
            </a:extLst>
          </p:cNvPr>
          <p:cNvSpPr/>
          <p:nvPr/>
        </p:nvSpPr>
        <p:spPr>
          <a:xfrm>
            <a:off x="8201628" y="426657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5F7E1C-D816-D7BE-23A5-23E1400B8854}"/>
              </a:ext>
            </a:extLst>
          </p:cNvPr>
          <p:cNvSpPr/>
          <p:nvPr/>
        </p:nvSpPr>
        <p:spPr>
          <a:xfrm>
            <a:off x="8519810" y="443103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10E0CD-F486-9302-D7F3-42B6797A745A}"/>
              </a:ext>
            </a:extLst>
          </p:cNvPr>
          <p:cNvSpPr/>
          <p:nvPr/>
        </p:nvSpPr>
        <p:spPr>
          <a:xfrm>
            <a:off x="8483810" y="41780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3B0081-ADD4-3C3E-7AC4-E13D6FA149C3}"/>
              </a:ext>
            </a:extLst>
          </p:cNvPr>
          <p:cNvSpPr/>
          <p:nvPr/>
        </p:nvSpPr>
        <p:spPr>
          <a:xfrm>
            <a:off x="8752958" y="435903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9B1B53-23CB-476B-C602-7123CCA2A000}"/>
              </a:ext>
            </a:extLst>
          </p:cNvPr>
          <p:cNvSpPr/>
          <p:nvPr/>
        </p:nvSpPr>
        <p:spPr>
          <a:xfrm>
            <a:off x="8752958" y="39812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1922F7-93BC-7067-3702-B20F6E472501}"/>
              </a:ext>
            </a:extLst>
          </p:cNvPr>
          <p:cNvSpPr/>
          <p:nvPr/>
        </p:nvSpPr>
        <p:spPr>
          <a:xfrm>
            <a:off x="9039341" y="411777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F7283E-7040-4AB1-4CF7-E46251E4860A}"/>
              </a:ext>
            </a:extLst>
          </p:cNvPr>
          <p:cNvSpPr/>
          <p:nvPr/>
        </p:nvSpPr>
        <p:spPr>
          <a:xfrm>
            <a:off x="8967341" y="36878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8A63FC-2296-6438-753B-071537A6522C}"/>
              </a:ext>
            </a:extLst>
          </p:cNvPr>
          <p:cNvSpPr/>
          <p:nvPr/>
        </p:nvSpPr>
        <p:spPr>
          <a:xfrm>
            <a:off x="9289627" y="375029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3D81C9-CA52-46CD-ACA4-68198E3AF8C3}"/>
              </a:ext>
            </a:extLst>
          </p:cNvPr>
          <p:cNvSpPr/>
          <p:nvPr/>
        </p:nvSpPr>
        <p:spPr>
          <a:xfrm>
            <a:off x="9552094" y="34100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44B369-5C2E-6440-4FD2-E6637136ADD1}"/>
              </a:ext>
            </a:extLst>
          </p:cNvPr>
          <p:cNvSpPr/>
          <p:nvPr/>
        </p:nvSpPr>
        <p:spPr>
          <a:xfrm>
            <a:off x="9253627" y="3523779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180FF0-6942-BB47-2A11-276AC32A39E2}"/>
              </a:ext>
            </a:extLst>
          </p:cNvPr>
          <p:cNvSpPr/>
          <p:nvPr/>
        </p:nvSpPr>
        <p:spPr>
          <a:xfrm>
            <a:off x="9755294" y="31641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37A90-F311-F393-05AB-B318336DD9A1}"/>
              </a:ext>
            </a:extLst>
          </p:cNvPr>
          <p:cNvSpPr/>
          <p:nvPr/>
        </p:nvSpPr>
        <p:spPr>
          <a:xfrm>
            <a:off x="10009293" y="302791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5F28BD-9A73-97DA-A0C4-F01E949D270D}"/>
              </a:ext>
            </a:extLst>
          </p:cNvPr>
          <p:cNvSpPr/>
          <p:nvPr/>
        </p:nvSpPr>
        <p:spPr>
          <a:xfrm>
            <a:off x="9687561" y="308263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11441D-E417-5010-1E9F-69CD4A31154F}"/>
              </a:ext>
            </a:extLst>
          </p:cNvPr>
          <p:cNvSpPr/>
          <p:nvPr/>
        </p:nvSpPr>
        <p:spPr>
          <a:xfrm>
            <a:off x="10212494" y="29455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848FE-393B-9770-8549-6E57867097D1}"/>
              </a:ext>
            </a:extLst>
          </p:cNvPr>
          <p:cNvSpPr/>
          <p:nvPr/>
        </p:nvSpPr>
        <p:spPr>
          <a:xfrm>
            <a:off x="10178627" y="270617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845898-66E3-0CE3-0CF7-7E6962C71021}"/>
              </a:ext>
            </a:extLst>
          </p:cNvPr>
          <p:cNvSpPr/>
          <p:nvPr/>
        </p:nvSpPr>
        <p:spPr>
          <a:xfrm>
            <a:off x="9958494" y="32996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3412D6-7095-56EA-3248-A0AE7C56F7BF}"/>
              </a:ext>
            </a:extLst>
          </p:cNvPr>
          <p:cNvSpPr/>
          <p:nvPr/>
        </p:nvSpPr>
        <p:spPr>
          <a:xfrm>
            <a:off x="9255760" y="34520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4F9D5-253E-EB74-26E9-90549AD4AA52}"/>
              </a:ext>
            </a:extLst>
          </p:cNvPr>
          <p:cNvCxnSpPr/>
          <p:nvPr/>
        </p:nvCxnSpPr>
        <p:spPr>
          <a:xfrm flipV="1">
            <a:off x="7435427" y="2259344"/>
            <a:ext cx="3606800" cy="30564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5B6866-955D-B9CC-7D12-482338BD547B}"/>
              </a:ext>
            </a:extLst>
          </p:cNvPr>
          <p:cNvSpPr/>
          <p:nvPr/>
        </p:nvSpPr>
        <p:spPr>
          <a:xfrm>
            <a:off x="9119741" y="38402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BD3411-3FED-C65B-E3F1-3A2756DA6280}"/>
              </a:ext>
            </a:extLst>
          </p:cNvPr>
          <p:cNvSpPr/>
          <p:nvPr/>
        </p:nvSpPr>
        <p:spPr>
          <a:xfrm>
            <a:off x="9272141" y="39926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110" y="1252042"/>
                <a:ext cx="6271549" cy="5248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861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3891A7"/>
                  </a:buClr>
                  <a:buSzPts val="1260"/>
                  <a:buFont typeface="Noto Sans Symbols"/>
                  <a:buChar char="⚫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891A7"/>
                  </a:buClr>
                  <a:buSzPts val="1800"/>
                  <a:buFont typeface="Verdana"/>
                  <a:buChar char="◦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C000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chemeClr val="tx1"/>
                    </a:solidFill>
                  </a:rPr>
                  <a:t>In general, a regression model (line) does not exactly fit all the data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chemeClr val="tx1"/>
                    </a:solidFill>
                  </a:rPr>
                  <a:t>Therefore, there is a difference in the predicted output and actual output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rgbClr val="0070C0"/>
                    </a:solidFill>
                  </a:rPr>
                  <a:t>Residual: </a:t>
                </a:r>
                <a:r>
                  <a:rPr lang="en-IN" sz="2800" dirty="0">
                    <a:solidFill>
                      <a:schemeClr val="tx1"/>
                    </a:solidFill>
                  </a:rPr>
                  <a:t>Vertical distance between the data point and the regression line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chemeClr val="tx1"/>
                    </a:solidFill>
                  </a:rPr>
                  <a:t>Also referred to as error in prediction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rgbClr val="0070C0"/>
                    </a:solidFill>
                  </a:rPr>
                  <a:t>Question: </a:t>
                </a:r>
                <a:r>
                  <a:rPr lang="en-IN" sz="2600" dirty="0">
                    <a:solidFill>
                      <a:schemeClr val="tx1"/>
                    </a:solidFill>
                  </a:rPr>
                  <a:t>How are the residuals useful?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chemeClr val="tx1"/>
                    </a:solidFill>
                  </a:rPr>
                  <a:t>For a good regression model, the residuals should be as low as possible</a:t>
                </a:r>
                <a:endParaRPr lang="ar-AE" sz="2600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400" dirty="0">
                  <a:solidFill>
                    <a:schemeClr val="tx1"/>
                  </a:solidFill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endParaRPr lang="ar-AE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Noto Sans Symbols"/>
                  <a:buNone/>
                </a:pPr>
                <a:endParaRPr lang="ar-AE" sz="26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Verdana"/>
                  <a:buNone/>
                </a:pPr>
                <a:endParaRPr lang="ar-AE" sz="22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600" dirty="0"/>
              </a:p>
            </p:txBody>
          </p:sp>
        </mc:Choice>
        <mc:Fallback xmlns="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0" y="1252042"/>
                <a:ext cx="6271549" cy="5248410"/>
              </a:xfrm>
              <a:prstGeom prst="rect">
                <a:avLst/>
              </a:prstGeom>
              <a:blipFill>
                <a:blip r:embed="rId6"/>
                <a:stretch>
                  <a:fillRect l="-1166" t="-1161" r="-15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D55A5C-9699-0E65-CBAE-BF4E5BE6698C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8237628" y="4338574"/>
            <a:ext cx="0" cy="2943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BF6085-ACA2-D1F1-1286-8FBA3C64DAD0}"/>
                  </a:ext>
                </a:extLst>
              </p:cNvPr>
              <p:cNvSpPr txBox="1"/>
              <p:nvPr/>
            </p:nvSpPr>
            <p:spPr>
              <a:xfrm>
                <a:off x="9958494" y="1732893"/>
                <a:ext cx="19905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BF6085-ACA2-D1F1-1286-8FBA3C64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494" y="1732893"/>
                <a:ext cx="1990545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1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Solution to Regression Problem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457200" y="1182870"/>
            <a:ext cx="11165840" cy="524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6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64CE6-D053-237C-5FCA-FF1A859D4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941460" y="1364494"/>
            <a:ext cx="5090160" cy="4809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892604-B404-A6B0-BC84-119A2709002A}"/>
                  </a:ext>
                </a:extLst>
              </p:cNvPr>
              <p:cNvSpPr txBox="1"/>
              <p:nvPr/>
            </p:nvSpPr>
            <p:spPr>
              <a:xfrm>
                <a:off x="11892519" y="5559348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892604-B404-A6B0-BC84-119A2709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2519" y="5559348"/>
                <a:ext cx="4192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6BFFA-0E9C-D06C-2D59-F94F2B5855BB}"/>
                  </a:ext>
                </a:extLst>
              </p:cNvPr>
              <p:cNvSpPr txBox="1"/>
              <p:nvPr/>
            </p:nvSpPr>
            <p:spPr>
              <a:xfrm>
                <a:off x="6941460" y="1055465"/>
                <a:ext cx="41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A6BFFA-0E9C-D06C-2D59-F94F2B58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460" y="1055465"/>
                <a:ext cx="419222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D41DFFD-650F-9F26-7166-E8D6F50DAFC1}"/>
              </a:ext>
            </a:extLst>
          </p:cNvPr>
          <p:cNvSpPr/>
          <p:nvPr/>
        </p:nvSpPr>
        <p:spPr>
          <a:xfrm>
            <a:off x="8002694" y="47135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5DD4CC-48B6-E3E0-5ABC-599A64AC4E19}"/>
              </a:ext>
            </a:extLst>
          </p:cNvPr>
          <p:cNvSpPr/>
          <p:nvPr/>
        </p:nvSpPr>
        <p:spPr>
          <a:xfrm>
            <a:off x="8307494" y="46775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C5F936-11D2-FD7C-5EF3-3E74C4BBB3E3}"/>
              </a:ext>
            </a:extLst>
          </p:cNvPr>
          <p:cNvSpPr/>
          <p:nvPr/>
        </p:nvSpPr>
        <p:spPr>
          <a:xfrm>
            <a:off x="8201628" y="426657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5F7E1C-D816-D7BE-23A5-23E1400B8854}"/>
              </a:ext>
            </a:extLst>
          </p:cNvPr>
          <p:cNvSpPr/>
          <p:nvPr/>
        </p:nvSpPr>
        <p:spPr>
          <a:xfrm>
            <a:off x="8519810" y="443103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10E0CD-F486-9302-D7F3-42B6797A745A}"/>
              </a:ext>
            </a:extLst>
          </p:cNvPr>
          <p:cNvSpPr/>
          <p:nvPr/>
        </p:nvSpPr>
        <p:spPr>
          <a:xfrm>
            <a:off x="8483810" y="41780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3B0081-ADD4-3C3E-7AC4-E13D6FA149C3}"/>
              </a:ext>
            </a:extLst>
          </p:cNvPr>
          <p:cNvSpPr/>
          <p:nvPr/>
        </p:nvSpPr>
        <p:spPr>
          <a:xfrm>
            <a:off x="8752958" y="435903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9B1B53-23CB-476B-C602-7123CCA2A000}"/>
              </a:ext>
            </a:extLst>
          </p:cNvPr>
          <p:cNvSpPr/>
          <p:nvPr/>
        </p:nvSpPr>
        <p:spPr>
          <a:xfrm>
            <a:off x="8752958" y="39812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1922F7-93BC-7067-3702-B20F6E472501}"/>
              </a:ext>
            </a:extLst>
          </p:cNvPr>
          <p:cNvSpPr/>
          <p:nvPr/>
        </p:nvSpPr>
        <p:spPr>
          <a:xfrm>
            <a:off x="9039341" y="411777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F7283E-7040-4AB1-4CF7-E46251E4860A}"/>
              </a:ext>
            </a:extLst>
          </p:cNvPr>
          <p:cNvSpPr/>
          <p:nvPr/>
        </p:nvSpPr>
        <p:spPr>
          <a:xfrm>
            <a:off x="8967341" y="36878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8A63FC-2296-6438-753B-071537A6522C}"/>
              </a:ext>
            </a:extLst>
          </p:cNvPr>
          <p:cNvSpPr/>
          <p:nvPr/>
        </p:nvSpPr>
        <p:spPr>
          <a:xfrm>
            <a:off x="9289627" y="375029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3D81C9-CA52-46CD-ACA4-68198E3AF8C3}"/>
              </a:ext>
            </a:extLst>
          </p:cNvPr>
          <p:cNvSpPr/>
          <p:nvPr/>
        </p:nvSpPr>
        <p:spPr>
          <a:xfrm>
            <a:off x="9552094" y="3410034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44B369-5C2E-6440-4FD2-E6637136ADD1}"/>
              </a:ext>
            </a:extLst>
          </p:cNvPr>
          <p:cNvSpPr/>
          <p:nvPr/>
        </p:nvSpPr>
        <p:spPr>
          <a:xfrm>
            <a:off x="9253627" y="3523779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180FF0-6942-BB47-2A11-276AC32A39E2}"/>
              </a:ext>
            </a:extLst>
          </p:cNvPr>
          <p:cNvSpPr/>
          <p:nvPr/>
        </p:nvSpPr>
        <p:spPr>
          <a:xfrm>
            <a:off x="9755294" y="3164190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37A90-F311-F393-05AB-B318336DD9A1}"/>
              </a:ext>
            </a:extLst>
          </p:cNvPr>
          <p:cNvSpPr/>
          <p:nvPr/>
        </p:nvSpPr>
        <p:spPr>
          <a:xfrm>
            <a:off x="10009293" y="3027912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5F28BD-9A73-97DA-A0C4-F01E949D270D}"/>
              </a:ext>
            </a:extLst>
          </p:cNvPr>
          <p:cNvSpPr/>
          <p:nvPr/>
        </p:nvSpPr>
        <p:spPr>
          <a:xfrm>
            <a:off x="9687561" y="3082636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11441D-E417-5010-1E9F-69CD4A31154F}"/>
              </a:ext>
            </a:extLst>
          </p:cNvPr>
          <p:cNvSpPr/>
          <p:nvPr/>
        </p:nvSpPr>
        <p:spPr>
          <a:xfrm>
            <a:off x="10212494" y="29455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848FE-393B-9770-8549-6E57867097D1}"/>
              </a:ext>
            </a:extLst>
          </p:cNvPr>
          <p:cNvSpPr/>
          <p:nvPr/>
        </p:nvSpPr>
        <p:spPr>
          <a:xfrm>
            <a:off x="10178627" y="2706178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845898-66E3-0CE3-0CF7-7E6962C71021}"/>
              </a:ext>
            </a:extLst>
          </p:cNvPr>
          <p:cNvSpPr/>
          <p:nvPr/>
        </p:nvSpPr>
        <p:spPr>
          <a:xfrm>
            <a:off x="9958494" y="32996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3412D6-7095-56EA-3248-A0AE7C56F7BF}"/>
              </a:ext>
            </a:extLst>
          </p:cNvPr>
          <p:cNvSpPr/>
          <p:nvPr/>
        </p:nvSpPr>
        <p:spPr>
          <a:xfrm>
            <a:off x="9255760" y="345205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4F9D5-253E-EB74-26E9-90549AD4AA52}"/>
              </a:ext>
            </a:extLst>
          </p:cNvPr>
          <p:cNvCxnSpPr/>
          <p:nvPr/>
        </p:nvCxnSpPr>
        <p:spPr>
          <a:xfrm flipV="1">
            <a:off x="7435427" y="2259344"/>
            <a:ext cx="3606800" cy="30564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5B6866-955D-B9CC-7D12-482338BD547B}"/>
              </a:ext>
            </a:extLst>
          </p:cNvPr>
          <p:cNvSpPr/>
          <p:nvPr/>
        </p:nvSpPr>
        <p:spPr>
          <a:xfrm>
            <a:off x="9119741" y="38402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2A7D5-3CE4-D2D7-BE89-C8DA57D5D61F}"/>
              </a:ext>
            </a:extLst>
          </p:cNvPr>
          <p:cNvSpPr/>
          <p:nvPr/>
        </p:nvSpPr>
        <p:spPr>
          <a:xfrm>
            <a:off x="1615440" y="4503037"/>
            <a:ext cx="4029321" cy="1517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BD3411-3FED-C65B-E3F1-3A2756DA6280}"/>
              </a:ext>
            </a:extLst>
          </p:cNvPr>
          <p:cNvSpPr/>
          <p:nvPr/>
        </p:nvSpPr>
        <p:spPr>
          <a:xfrm>
            <a:off x="9272141" y="3992647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977" y="1359900"/>
                <a:ext cx="6271549" cy="4482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861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3891A7"/>
                  </a:buClr>
                  <a:buSzPts val="1260"/>
                  <a:buFont typeface="Noto Sans Symbols"/>
                  <a:buChar char="⚫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891A7"/>
                  </a:buClr>
                  <a:buSzPts val="1800"/>
                  <a:buFont typeface="Verdana"/>
                  <a:buChar char="◦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C000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solidFill>
                      <a:srgbClr val="0070C0"/>
                    </a:solidFill>
                  </a:rPr>
                  <a:t>Objective: </a:t>
                </a:r>
                <a:r>
                  <a:rPr lang="en-IN" sz="2800" dirty="0">
                    <a:solidFill>
                      <a:schemeClr val="tx1"/>
                    </a:solidFill>
                  </a:rPr>
                  <a:t>Estimate the parameters of the model such that the sum of squared errors (SSE) (loss function) is minimised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800" dirty="0">
                  <a:solidFill>
                    <a:schemeClr val="tx1"/>
                  </a:solidFill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chemeClr val="tx1"/>
                    </a:solidFill>
                  </a:rPr>
                  <a:t>For simple linear regression: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600" dirty="0">
                  <a:solidFill>
                    <a:schemeClr val="tx1"/>
                  </a:solidFill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chemeClr val="tx1"/>
                    </a:solidFill>
                  </a:rPr>
                  <a:t>To minimise SSE: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I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600" dirty="0"/>
              </a:p>
            </p:txBody>
          </p:sp>
        </mc:Choice>
        <mc:Fallback xmlns="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7" y="1359900"/>
                <a:ext cx="6271549" cy="4482635"/>
              </a:xfrm>
              <a:prstGeom prst="rect">
                <a:avLst/>
              </a:prstGeom>
              <a:blipFill>
                <a:blip r:embed="rId6"/>
                <a:stretch>
                  <a:fillRect l="-1166" t="-1905" r="-3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D55A5C-9699-0E65-CBAE-BF4E5BE6698C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8237628" y="4338574"/>
            <a:ext cx="0" cy="2943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BF6085-ACA2-D1F1-1286-8FBA3C64DAD0}"/>
                  </a:ext>
                </a:extLst>
              </p:cNvPr>
              <p:cNvSpPr txBox="1"/>
              <p:nvPr/>
            </p:nvSpPr>
            <p:spPr>
              <a:xfrm>
                <a:off x="9958494" y="1732893"/>
                <a:ext cx="19905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BF6085-ACA2-D1F1-1286-8FBA3C64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494" y="1732893"/>
                <a:ext cx="1990545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Solution to Regression Problem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110" y="1252042"/>
                <a:ext cx="10992890" cy="4762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861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3891A7"/>
                  </a:buClr>
                  <a:buSzPts val="1260"/>
                  <a:buFont typeface="Noto Sans Symbols"/>
                  <a:buChar char="⚫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891A7"/>
                  </a:buClr>
                  <a:buSzPts val="1800"/>
                  <a:buFont typeface="Verdana"/>
                  <a:buChar char="◦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C000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chemeClr val="tx1"/>
                    </a:solidFill>
                  </a:rPr>
                  <a:t>For Multiple linear regression:</a:t>
                </a: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represents the data matrix with only the independent features 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represents the data matrix with only output variables</a:t>
                </a: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</a:rPr>
                  <a:t>Vector of model parameters a can be directly computed using the following equation known as normal equation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Normal equation provides an analytical solution to the regression problem</a:t>
                </a:r>
              </a:p>
              <a:p>
                <a:pPr marL="800100" lvl="1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solidFill>
                      <a:srgbClr val="0070C0"/>
                    </a:solidFill>
                  </a:rPr>
                  <a:t>Issue: </a:t>
                </a:r>
                <a:r>
                  <a:rPr lang="en-IN" sz="2600" dirty="0"/>
                  <a:t>However, it does not scale well with the increase in dimensionality and number of samples of the dataset</a:t>
                </a:r>
                <a:endParaRPr lang="ar-AE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600" dirty="0"/>
              </a:p>
            </p:txBody>
          </p:sp>
        </mc:Choice>
        <mc:Fallback xmlns="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0" y="1252042"/>
                <a:ext cx="10992890" cy="4762678"/>
              </a:xfrm>
              <a:prstGeom prst="rect">
                <a:avLst/>
              </a:prstGeom>
              <a:blipFill>
                <a:blip r:embed="rId3"/>
                <a:stretch>
                  <a:fillRect l="-666" t="-1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02A7D5-3CE4-D2D7-BE89-C8DA57D5D61F}"/>
                  </a:ext>
                </a:extLst>
              </p:cNvPr>
              <p:cNvSpPr/>
              <p:nvPr/>
            </p:nvSpPr>
            <p:spPr>
              <a:xfrm>
                <a:off x="4081339" y="3229033"/>
                <a:ext cx="4029321" cy="97320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IN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IN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02A7D5-3CE4-D2D7-BE89-C8DA57D5D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39" y="3229033"/>
                <a:ext cx="4029321" cy="973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6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Solution to Regression Problem</a:t>
            </a:r>
            <a:endParaRPr dirty="0"/>
          </a:p>
        </p:txBody>
      </p:sp>
      <p:sp>
        <p:nvSpPr>
          <p:cNvPr id="30" name="Google Shape;128;p4">
            <a:extLst>
              <a:ext uri="{FF2B5EF4-FFF2-40B4-BE49-F238E27FC236}">
                <a16:creationId xmlns:a16="http://schemas.microsoft.com/office/drawing/2014/main" id="{4468AA64-6B13-CD7F-A13D-8DB81D5B247A}"/>
              </a:ext>
            </a:extLst>
          </p:cNvPr>
          <p:cNvSpPr txBox="1">
            <a:spLocks/>
          </p:cNvSpPr>
          <p:nvPr/>
        </p:nvSpPr>
        <p:spPr>
          <a:xfrm>
            <a:off x="437110" y="1252042"/>
            <a:ext cx="10992890" cy="476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12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1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Alternative - </a:t>
            </a:r>
            <a:r>
              <a:rPr lang="en-IN" sz="2600" dirty="0">
                <a:solidFill>
                  <a:srgbClr val="0070C0"/>
                </a:solidFill>
              </a:rPr>
              <a:t>Numerical Approach</a:t>
            </a:r>
            <a:r>
              <a:rPr lang="en-IN" sz="2600" dirty="0">
                <a:solidFill>
                  <a:schemeClr val="tx1"/>
                </a:solidFill>
              </a:rPr>
              <a:t>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To initialize the parameters of the model randomly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To update the parameters of the model in a iterative manner such that the loss function (SSE) decreases at each iteration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</a:rPr>
              <a:t>Note: </a:t>
            </a:r>
            <a:r>
              <a:rPr lang="en-IN" sz="2400" dirty="0">
                <a:solidFill>
                  <a:schemeClr val="tx1"/>
                </a:solidFill>
              </a:rPr>
              <a:t>For different parameters, the models are different resulting in different SSE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Repeat the updates until the loss function is minimised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0070C0"/>
                </a:solidFill>
              </a:rPr>
              <a:t>Question: </a:t>
            </a:r>
            <a:r>
              <a:rPr lang="en-IN" sz="2800" dirty="0">
                <a:solidFill>
                  <a:schemeClr val="tx1"/>
                </a:solidFill>
              </a:rPr>
              <a:t>How to update the parameters such that loss function deceases at each step? – Gradient Descent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endParaRPr lang="ar-AE" sz="22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ar-AE" sz="2600" dirty="0"/>
          </a:p>
        </p:txBody>
      </p:sp>
    </p:spTree>
    <p:extLst>
      <p:ext uri="{BB962C8B-B14F-4D97-AF65-F5344CB8AC3E}">
        <p14:creationId xmlns:p14="http://schemas.microsoft.com/office/powerpoint/2010/main" val="398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Gradient Descent: Intuition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681;ga7509579c8_0_272">
                <a:extLst>
                  <a:ext uri="{FF2B5EF4-FFF2-40B4-BE49-F238E27FC236}">
                    <a16:creationId xmlns:a16="http://schemas.microsoft.com/office/drawing/2014/main" id="{53DB963A-8B5F-53DA-F4AB-67EB81CE03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179" y="1571303"/>
                <a:ext cx="5469269" cy="42166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91A7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3891A7"/>
                  </a:buClr>
                  <a:buSzPts val="1400"/>
                  <a:buFont typeface="Verdana"/>
                  <a:buChar char="○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FFC000"/>
                  </a:buClr>
                  <a:buSzPts val="1400"/>
                  <a:buFont typeface="Arial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7030A0"/>
                  </a:buClr>
                  <a:buSzPts val="1400"/>
                  <a:buFont typeface="Arial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7030A0"/>
                  </a:buClr>
                  <a:buSzPts val="1400"/>
                  <a:buFont typeface="Arial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dk1"/>
                  </a:buClr>
                  <a:buSzPts val="1400"/>
                  <a:buFont typeface="Arial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Consider simple linear regression:</a:t>
                </a: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Loss function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is dependant only on two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dirty="0">
                  <a:latin typeface="Gill Sans" panose="020B060402020202020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 panose="020B0604020202020204" charset="0"/>
                  </a:rPr>
                  <a:t> To minimize loss, take small steps in the direction along which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decreases</a:t>
                </a: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 panose="020B0604020202020204" charset="0"/>
                  </a:rPr>
                  <a:t> </a:t>
                </a:r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are to be modified at each step such that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decreases</a:t>
                </a: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 panose="020B0604020202020204" charset="0"/>
                  </a:rPr>
                  <a:t> Directions at each step are given by the gradient </a:t>
                </a:r>
              </a:p>
            </p:txBody>
          </p:sp>
        </mc:Choice>
        <mc:Fallback xmlns="">
          <p:sp>
            <p:nvSpPr>
              <p:cNvPr id="4" name="Google Shape;681;ga7509579c8_0_272">
                <a:extLst>
                  <a:ext uri="{FF2B5EF4-FFF2-40B4-BE49-F238E27FC236}">
                    <a16:creationId xmlns:a16="http://schemas.microsoft.com/office/drawing/2014/main" id="{53DB963A-8B5F-53DA-F4AB-67EB81CE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9" y="1571303"/>
                <a:ext cx="5469269" cy="4216681"/>
              </a:xfrm>
              <a:prstGeom prst="rect">
                <a:avLst/>
              </a:prstGeom>
              <a:blipFill>
                <a:blip r:embed="rId3"/>
                <a:stretch>
                  <a:fillRect l="-2450" t="-2605" r="-1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0C912D-9AD9-3105-932E-5272B449F6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1" r="531"/>
          <a:stretch/>
        </p:blipFill>
        <p:spPr>
          <a:xfrm>
            <a:off x="6826746" y="1848838"/>
            <a:ext cx="5365254" cy="42166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ADCBBB-60E5-F8E6-87A9-D9562BA55F56}"/>
              </a:ext>
            </a:extLst>
          </p:cNvPr>
          <p:cNvSpPr/>
          <p:nvPr/>
        </p:nvSpPr>
        <p:spPr>
          <a:xfrm>
            <a:off x="8830594" y="3957179"/>
            <a:ext cx="150846" cy="1576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AE97A9-37C8-B8DE-1481-A71170097DD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981440" y="4035990"/>
            <a:ext cx="1144336" cy="119462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79939-196C-1052-25A4-ABCCF4A414DE}"/>
                  </a:ext>
                </a:extLst>
              </p:cNvPr>
              <p:cNvSpPr txBox="1"/>
              <p:nvPr/>
            </p:nvSpPr>
            <p:spPr>
              <a:xfrm>
                <a:off x="8551531" y="5696187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79939-196C-1052-25A4-ABCCF4A4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31" y="5696187"/>
                <a:ext cx="399084" cy="369332"/>
              </a:xfrm>
              <a:prstGeom prst="rect">
                <a:avLst/>
              </a:prstGeom>
              <a:blipFill>
                <a:blip r:embed="rId5"/>
                <a:stretch>
                  <a:fillRect l="-9231" r="-461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A6F51-A4E0-74D2-04F1-7F99F0D61327}"/>
                  </a:ext>
                </a:extLst>
              </p:cNvPr>
              <p:cNvSpPr txBox="1"/>
              <p:nvPr/>
            </p:nvSpPr>
            <p:spPr>
              <a:xfrm>
                <a:off x="8471028" y="4098413"/>
                <a:ext cx="558551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A6F51-A4E0-74D2-04F1-7F99F0D61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28" y="4098413"/>
                <a:ext cx="558551" cy="978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08E7A-FD71-69D3-5A43-E5CE3B0F9B41}"/>
                  </a:ext>
                </a:extLst>
              </p:cNvPr>
              <p:cNvSpPr txBox="1"/>
              <p:nvPr/>
            </p:nvSpPr>
            <p:spPr>
              <a:xfrm>
                <a:off x="11506722" y="5045947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08E7A-FD71-69D3-5A43-E5CE3B0F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722" y="5045947"/>
                <a:ext cx="391966" cy="369332"/>
              </a:xfrm>
              <a:prstGeom prst="rect">
                <a:avLst/>
              </a:prstGeom>
              <a:blipFill>
                <a:blip r:embed="rId7"/>
                <a:stretch>
                  <a:fillRect l="-9375" r="-4688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977AF-126B-EDA7-96E3-76E1E22A7367}"/>
                  </a:ext>
                </a:extLst>
              </p:cNvPr>
              <p:cNvSpPr txBox="1"/>
              <p:nvPr/>
            </p:nvSpPr>
            <p:spPr>
              <a:xfrm>
                <a:off x="6453115" y="4094479"/>
                <a:ext cx="275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977AF-126B-EDA7-96E3-76E1E22A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15" y="4094479"/>
                <a:ext cx="275845" cy="369332"/>
              </a:xfrm>
              <a:prstGeom prst="rect">
                <a:avLst/>
              </a:prstGeom>
              <a:blipFill>
                <a:blip r:embed="rId8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A894B-3242-197A-C211-F97F6C8048FC}"/>
                  </a:ext>
                </a:extLst>
              </p:cNvPr>
              <p:cNvSpPr txBox="1"/>
              <p:nvPr/>
            </p:nvSpPr>
            <p:spPr>
              <a:xfrm>
                <a:off x="9975025" y="5385525"/>
                <a:ext cx="56406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A894B-3242-197A-C211-F97F6C804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25" y="5385525"/>
                <a:ext cx="564064" cy="978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FD946-284B-A4E6-34F7-E589FDFC5B1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981440" y="3943501"/>
            <a:ext cx="359566" cy="92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BDCB03-509D-DB6A-0318-8C2A1A4315DE}"/>
              </a:ext>
            </a:extLst>
          </p:cNvPr>
          <p:cNvCxnSpPr>
            <a:cxnSpLocks/>
          </p:cNvCxnSpPr>
          <p:nvPr/>
        </p:nvCxnSpPr>
        <p:spPr>
          <a:xfrm>
            <a:off x="9289641" y="3943501"/>
            <a:ext cx="330432" cy="26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47F65-7E5C-6453-25B3-0F09669B271F}"/>
              </a:ext>
            </a:extLst>
          </p:cNvPr>
          <p:cNvCxnSpPr>
            <a:cxnSpLocks/>
          </p:cNvCxnSpPr>
          <p:nvPr/>
        </p:nvCxnSpPr>
        <p:spPr>
          <a:xfrm>
            <a:off x="9594609" y="4176287"/>
            <a:ext cx="245195" cy="316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20D3-2B3C-37B8-68D4-771D63F52A7D}"/>
              </a:ext>
            </a:extLst>
          </p:cNvPr>
          <p:cNvCxnSpPr>
            <a:cxnSpLocks/>
          </p:cNvCxnSpPr>
          <p:nvPr/>
        </p:nvCxnSpPr>
        <p:spPr>
          <a:xfrm>
            <a:off x="9839804" y="4463811"/>
            <a:ext cx="135221" cy="44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A0727-617B-0318-38C4-6633C7D3D060}"/>
              </a:ext>
            </a:extLst>
          </p:cNvPr>
          <p:cNvCxnSpPr>
            <a:cxnSpLocks/>
          </p:cNvCxnSpPr>
          <p:nvPr/>
        </p:nvCxnSpPr>
        <p:spPr>
          <a:xfrm>
            <a:off x="9975025" y="4853734"/>
            <a:ext cx="150751" cy="33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C912D-9AD9-3105-932E-5272B449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" r="531"/>
          <a:stretch/>
        </p:blipFill>
        <p:spPr>
          <a:xfrm>
            <a:off x="6826746" y="1848838"/>
            <a:ext cx="5365254" cy="42166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ADCBBB-60E5-F8E6-87A9-D9562BA55F56}"/>
              </a:ext>
            </a:extLst>
          </p:cNvPr>
          <p:cNvSpPr/>
          <p:nvPr/>
        </p:nvSpPr>
        <p:spPr>
          <a:xfrm>
            <a:off x="8830594" y="3957179"/>
            <a:ext cx="150846" cy="1576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AE97A9-37C8-B8DE-1481-A71170097DD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981440" y="4035990"/>
            <a:ext cx="1144336" cy="119462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79939-196C-1052-25A4-ABCCF4A414DE}"/>
                  </a:ext>
                </a:extLst>
              </p:cNvPr>
              <p:cNvSpPr txBox="1"/>
              <p:nvPr/>
            </p:nvSpPr>
            <p:spPr>
              <a:xfrm>
                <a:off x="8551531" y="5696187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79939-196C-1052-25A4-ABCCF4A4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31" y="5696187"/>
                <a:ext cx="399084" cy="369332"/>
              </a:xfrm>
              <a:prstGeom prst="rect">
                <a:avLst/>
              </a:prstGeom>
              <a:blipFill>
                <a:blip r:embed="rId4"/>
                <a:stretch>
                  <a:fillRect l="-9231" r="-461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A6F51-A4E0-74D2-04F1-7F99F0D61327}"/>
                  </a:ext>
                </a:extLst>
              </p:cNvPr>
              <p:cNvSpPr txBox="1"/>
              <p:nvPr/>
            </p:nvSpPr>
            <p:spPr>
              <a:xfrm>
                <a:off x="8471028" y="4098413"/>
                <a:ext cx="558551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A6F51-A4E0-74D2-04F1-7F99F0D61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28" y="4098413"/>
                <a:ext cx="558551" cy="978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08E7A-FD71-69D3-5A43-E5CE3B0F9B41}"/>
                  </a:ext>
                </a:extLst>
              </p:cNvPr>
              <p:cNvSpPr txBox="1"/>
              <p:nvPr/>
            </p:nvSpPr>
            <p:spPr>
              <a:xfrm>
                <a:off x="11506722" y="5045947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08E7A-FD71-69D3-5A43-E5CE3B0F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722" y="5045947"/>
                <a:ext cx="391966" cy="369332"/>
              </a:xfrm>
              <a:prstGeom prst="rect">
                <a:avLst/>
              </a:prstGeom>
              <a:blipFill>
                <a:blip r:embed="rId6"/>
                <a:stretch>
                  <a:fillRect l="-9375" r="-4688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977AF-126B-EDA7-96E3-76E1E22A7367}"/>
                  </a:ext>
                </a:extLst>
              </p:cNvPr>
              <p:cNvSpPr txBox="1"/>
              <p:nvPr/>
            </p:nvSpPr>
            <p:spPr>
              <a:xfrm>
                <a:off x="6453115" y="4094479"/>
                <a:ext cx="275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977AF-126B-EDA7-96E3-76E1E22A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15" y="4094479"/>
                <a:ext cx="275845" cy="369332"/>
              </a:xfrm>
              <a:prstGeom prst="rect">
                <a:avLst/>
              </a:prstGeom>
              <a:blipFill>
                <a:blip r:embed="rId7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A894B-3242-197A-C211-F97F6C8048FC}"/>
                  </a:ext>
                </a:extLst>
              </p:cNvPr>
              <p:cNvSpPr txBox="1"/>
              <p:nvPr/>
            </p:nvSpPr>
            <p:spPr>
              <a:xfrm>
                <a:off x="9975025" y="5385525"/>
                <a:ext cx="56406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A894B-3242-197A-C211-F97F6C804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25" y="5385525"/>
                <a:ext cx="564064" cy="978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FD946-284B-A4E6-34F7-E589FDFC5B1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981440" y="3943501"/>
            <a:ext cx="359566" cy="92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BDCB03-509D-DB6A-0318-8C2A1A4315DE}"/>
              </a:ext>
            </a:extLst>
          </p:cNvPr>
          <p:cNvCxnSpPr>
            <a:cxnSpLocks/>
          </p:cNvCxnSpPr>
          <p:nvPr/>
        </p:nvCxnSpPr>
        <p:spPr>
          <a:xfrm>
            <a:off x="9289641" y="3943501"/>
            <a:ext cx="330432" cy="26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47F65-7E5C-6453-25B3-0F09669B271F}"/>
              </a:ext>
            </a:extLst>
          </p:cNvPr>
          <p:cNvCxnSpPr>
            <a:cxnSpLocks/>
          </p:cNvCxnSpPr>
          <p:nvPr/>
        </p:nvCxnSpPr>
        <p:spPr>
          <a:xfrm>
            <a:off x="9594609" y="4176287"/>
            <a:ext cx="245195" cy="316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20D3-2B3C-37B8-68D4-771D63F52A7D}"/>
              </a:ext>
            </a:extLst>
          </p:cNvPr>
          <p:cNvCxnSpPr>
            <a:cxnSpLocks/>
          </p:cNvCxnSpPr>
          <p:nvPr/>
        </p:nvCxnSpPr>
        <p:spPr>
          <a:xfrm>
            <a:off x="9839804" y="4463811"/>
            <a:ext cx="135221" cy="44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A0727-617B-0318-38C4-6633C7D3D060}"/>
              </a:ext>
            </a:extLst>
          </p:cNvPr>
          <p:cNvCxnSpPr>
            <a:cxnSpLocks/>
          </p:cNvCxnSpPr>
          <p:nvPr/>
        </p:nvCxnSpPr>
        <p:spPr>
          <a:xfrm>
            <a:off x="9975025" y="4853734"/>
            <a:ext cx="150751" cy="33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681;ga7509579c8_0_272">
                <a:extLst>
                  <a:ext uri="{FF2B5EF4-FFF2-40B4-BE49-F238E27FC236}">
                    <a16:creationId xmlns:a16="http://schemas.microsoft.com/office/drawing/2014/main" id="{D289DD6A-63E2-7669-9F5D-C2A8895179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809" y="1312155"/>
                <a:ext cx="6183696" cy="5051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91A7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3891A7"/>
                  </a:buClr>
                  <a:buSzPts val="1400"/>
                  <a:buFont typeface="Verdana"/>
                  <a:buChar char="○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FFC000"/>
                  </a:buClr>
                  <a:buSzPts val="1400"/>
                  <a:buFont typeface="Arial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7030A0"/>
                  </a:buClr>
                  <a:buSzPts val="1400"/>
                  <a:buFont typeface="Arial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7030A0"/>
                  </a:buClr>
                  <a:buSzPts val="1400"/>
                  <a:buFont typeface="Arial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dk1"/>
                  </a:buClr>
                  <a:buSzPts val="1400"/>
                  <a:buFont typeface="Arial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Gradient: </a:t>
                </a: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Derivative of the loss function with respect to the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Gill Sans" panose="020B0604020202020204" charset="0"/>
                  <a:ea typeface="Cambria Math" panose="02040503050406030204" pitchFamily="18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Interpretation: </a:t>
                </a: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Gradient is the value by which the loss increases when the parameter increases</a:t>
                </a: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increases by a value of 1,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increases by a value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</a:t>
                </a: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By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, the value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400" dirty="0">
                    <a:solidFill>
                      <a:srgbClr val="0070C0"/>
                    </a:solidFill>
                    <a:latin typeface="Gill Sans" panose="020B0604020202020204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decreases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IN" sz="24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18" name="Google Shape;681;ga7509579c8_0_272">
                <a:extLst>
                  <a:ext uri="{FF2B5EF4-FFF2-40B4-BE49-F238E27FC236}">
                    <a16:creationId xmlns:a16="http://schemas.microsoft.com/office/drawing/2014/main" id="{D289DD6A-63E2-7669-9F5D-C2A889517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9" y="1312155"/>
                <a:ext cx="6183696" cy="5051587"/>
              </a:xfrm>
              <a:prstGeom prst="rect">
                <a:avLst/>
              </a:prstGeom>
              <a:blipFill>
                <a:blip r:embed="rId9"/>
                <a:stretch>
                  <a:fillRect l="-2170" t="-2171" r="-15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7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C912D-9AD9-3105-932E-5272B449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" r="531"/>
          <a:stretch/>
        </p:blipFill>
        <p:spPr>
          <a:xfrm>
            <a:off x="6826746" y="1848838"/>
            <a:ext cx="5365254" cy="42166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ADCBBB-60E5-F8E6-87A9-D9562BA55F56}"/>
              </a:ext>
            </a:extLst>
          </p:cNvPr>
          <p:cNvSpPr/>
          <p:nvPr/>
        </p:nvSpPr>
        <p:spPr>
          <a:xfrm>
            <a:off x="8830594" y="3957179"/>
            <a:ext cx="150846" cy="1576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AE97A9-37C8-B8DE-1481-A71170097DD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981440" y="4035990"/>
            <a:ext cx="1144336" cy="119462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79939-196C-1052-25A4-ABCCF4A414DE}"/>
                  </a:ext>
                </a:extLst>
              </p:cNvPr>
              <p:cNvSpPr txBox="1"/>
              <p:nvPr/>
            </p:nvSpPr>
            <p:spPr>
              <a:xfrm>
                <a:off x="8551531" y="5696187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79939-196C-1052-25A4-ABCCF4A4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31" y="5696187"/>
                <a:ext cx="399084" cy="369332"/>
              </a:xfrm>
              <a:prstGeom prst="rect">
                <a:avLst/>
              </a:prstGeom>
              <a:blipFill>
                <a:blip r:embed="rId4"/>
                <a:stretch>
                  <a:fillRect l="-9231" r="-461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A6F51-A4E0-74D2-04F1-7F99F0D61327}"/>
                  </a:ext>
                </a:extLst>
              </p:cNvPr>
              <p:cNvSpPr txBox="1"/>
              <p:nvPr/>
            </p:nvSpPr>
            <p:spPr>
              <a:xfrm>
                <a:off x="8471028" y="4098413"/>
                <a:ext cx="558551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A6F51-A4E0-74D2-04F1-7F99F0D61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28" y="4098413"/>
                <a:ext cx="558551" cy="978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08E7A-FD71-69D3-5A43-E5CE3B0F9B41}"/>
                  </a:ext>
                </a:extLst>
              </p:cNvPr>
              <p:cNvSpPr txBox="1"/>
              <p:nvPr/>
            </p:nvSpPr>
            <p:spPr>
              <a:xfrm>
                <a:off x="11506722" y="5045947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08E7A-FD71-69D3-5A43-E5CE3B0F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722" y="5045947"/>
                <a:ext cx="391966" cy="369332"/>
              </a:xfrm>
              <a:prstGeom prst="rect">
                <a:avLst/>
              </a:prstGeom>
              <a:blipFill>
                <a:blip r:embed="rId6"/>
                <a:stretch>
                  <a:fillRect l="-9375" r="-4688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977AF-126B-EDA7-96E3-76E1E22A7367}"/>
                  </a:ext>
                </a:extLst>
              </p:cNvPr>
              <p:cNvSpPr txBox="1"/>
              <p:nvPr/>
            </p:nvSpPr>
            <p:spPr>
              <a:xfrm>
                <a:off x="6453115" y="4094479"/>
                <a:ext cx="275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977AF-126B-EDA7-96E3-76E1E22A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15" y="4094479"/>
                <a:ext cx="275845" cy="369332"/>
              </a:xfrm>
              <a:prstGeom prst="rect">
                <a:avLst/>
              </a:prstGeom>
              <a:blipFill>
                <a:blip r:embed="rId7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A894B-3242-197A-C211-F97F6C8048FC}"/>
                  </a:ext>
                </a:extLst>
              </p:cNvPr>
              <p:cNvSpPr txBox="1"/>
              <p:nvPr/>
            </p:nvSpPr>
            <p:spPr>
              <a:xfrm>
                <a:off x="9975025" y="5385525"/>
                <a:ext cx="56406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A894B-3242-197A-C211-F97F6C804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25" y="5385525"/>
                <a:ext cx="564064" cy="978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FD946-284B-A4E6-34F7-E589FDFC5B1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981440" y="3943501"/>
            <a:ext cx="359566" cy="92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BDCB03-509D-DB6A-0318-8C2A1A4315DE}"/>
              </a:ext>
            </a:extLst>
          </p:cNvPr>
          <p:cNvCxnSpPr>
            <a:cxnSpLocks/>
          </p:cNvCxnSpPr>
          <p:nvPr/>
        </p:nvCxnSpPr>
        <p:spPr>
          <a:xfrm>
            <a:off x="9289641" y="3943501"/>
            <a:ext cx="330432" cy="26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47F65-7E5C-6453-25B3-0F09669B271F}"/>
              </a:ext>
            </a:extLst>
          </p:cNvPr>
          <p:cNvCxnSpPr>
            <a:cxnSpLocks/>
          </p:cNvCxnSpPr>
          <p:nvPr/>
        </p:nvCxnSpPr>
        <p:spPr>
          <a:xfrm>
            <a:off x="9594609" y="4176287"/>
            <a:ext cx="245195" cy="316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20D3-2B3C-37B8-68D4-771D63F52A7D}"/>
              </a:ext>
            </a:extLst>
          </p:cNvPr>
          <p:cNvCxnSpPr>
            <a:cxnSpLocks/>
          </p:cNvCxnSpPr>
          <p:nvPr/>
        </p:nvCxnSpPr>
        <p:spPr>
          <a:xfrm>
            <a:off x="9839804" y="4463811"/>
            <a:ext cx="135221" cy="44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A0727-617B-0318-38C4-6633C7D3D060}"/>
              </a:ext>
            </a:extLst>
          </p:cNvPr>
          <p:cNvCxnSpPr>
            <a:cxnSpLocks/>
          </p:cNvCxnSpPr>
          <p:nvPr/>
        </p:nvCxnSpPr>
        <p:spPr>
          <a:xfrm>
            <a:off x="9975025" y="4853734"/>
            <a:ext cx="150751" cy="338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681;ga7509579c8_0_272">
                <a:extLst>
                  <a:ext uri="{FF2B5EF4-FFF2-40B4-BE49-F238E27FC236}">
                    <a16:creationId xmlns:a16="http://schemas.microsoft.com/office/drawing/2014/main" id="{4EC965E5-57FC-A9F3-D0E1-0412E7BB06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308" y="1312075"/>
                <a:ext cx="5936446" cy="5447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91A7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3891A7"/>
                  </a:buClr>
                  <a:buSzPts val="1400"/>
                  <a:buFont typeface="Verdana"/>
                  <a:buChar char="○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FFC000"/>
                  </a:buClr>
                  <a:buSzPts val="1400"/>
                  <a:buFont typeface="Arial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7030A0"/>
                  </a:buClr>
                  <a:buSzPts val="1400"/>
                  <a:buFont typeface="Arial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rgbClr val="7030A0"/>
                  </a:buClr>
                  <a:buSzPts val="1400"/>
                  <a:buFont typeface="Arial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dk1"/>
                  </a:buClr>
                  <a:buSzPts val="1400"/>
                  <a:buFont typeface="Arial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Parameter updates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Gill Sans" panose="020B060402020202020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Gill Sans" panose="020B060402020202020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is the learning rate to decide how much to change – a hyperparameter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solidFill>
                      <a:schemeClr val="tx1"/>
                    </a:solidFill>
                    <a:latin typeface="Gill Sans" panose="020B0604020202020204" charset="0"/>
                  </a:rPr>
                  <a:t> Parameters are to updated iteratively until the loss function is minimised (convergence)</a:t>
                </a:r>
                <a:endParaRPr lang="en-US" sz="2400" dirty="0">
                  <a:solidFill>
                    <a:schemeClr val="tx1"/>
                  </a:solidFill>
                  <a:latin typeface="Gill Sans" panose="020B060402020202020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chemeClr val="tx1"/>
                  </a:solidFill>
                  <a:latin typeface="Gill Sans" panose="020B060402020202020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IN" sz="2400" dirty="0">
                  <a:solidFill>
                    <a:schemeClr val="tx1"/>
                  </a:solidFill>
                  <a:latin typeface="Gill Sans" panose="020B060402020202020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IN" sz="24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19" name="Google Shape;681;ga7509579c8_0_272">
                <a:extLst>
                  <a:ext uri="{FF2B5EF4-FFF2-40B4-BE49-F238E27FC236}">
                    <a16:creationId xmlns:a16="http://schemas.microsoft.com/office/drawing/2014/main" id="{4EC965E5-57FC-A9F3-D0E1-0412E7BB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8" y="1312075"/>
                <a:ext cx="5936446" cy="5447828"/>
              </a:xfrm>
              <a:prstGeom prst="rect">
                <a:avLst/>
              </a:prstGeom>
              <a:blipFill>
                <a:blip r:embed="rId9"/>
                <a:stretch>
                  <a:fillRect l="-2259" t="-2013" r="-1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US" dirty="0"/>
              <a:t>Machine Learning: Definition and Branches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487679" y="1596527"/>
            <a:ext cx="621792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A sub-field of AI in which computer programs learn a task from data without being explicitly told how to perform that task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Learning of the task happens in multiple stages through experiences gained from 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Borrows some ideas from how humans learn different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It may be better or worse than humans in performing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F2D670-0EF9-4AEA-AB31-63C3C8FD4704}"/>
              </a:ext>
            </a:extLst>
          </p:cNvPr>
          <p:cNvSpPr/>
          <p:nvPr/>
        </p:nvSpPr>
        <p:spPr>
          <a:xfrm>
            <a:off x="7061199" y="2011680"/>
            <a:ext cx="4937759" cy="2834640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0F900-2167-49DC-80AA-8A3DD18671C7}"/>
              </a:ext>
            </a:extLst>
          </p:cNvPr>
          <p:cNvCxnSpPr/>
          <p:nvPr/>
        </p:nvCxnSpPr>
        <p:spPr>
          <a:xfrm>
            <a:off x="8656320" y="2011680"/>
            <a:ext cx="0" cy="2854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0CA7F-78A3-4B28-ACD0-9444D4EFB7B7}"/>
              </a:ext>
            </a:extLst>
          </p:cNvPr>
          <p:cNvCxnSpPr/>
          <p:nvPr/>
        </p:nvCxnSpPr>
        <p:spPr>
          <a:xfrm>
            <a:off x="10363200" y="2011680"/>
            <a:ext cx="0" cy="2854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CAE391-C841-46D7-9D68-B6AF283796C7}"/>
              </a:ext>
            </a:extLst>
          </p:cNvPr>
          <p:cNvSpPr txBox="1"/>
          <p:nvPr/>
        </p:nvSpPr>
        <p:spPr>
          <a:xfrm>
            <a:off x="7548605" y="1499983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 of Machine Learning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D71B8-3DD9-42C2-A463-B800D72F672B}"/>
              </a:ext>
            </a:extLst>
          </p:cNvPr>
          <p:cNvSpPr txBox="1"/>
          <p:nvPr/>
        </p:nvSpPr>
        <p:spPr>
          <a:xfrm>
            <a:off x="7165301" y="258552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</a:p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24E411-1140-40D0-9B04-49887DF4F680}"/>
              </a:ext>
            </a:extLst>
          </p:cNvPr>
          <p:cNvSpPr txBox="1"/>
          <p:nvPr/>
        </p:nvSpPr>
        <p:spPr>
          <a:xfrm>
            <a:off x="8672658" y="2585528"/>
            <a:ext cx="1669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Unsupervised </a:t>
            </a:r>
          </a:p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0FC1A-1CF0-4BCC-99D9-924DE1057C4F}"/>
              </a:ext>
            </a:extLst>
          </p:cNvPr>
          <p:cNvSpPr txBox="1"/>
          <p:nvPr/>
        </p:nvSpPr>
        <p:spPr>
          <a:xfrm>
            <a:off x="10341706" y="2549153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Reinforcement </a:t>
            </a:r>
          </a:p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7B61-E752-4C83-9D65-58C62B75EA71}"/>
              </a:ext>
            </a:extLst>
          </p:cNvPr>
          <p:cNvSpPr txBox="1"/>
          <p:nvPr/>
        </p:nvSpPr>
        <p:spPr>
          <a:xfrm>
            <a:off x="8685935" y="3990144"/>
            <a:ext cx="1688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0ED795-8965-49D6-B4EA-800E5737B0F8}"/>
              </a:ext>
            </a:extLst>
          </p:cNvPr>
          <p:cNvCxnSpPr>
            <a:cxnSpLocks/>
          </p:cNvCxnSpPr>
          <p:nvPr/>
        </p:nvCxnSpPr>
        <p:spPr>
          <a:xfrm flipH="1">
            <a:off x="7061199" y="3772196"/>
            <a:ext cx="4937759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9" grpId="0"/>
      <p:bldP spid="10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Summary: Steps to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110" y="1252042"/>
                <a:ext cx="10992890" cy="4762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861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3891A7"/>
                  </a:buClr>
                  <a:buSzPts val="1260"/>
                  <a:buFont typeface="Noto Sans Symbols"/>
                  <a:buChar char="⚫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891A7"/>
                  </a:buClr>
                  <a:buSzPts val="1800"/>
                  <a:buFont typeface="Verdana"/>
                  <a:buChar char="◦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C000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/>
                  <a:t>Input: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/>
                  <a:t> Data samples with values of input and output variables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r>
                  <a:rPr lang="en-IN" sz="2600" dirty="0"/>
                  <a:t>Perform feature engineering if required else take input variables as input features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r>
                  <a:rPr lang="en-IN" sz="2600" dirty="0"/>
                  <a:t>Perform data pre-processing if required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r>
                  <a:rPr lang="en-IN" sz="2600" dirty="0"/>
                  <a:t>Choose a model based on domain knowledge or exploratory data analysis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r>
                  <a:rPr lang="en-IN" sz="2600" dirty="0"/>
                  <a:t>Learn the parameters of the model from data by using the analytical approach (normal equation) or the numerical approach (gradient descent)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+mj-lt"/>
                  <a:buAutoNum type="arabicPeriod"/>
                </a:pPr>
                <a:r>
                  <a:rPr lang="en-IN" sz="2600" dirty="0"/>
                  <a:t>Model with learnt parameters can be used for predictions</a:t>
                </a:r>
                <a:endParaRPr lang="ar-AE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600" dirty="0"/>
              </a:p>
            </p:txBody>
          </p:sp>
        </mc:Choice>
        <mc:Fallback xmlns="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0" y="1252042"/>
                <a:ext cx="10992890" cy="4762678"/>
              </a:xfrm>
              <a:prstGeom prst="rect">
                <a:avLst/>
              </a:prstGeom>
              <a:blipFill>
                <a:blip r:embed="rId3"/>
                <a:stretch>
                  <a:fillRect l="-943" t="-1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6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Model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006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Model Validation</a:t>
            </a:r>
            <a:endParaRPr dirty="0"/>
          </a:p>
        </p:txBody>
      </p:sp>
      <p:sp>
        <p:nvSpPr>
          <p:cNvPr id="30" name="Google Shape;128;p4">
            <a:extLst>
              <a:ext uri="{FF2B5EF4-FFF2-40B4-BE49-F238E27FC236}">
                <a16:creationId xmlns:a16="http://schemas.microsoft.com/office/drawing/2014/main" id="{4468AA64-6B13-CD7F-A13D-8DB81D5B247A}"/>
              </a:ext>
            </a:extLst>
          </p:cNvPr>
          <p:cNvSpPr txBox="1">
            <a:spLocks/>
          </p:cNvSpPr>
          <p:nvPr/>
        </p:nvSpPr>
        <p:spPr>
          <a:xfrm>
            <a:off x="437110" y="1252042"/>
            <a:ext cx="10992890" cy="476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12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1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rgbClr val="0070C0"/>
                </a:solidFill>
              </a:rPr>
              <a:t>Objective of Regression</a:t>
            </a:r>
            <a:r>
              <a:rPr lang="en-IN" sz="2600" dirty="0"/>
              <a:t>: To obtain a good model which predicts well on unseen 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Model obtained after training is only known to perform well on seen 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Therefore, model validation is performed to evaluate a trained model in an unbiased manner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If the model performance during is not acceptable, either a different model is to be chosen or the hyperparameters need to be tuned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To perform model validation, the given dataset is split into two subsets: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70C0"/>
                </a:solidFill>
              </a:rPr>
              <a:t>Training set</a:t>
            </a:r>
            <a:r>
              <a:rPr lang="en-IN" sz="2400" dirty="0"/>
              <a:t>: Set of samples used to train the or learn the model parameters. So loss function is minimised over this dataset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70C0"/>
                </a:solidFill>
              </a:rPr>
              <a:t>Validation set</a:t>
            </a:r>
            <a:r>
              <a:rPr lang="en-IN" sz="2400" dirty="0"/>
              <a:t>: Set of samples used to provide an unbiased evaluation of the model </a:t>
            </a:r>
            <a:endParaRPr lang="ar-AE" sz="24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ar-AE" sz="2600" dirty="0"/>
          </a:p>
        </p:txBody>
      </p:sp>
    </p:spTree>
    <p:extLst>
      <p:ext uri="{BB962C8B-B14F-4D97-AF65-F5344CB8AC3E}">
        <p14:creationId xmlns:p14="http://schemas.microsoft.com/office/powerpoint/2010/main" val="27550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Model Validation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914" y="1107128"/>
                <a:ext cx="10992890" cy="5245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861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3891A7"/>
                  </a:buClr>
                  <a:buSzPts val="1260"/>
                  <a:buFont typeface="Noto Sans Symbols"/>
                  <a:buChar char="⚫"/>
                  <a:defRPr sz="32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3891A7"/>
                  </a:buClr>
                  <a:buSzPts val="1800"/>
                  <a:buFont typeface="Verdana"/>
                  <a:buChar char="◦"/>
                  <a:defRPr sz="28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C000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030A0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457200">
                  <a:lnSpc>
                    <a:spcPct val="11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>
                    <a:solidFill>
                      <a:schemeClr val="tx1"/>
                    </a:solidFill>
                  </a:rPr>
                  <a:t>Predictions of the model on the inputs of the validation set are taken and compared with the actual outputs by computing MSE or RMSE or R-squared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SzPts val="224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400" dirty="0">
                    <a:solidFill>
                      <a:srgbClr val="0070C0"/>
                    </a:solidFill>
                  </a:rPr>
                  <a:t>		</a:t>
                </a:r>
                <a:r>
                  <a:rPr lang="en-IN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is the number of samples in the validation set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is the percentage of total variation in the output variable explained by the regression curve – Value close to 1 indicates good fit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can also be used for feature selection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dirty="0">
                  <a:solidFill>
                    <a:schemeClr val="tx1"/>
                  </a:solidFill>
                </a:endParaRPr>
              </a:p>
              <a:p>
                <a:pPr lvl="1" indent="-457200">
                  <a:lnSpc>
                    <a:spcPct val="11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ar-AE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Google Shape;128;p4">
                <a:extLst>
                  <a:ext uri="{FF2B5EF4-FFF2-40B4-BE49-F238E27FC236}">
                    <a16:creationId xmlns:a16="http://schemas.microsoft.com/office/drawing/2014/main" id="{4468AA64-6B13-CD7F-A13D-8DB81D5B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4" y="1107128"/>
                <a:ext cx="10992890" cy="5245546"/>
              </a:xfrm>
              <a:prstGeom prst="rect">
                <a:avLst/>
              </a:prstGeom>
              <a:blipFill>
                <a:blip r:embed="rId3"/>
                <a:stretch>
                  <a:fillRect l="-666" t="-349" b="-17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Model Validation Techniques</a:t>
            </a:r>
            <a:endParaRPr dirty="0"/>
          </a:p>
        </p:txBody>
      </p:sp>
      <p:sp>
        <p:nvSpPr>
          <p:cNvPr id="30" name="Google Shape;128;p4">
            <a:extLst>
              <a:ext uri="{FF2B5EF4-FFF2-40B4-BE49-F238E27FC236}">
                <a16:creationId xmlns:a16="http://schemas.microsoft.com/office/drawing/2014/main" id="{4468AA64-6B13-CD7F-A13D-8DB81D5B247A}"/>
              </a:ext>
            </a:extLst>
          </p:cNvPr>
          <p:cNvSpPr txBox="1">
            <a:spLocks/>
          </p:cNvSpPr>
          <p:nvPr/>
        </p:nvSpPr>
        <p:spPr>
          <a:xfrm>
            <a:off x="437110" y="1201242"/>
            <a:ext cx="10992890" cy="49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12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1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Different model validation techniques exist which can be used to chosen a good model: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Hold out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K-fold cross validation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Leave-one-out cross validation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All validation techniques involve splitting the given data into training and validation sets and validating using one of the metrics</a:t>
            </a:r>
            <a:endParaRPr lang="ar-AE" sz="2400" dirty="0">
              <a:solidFill>
                <a:srgbClr val="0070C0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ar-AE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Model Validation: Hold out</a:t>
            </a:r>
            <a:endParaRPr dirty="0"/>
          </a:p>
        </p:txBody>
      </p:sp>
      <p:sp>
        <p:nvSpPr>
          <p:cNvPr id="30" name="Google Shape;128;p4">
            <a:extLst>
              <a:ext uri="{FF2B5EF4-FFF2-40B4-BE49-F238E27FC236}">
                <a16:creationId xmlns:a16="http://schemas.microsoft.com/office/drawing/2014/main" id="{4468AA64-6B13-CD7F-A13D-8DB81D5B247A}"/>
              </a:ext>
            </a:extLst>
          </p:cNvPr>
          <p:cNvSpPr txBox="1">
            <a:spLocks/>
          </p:cNvSpPr>
          <p:nvPr/>
        </p:nvSpPr>
        <p:spPr>
          <a:xfrm>
            <a:off x="599555" y="3108960"/>
            <a:ext cx="1099289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12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1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Wingdings" panose="05000000000000000000" pitchFamily="2" charset="2"/>
              <a:buChar char="Ø"/>
            </a:pPr>
            <a:r>
              <a:rPr lang="en-IN" sz="2600" dirty="0"/>
              <a:t>Most basic validation method where given data is split into training and validation sets in the ratio of 80:20 or 70:30</a:t>
            </a:r>
          </a:p>
          <a:p>
            <a:pPr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Issue: </a:t>
            </a:r>
            <a:r>
              <a:rPr lang="en-IN" sz="2600" dirty="0"/>
              <a:t>Randomly splitting the data may result in sampling bias</a:t>
            </a:r>
            <a:endParaRPr lang="en-US" sz="2600" dirty="0"/>
          </a:p>
          <a:p>
            <a:pPr indent="-457200">
              <a:buFont typeface="Wingdings" panose="05000000000000000000" pitchFamily="2" charset="2"/>
              <a:buChar char="Ø"/>
            </a:pPr>
            <a:r>
              <a:rPr lang="en-US" sz="2600" dirty="0"/>
              <a:t>The distribution of training and validation data sets may not represent the same population distribution from the original data is drawn</a:t>
            </a:r>
            <a:endParaRPr lang="ar-AE" sz="26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07CEFA-33AA-5E4E-3D14-EFEB8E1804CF}"/>
              </a:ext>
            </a:extLst>
          </p:cNvPr>
          <p:cNvGrpSpPr/>
          <p:nvPr/>
        </p:nvGrpSpPr>
        <p:grpSpPr>
          <a:xfrm>
            <a:off x="3519101" y="1686376"/>
            <a:ext cx="3859731" cy="939715"/>
            <a:chOff x="2642133" y="1338797"/>
            <a:chExt cx="3859731" cy="12801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C98F5B-72A1-9C3C-DAD7-62DD8AB1F3A9}"/>
                </a:ext>
              </a:extLst>
            </p:cNvPr>
            <p:cNvSpPr/>
            <p:nvPr/>
          </p:nvSpPr>
          <p:spPr>
            <a:xfrm>
              <a:off x="2642133" y="1338797"/>
              <a:ext cx="3859731" cy="128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5D17D6-0729-C733-0AAB-EF923C3B0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2024" y="1338797"/>
              <a:ext cx="0" cy="128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66DF94-764B-5565-0779-E8D605151FCB}"/>
              </a:ext>
            </a:extLst>
          </p:cNvPr>
          <p:cNvSpPr txBox="1"/>
          <p:nvPr/>
        </p:nvSpPr>
        <p:spPr>
          <a:xfrm>
            <a:off x="4212867" y="1163654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Given Data – N Samples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8EDD-A75E-D16F-C2FD-90A6F60594D9}"/>
              </a:ext>
            </a:extLst>
          </p:cNvPr>
          <p:cNvSpPr txBox="1"/>
          <p:nvPr/>
        </p:nvSpPr>
        <p:spPr>
          <a:xfrm>
            <a:off x="4212867" y="197976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9A5F-2389-7751-F83D-DFE563CD756F}"/>
              </a:ext>
            </a:extLst>
          </p:cNvPr>
          <p:cNvSpPr txBox="1"/>
          <p:nvPr/>
        </p:nvSpPr>
        <p:spPr>
          <a:xfrm>
            <a:off x="6157821" y="1841261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</a:p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Model Validation: K-fold and Leave-one-out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39538-2050-3BB5-B7C4-BE25808C98A9}"/>
              </a:ext>
            </a:extLst>
          </p:cNvPr>
          <p:cNvGrpSpPr/>
          <p:nvPr/>
        </p:nvGrpSpPr>
        <p:grpSpPr>
          <a:xfrm>
            <a:off x="975870" y="1624527"/>
            <a:ext cx="3859731" cy="939715"/>
            <a:chOff x="2642133" y="1338797"/>
            <a:chExt cx="3859731" cy="12801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F58891-903F-ABD1-E0C6-8B0D99488FD2}"/>
                </a:ext>
              </a:extLst>
            </p:cNvPr>
            <p:cNvSpPr/>
            <p:nvPr/>
          </p:nvSpPr>
          <p:spPr>
            <a:xfrm>
              <a:off x="2642133" y="1338797"/>
              <a:ext cx="3859731" cy="128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0FAED7-10B3-ACF3-B109-08EAD7CEE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6661" y="1338797"/>
              <a:ext cx="0" cy="128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2B33EE9-F1F6-E94F-CCCC-4628F741E9B0}"/>
              </a:ext>
            </a:extLst>
          </p:cNvPr>
          <p:cNvSpPr txBox="1"/>
          <p:nvPr/>
        </p:nvSpPr>
        <p:spPr>
          <a:xfrm>
            <a:off x="2077965" y="1232979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Given Data – N samples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682A5-8332-1EE4-3E46-726D84AAFA17}"/>
              </a:ext>
            </a:extLst>
          </p:cNvPr>
          <p:cNvCxnSpPr>
            <a:cxnSpLocks/>
          </p:cNvCxnSpPr>
          <p:nvPr/>
        </p:nvCxnSpPr>
        <p:spPr>
          <a:xfrm flipV="1">
            <a:off x="1749100" y="1622921"/>
            <a:ext cx="0" cy="9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B27469-7C5E-D819-8111-65B935CCDCDA}"/>
              </a:ext>
            </a:extLst>
          </p:cNvPr>
          <p:cNvCxnSpPr>
            <a:cxnSpLocks/>
          </p:cNvCxnSpPr>
          <p:nvPr/>
        </p:nvCxnSpPr>
        <p:spPr>
          <a:xfrm flipV="1">
            <a:off x="2479015" y="1621317"/>
            <a:ext cx="0" cy="9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C4A53F-84EF-20DD-EFFE-07E84F0AC1EE}"/>
              </a:ext>
            </a:extLst>
          </p:cNvPr>
          <p:cNvCxnSpPr>
            <a:cxnSpLocks/>
          </p:cNvCxnSpPr>
          <p:nvPr/>
        </p:nvCxnSpPr>
        <p:spPr>
          <a:xfrm flipV="1">
            <a:off x="3287536" y="1621316"/>
            <a:ext cx="0" cy="9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8ABC8A-A926-E300-8BFC-19A8AD117AD5}"/>
              </a:ext>
            </a:extLst>
          </p:cNvPr>
          <p:cNvSpPr txBox="1"/>
          <p:nvPr/>
        </p:nvSpPr>
        <p:spPr>
          <a:xfrm>
            <a:off x="983364" y="1889221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Fold 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C56531-CD55-AC82-0ADE-78F87FDE1C09}"/>
              </a:ext>
            </a:extLst>
          </p:cNvPr>
          <p:cNvSpPr txBox="1"/>
          <p:nvPr/>
        </p:nvSpPr>
        <p:spPr>
          <a:xfrm>
            <a:off x="1761041" y="1889221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Fold 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72F62-4917-63D6-FA2D-38443DD92285}"/>
              </a:ext>
            </a:extLst>
          </p:cNvPr>
          <p:cNvSpPr txBox="1"/>
          <p:nvPr/>
        </p:nvSpPr>
        <p:spPr>
          <a:xfrm>
            <a:off x="4121981" y="190650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Calibri" panose="020F0502020204030204" pitchFamily="34" charset="0"/>
                <a:cs typeface="Calibri" panose="020F0502020204030204" pitchFamily="34" charset="0"/>
              </a:rPr>
              <a:t>Fold 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927591-EAD9-E027-5292-A44AA8DCA801}"/>
              </a:ext>
            </a:extLst>
          </p:cNvPr>
          <p:cNvGrpSpPr/>
          <p:nvPr/>
        </p:nvGrpSpPr>
        <p:grpSpPr>
          <a:xfrm>
            <a:off x="7246653" y="1571533"/>
            <a:ext cx="3859731" cy="939715"/>
            <a:chOff x="2642133" y="1338797"/>
            <a:chExt cx="3859731" cy="12801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B84878-155D-CCBE-B31A-B3C9F129414B}"/>
                </a:ext>
              </a:extLst>
            </p:cNvPr>
            <p:cNvSpPr/>
            <p:nvPr/>
          </p:nvSpPr>
          <p:spPr>
            <a:xfrm>
              <a:off x="2642133" y="1338797"/>
              <a:ext cx="3859731" cy="128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6D0346-F1BC-C317-A25D-6A01D7FB6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6661" y="1338797"/>
              <a:ext cx="0" cy="128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0C9C037-7F02-B894-EE36-0FBCFDBB53A1}"/>
              </a:ext>
            </a:extLst>
          </p:cNvPr>
          <p:cNvSpPr txBox="1"/>
          <p:nvPr/>
        </p:nvSpPr>
        <p:spPr>
          <a:xfrm>
            <a:off x="8348747" y="1179985"/>
            <a:ext cx="28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Given Data – N Samples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3DF2C1-DAD7-442C-62F7-61C539669931}"/>
              </a:ext>
            </a:extLst>
          </p:cNvPr>
          <p:cNvCxnSpPr>
            <a:cxnSpLocks/>
          </p:cNvCxnSpPr>
          <p:nvPr/>
        </p:nvCxnSpPr>
        <p:spPr>
          <a:xfrm flipV="1">
            <a:off x="8019883" y="1569927"/>
            <a:ext cx="0" cy="9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8D27EE-A86B-4DC9-4E78-2D3179C9336B}"/>
              </a:ext>
            </a:extLst>
          </p:cNvPr>
          <p:cNvCxnSpPr>
            <a:cxnSpLocks/>
          </p:cNvCxnSpPr>
          <p:nvPr/>
        </p:nvCxnSpPr>
        <p:spPr>
          <a:xfrm flipV="1">
            <a:off x="8749798" y="1568323"/>
            <a:ext cx="0" cy="9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7855D3-094F-99AE-CF38-A8FD7564D5B6}"/>
              </a:ext>
            </a:extLst>
          </p:cNvPr>
          <p:cNvCxnSpPr>
            <a:cxnSpLocks/>
          </p:cNvCxnSpPr>
          <p:nvPr/>
        </p:nvCxnSpPr>
        <p:spPr>
          <a:xfrm flipV="1">
            <a:off x="9558319" y="1568322"/>
            <a:ext cx="0" cy="9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71081F-DA3B-1572-1AD5-724B65408D89}"/>
              </a:ext>
            </a:extLst>
          </p:cNvPr>
          <p:cNvSpPr txBox="1"/>
          <p:nvPr/>
        </p:nvSpPr>
        <p:spPr>
          <a:xfrm>
            <a:off x="7254147" y="1836227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Fold 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C73CC7-01A2-AFF8-BE3F-317B065F7674}"/>
              </a:ext>
            </a:extLst>
          </p:cNvPr>
          <p:cNvSpPr txBox="1"/>
          <p:nvPr/>
        </p:nvSpPr>
        <p:spPr>
          <a:xfrm>
            <a:off x="8031824" y="1836227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Fold 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D92C3-E437-DB2B-AE97-3E0E9AC0023D}"/>
              </a:ext>
            </a:extLst>
          </p:cNvPr>
          <p:cNvSpPr txBox="1"/>
          <p:nvPr/>
        </p:nvSpPr>
        <p:spPr>
          <a:xfrm>
            <a:off x="10392764" y="1853513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Fold 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1D8FA3-EB2D-E617-B354-48AB23D50297}"/>
                  </a:ext>
                </a:extLst>
              </p:cNvPr>
              <p:cNvSpPr txBox="1"/>
              <p:nvPr/>
            </p:nvSpPr>
            <p:spPr>
              <a:xfrm>
                <a:off x="261257" y="3033796"/>
                <a:ext cx="6576419" cy="320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" panose="020B0604020202020204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samples in the dataset, then they are split into k folds each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sz="2400" dirty="0">
                    <a:latin typeface="Gill Sans" panose="020B0604020202020204" charset="0"/>
                  </a:rPr>
                  <a:t> samples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" panose="020B0604020202020204" charset="0"/>
                  </a:rPr>
                  <a:t>Each time, one fold is kept out of the training set and is used to validate the model after training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" panose="020B0604020202020204" charset="0"/>
                  </a:rPr>
                  <a:t>Repeated by considering each of the folds as validation sets and average performance is taken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" panose="020B0604020202020204" charset="0"/>
                  </a:rPr>
                  <a:t>This reduces sampling bias to considerable extent</a:t>
                </a:r>
                <a:endParaRPr lang="en-US" sz="24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1D8FA3-EB2D-E617-B354-48AB23D5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3033796"/>
                <a:ext cx="6576419" cy="3202159"/>
              </a:xfrm>
              <a:prstGeom prst="rect">
                <a:avLst/>
              </a:prstGeom>
              <a:blipFill>
                <a:blip r:embed="rId3"/>
                <a:stretch>
                  <a:fillRect l="-1297" t="-1333" r="-1668" b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646C11-E80F-0575-3F3B-9F5DB5D7C8A8}"/>
                  </a:ext>
                </a:extLst>
              </p:cNvPr>
              <p:cNvSpPr txBox="1"/>
              <p:nvPr/>
            </p:nvSpPr>
            <p:spPr>
              <a:xfrm>
                <a:off x="7361687" y="2772731"/>
                <a:ext cx="4393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" panose="020B0604020202020204" charset="0"/>
                  </a:rPr>
                  <a:t>A special case of k fold cross validation in which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2400" dirty="0">
                  <a:latin typeface="Gill Sans" panose="020B060402020202020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646C11-E80F-0575-3F3B-9F5DB5D7C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687" y="2772731"/>
                <a:ext cx="4393263" cy="830997"/>
              </a:xfrm>
              <a:prstGeom prst="rect">
                <a:avLst/>
              </a:prstGeom>
              <a:blipFill>
                <a:blip r:embed="rId4"/>
                <a:stretch>
                  <a:fillRect l="-1944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7" grpId="0"/>
      <p:bldP spid="32" grpId="0"/>
      <p:bldP spid="33" grpId="0"/>
      <p:bldP spid="34" grpId="0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2E99-6F2F-4836-AD40-E83EF2D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Training a Regression model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E7AF4-1106-4C2D-9494-29591E201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378011"/>
              </p:ext>
            </p:extLst>
          </p:nvPr>
        </p:nvGraphicFramePr>
        <p:xfrm>
          <a:off x="838200" y="1586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297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Summary</a:t>
            </a:r>
            <a:endParaRPr dirty="0"/>
          </a:p>
        </p:txBody>
      </p:sp>
      <p:sp>
        <p:nvSpPr>
          <p:cNvPr id="30" name="Google Shape;128;p4">
            <a:extLst>
              <a:ext uri="{FF2B5EF4-FFF2-40B4-BE49-F238E27FC236}">
                <a16:creationId xmlns:a16="http://schemas.microsoft.com/office/drawing/2014/main" id="{4468AA64-6B13-CD7F-A13D-8DB81D5B247A}"/>
              </a:ext>
            </a:extLst>
          </p:cNvPr>
          <p:cNvSpPr txBox="1">
            <a:spLocks/>
          </p:cNvSpPr>
          <p:nvPr/>
        </p:nvSpPr>
        <p:spPr>
          <a:xfrm>
            <a:off x="437110" y="1252042"/>
            <a:ext cx="10992890" cy="50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12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1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Machine learning enables computers to learn to perform different kinds of tasks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Supervised learning, unsupervised learning and reinforcement learning are different branches of ML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Supervised learning involves learning an input-output relation from mapped data for predictive purposes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Regression task is when output is a continuous variable while it is classification when output is a discrete variable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Regression is a function which gives the output variables given a set of input features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Parameters of a regression model can be obtained analytically (normal equation) or numerically (gradient descent)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Regression models needs to be validated to ensure that it predicts well on unseen data</a:t>
            </a:r>
            <a:endParaRPr lang="ar-A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>
            <a:off x="197933" y="55899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866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66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US" dirty="0"/>
              <a:t>Application of Machine Learning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487680" y="1596527"/>
            <a:ext cx="1077387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Machine Learning has wide range of applications in many fields and its application keep growing day by day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Following are some of the areas in which machine learning is being widely employed: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</a:rPr>
              <a:t>Predictive tasks in different fields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</a:rPr>
              <a:t>Training autonomous agents such as cars, robots, etc.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</a:rPr>
              <a:t>Computer vision tasks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</a:rPr>
              <a:t>Natural language processing tasks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</a:rPr>
              <a:t>Healthcare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</a:rPr>
              <a:t>Engineering – Analysis, Optimization, Predictions, Control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Branches of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9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</a:t>
            </a:r>
            <a:r>
              <a:rPr lang="en-US" dirty="0" err="1"/>
              <a:t>upervised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6147356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Learning to perform a task in the presence of a supervisor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Generally, the task is to predict the output given an input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Involves learning an input-output relation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Data is set of samples with inputs mapped to outputs (targets)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Supervised learning tasks: Regression and Classification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6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1869-4755-EDDA-368E-5A7EBDBDB4AB}"/>
              </a:ext>
            </a:extLst>
          </p:cNvPr>
          <p:cNvSpPr txBox="1"/>
          <p:nvPr/>
        </p:nvSpPr>
        <p:spPr>
          <a:xfrm>
            <a:off x="6786605" y="26450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3C41-791E-6143-D314-F360A36FE7B8}"/>
              </a:ext>
            </a:extLst>
          </p:cNvPr>
          <p:cNvSpPr txBox="1"/>
          <p:nvPr/>
        </p:nvSpPr>
        <p:spPr>
          <a:xfrm>
            <a:off x="10362925" y="2645061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0ABDF-2AD4-AC44-7C30-71A463839DBE}"/>
              </a:ext>
            </a:extLst>
          </p:cNvPr>
          <p:cNvSpPr txBox="1"/>
          <p:nvPr/>
        </p:nvSpPr>
        <p:spPr>
          <a:xfrm>
            <a:off x="7281141" y="1878215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 Task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F3CA5-B143-4BA3-4F8C-43F934C847DE}"/>
              </a:ext>
            </a:extLst>
          </p:cNvPr>
          <p:cNvSpPr/>
          <p:nvPr/>
        </p:nvSpPr>
        <p:spPr>
          <a:xfrm>
            <a:off x="7996060" y="2486967"/>
            <a:ext cx="1899920" cy="1239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946B6-397F-2965-B376-C2AA55ED1077}"/>
              </a:ext>
            </a:extLst>
          </p:cNvPr>
          <p:cNvCxnSpPr>
            <a:stCxn id="4" idx="2"/>
            <a:endCxn id="2" idx="1"/>
          </p:cNvCxnSpPr>
          <p:nvPr/>
        </p:nvCxnSpPr>
        <p:spPr>
          <a:xfrm>
            <a:off x="7211562" y="3106727"/>
            <a:ext cx="784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B375B4-69E8-ED2A-CED1-315D758B891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0610899" y="4614870"/>
            <a:ext cx="6772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B3198B-CEC8-C194-8BAC-2048CFE6D739}"/>
                  </a:ext>
                </a:extLst>
              </p:cNvPr>
              <p:cNvSpPr/>
              <p:nvPr/>
            </p:nvSpPr>
            <p:spPr>
              <a:xfrm>
                <a:off x="9737139" y="4188152"/>
                <a:ext cx="873760" cy="853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B3198B-CEC8-C194-8BAC-2048CFE6D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139" y="4188152"/>
                <a:ext cx="873760" cy="85343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C8C3287-6EEB-3CFC-4B0E-6AC21EFAA961}"/>
              </a:ext>
            </a:extLst>
          </p:cNvPr>
          <p:cNvSpPr txBox="1"/>
          <p:nvPr/>
        </p:nvSpPr>
        <p:spPr>
          <a:xfrm>
            <a:off x="10362925" y="4614870"/>
            <a:ext cx="169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</a:p>
          <a:p>
            <a:pPr algn="ctr"/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(Supervisor)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963495-8727-F341-6C34-12401C696C2F}"/>
              </a:ext>
            </a:extLst>
          </p:cNvPr>
          <p:cNvCxnSpPr>
            <a:stCxn id="2" idx="3"/>
            <a:endCxn id="11" idx="0"/>
          </p:cNvCxnSpPr>
          <p:nvPr/>
        </p:nvCxnSpPr>
        <p:spPr>
          <a:xfrm>
            <a:off x="9895980" y="3106727"/>
            <a:ext cx="278039" cy="10814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058570-CE8D-0F6B-62F7-FA68081F7880}"/>
              </a:ext>
            </a:extLst>
          </p:cNvPr>
          <p:cNvCxnSpPr>
            <a:cxnSpLocks/>
            <a:stCxn id="11" idx="2"/>
            <a:endCxn id="2" idx="2"/>
          </p:cNvCxnSpPr>
          <p:nvPr/>
        </p:nvCxnSpPr>
        <p:spPr>
          <a:xfrm rot="10800000">
            <a:off x="8946021" y="3726487"/>
            <a:ext cx="791119" cy="8883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534478-65C2-AE1D-7736-2CA96D1BFF7E}"/>
              </a:ext>
            </a:extLst>
          </p:cNvPr>
          <p:cNvSpPr txBox="1"/>
          <p:nvPr/>
        </p:nvSpPr>
        <p:spPr>
          <a:xfrm>
            <a:off x="8240625" y="4599481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388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 animBg="1"/>
      <p:bldP spid="11" grpId="0" animBg="1"/>
      <p:bldP spid="1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 err="1"/>
              <a:t>Uns</a:t>
            </a:r>
            <a:r>
              <a:rPr lang="en-US" dirty="0" err="1"/>
              <a:t>upervised</a:t>
            </a:r>
            <a:r>
              <a:rPr lang="en-US" dirty="0"/>
              <a:t> Learning and </a:t>
            </a:r>
            <a:br>
              <a:rPr lang="en-US" dirty="0"/>
            </a:br>
            <a:r>
              <a:rPr lang="en-US" dirty="0"/>
              <a:t>Reinforcement Learning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508000" y="1416550"/>
            <a:ext cx="10708640" cy="470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r>
              <a:rPr lang="en-IN" sz="2600" dirty="0">
                <a:solidFill>
                  <a:srgbClr val="0070C0"/>
                </a:solidFill>
              </a:rPr>
              <a:t>Unsupervised Learning: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Learning patterns in data with no labels i.e., there is no target (no supervisor)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No notion of input or output and hence does not involve prediction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Clustering and outlier detection are unsupervised learning tasks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r>
              <a:rPr lang="en-IN" sz="2600" dirty="0">
                <a:solidFill>
                  <a:srgbClr val="0070C0"/>
                </a:solidFill>
              </a:rPr>
              <a:t>Reinforcement Learning: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Agents learn to take a series of decisions/actions optimally in a given environment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Learning happens through rewards received from the environment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tx1"/>
                </a:solidFill>
              </a:rPr>
              <a:t>Similar to how humans perfect tasks through experience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600" dirty="0">
              <a:solidFill>
                <a:srgbClr val="0070C0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2491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20786</TotalTime>
  <Words>3815</Words>
  <Application>Microsoft Office PowerPoint</Application>
  <PresentationFormat>Widescreen</PresentationFormat>
  <Paragraphs>528</Paragraphs>
  <Slides>59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Gill Sans</vt:lpstr>
      <vt:lpstr>Calibri</vt:lpstr>
      <vt:lpstr>Montserrat</vt:lpstr>
      <vt:lpstr>Noto Sans Symbols</vt:lpstr>
      <vt:lpstr>Verdana</vt:lpstr>
      <vt:lpstr>Cambria Math</vt:lpstr>
      <vt:lpstr>Arial</vt:lpstr>
      <vt:lpstr>Wingdings</vt:lpstr>
      <vt:lpstr>Courier New</vt:lpstr>
      <vt:lpstr>Cabin</vt:lpstr>
      <vt:lpstr>Simple Light</vt:lpstr>
      <vt:lpstr>Office Theme</vt:lpstr>
      <vt:lpstr>Introduction to Machine Learning</vt:lpstr>
      <vt:lpstr>Contents</vt:lpstr>
      <vt:lpstr>Introduction to Machine Learning</vt:lpstr>
      <vt:lpstr>Intro to Machine Learning</vt:lpstr>
      <vt:lpstr>Machine Learning: Definition and Branches</vt:lpstr>
      <vt:lpstr>Application of Machine Learning</vt:lpstr>
      <vt:lpstr>Branches of Machine Learning</vt:lpstr>
      <vt:lpstr>Supervised Learning</vt:lpstr>
      <vt:lpstr>Unsupervised Learning and  Reinforcement Learning</vt:lpstr>
      <vt:lpstr>Some Terminology</vt:lpstr>
      <vt:lpstr>Input and Output Variables</vt:lpstr>
      <vt:lpstr>Types of Variables</vt:lpstr>
      <vt:lpstr>Encoding of Categorical Variables</vt:lpstr>
      <vt:lpstr>Some Terminology</vt:lpstr>
      <vt:lpstr>Features</vt:lpstr>
      <vt:lpstr>Feature Engineering</vt:lpstr>
      <vt:lpstr>Feature Engineering: Exploratory Analysis</vt:lpstr>
      <vt:lpstr>Feature Engineering: Exploratory Analysis</vt:lpstr>
      <vt:lpstr>Feature Engineering: Exploratory Analysis</vt:lpstr>
      <vt:lpstr>Feature Engineering: Exploratory Analysis</vt:lpstr>
      <vt:lpstr>Feature Engineering: Exploratory Analysis</vt:lpstr>
      <vt:lpstr>Some Terminology</vt:lpstr>
      <vt:lpstr>Data</vt:lpstr>
      <vt:lpstr>Data Pre-Processing</vt:lpstr>
      <vt:lpstr>Data Pre-Processing</vt:lpstr>
      <vt:lpstr>Data Pre-Processing</vt:lpstr>
      <vt:lpstr>Euclidian Distance</vt:lpstr>
      <vt:lpstr>Data Pre-Processing: Scaling</vt:lpstr>
      <vt:lpstr>Data Pre-Processing: Scaling</vt:lpstr>
      <vt:lpstr>Some Terminology</vt:lpstr>
      <vt:lpstr>Model and its Parameters</vt:lpstr>
      <vt:lpstr>Some Terminology</vt:lpstr>
      <vt:lpstr>Learning/Training and Hyperparameters</vt:lpstr>
      <vt:lpstr>Supervised Learning Tasks</vt:lpstr>
      <vt:lpstr>Supervised Learning Tasks</vt:lpstr>
      <vt:lpstr>Regression and its Types</vt:lpstr>
      <vt:lpstr>Regression</vt:lpstr>
      <vt:lpstr>Regression</vt:lpstr>
      <vt:lpstr>Choice of Regression Model</vt:lpstr>
      <vt:lpstr>Linear and Non-Linear Regression</vt:lpstr>
      <vt:lpstr>Linear Regression</vt:lpstr>
      <vt:lpstr>Training a Linear Regression Model</vt:lpstr>
      <vt:lpstr>Residuals or Errors</vt:lpstr>
      <vt:lpstr>Solution to Regression Problem</vt:lpstr>
      <vt:lpstr>Solution to Regression Problem</vt:lpstr>
      <vt:lpstr>Solution to Regression Problem</vt:lpstr>
      <vt:lpstr>Gradient Descent: Intuition</vt:lpstr>
      <vt:lpstr>Gradient Descent</vt:lpstr>
      <vt:lpstr>Gradient Descent</vt:lpstr>
      <vt:lpstr>Summary: Steps to Regression</vt:lpstr>
      <vt:lpstr>Model Validation</vt:lpstr>
      <vt:lpstr>Model Validation</vt:lpstr>
      <vt:lpstr>Model Validation</vt:lpstr>
      <vt:lpstr>Model Validation Techniques</vt:lpstr>
      <vt:lpstr>Model Validation: Hold out</vt:lpstr>
      <vt:lpstr>Model Validation: K-fold and Leave-one-out</vt:lpstr>
      <vt:lpstr>Steps in Training a Regression model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and  Image Understanding</dc:title>
  <dc:creator>Shweta Sridhar</dc:creator>
  <cp:lastModifiedBy>pappu jayadev</cp:lastModifiedBy>
  <cp:revision>84</cp:revision>
  <dcterms:created xsi:type="dcterms:W3CDTF">2019-05-02T04:32:46Z</dcterms:created>
  <dcterms:modified xsi:type="dcterms:W3CDTF">2022-06-19T16:58:17Z</dcterms:modified>
</cp:coreProperties>
</file>