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notesMasterIdLst>
    <p:notesMasterId r:id="rId39"/>
  </p:notesMasterIdLst>
  <p:sldIdLst>
    <p:sldId id="256" r:id="rId2"/>
    <p:sldId id="1074" r:id="rId3"/>
    <p:sldId id="336" r:id="rId4"/>
    <p:sldId id="337" r:id="rId5"/>
    <p:sldId id="360" r:id="rId6"/>
    <p:sldId id="338" r:id="rId7"/>
    <p:sldId id="340" r:id="rId8"/>
    <p:sldId id="339" r:id="rId9"/>
    <p:sldId id="343" r:id="rId10"/>
    <p:sldId id="1144" r:id="rId11"/>
    <p:sldId id="374" r:id="rId12"/>
    <p:sldId id="344" r:id="rId13"/>
    <p:sldId id="365" r:id="rId14"/>
    <p:sldId id="349" r:id="rId15"/>
    <p:sldId id="320" r:id="rId16"/>
    <p:sldId id="350" r:id="rId17"/>
    <p:sldId id="345" r:id="rId18"/>
    <p:sldId id="351" r:id="rId19"/>
    <p:sldId id="352" r:id="rId20"/>
    <p:sldId id="353" r:id="rId21"/>
    <p:sldId id="1139" r:id="rId22"/>
    <p:sldId id="355" r:id="rId23"/>
    <p:sldId id="329" r:id="rId24"/>
    <p:sldId id="331" r:id="rId25"/>
    <p:sldId id="666" r:id="rId26"/>
    <p:sldId id="1075" r:id="rId27"/>
    <p:sldId id="667" r:id="rId28"/>
    <p:sldId id="668" r:id="rId29"/>
    <p:sldId id="669" r:id="rId30"/>
    <p:sldId id="670" r:id="rId31"/>
    <p:sldId id="672" r:id="rId32"/>
    <p:sldId id="675" r:id="rId33"/>
    <p:sldId id="1151" r:id="rId34"/>
    <p:sldId id="1145" r:id="rId35"/>
    <p:sldId id="1146" r:id="rId36"/>
    <p:sldId id="1152" r:id="rId37"/>
    <p:sldId id="113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4" autoAdjust="0"/>
    <p:restoredTop sz="94660"/>
  </p:normalViewPr>
  <p:slideViewPr>
    <p:cSldViewPr snapToGrid="0">
      <p:cViewPr varScale="1">
        <p:scale>
          <a:sx n="95" d="100"/>
          <a:sy n="95" d="100"/>
        </p:scale>
        <p:origin x="13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7.xml"/><Relationship Id="rId1" Type="http://schemas.microsoft.com/office/2011/relationships/chartStyle" Target="style7.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Personal\Personal\Gyan%20Data\Stella%20MSc\Mobile%20Battery%20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Sample Mean n=2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'Sampling Distribution'!$K$7:$K$13</c:f>
              <c:numCache>
                <c:formatCode>General</c:formatCode>
                <c:ptCount val="7"/>
                <c:pt idx="0">
                  <c:v>2</c:v>
                </c:pt>
                <c:pt idx="1">
                  <c:v>3</c:v>
                </c:pt>
                <c:pt idx="2">
                  <c:v>4</c:v>
                </c:pt>
                <c:pt idx="3">
                  <c:v>5</c:v>
                </c:pt>
                <c:pt idx="4">
                  <c:v>6</c:v>
                </c:pt>
                <c:pt idx="5">
                  <c:v>7</c:v>
                </c:pt>
                <c:pt idx="6">
                  <c:v>8</c:v>
                </c:pt>
              </c:numCache>
            </c:numRef>
          </c:xVal>
          <c:yVal>
            <c:numRef>
              <c:f>'Sampling Distribution'!$L$7:$L$13</c:f>
              <c:numCache>
                <c:formatCode>General</c:formatCode>
                <c:ptCount val="7"/>
                <c:pt idx="0">
                  <c:v>1</c:v>
                </c:pt>
                <c:pt idx="1">
                  <c:v>1</c:v>
                </c:pt>
                <c:pt idx="2">
                  <c:v>2</c:v>
                </c:pt>
                <c:pt idx="3">
                  <c:v>2</c:v>
                </c:pt>
                <c:pt idx="4">
                  <c:v>2</c:v>
                </c:pt>
                <c:pt idx="5">
                  <c:v>1</c:v>
                </c:pt>
                <c:pt idx="6">
                  <c:v>1</c:v>
                </c:pt>
              </c:numCache>
            </c:numRef>
          </c:yVal>
          <c:smooth val="0"/>
          <c:extLst>
            <c:ext xmlns:c16="http://schemas.microsoft.com/office/drawing/2014/chart" uri="{C3380CC4-5D6E-409C-BE32-E72D297353CC}">
              <c16:uniqueId val="{00000000-93B8-4028-A80D-45ABA419F39C}"/>
            </c:ext>
          </c:extLst>
        </c:ser>
        <c:dLbls>
          <c:showLegendKey val="0"/>
          <c:showVal val="0"/>
          <c:showCatName val="0"/>
          <c:showSerName val="0"/>
          <c:showPercent val="0"/>
          <c:showBubbleSize val="0"/>
        </c:dLbls>
        <c:axId val="416833640"/>
        <c:axId val="416833968"/>
      </c:scatterChart>
      <c:valAx>
        <c:axId val="4168336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6833968"/>
        <c:crosses val="autoZero"/>
        <c:crossBetween val="midCat"/>
      </c:valAx>
      <c:valAx>
        <c:axId val="416833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683364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Sample Mean n=3</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'Sampling Distribution'!$K$27:$K$33</c:f>
              <c:numCache>
                <c:formatCode>General</c:formatCode>
                <c:ptCount val="7"/>
                <c:pt idx="0">
                  <c:v>3</c:v>
                </c:pt>
                <c:pt idx="1">
                  <c:v>3.67</c:v>
                </c:pt>
                <c:pt idx="2">
                  <c:v>4.33</c:v>
                </c:pt>
                <c:pt idx="3">
                  <c:v>5</c:v>
                </c:pt>
                <c:pt idx="4">
                  <c:v>5.67</c:v>
                </c:pt>
                <c:pt idx="5">
                  <c:v>6.33</c:v>
                </c:pt>
                <c:pt idx="6">
                  <c:v>7</c:v>
                </c:pt>
              </c:numCache>
            </c:numRef>
          </c:xVal>
          <c:yVal>
            <c:numRef>
              <c:f>'Sampling Distribution'!$L$27:$L$33</c:f>
              <c:numCache>
                <c:formatCode>General</c:formatCode>
                <c:ptCount val="7"/>
                <c:pt idx="0">
                  <c:v>1</c:v>
                </c:pt>
                <c:pt idx="1">
                  <c:v>1</c:v>
                </c:pt>
                <c:pt idx="2">
                  <c:v>2</c:v>
                </c:pt>
                <c:pt idx="3">
                  <c:v>2</c:v>
                </c:pt>
                <c:pt idx="4">
                  <c:v>2</c:v>
                </c:pt>
                <c:pt idx="5">
                  <c:v>1</c:v>
                </c:pt>
                <c:pt idx="6">
                  <c:v>1</c:v>
                </c:pt>
              </c:numCache>
            </c:numRef>
          </c:yVal>
          <c:smooth val="0"/>
          <c:extLst>
            <c:ext xmlns:c16="http://schemas.microsoft.com/office/drawing/2014/chart" uri="{C3380CC4-5D6E-409C-BE32-E72D297353CC}">
              <c16:uniqueId val="{00000000-7B85-47B5-8604-F1E9110776CB}"/>
            </c:ext>
          </c:extLst>
        </c:ser>
        <c:dLbls>
          <c:showLegendKey val="0"/>
          <c:showVal val="0"/>
          <c:showCatName val="0"/>
          <c:showSerName val="0"/>
          <c:showPercent val="0"/>
          <c:showBubbleSize val="0"/>
        </c:dLbls>
        <c:axId val="414516472"/>
        <c:axId val="414513848"/>
      </c:scatterChart>
      <c:valAx>
        <c:axId val="4145164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4513848"/>
        <c:crosses val="autoZero"/>
        <c:crossBetween val="midCat"/>
      </c:valAx>
      <c:valAx>
        <c:axId val="414513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451647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Sample Mean n=3</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'Sampling Distribution'!$K$27:$K$33</c:f>
              <c:numCache>
                <c:formatCode>General</c:formatCode>
                <c:ptCount val="7"/>
                <c:pt idx="0">
                  <c:v>3</c:v>
                </c:pt>
                <c:pt idx="1">
                  <c:v>3.67</c:v>
                </c:pt>
                <c:pt idx="2">
                  <c:v>4.33</c:v>
                </c:pt>
                <c:pt idx="3">
                  <c:v>5</c:v>
                </c:pt>
                <c:pt idx="4">
                  <c:v>5.67</c:v>
                </c:pt>
                <c:pt idx="5">
                  <c:v>6.33</c:v>
                </c:pt>
                <c:pt idx="6">
                  <c:v>7</c:v>
                </c:pt>
              </c:numCache>
            </c:numRef>
          </c:xVal>
          <c:yVal>
            <c:numRef>
              <c:f>'Sampling Distribution'!$L$27:$L$33</c:f>
              <c:numCache>
                <c:formatCode>General</c:formatCode>
                <c:ptCount val="7"/>
                <c:pt idx="0">
                  <c:v>1</c:v>
                </c:pt>
                <c:pt idx="1">
                  <c:v>1</c:v>
                </c:pt>
                <c:pt idx="2">
                  <c:v>2</c:v>
                </c:pt>
                <c:pt idx="3">
                  <c:v>2</c:v>
                </c:pt>
                <c:pt idx="4">
                  <c:v>2</c:v>
                </c:pt>
                <c:pt idx="5">
                  <c:v>1</c:v>
                </c:pt>
                <c:pt idx="6">
                  <c:v>1</c:v>
                </c:pt>
              </c:numCache>
            </c:numRef>
          </c:yVal>
          <c:smooth val="0"/>
          <c:extLst>
            <c:ext xmlns:c16="http://schemas.microsoft.com/office/drawing/2014/chart" uri="{C3380CC4-5D6E-409C-BE32-E72D297353CC}">
              <c16:uniqueId val="{00000000-52BA-45FE-8536-C29DE5F552BB}"/>
            </c:ext>
          </c:extLst>
        </c:ser>
        <c:dLbls>
          <c:showLegendKey val="0"/>
          <c:showVal val="0"/>
          <c:showCatName val="0"/>
          <c:showSerName val="0"/>
          <c:showPercent val="0"/>
          <c:showBubbleSize val="0"/>
        </c:dLbls>
        <c:axId val="414516472"/>
        <c:axId val="414513848"/>
      </c:scatterChart>
      <c:valAx>
        <c:axId val="4145164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4513848"/>
        <c:crosses val="autoZero"/>
        <c:crossBetween val="midCat"/>
      </c:valAx>
      <c:valAx>
        <c:axId val="414513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451647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Sample Mean n=2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'Sampling Distribution'!$K$7:$K$13</c:f>
              <c:numCache>
                <c:formatCode>General</c:formatCode>
                <c:ptCount val="7"/>
                <c:pt idx="0">
                  <c:v>2</c:v>
                </c:pt>
                <c:pt idx="1">
                  <c:v>3</c:v>
                </c:pt>
                <c:pt idx="2">
                  <c:v>4</c:v>
                </c:pt>
                <c:pt idx="3">
                  <c:v>5</c:v>
                </c:pt>
                <c:pt idx="4">
                  <c:v>6</c:v>
                </c:pt>
                <c:pt idx="5">
                  <c:v>7</c:v>
                </c:pt>
                <c:pt idx="6">
                  <c:v>8</c:v>
                </c:pt>
              </c:numCache>
            </c:numRef>
          </c:xVal>
          <c:yVal>
            <c:numRef>
              <c:f>'Sampling Distribution'!$L$7:$L$13</c:f>
              <c:numCache>
                <c:formatCode>General</c:formatCode>
                <c:ptCount val="7"/>
                <c:pt idx="0">
                  <c:v>1</c:v>
                </c:pt>
                <c:pt idx="1">
                  <c:v>1</c:v>
                </c:pt>
                <c:pt idx="2">
                  <c:v>2</c:v>
                </c:pt>
                <c:pt idx="3">
                  <c:v>2</c:v>
                </c:pt>
                <c:pt idx="4">
                  <c:v>2</c:v>
                </c:pt>
                <c:pt idx="5">
                  <c:v>1</c:v>
                </c:pt>
                <c:pt idx="6">
                  <c:v>1</c:v>
                </c:pt>
              </c:numCache>
            </c:numRef>
          </c:yVal>
          <c:smooth val="0"/>
          <c:extLst>
            <c:ext xmlns:c16="http://schemas.microsoft.com/office/drawing/2014/chart" uri="{C3380CC4-5D6E-409C-BE32-E72D297353CC}">
              <c16:uniqueId val="{00000000-A0B0-4B80-9367-48F5C9D9F434}"/>
            </c:ext>
          </c:extLst>
        </c:ser>
        <c:dLbls>
          <c:showLegendKey val="0"/>
          <c:showVal val="0"/>
          <c:showCatName val="0"/>
          <c:showSerName val="0"/>
          <c:showPercent val="0"/>
          <c:showBubbleSize val="0"/>
        </c:dLbls>
        <c:axId val="416833640"/>
        <c:axId val="416833968"/>
      </c:scatterChart>
      <c:valAx>
        <c:axId val="4168336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6833968"/>
        <c:crosses val="autoZero"/>
        <c:crossBetween val="midCat"/>
      </c:valAx>
      <c:valAx>
        <c:axId val="416833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683364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PopulationDistribution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numRef>
              <c:f>'Sampling Distribution'!$N$48:$N$52</c:f>
              <c:numCache>
                <c:formatCode>General</c:formatCode>
                <c:ptCount val="5"/>
                <c:pt idx="0">
                  <c:v>1</c:v>
                </c:pt>
                <c:pt idx="1">
                  <c:v>3</c:v>
                </c:pt>
                <c:pt idx="2">
                  <c:v>5</c:v>
                </c:pt>
                <c:pt idx="3">
                  <c:v>7</c:v>
                </c:pt>
                <c:pt idx="4">
                  <c:v>9</c:v>
                </c:pt>
              </c:numCache>
            </c:numRef>
          </c:cat>
          <c:val>
            <c:numRef>
              <c:f>'Sampling Distribution'!$O$48:$O$52</c:f>
              <c:numCache>
                <c:formatCode>General</c:formatCode>
                <c:ptCount val="5"/>
                <c:pt idx="0">
                  <c:v>1</c:v>
                </c:pt>
                <c:pt idx="1">
                  <c:v>1</c:v>
                </c:pt>
                <c:pt idx="2">
                  <c:v>1</c:v>
                </c:pt>
                <c:pt idx="3">
                  <c:v>1</c:v>
                </c:pt>
                <c:pt idx="4">
                  <c:v>1</c:v>
                </c:pt>
              </c:numCache>
            </c:numRef>
          </c:val>
          <c:extLst>
            <c:ext xmlns:c16="http://schemas.microsoft.com/office/drawing/2014/chart" uri="{C3380CC4-5D6E-409C-BE32-E72D297353CC}">
              <c16:uniqueId val="{00000000-8CB8-424D-8710-65A80B0B2E74}"/>
            </c:ext>
          </c:extLst>
        </c:ser>
        <c:dLbls>
          <c:showLegendKey val="0"/>
          <c:showVal val="0"/>
          <c:showCatName val="0"/>
          <c:showSerName val="0"/>
          <c:showPercent val="0"/>
          <c:showBubbleSize val="0"/>
        </c:dLbls>
        <c:gapWidth val="219"/>
        <c:overlap val="-27"/>
        <c:axId val="448581552"/>
        <c:axId val="448586472"/>
      </c:barChart>
      <c:catAx>
        <c:axId val="448581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586472"/>
        <c:crosses val="autoZero"/>
        <c:auto val="1"/>
        <c:lblAlgn val="ctr"/>
        <c:lblOffset val="100"/>
        <c:noMultiLvlLbl val="0"/>
      </c:catAx>
      <c:valAx>
        <c:axId val="448586472"/>
        <c:scaling>
          <c:orientation val="minMax"/>
          <c:max val="3"/>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581552"/>
        <c:crosses val="autoZero"/>
        <c:crossBetween val="between"/>
        <c:majorUnit val="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Binomial Vs Normal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'Travel Time3'!$F$5</c:f>
              <c:strCache>
                <c:ptCount val="1"/>
                <c:pt idx="0">
                  <c:v>Binomial</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'Travel Time3'!$A$6:$A$55</c:f>
              <c:numCache>
                <c:formatCode>General</c:formatCod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numCache>
            </c:numRef>
          </c:xVal>
          <c:yVal>
            <c:numRef>
              <c:f>'Travel Time3'!$F$6:$F$55</c:f>
              <c:numCache>
                <c:formatCode>0.00E+00</c:formatCode>
                <c:ptCount val="50"/>
                <c:pt idx="0">
                  <c:v>4.4408899999999999E-14</c:v>
                </c:pt>
                <c:pt idx="1">
                  <c:v>1.08802E-12</c:v>
                </c:pt>
                <c:pt idx="2">
                  <c:v>1.7408299999999999E-11</c:v>
                </c:pt>
                <c:pt idx="3">
                  <c:v>2.0454700000000001E-10</c:v>
                </c:pt>
                <c:pt idx="4">
                  <c:v>1.8818400000000002E-9</c:v>
                </c:pt>
                <c:pt idx="5">
                  <c:v>1.4113800000000001E-8</c:v>
                </c:pt>
                <c:pt idx="6">
                  <c:v>8.8715199999999995E-8</c:v>
                </c:pt>
                <c:pt idx="7">
                  <c:v>4.7684399999999998E-7</c:v>
                </c:pt>
                <c:pt idx="8">
                  <c:v>2.2252700000000001E-6</c:v>
                </c:pt>
                <c:pt idx="9">
                  <c:v>9.1236199999999999E-6</c:v>
                </c:pt>
                <c:pt idx="10">
                  <c:v>3.3176799999999997E-5</c:v>
                </c:pt>
                <c:pt idx="11" formatCode="General">
                  <c:v>1.0782500000000001E-4</c:v>
                </c:pt>
                <c:pt idx="12" formatCode="General">
                  <c:v>3.1517900000000001E-4</c:v>
                </c:pt>
                <c:pt idx="13" formatCode="General">
                  <c:v>8.32974E-4</c:v>
                </c:pt>
                <c:pt idx="14" formatCode="General">
                  <c:v>1.9991380000000001E-3</c:v>
                </c:pt>
                <c:pt idx="15" formatCode="General">
                  <c:v>4.3731150000000003E-3</c:v>
                </c:pt>
                <c:pt idx="16" formatCode="General">
                  <c:v>8.7462300000000007E-3</c:v>
                </c:pt>
                <c:pt idx="17" formatCode="General">
                  <c:v>1.6034755000000001E-2</c:v>
                </c:pt>
                <c:pt idx="18" formatCode="General">
                  <c:v>2.7005903000000001E-2</c:v>
                </c:pt>
                <c:pt idx="19" formatCode="General">
                  <c:v>4.1859148999999998E-2</c:v>
                </c:pt>
                <c:pt idx="20" formatCode="General">
                  <c:v>5.9798785E-2</c:v>
                </c:pt>
                <c:pt idx="21" formatCode="General">
                  <c:v>7.8825671E-2</c:v>
                </c:pt>
                <c:pt idx="22" formatCode="General">
                  <c:v>9.5961686000000004E-2</c:v>
                </c:pt>
                <c:pt idx="23" formatCode="General">
                  <c:v>0.107956897</c:v>
                </c:pt>
                <c:pt idx="24" formatCode="General">
                  <c:v>0.11227517300000001</c:v>
                </c:pt>
                <c:pt idx="25" formatCode="General">
                  <c:v>0.107956897</c:v>
                </c:pt>
                <c:pt idx="26" formatCode="General">
                  <c:v>9.5961686000000004E-2</c:v>
                </c:pt>
                <c:pt idx="27" formatCode="General">
                  <c:v>7.8825671E-2</c:v>
                </c:pt>
                <c:pt idx="28" formatCode="General">
                  <c:v>5.9798785E-2</c:v>
                </c:pt>
                <c:pt idx="29" formatCode="General">
                  <c:v>4.1859148999999998E-2</c:v>
                </c:pt>
                <c:pt idx="30" formatCode="General">
                  <c:v>2.7005903000000001E-2</c:v>
                </c:pt>
                <c:pt idx="31" formatCode="General">
                  <c:v>1.6034755000000001E-2</c:v>
                </c:pt>
                <c:pt idx="32" formatCode="General">
                  <c:v>8.7462300000000007E-3</c:v>
                </c:pt>
                <c:pt idx="33" formatCode="General">
                  <c:v>4.3731150000000003E-3</c:v>
                </c:pt>
                <c:pt idx="34" formatCode="General">
                  <c:v>1.9991380000000001E-3</c:v>
                </c:pt>
                <c:pt idx="35" formatCode="General">
                  <c:v>8.32974E-4</c:v>
                </c:pt>
                <c:pt idx="36" formatCode="General">
                  <c:v>3.1517900000000001E-4</c:v>
                </c:pt>
                <c:pt idx="37" formatCode="General">
                  <c:v>1.0782500000000001E-4</c:v>
                </c:pt>
                <c:pt idx="38">
                  <c:v>3.3176799999999997E-5</c:v>
                </c:pt>
                <c:pt idx="39">
                  <c:v>9.1236199999999999E-6</c:v>
                </c:pt>
                <c:pt idx="40">
                  <c:v>2.2252700000000001E-6</c:v>
                </c:pt>
                <c:pt idx="41">
                  <c:v>4.7684399999999998E-7</c:v>
                </c:pt>
                <c:pt idx="42">
                  <c:v>8.8715199999999995E-8</c:v>
                </c:pt>
                <c:pt idx="43">
                  <c:v>1.4113800000000001E-8</c:v>
                </c:pt>
                <c:pt idx="44">
                  <c:v>1.8818400000000002E-9</c:v>
                </c:pt>
                <c:pt idx="45">
                  <c:v>2.0454700000000001E-10</c:v>
                </c:pt>
                <c:pt idx="46">
                  <c:v>1.7408299999999999E-11</c:v>
                </c:pt>
                <c:pt idx="47">
                  <c:v>1.08802E-12</c:v>
                </c:pt>
                <c:pt idx="48">
                  <c:v>4.4408899999999999E-14</c:v>
                </c:pt>
                <c:pt idx="49">
                  <c:v>8.8817800000000003E-16</c:v>
                </c:pt>
              </c:numCache>
            </c:numRef>
          </c:yVal>
          <c:smooth val="1"/>
          <c:extLst>
            <c:ext xmlns:c16="http://schemas.microsoft.com/office/drawing/2014/chart" uri="{C3380CC4-5D6E-409C-BE32-E72D297353CC}">
              <c16:uniqueId val="{00000000-FC7A-4B86-A6B4-CB9FD4CD77F9}"/>
            </c:ext>
          </c:extLst>
        </c:ser>
        <c:ser>
          <c:idx val="1"/>
          <c:order val="1"/>
          <c:tx>
            <c:strRef>
              <c:f>'Travel Time3'!$Q$5</c:f>
              <c:strCache>
                <c:ptCount val="1"/>
                <c:pt idx="0">
                  <c:v>Normal</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'Travel Time3'!$A$6:$A$55</c:f>
              <c:numCache>
                <c:formatCode>General</c:formatCod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numCache>
            </c:numRef>
          </c:xVal>
          <c:yVal>
            <c:numRef>
              <c:f>'Travel Time3'!$Q$6:$Q$55</c:f>
              <c:numCache>
                <c:formatCode>General</c:formatCode>
                <c:ptCount val="50"/>
                <c:pt idx="0">
                  <c:v>1.1125260689810869E-11</c:v>
                </c:pt>
                <c:pt idx="1">
                  <c:v>7.290945002381978E-11</c:v>
                </c:pt>
                <c:pt idx="2">
                  <c:v>4.4107646946834241E-10</c:v>
                </c:pt>
                <c:pt idx="3">
                  <c:v>2.4632040986683438E-9</c:v>
                </c:pt>
                <c:pt idx="4">
                  <c:v>1.2698234671866602E-8</c:v>
                </c:pt>
                <c:pt idx="5">
                  <c:v>6.0428628932224707E-8</c:v>
                </c:pt>
                <c:pt idx="6">
                  <c:v>2.6545968447165893E-7</c:v>
                </c:pt>
                <c:pt idx="7">
                  <c:v>1.0764921036680712E-6</c:v>
                </c:pt>
                <c:pt idx="8">
                  <c:v>4.0297635533235608E-6</c:v>
                </c:pt>
                <c:pt idx="9">
                  <c:v>1.3925305194674811E-5</c:v>
                </c:pt>
                <c:pt idx="10">
                  <c:v>4.4420794420566709E-5</c:v>
                </c:pt>
                <c:pt idx="11">
                  <c:v>1.3080500497232819E-4</c:v>
                </c:pt>
                <c:pt idx="12">
                  <c:v>3.5556486808777484E-4</c:v>
                </c:pt>
                <c:pt idx="13">
                  <c:v>8.9221550649162058E-4</c:v>
                </c:pt>
                <c:pt idx="14">
                  <c:v>2.066698535409207E-3</c:v>
                </c:pt>
                <c:pt idx="15">
                  <c:v>4.4191723332011063E-3</c:v>
                </c:pt>
                <c:pt idx="16">
                  <c:v>8.7229058633945342E-3</c:v>
                </c:pt>
                <c:pt idx="17">
                  <c:v>1.589417076772779E-2</c:v>
                </c:pt>
                <c:pt idx="18">
                  <c:v>2.6734434700353919E-2</c:v>
                </c:pt>
                <c:pt idx="19">
                  <c:v>4.1510749742059476E-2</c:v>
                </c:pt>
                <c:pt idx="20">
                  <c:v>5.9498578625746895E-2</c:v>
                </c:pt>
                <c:pt idx="21">
                  <c:v>7.8724343171428721E-2</c:v>
                </c:pt>
                <c:pt idx="22">
                  <c:v>9.6154129883930781E-2</c:v>
                </c:pt>
                <c:pt idx="23">
                  <c:v>0.1084134787104863</c:v>
                </c:pt>
                <c:pt idx="24">
                  <c:v>0.11283791670955126</c:v>
                </c:pt>
                <c:pt idx="25">
                  <c:v>0.1084134787104863</c:v>
                </c:pt>
                <c:pt idx="26">
                  <c:v>9.6154129883930781E-2</c:v>
                </c:pt>
                <c:pt idx="27">
                  <c:v>7.8724343171428721E-2</c:v>
                </c:pt>
                <c:pt idx="28">
                  <c:v>5.9498578625746895E-2</c:v>
                </c:pt>
                <c:pt idx="29">
                  <c:v>4.1510749742059476E-2</c:v>
                </c:pt>
                <c:pt idx="30">
                  <c:v>2.6734434700353919E-2</c:v>
                </c:pt>
                <c:pt idx="31">
                  <c:v>1.589417076772779E-2</c:v>
                </c:pt>
                <c:pt idx="32">
                  <c:v>8.7229058633945342E-3</c:v>
                </c:pt>
                <c:pt idx="33">
                  <c:v>4.4191723332011063E-3</c:v>
                </c:pt>
                <c:pt idx="34">
                  <c:v>2.066698535409207E-3</c:v>
                </c:pt>
                <c:pt idx="35">
                  <c:v>8.9221550649162058E-4</c:v>
                </c:pt>
                <c:pt idx="36">
                  <c:v>3.5556486808777484E-4</c:v>
                </c:pt>
                <c:pt idx="37">
                  <c:v>1.3080500497232819E-4</c:v>
                </c:pt>
                <c:pt idx="38">
                  <c:v>4.4420794420566709E-5</c:v>
                </c:pt>
                <c:pt idx="39">
                  <c:v>1.3925305194674811E-5</c:v>
                </c:pt>
                <c:pt idx="40">
                  <c:v>4.0297635533235608E-6</c:v>
                </c:pt>
                <c:pt idx="41">
                  <c:v>1.0764921036680712E-6</c:v>
                </c:pt>
                <c:pt idx="42">
                  <c:v>2.6545968447165893E-7</c:v>
                </c:pt>
                <c:pt idx="43">
                  <c:v>6.0428628932224707E-8</c:v>
                </c:pt>
                <c:pt idx="44">
                  <c:v>1.2698234671866602E-8</c:v>
                </c:pt>
                <c:pt idx="45">
                  <c:v>2.4632040986683438E-9</c:v>
                </c:pt>
                <c:pt idx="46">
                  <c:v>4.4107646946834241E-10</c:v>
                </c:pt>
                <c:pt idx="47">
                  <c:v>7.290945002381978E-11</c:v>
                </c:pt>
                <c:pt idx="48">
                  <c:v>1.1125260689810869E-11</c:v>
                </c:pt>
                <c:pt idx="49">
                  <c:v>1.5670866531017391E-12</c:v>
                </c:pt>
              </c:numCache>
            </c:numRef>
          </c:yVal>
          <c:smooth val="1"/>
          <c:extLst>
            <c:ext xmlns:c16="http://schemas.microsoft.com/office/drawing/2014/chart" uri="{C3380CC4-5D6E-409C-BE32-E72D297353CC}">
              <c16:uniqueId val="{00000001-FC7A-4B86-A6B4-CB9FD4CD77F9}"/>
            </c:ext>
          </c:extLst>
        </c:ser>
        <c:dLbls>
          <c:showLegendKey val="0"/>
          <c:showVal val="0"/>
          <c:showCatName val="0"/>
          <c:showSerName val="0"/>
          <c:showPercent val="0"/>
          <c:showBubbleSize val="0"/>
        </c:dLbls>
        <c:axId val="450820808"/>
        <c:axId val="450820480"/>
      </c:scatterChart>
      <c:valAx>
        <c:axId val="4508208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0820480"/>
        <c:crosses val="autoZero"/>
        <c:crossBetween val="midCat"/>
      </c:valAx>
      <c:valAx>
        <c:axId val="450820480"/>
        <c:scaling>
          <c:orientation val="minMax"/>
        </c:scaling>
        <c:delete val="0"/>
        <c:axPos val="l"/>
        <c:majorGridlines>
          <c:spPr>
            <a:ln w="9525" cap="flat" cmpd="sng" algn="ctr">
              <a:solidFill>
                <a:schemeClr val="tx1">
                  <a:lumMod val="15000"/>
                  <a:lumOff val="85000"/>
                </a:schemeClr>
              </a:solidFill>
              <a:round/>
            </a:ln>
            <a:effectLst/>
          </c:spPr>
        </c:majorGridlines>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082080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Sheet2!$E$3:$E$32</cx:f>
        <cx:lvl ptCount="30" formatCode="General">
          <cx:pt idx="0">68</cx:pt>
          <cx:pt idx="1">62</cx:pt>
          <cx:pt idx="2">59</cx:pt>
          <cx:pt idx="3">57</cx:pt>
          <cx:pt idx="4">56</cx:pt>
          <cx:pt idx="5">55</cx:pt>
          <cx:pt idx="6">54</cx:pt>
          <cx:pt idx="7">54</cx:pt>
          <cx:pt idx="8">53</cx:pt>
          <cx:pt idx="9">53</cx:pt>
          <cx:pt idx="10">52</cx:pt>
          <cx:pt idx="11">52</cx:pt>
          <cx:pt idx="12">51</cx:pt>
          <cx:pt idx="13">51</cx:pt>
          <cx:pt idx="14">50</cx:pt>
          <cx:pt idx="15">50</cx:pt>
          <cx:pt idx="16">50</cx:pt>
          <cx:pt idx="17">49</cx:pt>
          <cx:pt idx="18">49</cx:pt>
          <cx:pt idx="19">48</cx:pt>
          <cx:pt idx="20">48</cx:pt>
          <cx:pt idx="21">47</cx:pt>
          <cx:pt idx="22">46</cx:pt>
          <cx:pt idx="23">46</cx:pt>
          <cx:pt idx="24">45</cx:pt>
          <cx:pt idx="25">44</cx:pt>
          <cx:pt idx="26">42</cx:pt>
          <cx:pt idx="27">39</cx:pt>
          <cx:pt idx="28">33</cx:pt>
          <cx:pt idx="29">27</cx:pt>
        </cx:lvl>
      </cx:numDim>
    </cx:data>
    <cx:data id="1">
      <cx:numDim type="val">
        <cx:f>Sheet2!$F$3:$F$32</cx:f>
        <cx:lvl ptCount="30" formatCode="General">
          <cx:pt idx="0">13</cx:pt>
          <cx:pt idx="1">20</cx:pt>
          <cx:pt idx="2">26</cx:pt>
          <cx:pt idx="3">9</cx:pt>
          <cx:pt idx="4">29</cx:pt>
          <cx:pt idx="5">1</cx:pt>
          <cx:pt idx="6">14</cx:pt>
          <cx:pt idx="7">25</cx:pt>
          <cx:pt idx="8">8</cx:pt>
          <cx:pt idx="9">30</cx:pt>
          <cx:pt idx="10">3</cx:pt>
          <cx:pt idx="11">22</cx:pt>
          <cx:pt idx="12">4</cx:pt>
          <cx:pt idx="13">24</cx:pt>
          <cx:pt idx="14">6</cx:pt>
          <cx:pt idx="15">10</cx:pt>
          <cx:pt idx="16">12</cx:pt>
          <cx:pt idx="17">19</cx:pt>
          <cx:pt idx="18">28</cx:pt>
          <cx:pt idx="19">5</cx:pt>
          <cx:pt idx="20">16</cx:pt>
          <cx:pt idx="21">17</cx:pt>
          <cx:pt idx="22">2</cx:pt>
          <cx:pt idx="23">15</cx:pt>
          <cx:pt idx="24">11</cx:pt>
          <cx:pt idx="25">18</cx:pt>
          <cx:pt idx="26">27</cx:pt>
          <cx:pt idx="27">21</cx:pt>
          <cx:pt idx="28">23</cx:pt>
          <cx:pt idx="29">7</cx:pt>
        </cx:lvl>
      </cx:numDim>
    </cx:data>
  </cx:chartData>
  <cx:chart>
    <cx:title pos="t" align="ctr" overlay="0">
      <cx:tx>
        <cx:txData>
          <cx:v>Histogram</cx:v>
        </cx:txData>
      </cx:tx>
      <cx:txPr>
        <a:bodyPr spcFirstLastPara="1" vertOverflow="ellipsis" horzOverflow="overflow" wrap="square" lIns="0" tIns="0" rIns="0" bIns="0" anchor="ctr" anchorCtr="1"/>
        <a:lstStyle/>
        <a:p>
          <a:pPr algn="ctr" rtl="0">
            <a:defRPr/>
          </a:pPr>
          <a:r>
            <a:rPr lang="en-US" sz="1800" b="1" i="0" u="none" strike="noStrike" baseline="0" dirty="0">
              <a:solidFill>
                <a:srgbClr val="FF0000"/>
              </a:solidFill>
              <a:latin typeface="Calibri" panose="020F0502020204030204"/>
            </a:rPr>
            <a:t>Histogram</a:t>
          </a:r>
        </a:p>
      </cx:txPr>
    </cx:title>
    <cx:plotArea>
      <cx:plotAreaRegion>
        <cx:series layoutId="clusteredColumn" uniqueId="{A1C2CA13-71FD-4E78-8CBD-114B6C2D7CF7}" formatIdx="0">
          <cx:tx>
            <cx:txData>
              <cx:f>Sheet2!$E$2</cx:f>
              <cx:v># of Hrs</cx:v>
            </cx:txData>
          </cx:tx>
          <cx:dataId val="0"/>
          <cx:layoutPr>
            <cx:binning intervalClosed="r" underflow="26.5" overflow="68.5">
              <cx:binSize val="3"/>
            </cx:binning>
          </cx:layoutPr>
        </cx:series>
        <cx:series layoutId="clusteredColumn" hidden="1" uniqueId="{6DFD430A-E1C9-44C2-A586-A14975DC89C0}" formatIdx="1">
          <cx:tx>
            <cx:txData>
              <cx:f>Sheet2!$F$2</cx:f>
              <cx:v>Sample #</cx:v>
            </cx:txData>
          </cx:tx>
          <cx:dataId val="1"/>
          <cx:layoutPr>
            <cx:binning intervalClosed="r"/>
          </cx:layoutPr>
        </cx:series>
      </cx:plotAreaRegion>
      <cx:axis id="0">
        <cx:catScaling gapWidth="0"/>
        <cx:title>
          <cx:tx>
            <cx:rich>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 of Hours</a:t>
                </a:r>
              </a:p>
              <a:p>
                <a:pPr algn="ctr" rtl="0">
                  <a:defRPr/>
                </a:pPr>
                <a:endParaRPr lang="en-US" sz="900" b="0" i="0" u="none" strike="noStrike" baseline="0">
                  <a:solidFill>
                    <a:sysClr val="windowText" lastClr="000000">
                      <a:lumMod val="65000"/>
                      <a:lumOff val="35000"/>
                    </a:sysClr>
                  </a:solidFill>
                  <a:latin typeface="Calibri" panose="020F0502020204030204"/>
                </a:endParaRPr>
              </a:p>
            </cx:rich>
          </cx:tx>
        </cx:title>
        <cx:tickLabels/>
      </cx:axis>
      <cx:axis id="1">
        <cx:valScaling/>
        <cx:title>
          <cx:tx>
            <cx:rich>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Frequency</a:t>
                </a:r>
              </a:p>
              <a:p>
                <a:pPr algn="ctr" rtl="0">
                  <a:defRPr/>
                </a:pPr>
                <a:endParaRPr lang="en-US" sz="900" b="0" i="0" u="none" strike="noStrike" baseline="0">
                  <a:solidFill>
                    <a:sysClr val="windowText" lastClr="000000">
                      <a:lumMod val="65000"/>
                      <a:lumOff val="35000"/>
                    </a:sysClr>
                  </a:solidFill>
                  <a:latin typeface="Calibri" panose="020F0502020204030204"/>
                </a:endParaRPr>
              </a:p>
            </cx:rich>
          </cx:tx>
        </cx:title>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91E201-ACB3-4370-B127-71C599B4A3B4}" type="datetimeFigureOut">
              <a:rPr lang="en-US" smtClean="0"/>
              <a:t>5/29/2022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0CF567-3CD1-459F-B487-634EA7B3CEBE}" type="slidenum">
              <a:rPr lang="en-US" smtClean="0"/>
              <a:t>‹#›</a:t>
            </a:fld>
            <a:endParaRPr lang="en-US"/>
          </a:p>
        </p:txBody>
      </p:sp>
    </p:spTree>
    <p:extLst>
      <p:ext uri="{BB962C8B-B14F-4D97-AF65-F5344CB8AC3E}">
        <p14:creationId xmlns:p14="http://schemas.microsoft.com/office/powerpoint/2010/main" val="1852660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482600" y="1279525"/>
            <a:ext cx="6138863"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p1:notes"/>
          <p:cNvSpPr txBox="1">
            <a:spLocks noGrp="1"/>
          </p:cNvSpPr>
          <p:nvPr>
            <p:ph type="body" idx="1"/>
          </p:nvPr>
        </p:nvSpPr>
        <p:spPr>
          <a:xfrm>
            <a:off x="710407" y="4925408"/>
            <a:ext cx="5683250" cy="4029879"/>
          </a:xfrm>
          <a:prstGeom prst="rect">
            <a:avLst/>
          </a:prstGeom>
          <a:noFill/>
          <a:ln>
            <a:noFill/>
          </a:ln>
        </p:spPr>
        <p:txBody>
          <a:bodyPr spcFirstLastPara="1" wrap="square" lIns="96650" tIns="48325" rIns="96650" bIns="48325"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67" name="Google Shape;67;p1:notes"/>
          <p:cNvSpPr txBox="1">
            <a:spLocks noGrp="1"/>
          </p:cNvSpPr>
          <p:nvPr>
            <p:ph type="sldNum" idx="12"/>
          </p:nvPr>
        </p:nvSpPr>
        <p:spPr>
          <a:xfrm>
            <a:off x="4023992" y="9721106"/>
            <a:ext cx="3078427" cy="513507"/>
          </a:xfrm>
          <a:prstGeom prst="rect">
            <a:avLst/>
          </a:prstGeom>
          <a:noFill/>
          <a:ln>
            <a:noFill/>
          </a:ln>
        </p:spPr>
        <p:txBody>
          <a:bodyPr spcFirstLastPara="1" wrap="square" lIns="96650" tIns="48325" rIns="96650" bIns="4832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1</a:t>
            </a:fld>
            <a:endParaRPr kumimoji="0" sz="14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ahoma" panose="020B0604030504040204" pitchFamily="34" charset="0"/>
              </a:defRPr>
            </a:lvl1pPr>
            <a:lvl2pPr marL="742950" indent="-285750" eaLnBrk="0" hangingPunct="0">
              <a:defRPr sz="3600" b="1">
                <a:solidFill>
                  <a:schemeClr val="tx1"/>
                </a:solidFill>
                <a:latin typeface="Tahoma" panose="020B0604030504040204" pitchFamily="34" charset="0"/>
              </a:defRPr>
            </a:lvl2pPr>
            <a:lvl3pPr marL="1143000" indent="-228600" eaLnBrk="0" hangingPunct="0">
              <a:defRPr sz="3600" b="1">
                <a:solidFill>
                  <a:schemeClr val="tx1"/>
                </a:solidFill>
                <a:latin typeface="Tahoma" panose="020B0604030504040204" pitchFamily="34" charset="0"/>
              </a:defRPr>
            </a:lvl3pPr>
            <a:lvl4pPr marL="1600200" indent="-228600" eaLnBrk="0" hangingPunct="0">
              <a:defRPr sz="3600" b="1">
                <a:solidFill>
                  <a:schemeClr val="tx1"/>
                </a:solidFill>
                <a:latin typeface="Tahoma" panose="020B0604030504040204" pitchFamily="34" charset="0"/>
              </a:defRPr>
            </a:lvl4pPr>
            <a:lvl5pPr marL="2057400" indent="-228600" eaLnBrk="0" hangingPunct="0">
              <a:defRPr sz="36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36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36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36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3600" b="1">
                <a:solidFill>
                  <a:schemeClr val="tx1"/>
                </a:solidFill>
                <a:latin typeface="Tahoma" panose="020B0604030504040204" pitchFamily="34" charset="0"/>
              </a:defRPr>
            </a:lvl9pPr>
          </a:lstStyle>
          <a:p>
            <a:pPr eaLnBrk="1" hangingPunct="1"/>
            <a:fld id="{24CD24DC-8060-4F6B-87FE-C1FFD7733137}" type="slidenum">
              <a:rPr lang="en-US" altLang="en-US" sz="1200" b="0">
                <a:latin typeface="Times New Roman" panose="02020603050405020304" pitchFamily="18" charset="0"/>
              </a:rPr>
              <a:pPr eaLnBrk="1" hangingPunct="1"/>
              <a:t>25</a:t>
            </a:fld>
            <a:endParaRPr lang="en-US" altLang="en-US" sz="1200" b="0">
              <a:latin typeface="Times New Roman" panose="02020603050405020304" pitchFamily="18"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3333327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ahoma" panose="020B0604030504040204" pitchFamily="34" charset="0"/>
              </a:defRPr>
            </a:lvl1pPr>
            <a:lvl2pPr marL="742950" indent="-285750" eaLnBrk="0" hangingPunct="0">
              <a:defRPr sz="3600" b="1">
                <a:solidFill>
                  <a:schemeClr val="tx1"/>
                </a:solidFill>
                <a:latin typeface="Tahoma" panose="020B0604030504040204" pitchFamily="34" charset="0"/>
              </a:defRPr>
            </a:lvl2pPr>
            <a:lvl3pPr marL="1143000" indent="-228600" eaLnBrk="0" hangingPunct="0">
              <a:defRPr sz="3600" b="1">
                <a:solidFill>
                  <a:schemeClr val="tx1"/>
                </a:solidFill>
                <a:latin typeface="Tahoma" panose="020B0604030504040204" pitchFamily="34" charset="0"/>
              </a:defRPr>
            </a:lvl3pPr>
            <a:lvl4pPr marL="1600200" indent="-228600" eaLnBrk="0" hangingPunct="0">
              <a:defRPr sz="3600" b="1">
                <a:solidFill>
                  <a:schemeClr val="tx1"/>
                </a:solidFill>
                <a:latin typeface="Tahoma" panose="020B0604030504040204" pitchFamily="34" charset="0"/>
              </a:defRPr>
            </a:lvl4pPr>
            <a:lvl5pPr marL="2057400" indent="-228600" eaLnBrk="0" hangingPunct="0">
              <a:defRPr sz="36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36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36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36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3600" b="1">
                <a:solidFill>
                  <a:schemeClr val="tx1"/>
                </a:solidFill>
                <a:latin typeface="Tahoma" panose="020B0604030504040204" pitchFamily="34" charset="0"/>
              </a:defRPr>
            </a:lvl9pPr>
          </a:lstStyle>
          <a:p>
            <a:pPr eaLnBrk="1" hangingPunct="1"/>
            <a:fld id="{24CD24DC-8060-4F6B-87FE-C1FFD7733137}" type="slidenum">
              <a:rPr lang="en-US" altLang="en-US" sz="1200" b="0">
                <a:latin typeface="Times New Roman" panose="02020603050405020304" pitchFamily="18" charset="0"/>
              </a:rPr>
              <a:pPr eaLnBrk="1" hangingPunct="1"/>
              <a:t>27</a:t>
            </a:fld>
            <a:endParaRPr lang="en-US" altLang="en-US" sz="1200" b="0">
              <a:latin typeface="Times New Roman" panose="02020603050405020304" pitchFamily="18"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1634189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ahoma" panose="020B0604030504040204" pitchFamily="34" charset="0"/>
              </a:defRPr>
            </a:lvl1pPr>
            <a:lvl2pPr marL="742950" indent="-285750" eaLnBrk="0" hangingPunct="0">
              <a:defRPr sz="3600" b="1">
                <a:solidFill>
                  <a:schemeClr val="tx1"/>
                </a:solidFill>
                <a:latin typeface="Tahoma" panose="020B0604030504040204" pitchFamily="34" charset="0"/>
              </a:defRPr>
            </a:lvl2pPr>
            <a:lvl3pPr marL="1143000" indent="-228600" eaLnBrk="0" hangingPunct="0">
              <a:defRPr sz="3600" b="1">
                <a:solidFill>
                  <a:schemeClr val="tx1"/>
                </a:solidFill>
                <a:latin typeface="Tahoma" panose="020B0604030504040204" pitchFamily="34" charset="0"/>
              </a:defRPr>
            </a:lvl3pPr>
            <a:lvl4pPr marL="1600200" indent="-228600" eaLnBrk="0" hangingPunct="0">
              <a:defRPr sz="3600" b="1">
                <a:solidFill>
                  <a:schemeClr val="tx1"/>
                </a:solidFill>
                <a:latin typeface="Tahoma" panose="020B0604030504040204" pitchFamily="34" charset="0"/>
              </a:defRPr>
            </a:lvl4pPr>
            <a:lvl5pPr marL="2057400" indent="-228600" eaLnBrk="0" hangingPunct="0">
              <a:defRPr sz="36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36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36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36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3600" b="1">
                <a:solidFill>
                  <a:schemeClr val="tx1"/>
                </a:solidFill>
                <a:latin typeface="Tahoma" panose="020B0604030504040204" pitchFamily="34" charset="0"/>
              </a:defRPr>
            </a:lvl9pPr>
          </a:lstStyle>
          <a:p>
            <a:pPr eaLnBrk="1" hangingPunct="1"/>
            <a:fld id="{24CD24DC-8060-4F6B-87FE-C1FFD7733137}" type="slidenum">
              <a:rPr lang="en-US" altLang="en-US" sz="1200" b="0">
                <a:latin typeface="Times New Roman" panose="02020603050405020304" pitchFamily="18" charset="0"/>
              </a:rPr>
              <a:pPr eaLnBrk="1" hangingPunct="1"/>
              <a:t>28</a:t>
            </a:fld>
            <a:endParaRPr lang="en-US" altLang="en-US" sz="1200" b="0">
              <a:latin typeface="Times New Roman" panose="02020603050405020304" pitchFamily="18"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2051392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ahoma" panose="020B0604030504040204" pitchFamily="34" charset="0"/>
              </a:defRPr>
            </a:lvl1pPr>
            <a:lvl2pPr marL="742950" indent="-285750" eaLnBrk="0" hangingPunct="0">
              <a:defRPr sz="3600" b="1">
                <a:solidFill>
                  <a:schemeClr val="tx1"/>
                </a:solidFill>
                <a:latin typeface="Tahoma" panose="020B0604030504040204" pitchFamily="34" charset="0"/>
              </a:defRPr>
            </a:lvl2pPr>
            <a:lvl3pPr marL="1143000" indent="-228600" eaLnBrk="0" hangingPunct="0">
              <a:defRPr sz="3600" b="1">
                <a:solidFill>
                  <a:schemeClr val="tx1"/>
                </a:solidFill>
                <a:latin typeface="Tahoma" panose="020B0604030504040204" pitchFamily="34" charset="0"/>
              </a:defRPr>
            </a:lvl3pPr>
            <a:lvl4pPr marL="1600200" indent="-228600" eaLnBrk="0" hangingPunct="0">
              <a:defRPr sz="3600" b="1">
                <a:solidFill>
                  <a:schemeClr val="tx1"/>
                </a:solidFill>
                <a:latin typeface="Tahoma" panose="020B0604030504040204" pitchFamily="34" charset="0"/>
              </a:defRPr>
            </a:lvl4pPr>
            <a:lvl5pPr marL="2057400" indent="-228600" eaLnBrk="0" hangingPunct="0">
              <a:defRPr sz="36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36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36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36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3600" b="1">
                <a:solidFill>
                  <a:schemeClr val="tx1"/>
                </a:solidFill>
                <a:latin typeface="Tahoma" panose="020B0604030504040204" pitchFamily="34" charset="0"/>
              </a:defRPr>
            </a:lvl9pPr>
          </a:lstStyle>
          <a:p>
            <a:pPr eaLnBrk="1" hangingPunct="1"/>
            <a:fld id="{24CD24DC-8060-4F6B-87FE-C1FFD7733137}" type="slidenum">
              <a:rPr lang="en-US" altLang="en-US" sz="1200" b="0">
                <a:latin typeface="Times New Roman" panose="02020603050405020304" pitchFamily="18" charset="0"/>
              </a:rPr>
              <a:pPr eaLnBrk="1" hangingPunct="1"/>
              <a:t>29</a:t>
            </a:fld>
            <a:endParaRPr lang="en-US" altLang="en-US" sz="1200" b="0">
              <a:latin typeface="Times New Roman" panose="02020603050405020304" pitchFamily="18"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2612674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05030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7124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30924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2"/>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6" name="Google Shape;16;p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362208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9" name="Picture 1">
            <a:extLst>
              <a:ext uri="{FF2B5EF4-FFF2-40B4-BE49-F238E27FC236}">
                <a16:creationId xmlns:a16="http://schemas.microsoft.com/office/drawing/2014/main" id="{7B47A000-D340-415C-B451-F6358447FDF4}"/>
              </a:ext>
            </a:extLst>
          </p:cNvPr>
          <p:cNvPicPr>
            <a:picLocks noChangeAspect="1" noChangeArrowheads="1"/>
          </p:cNvPicPr>
          <p:nvPr userDrawn="1"/>
        </p:nvPicPr>
        <p:blipFill>
          <a:blip r:embed="rId2" cstate="print"/>
          <a:srcRect/>
          <a:stretch>
            <a:fillRect/>
          </a:stretch>
        </p:blipFill>
        <p:spPr bwMode="auto">
          <a:xfrm>
            <a:off x="1888570" y="2313986"/>
            <a:ext cx="8857808" cy="1679938"/>
          </a:xfrm>
          <a:prstGeom prst="rect">
            <a:avLst/>
          </a:prstGeom>
          <a:noFill/>
          <a:ln w="9525">
            <a:noFill/>
            <a:miter lim="800000"/>
            <a:headEnd/>
            <a:tailEnd/>
          </a:ln>
          <a:effectLst/>
        </p:spPr>
      </p:pic>
      <p:sp>
        <p:nvSpPr>
          <p:cNvPr id="10" name="Title 1">
            <a:extLst>
              <a:ext uri="{FF2B5EF4-FFF2-40B4-BE49-F238E27FC236}">
                <a16:creationId xmlns:a16="http://schemas.microsoft.com/office/drawing/2014/main" id="{D1356ED1-3CFA-40FA-8F21-818840F4F4FE}"/>
              </a:ext>
            </a:extLst>
          </p:cNvPr>
          <p:cNvSpPr>
            <a:spLocks noGrp="1"/>
          </p:cNvSpPr>
          <p:nvPr>
            <p:ph type="ctrTitle"/>
          </p:nvPr>
        </p:nvSpPr>
        <p:spPr>
          <a:xfrm>
            <a:off x="2304999" y="2705259"/>
            <a:ext cx="8024949" cy="897392"/>
          </a:xfrm>
        </p:spPr>
        <p:txBody>
          <a:bodyPr anchor="b">
            <a:normAutofit/>
          </a:bodyPr>
          <a:lstStyle>
            <a:lvl1pPr algn="ctr">
              <a:defRPr sz="4000"/>
            </a:lvl1pPr>
          </a:lstStyle>
          <a:p>
            <a:r>
              <a:rPr lang="en-US" dirty="0"/>
              <a:t>Click to edit Master title style</a:t>
            </a:r>
            <a:endParaRPr lang="en-GB" dirty="0"/>
          </a:p>
        </p:txBody>
      </p:sp>
    </p:spTree>
    <p:extLst>
      <p:ext uri="{BB962C8B-B14F-4D97-AF65-F5344CB8AC3E}">
        <p14:creationId xmlns:p14="http://schemas.microsoft.com/office/powerpoint/2010/main" val="4090849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t>‹#›</a:t>
            </a:fld>
            <a:endParaRPr lang="en-US" dirty="0"/>
          </a:p>
        </p:txBody>
      </p:sp>
    </p:spTree>
    <p:extLst>
      <p:ext uri="{BB962C8B-B14F-4D97-AF65-F5344CB8AC3E}">
        <p14:creationId xmlns:p14="http://schemas.microsoft.com/office/powerpoint/2010/main" val="1716736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30820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smtClean="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10833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smtClean="0"/>
              <a:t>5/29/2022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01514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smtClean="0"/>
              <a:t>5/29/2022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8839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102C1E-28F2-47E9-802D-339E64E2F920}" type="datetimeFigureOut">
              <a:rPr lang="en-US" smtClean="0"/>
              <a:t>5/29/2022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54323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271A48-F18A-45B3-BC05-1E27DA3F88AF}" type="datetimeFigureOut">
              <a:rPr lang="en-US" smtClean="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63488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smtClean="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48537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C5B261-8843-42D1-AAFC-05E20E2D9B97}" type="datetimeFigureOut">
              <a:rPr lang="en-US" smtClean="0"/>
              <a:t>5/29/2022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6613864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00.png"/><Relationship Id="rId2" Type="http://schemas.microsoft.com/office/2014/relationships/chartEx" Target="../charts/chartEx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2.xml"/><Relationship Id="rId5" Type="http://schemas.openxmlformats.org/officeDocument/2006/relationships/image" Target="../media/image280.png"/><Relationship Id="rId4" Type="http://schemas.openxmlformats.org/officeDocument/2006/relationships/image" Target="../media/image15.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8.png"/><Relationship Id="rId7" Type="http://schemas.openxmlformats.org/officeDocument/2006/relationships/image" Target="../media/image130.png"/><Relationship Id="rId2" Type="http://schemas.openxmlformats.org/officeDocument/2006/relationships/chart" Target="../charts/chart3.xml"/><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image" Target="../media/image170.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ctrTitle" idx="4294967295"/>
          </p:nvPr>
        </p:nvSpPr>
        <p:spPr>
          <a:xfrm>
            <a:off x="-420400" y="2361933"/>
            <a:ext cx="13032800" cy="3524800"/>
          </a:xfrm>
          <a:prstGeom prst="rect">
            <a:avLst/>
          </a:prstGeom>
          <a:noFill/>
          <a:ln>
            <a:noFill/>
          </a:ln>
          <a:effectLst>
            <a:outerShdw dist="2540000" dir="21540000" sx="1000" sy="1000" algn="ctr" rotWithShape="0">
              <a:srgbClr val="000000"/>
            </a:outerShdw>
          </a:effectLst>
        </p:spPr>
        <p:txBody>
          <a:bodyPr spcFirstLastPara="1" wrap="square" lIns="91433" tIns="45700" rIns="91433" bIns="45700" anchor="ctr" anchorCtr="0">
            <a:noAutofit/>
          </a:bodyPr>
          <a:lstStyle/>
          <a:p>
            <a:pPr algn="ctr">
              <a:buClr>
                <a:srgbClr val="000000"/>
              </a:buClr>
              <a:buSzPts val="1100"/>
            </a:pPr>
            <a:r>
              <a:rPr lang="en-US" sz="5333" b="1" dirty="0">
                <a:latin typeface="Montserrat"/>
                <a:ea typeface="Montserrat"/>
                <a:cs typeface="Montserrat"/>
                <a:sym typeface="Montserrat"/>
              </a:rPr>
              <a:t>Inferential Statistics</a:t>
            </a:r>
            <a:br>
              <a:rPr lang="en-US" sz="5333" b="1" dirty="0">
                <a:solidFill>
                  <a:srgbClr val="F3F3F3"/>
                </a:solidFill>
                <a:latin typeface="Montserrat"/>
                <a:ea typeface="Montserrat"/>
                <a:cs typeface="Montserrat"/>
                <a:sym typeface="Montserrat"/>
              </a:rPr>
            </a:br>
            <a:endParaRPr sz="5333" b="1" dirty="0">
              <a:solidFill>
                <a:srgbClr val="F3F3F3"/>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D4CDB-4878-440C-9960-025B572AD6D7}"/>
              </a:ext>
            </a:extLst>
          </p:cNvPr>
          <p:cNvSpPr>
            <a:spLocks noGrp="1"/>
          </p:cNvSpPr>
          <p:nvPr>
            <p:ph type="title"/>
          </p:nvPr>
        </p:nvSpPr>
        <p:spPr>
          <a:xfrm>
            <a:off x="-1" y="30138"/>
            <a:ext cx="11203619" cy="780095"/>
          </a:xfrm>
        </p:spPr>
        <p:txBody>
          <a:bodyPr>
            <a:normAutofit fontScale="90000"/>
          </a:bodyPr>
          <a:lstStyle/>
          <a:p>
            <a:r>
              <a:rPr lang="en-IN" dirty="0"/>
              <a:t>Implication of distribution of sampling mean and CLT</a:t>
            </a:r>
          </a:p>
        </p:txBody>
      </p:sp>
      <p:sp>
        <p:nvSpPr>
          <p:cNvPr id="4" name="TextBox 3">
            <a:extLst>
              <a:ext uri="{FF2B5EF4-FFF2-40B4-BE49-F238E27FC236}">
                <a16:creationId xmlns:a16="http://schemas.microsoft.com/office/drawing/2014/main" id="{15AFE805-70A0-428D-9D21-139A2117F1D1}"/>
              </a:ext>
            </a:extLst>
          </p:cNvPr>
          <p:cNvSpPr txBox="1"/>
          <p:nvPr/>
        </p:nvSpPr>
        <p:spPr>
          <a:xfrm>
            <a:off x="142042" y="858648"/>
            <a:ext cx="10515600" cy="830997"/>
          </a:xfrm>
          <a:prstGeom prst="rect">
            <a:avLst/>
          </a:prstGeom>
          <a:noFill/>
        </p:spPr>
        <p:txBody>
          <a:bodyPr wrap="square" rtlCol="0">
            <a:spAutoFit/>
          </a:bodyPr>
          <a:lstStyle/>
          <a:p>
            <a:r>
              <a:rPr lang="en-IN" sz="2400" b="1" dirty="0"/>
              <a:t>Suppose we wish to estimate the Mean (</a:t>
            </a:r>
            <a:r>
              <a:rPr lang="el-GR" sz="2400" b="1" dirty="0">
                <a:solidFill>
                  <a:srgbClr val="FF0000"/>
                </a:solidFill>
              </a:rPr>
              <a:t>μ</a:t>
            </a:r>
            <a:r>
              <a:rPr lang="en-IN" sz="2400" b="1" dirty="0"/>
              <a:t>) of a particular variable (say, Battery Life in Hrs) in a particular population (say, all that is produced in a batch)</a:t>
            </a:r>
          </a:p>
        </p:txBody>
      </p:sp>
      <p:sp>
        <p:nvSpPr>
          <p:cNvPr id="5" name="Arrow: Down 4">
            <a:extLst>
              <a:ext uri="{FF2B5EF4-FFF2-40B4-BE49-F238E27FC236}">
                <a16:creationId xmlns:a16="http://schemas.microsoft.com/office/drawing/2014/main" id="{954B1EC3-82EF-47A3-8C8F-37F161F2D205}"/>
              </a:ext>
            </a:extLst>
          </p:cNvPr>
          <p:cNvSpPr/>
          <p:nvPr/>
        </p:nvSpPr>
        <p:spPr>
          <a:xfrm>
            <a:off x="4785063" y="1666225"/>
            <a:ext cx="266330" cy="6391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282FDC32-901F-449C-BE66-CB061B7CF9DF}"/>
              </a:ext>
            </a:extLst>
          </p:cNvPr>
          <p:cNvSpPr txBox="1"/>
          <p:nvPr/>
        </p:nvSpPr>
        <p:spPr>
          <a:xfrm>
            <a:off x="142042" y="2278553"/>
            <a:ext cx="10990556" cy="830997"/>
          </a:xfrm>
          <a:prstGeom prst="rect">
            <a:avLst/>
          </a:prstGeom>
          <a:noFill/>
        </p:spPr>
        <p:txBody>
          <a:bodyPr wrap="square" rtlCol="0">
            <a:spAutoFit/>
          </a:bodyPr>
          <a:lstStyle/>
          <a:p>
            <a:r>
              <a:rPr lang="en-IN" sz="2400" b="1" dirty="0"/>
              <a:t>You take a “large” enough sample from the batch and estimate the sample mean ( </a:t>
            </a:r>
            <a:r>
              <a:rPr lang="en-IN" sz="2400" b="1" dirty="0">
                <a:solidFill>
                  <a:srgbClr val="FF0000"/>
                </a:solidFill>
              </a:rPr>
              <a:t>x̅ </a:t>
            </a:r>
            <a:r>
              <a:rPr lang="en-IN" sz="2400" b="1" dirty="0"/>
              <a:t>) of life of batteries</a:t>
            </a:r>
          </a:p>
        </p:txBody>
      </p:sp>
      <p:sp>
        <p:nvSpPr>
          <p:cNvPr id="7" name="TextBox 6">
            <a:extLst>
              <a:ext uri="{FF2B5EF4-FFF2-40B4-BE49-F238E27FC236}">
                <a16:creationId xmlns:a16="http://schemas.microsoft.com/office/drawing/2014/main" id="{59869C80-A1FB-464A-AECB-7BB7829AD134}"/>
              </a:ext>
            </a:extLst>
          </p:cNvPr>
          <p:cNvSpPr txBox="1"/>
          <p:nvPr/>
        </p:nvSpPr>
        <p:spPr>
          <a:xfrm>
            <a:off x="142042" y="3329126"/>
            <a:ext cx="11203620" cy="830997"/>
          </a:xfrm>
          <a:prstGeom prst="rect">
            <a:avLst/>
          </a:prstGeom>
          <a:noFill/>
        </p:spPr>
        <p:txBody>
          <a:bodyPr wrap="square" rtlCol="0">
            <a:spAutoFit/>
          </a:bodyPr>
          <a:lstStyle/>
          <a:p>
            <a:r>
              <a:rPr lang="en-IN" sz="2400" b="1" dirty="0"/>
              <a:t>Because you have used a large sample size, you can assume that the distribution of sampling mean will follow a normal curve for any given value of population mean(</a:t>
            </a:r>
            <a:r>
              <a:rPr lang="el-GR" sz="2400" b="1" dirty="0">
                <a:solidFill>
                  <a:srgbClr val="FF0000"/>
                </a:solidFill>
              </a:rPr>
              <a:t>μ</a:t>
            </a:r>
            <a:r>
              <a:rPr lang="en-IN" sz="2400" b="1" baseline="-25000" dirty="0">
                <a:solidFill>
                  <a:srgbClr val="FF0000"/>
                </a:solidFill>
              </a:rPr>
              <a:t>0</a:t>
            </a:r>
            <a:r>
              <a:rPr lang="en-IN" sz="2400" b="1" dirty="0"/>
              <a:t>) </a:t>
            </a:r>
          </a:p>
        </p:txBody>
      </p:sp>
      <p:sp>
        <p:nvSpPr>
          <p:cNvPr id="8" name="TextBox 7">
            <a:extLst>
              <a:ext uri="{FF2B5EF4-FFF2-40B4-BE49-F238E27FC236}">
                <a16:creationId xmlns:a16="http://schemas.microsoft.com/office/drawing/2014/main" id="{418A22AB-6228-4A23-B27B-B1C510CAABB4}"/>
              </a:ext>
            </a:extLst>
          </p:cNvPr>
          <p:cNvSpPr txBox="1"/>
          <p:nvPr/>
        </p:nvSpPr>
        <p:spPr>
          <a:xfrm>
            <a:off x="142042" y="4229943"/>
            <a:ext cx="10795247" cy="830997"/>
          </a:xfrm>
          <a:prstGeom prst="rect">
            <a:avLst/>
          </a:prstGeom>
          <a:noFill/>
        </p:spPr>
        <p:txBody>
          <a:bodyPr wrap="square" rtlCol="0">
            <a:spAutoFit/>
          </a:bodyPr>
          <a:lstStyle/>
          <a:p>
            <a:r>
              <a:rPr lang="en-IN" sz="2400" b="1" dirty="0"/>
              <a:t>Using the normal curve equation, or the normal tables, you can actually find out the probability </a:t>
            </a:r>
            <a:r>
              <a:rPr lang="en-IN" sz="2400" b="1" dirty="0">
                <a:solidFill>
                  <a:srgbClr val="FF0000"/>
                </a:solidFill>
              </a:rPr>
              <a:t>p</a:t>
            </a:r>
            <a:r>
              <a:rPr lang="en-IN" sz="2400" b="1" dirty="0"/>
              <a:t> of getting a sample mean of </a:t>
            </a:r>
            <a:r>
              <a:rPr lang="en-IN" sz="2400" b="1" dirty="0">
                <a:solidFill>
                  <a:srgbClr val="FF0000"/>
                </a:solidFill>
              </a:rPr>
              <a:t>x̅ </a:t>
            </a:r>
            <a:r>
              <a:rPr lang="en-IN" sz="2400" b="1" dirty="0"/>
              <a:t>, when the population mean is </a:t>
            </a:r>
            <a:r>
              <a:rPr lang="el-GR" sz="2400" b="1" dirty="0">
                <a:solidFill>
                  <a:srgbClr val="FF0000"/>
                </a:solidFill>
              </a:rPr>
              <a:t>μ</a:t>
            </a:r>
            <a:r>
              <a:rPr lang="en-IN" sz="2400" b="1" baseline="-25000" dirty="0">
                <a:solidFill>
                  <a:srgbClr val="FF0000"/>
                </a:solidFill>
              </a:rPr>
              <a:t>0</a:t>
            </a:r>
            <a:endParaRPr lang="en-IN" sz="2400" b="1" dirty="0"/>
          </a:p>
        </p:txBody>
      </p:sp>
      <p:sp>
        <p:nvSpPr>
          <p:cNvPr id="9" name="Arrow: Down 8">
            <a:extLst>
              <a:ext uri="{FF2B5EF4-FFF2-40B4-BE49-F238E27FC236}">
                <a16:creationId xmlns:a16="http://schemas.microsoft.com/office/drawing/2014/main" id="{66BDB906-1080-4FBE-97A6-A333F05E51A1}"/>
              </a:ext>
            </a:extLst>
          </p:cNvPr>
          <p:cNvSpPr/>
          <p:nvPr/>
        </p:nvSpPr>
        <p:spPr>
          <a:xfrm>
            <a:off x="4918228" y="5110676"/>
            <a:ext cx="266330" cy="6391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4C7DAD32-110D-4520-8027-44173539A120}"/>
              </a:ext>
            </a:extLst>
          </p:cNvPr>
          <p:cNvSpPr txBox="1"/>
          <p:nvPr/>
        </p:nvSpPr>
        <p:spPr>
          <a:xfrm>
            <a:off x="142042" y="5749868"/>
            <a:ext cx="11372296" cy="461665"/>
          </a:xfrm>
          <a:prstGeom prst="rect">
            <a:avLst/>
          </a:prstGeom>
          <a:noFill/>
        </p:spPr>
        <p:txBody>
          <a:bodyPr wrap="square" rtlCol="0">
            <a:spAutoFit/>
          </a:bodyPr>
          <a:lstStyle/>
          <a:p>
            <a:r>
              <a:rPr lang="en-IN" sz="2400" b="1" dirty="0"/>
              <a:t>By evaluating the value of </a:t>
            </a:r>
            <a:r>
              <a:rPr lang="en-IN" sz="2400" b="1" dirty="0">
                <a:solidFill>
                  <a:srgbClr val="FF0000"/>
                </a:solidFill>
              </a:rPr>
              <a:t>p</a:t>
            </a:r>
            <a:r>
              <a:rPr lang="en-IN" sz="2400" b="1" dirty="0"/>
              <a:t>, you make a judgment about the true population value </a:t>
            </a:r>
            <a:r>
              <a:rPr lang="el-GR" sz="2400" b="1" dirty="0">
                <a:solidFill>
                  <a:srgbClr val="FF0000"/>
                </a:solidFill>
              </a:rPr>
              <a:t>μ</a:t>
            </a:r>
            <a:r>
              <a:rPr lang="en-IN" sz="2400" b="1" dirty="0"/>
              <a:t> </a:t>
            </a:r>
          </a:p>
        </p:txBody>
      </p:sp>
    </p:spTree>
    <p:extLst>
      <p:ext uri="{BB962C8B-B14F-4D97-AF65-F5344CB8AC3E}">
        <p14:creationId xmlns:p14="http://schemas.microsoft.com/office/powerpoint/2010/main" val="425604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animBg="1"/>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79C74-0230-4C79-BE4E-2AAC5383BFB7}"/>
              </a:ext>
            </a:extLst>
          </p:cNvPr>
          <p:cNvSpPr>
            <a:spLocks noGrp="1"/>
          </p:cNvSpPr>
          <p:nvPr>
            <p:ph type="title"/>
          </p:nvPr>
        </p:nvSpPr>
        <p:spPr>
          <a:xfrm>
            <a:off x="0" y="0"/>
            <a:ext cx="10515600" cy="829308"/>
          </a:xfrm>
        </p:spPr>
        <p:txBody>
          <a:bodyPr/>
          <a:lstStyle/>
          <a:p>
            <a:r>
              <a:rPr lang="en-US" sz="3600" b="1" dirty="0"/>
              <a:t>Confidence Intervals</a:t>
            </a:r>
            <a:endParaRPr lang="en-GB" sz="3600"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4AB836-D1D4-4C37-886A-C02BE5CBE306}"/>
                  </a:ext>
                </a:extLst>
              </p:cNvPr>
              <p:cNvSpPr>
                <a:spLocks noGrp="1"/>
              </p:cNvSpPr>
              <p:nvPr>
                <p:ph idx="1"/>
              </p:nvPr>
            </p:nvSpPr>
            <p:spPr>
              <a:xfrm>
                <a:off x="67060" y="707917"/>
                <a:ext cx="11974111" cy="5108397"/>
              </a:xfrm>
            </p:spPr>
            <p:txBody>
              <a:bodyPr>
                <a:normAutofit/>
              </a:bodyPr>
              <a:lstStyle/>
              <a:p>
                <a:r>
                  <a:rPr lang="en-US" sz="2800" dirty="0"/>
                  <a:t>If the sampling distribution of sample mean </a:t>
                </a:r>
                <a14:m>
                  <m:oMath xmlns:m="http://schemas.openxmlformats.org/officeDocument/2006/math">
                    <m:acc>
                      <m:accPr>
                        <m:chr m:val="̅"/>
                        <m:ctrlPr>
                          <a:rPr lang="en-US" sz="2800" i="1" dirty="0" smtClean="0">
                            <a:latin typeface="Cambria Math" panose="02040503050406030204" pitchFamily="18" charset="0"/>
                          </a:rPr>
                        </m:ctrlPr>
                      </m:accPr>
                      <m:e>
                        <m:r>
                          <a:rPr lang="en-US" sz="2800" i="1" dirty="0" smtClean="0">
                            <a:latin typeface="Cambria Math" panose="02040503050406030204" pitchFamily="18" charset="0"/>
                          </a:rPr>
                          <m:t>𝑥</m:t>
                        </m:r>
                      </m:e>
                    </m:acc>
                    <m:r>
                      <a:rPr lang="en-IN" sz="2800" b="0" i="1" dirty="0" smtClean="0">
                        <a:latin typeface="Cambria Math" panose="02040503050406030204" pitchFamily="18" charset="0"/>
                      </a:rPr>
                      <m:t> </m:t>
                    </m:r>
                  </m:oMath>
                </a14:m>
                <a:r>
                  <a:rPr lang="en-US" sz="2800" dirty="0"/>
                  <a:t>can be approximated by a normal distribution, then, there is a 95 % probability that the sample statistic </a:t>
                </a:r>
                <a14:m>
                  <m:oMath xmlns:m="http://schemas.openxmlformats.org/officeDocument/2006/math">
                    <m:acc>
                      <m:accPr>
                        <m:chr m:val="̅"/>
                        <m:ctrlPr>
                          <a:rPr lang="en-US" sz="2800" i="1" dirty="0">
                            <a:latin typeface="Cambria Math" panose="02040503050406030204" pitchFamily="18" charset="0"/>
                          </a:rPr>
                        </m:ctrlPr>
                      </m:accPr>
                      <m:e>
                        <m:r>
                          <a:rPr lang="en-US" sz="2800" i="1" dirty="0">
                            <a:latin typeface="Cambria Math" panose="02040503050406030204" pitchFamily="18" charset="0"/>
                          </a:rPr>
                          <m:t>𝑥</m:t>
                        </m:r>
                      </m:e>
                    </m:acc>
                  </m:oMath>
                </a14:m>
                <a:r>
                  <a:rPr lang="en-US" sz="2800" dirty="0"/>
                  <a:t> will fall within 2 standard errors of the population mean </a:t>
                </a:r>
                <a:r>
                  <a:rPr lang="en-IN" sz="2800" b="1" dirty="0"/>
                  <a:t>µ, </a:t>
                </a:r>
                <a:r>
                  <a:rPr lang="en-IN" sz="2800" dirty="0"/>
                  <a:t>and a 99% probability that it will fall within 3 standard errors of the population mean </a:t>
                </a:r>
                <a:r>
                  <a:rPr lang="en-IN" sz="2800" b="1" dirty="0"/>
                  <a:t>µ.</a:t>
                </a:r>
                <a:r>
                  <a:rPr lang="en-IN" sz="2800" dirty="0"/>
                  <a:t> </a:t>
                </a:r>
              </a:p>
              <a:p>
                <a14:m>
                  <m:oMath xmlns:m="http://schemas.openxmlformats.org/officeDocument/2006/math">
                    <m:bar>
                      <m:barPr>
                        <m:pos m:val="top"/>
                        <m:ctrlPr>
                          <a:rPr lang="en-IN" sz="2800" b="1" i="1" dirty="0">
                            <a:latin typeface="Cambria Math" panose="02040503050406030204" pitchFamily="18" charset="0"/>
                          </a:rPr>
                        </m:ctrlPr>
                      </m:barPr>
                      <m:e>
                        <m:r>
                          <a:rPr lang="en-IN" sz="2800" b="1" i="1" dirty="0">
                            <a:latin typeface="Cambria Math" panose="02040503050406030204" pitchFamily="18" charset="0"/>
                          </a:rPr>
                          <m:t>𝑿</m:t>
                        </m:r>
                      </m:e>
                    </m:bar>
                  </m:oMath>
                </a14:m>
                <a:r>
                  <a:rPr lang="en-IN" sz="2800" b="1" dirty="0"/>
                  <a:t> </a:t>
                </a:r>
                <a:r>
                  <a:rPr lang="en-IN" sz="2800" dirty="0"/>
                  <a:t>= </a:t>
                </a:r>
                <a:r>
                  <a:rPr lang="en-IN" sz="2800" b="1" dirty="0"/>
                  <a:t>µ</a:t>
                </a:r>
                <a:r>
                  <a:rPr lang="en-IN" sz="2800" dirty="0"/>
                  <a:t> ± 1.96* </a:t>
                </a:r>
                <a14:m>
                  <m:oMath xmlns:m="http://schemas.openxmlformats.org/officeDocument/2006/math">
                    <m:f>
                      <m:fPr>
                        <m:ctrlPr>
                          <a:rPr lang="en-IN" sz="2800" i="1">
                            <a:latin typeface="Cambria Math" panose="02040503050406030204" pitchFamily="18" charset="0"/>
                          </a:rPr>
                        </m:ctrlPr>
                      </m:fPr>
                      <m:num>
                        <m:r>
                          <m:rPr>
                            <m:nor/>
                          </m:rPr>
                          <a:rPr lang="el-GR" sz="2800" dirty="0">
                            <a:latin typeface="Gill Sans"/>
                          </a:rPr>
                          <m:t>σ</m:t>
                        </m:r>
                      </m:num>
                      <m:den>
                        <m:r>
                          <m:rPr>
                            <m:nor/>
                          </m:rPr>
                          <a:rPr lang="en-IN" sz="2800"/>
                          <m:t>√</m:t>
                        </m:r>
                        <m:r>
                          <a:rPr lang="en-IN" sz="2800" i="1">
                            <a:latin typeface="Cambria Math" panose="02040503050406030204" pitchFamily="18" charset="0"/>
                          </a:rPr>
                          <m:t>𝑛</m:t>
                        </m:r>
                      </m:den>
                    </m:f>
                  </m:oMath>
                </a14:m>
                <a:r>
                  <a:rPr lang="en-IN" sz="2800" dirty="0"/>
                  <a:t> (With a 95% probability)</a:t>
                </a:r>
              </a:p>
              <a:p>
                <a:r>
                  <a:rPr lang="en-IN" sz="2800" dirty="0"/>
                  <a:t> </a:t>
                </a:r>
                <a14:m>
                  <m:oMath xmlns:m="http://schemas.openxmlformats.org/officeDocument/2006/math">
                    <m:bar>
                      <m:barPr>
                        <m:pos m:val="top"/>
                        <m:ctrlPr>
                          <a:rPr lang="en-IN" sz="2800" b="1" i="1" dirty="0">
                            <a:latin typeface="Cambria Math" panose="02040503050406030204" pitchFamily="18" charset="0"/>
                          </a:rPr>
                        </m:ctrlPr>
                      </m:barPr>
                      <m:e>
                        <m:r>
                          <a:rPr lang="en-IN" sz="2800" b="1" i="1" dirty="0">
                            <a:latin typeface="Cambria Math" panose="02040503050406030204" pitchFamily="18" charset="0"/>
                          </a:rPr>
                          <m:t>𝑿</m:t>
                        </m:r>
                      </m:e>
                    </m:bar>
                  </m:oMath>
                </a14:m>
                <a:r>
                  <a:rPr lang="en-IN" sz="2800" b="1" dirty="0"/>
                  <a:t> </a:t>
                </a:r>
                <a:r>
                  <a:rPr lang="en-IN" sz="2800" dirty="0"/>
                  <a:t>= </a:t>
                </a:r>
                <a:r>
                  <a:rPr lang="en-IN" sz="2800" b="1" dirty="0"/>
                  <a:t>µ</a:t>
                </a:r>
                <a:r>
                  <a:rPr lang="en-IN" sz="2800" dirty="0"/>
                  <a:t> ± 2.58* </a:t>
                </a:r>
                <a14:m>
                  <m:oMath xmlns:m="http://schemas.openxmlformats.org/officeDocument/2006/math">
                    <m:f>
                      <m:fPr>
                        <m:ctrlPr>
                          <a:rPr lang="en-IN" sz="2800" i="1">
                            <a:latin typeface="Cambria Math" panose="02040503050406030204" pitchFamily="18" charset="0"/>
                          </a:rPr>
                        </m:ctrlPr>
                      </m:fPr>
                      <m:num>
                        <m:r>
                          <m:rPr>
                            <m:nor/>
                          </m:rPr>
                          <a:rPr lang="el-GR" sz="2800" dirty="0">
                            <a:latin typeface="Gill Sans"/>
                          </a:rPr>
                          <m:t>σ</m:t>
                        </m:r>
                      </m:num>
                      <m:den>
                        <m:r>
                          <m:rPr>
                            <m:nor/>
                          </m:rPr>
                          <a:rPr lang="en-IN" sz="2800"/>
                          <m:t>√</m:t>
                        </m:r>
                        <m:r>
                          <a:rPr lang="en-IN" sz="2800" i="1">
                            <a:latin typeface="Cambria Math" panose="02040503050406030204" pitchFamily="18" charset="0"/>
                          </a:rPr>
                          <m:t>𝑛</m:t>
                        </m:r>
                      </m:den>
                    </m:f>
                  </m:oMath>
                </a14:m>
                <a:r>
                  <a:rPr lang="en-IN" sz="2800" dirty="0"/>
                  <a:t> (With a 99% probability)</a:t>
                </a:r>
              </a:p>
              <a:p>
                <a:endParaRPr lang="en-IN" sz="2800" dirty="0"/>
              </a:p>
            </p:txBody>
          </p:sp>
        </mc:Choice>
        <mc:Fallback xmlns="">
          <p:sp>
            <p:nvSpPr>
              <p:cNvPr id="3" name="Content Placeholder 2">
                <a:extLst>
                  <a:ext uri="{FF2B5EF4-FFF2-40B4-BE49-F238E27FC236}">
                    <a16:creationId xmlns:a16="http://schemas.microsoft.com/office/drawing/2014/main" id="{804AB836-D1D4-4C37-886A-C02BE5CBE306}"/>
                  </a:ext>
                </a:extLst>
              </p:cNvPr>
              <p:cNvSpPr>
                <a:spLocks noGrp="1" noRot="1" noChangeAspect="1" noMove="1" noResize="1" noEditPoints="1" noAdjustHandles="1" noChangeArrowheads="1" noChangeShapeType="1" noTextEdit="1"/>
              </p:cNvSpPr>
              <p:nvPr>
                <p:ph idx="1"/>
              </p:nvPr>
            </p:nvSpPr>
            <p:spPr>
              <a:xfrm>
                <a:off x="67060" y="707917"/>
                <a:ext cx="11974111" cy="5108397"/>
              </a:xfrm>
              <a:blipFill>
                <a:blip r:embed="rId2"/>
                <a:stretch>
                  <a:fillRect l="-916" t="-1909" r="-1222"/>
                </a:stretch>
              </a:blipFill>
            </p:spPr>
            <p:txBody>
              <a:bodyPr/>
              <a:lstStyle/>
              <a:p>
                <a:r>
                  <a:rPr lang="en-IN">
                    <a:noFill/>
                  </a:rPr>
                  <a:t> </a:t>
                </a:r>
              </a:p>
            </p:txBody>
          </p:sp>
        </mc:Fallback>
      </mc:AlternateContent>
      <p:sp>
        <p:nvSpPr>
          <p:cNvPr id="4" name="Text Box 3">
            <a:extLst>
              <a:ext uri="{FF2B5EF4-FFF2-40B4-BE49-F238E27FC236}">
                <a16:creationId xmlns:a16="http://schemas.microsoft.com/office/drawing/2014/main" id="{67EA84EC-73C7-443B-BEFF-1A6E08B00A5B}"/>
              </a:ext>
            </a:extLst>
          </p:cNvPr>
          <p:cNvSpPr txBox="1">
            <a:spLocks noChangeArrowheads="1"/>
          </p:cNvSpPr>
          <p:nvPr/>
        </p:nvSpPr>
        <p:spPr bwMode="auto">
          <a:xfrm>
            <a:off x="48077" y="4273276"/>
            <a:ext cx="6771405"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nSpc>
                <a:spcPct val="130000"/>
              </a:lnSpc>
              <a:buFontTx/>
              <a:buChar char="•"/>
            </a:pPr>
            <a:r>
              <a:rPr lang="en-US" sz="2400" dirty="0"/>
              <a:t> Symmetric, bell-shaped density function.</a:t>
            </a:r>
          </a:p>
          <a:p>
            <a:pPr>
              <a:lnSpc>
                <a:spcPct val="130000"/>
              </a:lnSpc>
              <a:buFontTx/>
              <a:buChar char="•"/>
            </a:pPr>
            <a:r>
              <a:rPr lang="en-US" sz="2400" dirty="0"/>
              <a:t> 68% of area under the curve between </a:t>
            </a:r>
            <a:r>
              <a:rPr lang="en-US" sz="2400" dirty="0">
                <a:latin typeface="Symbol" panose="05050102010706020507" pitchFamily="18" charset="2"/>
              </a:rPr>
              <a:t>m </a:t>
            </a:r>
            <a:r>
              <a:rPr lang="en-US" sz="2400" dirty="0">
                <a:latin typeface="Symbol" panose="05050102010706020507" pitchFamily="18" charset="2"/>
                <a:sym typeface="Symbol" panose="05050102010706020507" pitchFamily="18" charset="2"/>
              </a:rPr>
              <a:t></a:t>
            </a:r>
            <a:r>
              <a:rPr lang="en-US" sz="2400" dirty="0">
                <a:latin typeface="Symbol" panose="05050102010706020507" pitchFamily="18" charset="2"/>
              </a:rPr>
              <a:t> s</a:t>
            </a:r>
            <a:r>
              <a:rPr lang="en-US" sz="2400" dirty="0"/>
              <a:t>.</a:t>
            </a:r>
          </a:p>
          <a:p>
            <a:pPr>
              <a:lnSpc>
                <a:spcPct val="130000"/>
              </a:lnSpc>
              <a:buFontTx/>
              <a:buChar char="•"/>
            </a:pPr>
            <a:r>
              <a:rPr lang="en-US" sz="2400" dirty="0"/>
              <a:t> 95% of area under the curve between </a:t>
            </a:r>
            <a:r>
              <a:rPr lang="en-US" sz="2400" dirty="0">
                <a:latin typeface="Symbol" panose="05050102010706020507" pitchFamily="18" charset="2"/>
              </a:rPr>
              <a:t>m </a:t>
            </a:r>
            <a:r>
              <a:rPr lang="en-US" sz="2400" dirty="0">
                <a:latin typeface="Symbol" panose="05050102010706020507" pitchFamily="18" charset="2"/>
                <a:sym typeface="Symbol" panose="05050102010706020507" pitchFamily="18" charset="2"/>
              </a:rPr>
              <a:t></a:t>
            </a:r>
            <a:r>
              <a:rPr lang="en-US" sz="2400" dirty="0">
                <a:latin typeface="Symbol" panose="05050102010706020507" pitchFamily="18" charset="2"/>
              </a:rPr>
              <a:t> 2s</a:t>
            </a:r>
            <a:r>
              <a:rPr lang="en-US" sz="2400" dirty="0"/>
              <a:t>.</a:t>
            </a:r>
          </a:p>
          <a:p>
            <a:pPr>
              <a:lnSpc>
                <a:spcPct val="130000"/>
              </a:lnSpc>
              <a:buFontTx/>
              <a:buChar char="•"/>
            </a:pPr>
            <a:r>
              <a:rPr lang="en-US" sz="2400" dirty="0"/>
              <a:t> 99.7% of area under the curve between </a:t>
            </a:r>
            <a:r>
              <a:rPr lang="en-US" sz="2400" dirty="0">
                <a:latin typeface="Symbol" panose="05050102010706020507" pitchFamily="18" charset="2"/>
              </a:rPr>
              <a:t>m </a:t>
            </a:r>
            <a:r>
              <a:rPr lang="en-US" sz="2400" dirty="0">
                <a:latin typeface="Symbol" panose="05050102010706020507" pitchFamily="18" charset="2"/>
                <a:sym typeface="Symbol" panose="05050102010706020507" pitchFamily="18" charset="2"/>
              </a:rPr>
              <a:t></a:t>
            </a:r>
            <a:r>
              <a:rPr lang="en-US" sz="2400" dirty="0">
                <a:latin typeface="Symbol" panose="05050102010706020507" pitchFamily="18" charset="2"/>
              </a:rPr>
              <a:t> 3s.</a:t>
            </a:r>
          </a:p>
        </p:txBody>
      </p:sp>
      <p:grpSp>
        <p:nvGrpSpPr>
          <p:cNvPr id="5" name="Group 27">
            <a:extLst>
              <a:ext uri="{FF2B5EF4-FFF2-40B4-BE49-F238E27FC236}">
                <a16:creationId xmlns:a16="http://schemas.microsoft.com/office/drawing/2014/main" id="{312A77DA-238D-48C1-9870-C03A258D4688}"/>
              </a:ext>
            </a:extLst>
          </p:cNvPr>
          <p:cNvGrpSpPr>
            <a:grpSpLocks/>
          </p:cNvGrpSpPr>
          <p:nvPr/>
        </p:nvGrpSpPr>
        <p:grpSpPr bwMode="auto">
          <a:xfrm>
            <a:off x="6600808" y="3892657"/>
            <a:ext cx="5440363" cy="2295525"/>
            <a:chOff x="2085" y="2298"/>
            <a:chExt cx="3427" cy="1446"/>
          </a:xfrm>
        </p:grpSpPr>
        <p:sp>
          <p:nvSpPr>
            <p:cNvPr id="8" name="Freeform 6">
              <a:extLst>
                <a:ext uri="{FF2B5EF4-FFF2-40B4-BE49-F238E27FC236}">
                  <a16:creationId xmlns:a16="http://schemas.microsoft.com/office/drawing/2014/main" id="{469E8FAE-0D7A-4486-9677-C6298CE16814}"/>
                </a:ext>
              </a:extLst>
            </p:cNvPr>
            <p:cNvSpPr>
              <a:spLocks/>
            </p:cNvSpPr>
            <p:nvPr/>
          </p:nvSpPr>
          <p:spPr bwMode="auto">
            <a:xfrm>
              <a:off x="2085" y="2298"/>
              <a:ext cx="3427" cy="1037"/>
            </a:xfrm>
            <a:custGeom>
              <a:avLst/>
              <a:gdLst>
                <a:gd name="T0" fmla="*/ 44 w 4431"/>
                <a:gd name="T1" fmla="*/ 2788 h 2788"/>
                <a:gd name="T2" fmla="*/ 134 w 4431"/>
                <a:gd name="T3" fmla="*/ 2788 h 2788"/>
                <a:gd name="T4" fmla="*/ 222 w 4431"/>
                <a:gd name="T5" fmla="*/ 2788 h 2788"/>
                <a:gd name="T6" fmla="*/ 310 w 4431"/>
                <a:gd name="T7" fmla="*/ 2788 h 2788"/>
                <a:gd name="T8" fmla="*/ 398 w 4431"/>
                <a:gd name="T9" fmla="*/ 2788 h 2788"/>
                <a:gd name="T10" fmla="*/ 488 w 4431"/>
                <a:gd name="T11" fmla="*/ 2786 h 2788"/>
                <a:gd name="T12" fmla="*/ 576 w 4431"/>
                <a:gd name="T13" fmla="*/ 2784 h 2788"/>
                <a:gd name="T14" fmla="*/ 664 w 4431"/>
                <a:gd name="T15" fmla="*/ 2781 h 2788"/>
                <a:gd name="T16" fmla="*/ 754 w 4431"/>
                <a:gd name="T17" fmla="*/ 2776 h 2788"/>
                <a:gd name="T18" fmla="*/ 842 w 4431"/>
                <a:gd name="T19" fmla="*/ 2765 h 2788"/>
                <a:gd name="T20" fmla="*/ 930 w 4431"/>
                <a:gd name="T21" fmla="*/ 2747 h 2788"/>
                <a:gd name="T22" fmla="*/ 1020 w 4431"/>
                <a:gd name="T23" fmla="*/ 2715 h 2788"/>
                <a:gd name="T24" fmla="*/ 1108 w 4431"/>
                <a:gd name="T25" fmla="*/ 2666 h 2788"/>
                <a:gd name="T26" fmla="*/ 1196 w 4431"/>
                <a:gd name="T27" fmla="*/ 2590 h 2788"/>
                <a:gd name="T28" fmla="*/ 1285 w 4431"/>
                <a:gd name="T29" fmla="*/ 2481 h 2788"/>
                <a:gd name="T30" fmla="*/ 1374 w 4431"/>
                <a:gd name="T31" fmla="*/ 2330 h 2788"/>
                <a:gd name="T32" fmla="*/ 1462 w 4431"/>
                <a:gd name="T33" fmla="*/ 2131 h 2788"/>
                <a:gd name="T34" fmla="*/ 1550 w 4431"/>
                <a:gd name="T35" fmla="*/ 1883 h 2788"/>
                <a:gd name="T36" fmla="*/ 1640 w 4431"/>
                <a:gd name="T37" fmla="*/ 1591 h 2788"/>
                <a:gd name="T38" fmla="*/ 1728 w 4431"/>
                <a:gd name="T39" fmla="*/ 1266 h 2788"/>
                <a:gd name="T40" fmla="*/ 1816 w 4431"/>
                <a:gd name="T41" fmla="*/ 929 h 2788"/>
                <a:gd name="T42" fmla="*/ 1906 w 4431"/>
                <a:gd name="T43" fmla="*/ 606 h 2788"/>
                <a:gd name="T44" fmla="*/ 1994 w 4431"/>
                <a:gd name="T45" fmla="*/ 329 h 2788"/>
                <a:gd name="T46" fmla="*/ 2082 w 4431"/>
                <a:gd name="T47" fmla="*/ 123 h 2788"/>
                <a:gd name="T48" fmla="*/ 2171 w 4431"/>
                <a:gd name="T49" fmla="*/ 14 h 2788"/>
                <a:gd name="T50" fmla="*/ 2260 w 4431"/>
                <a:gd name="T51" fmla="*/ 14 h 2788"/>
                <a:gd name="T52" fmla="*/ 2348 w 4431"/>
                <a:gd name="T53" fmla="*/ 123 h 2788"/>
                <a:gd name="T54" fmla="*/ 2437 w 4431"/>
                <a:gd name="T55" fmla="*/ 329 h 2788"/>
                <a:gd name="T56" fmla="*/ 2526 w 4431"/>
                <a:gd name="T57" fmla="*/ 606 h 2788"/>
                <a:gd name="T58" fmla="*/ 2614 w 4431"/>
                <a:gd name="T59" fmla="*/ 929 h 2788"/>
                <a:gd name="T60" fmla="*/ 2702 w 4431"/>
                <a:gd name="T61" fmla="*/ 1266 h 2788"/>
                <a:gd name="T62" fmla="*/ 2792 w 4431"/>
                <a:gd name="T63" fmla="*/ 1591 h 2788"/>
                <a:gd name="T64" fmla="*/ 2880 w 4431"/>
                <a:gd name="T65" fmla="*/ 1883 h 2788"/>
                <a:gd name="T66" fmla="*/ 2968 w 4431"/>
                <a:gd name="T67" fmla="*/ 2131 h 2788"/>
                <a:gd name="T68" fmla="*/ 3057 w 4431"/>
                <a:gd name="T69" fmla="*/ 2330 h 2788"/>
                <a:gd name="T70" fmla="*/ 3146 w 4431"/>
                <a:gd name="T71" fmla="*/ 2481 h 2788"/>
                <a:gd name="T72" fmla="*/ 3234 w 4431"/>
                <a:gd name="T73" fmla="*/ 2590 h 2788"/>
                <a:gd name="T74" fmla="*/ 3323 w 4431"/>
                <a:gd name="T75" fmla="*/ 2666 h 2788"/>
                <a:gd name="T76" fmla="*/ 3412 w 4431"/>
                <a:gd name="T77" fmla="*/ 2715 h 2788"/>
                <a:gd name="T78" fmla="*/ 3500 w 4431"/>
                <a:gd name="T79" fmla="*/ 2747 h 2788"/>
                <a:gd name="T80" fmla="*/ 3589 w 4431"/>
                <a:gd name="T81" fmla="*/ 2765 h 2788"/>
                <a:gd name="T82" fmla="*/ 3678 w 4431"/>
                <a:gd name="T83" fmla="*/ 2776 h 2788"/>
                <a:gd name="T84" fmla="*/ 3766 w 4431"/>
                <a:gd name="T85" fmla="*/ 2781 h 2788"/>
                <a:gd name="T86" fmla="*/ 3855 w 4431"/>
                <a:gd name="T87" fmla="*/ 2784 h 2788"/>
                <a:gd name="T88" fmla="*/ 3943 w 4431"/>
                <a:gd name="T89" fmla="*/ 2786 h 2788"/>
                <a:gd name="T90" fmla="*/ 4032 w 4431"/>
                <a:gd name="T91" fmla="*/ 2788 h 2788"/>
                <a:gd name="T92" fmla="*/ 4120 w 4431"/>
                <a:gd name="T93" fmla="*/ 2788 h 2788"/>
                <a:gd name="T94" fmla="*/ 4209 w 4431"/>
                <a:gd name="T95" fmla="*/ 2788 h 2788"/>
                <a:gd name="T96" fmla="*/ 4298 w 4431"/>
                <a:gd name="T97" fmla="*/ 2788 h 2788"/>
                <a:gd name="T98" fmla="*/ 4386 w 4431"/>
                <a:gd name="T99" fmla="*/ 2788 h 278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431"/>
                <a:gd name="T151" fmla="*/ 0 h 2788"/>
                <a:gd name="T152" fmla="*/ 4431 w 4431"/>
                <a:gd name="T153" fmla="*/ 2788 h 278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431" h="2788">
                  <a:moveTo>
                    <a:pt x="0" y="2788"/>
                  </a:moveTo>
                  <a:lnTo>
                    <a:pt x="44" y="2788"/>
                  </a:lnTo>
                  <a:lnTo>
                    <a:pt x="88" y="2788"/>
                  </a:lnTo>
                  <a:lnTo>
                    <a:pt x="134" y="2788"/>
                  </a:lnTo>
                  <a:lnTo>
                    <a:pt x="178" y="2788"/>
                  </a:lnTo>
                  <a:lnTo>
                    <a:pt x="222" y="2788"/>
                  </a:lnTo>
                  <a:lnTo>
                    <a:pt x="266" y="2788"/>
                  </a:lnTo>
                  <a:lnTo>
                    <a:pt x="310" y="2788"/>
                  </a:lnTo>
                  <a:lnTo>
                    <a:pt x="354" y="2788"/>
                  </a:lnTo>
                  <a:lnTo>
                    <a:pt x="398" y="2788"/>
                  </a:lnTo>
                  <a:lnTo>
                    <a:pt x="444" y="2786"/>
                  </a:lnTo>
                  <a:lnTo>
                    <a:pt x="488" y="2786"/>
                  </a:lnTo>
                  <a:lnTo>
                    <a:pt x="532" y="2785"/>
                  </a:lnTo>
                  <a:lnTo>
                    <a:pt x="576" y="2784"/>
                  </a:lnTo>
                  <a:lnTo>
                    <a:pt x="620" y="2783"/>
                  </a:lnTo>
                  <a:lnTo>
                    <a:pt x="664" y="2781"/>
                  </a:lnTo>
                  <a:lnTo>
                    <a:pt x="710" y="2779"/>
                  </a:lnTo>
                  <a:lnTo>
                    <a:pt x="754" y="2776"/>
                  </a:lnTo>
                  <a:lnTo>
                    <a:pt x="798" y="2771"/>
                  </a:lnTo>
                  <a:lnTo>
                    <a:pt x="842" y="2765"/>
                  </a:lnTo>
                  <a:lnTo>
                    <a:pt x="886" y="2756"/>
                  </a:lnTo>
                  <a:lnTo>
                    <a:pt x="930" y="2747"/>
                  </a:lnTo>
                  <a:lnTo>
                    <a:pt x="974" y="2732"/>
                  </a:lnTo>
                  <a:lnTo>
                    <a:pt x="1020" y="2715"/>
                  </a:lnTo>
                  <a:lnTo>
                    <a:pt x="1064" y="2693"/>
                  </a:lnTo>
                  <a:lnTo>
                    <a:pt x="1108" y="2666"/>
                  </a:lnTo>
                  <a:lnTo>
                    <a:pt x="1152" y="2631"/>
                  </a:lnTo>
                  <a:lnTo>
                    <a:pt x="1196" y="2590"/>
                  </a:lnTo>
                  <a:lnTo>
                    <a:pt x="1240" y="2540"/>
                  </a:lnTo>
                  <a:lnTo>
                    <a:pt x="1285" y="2481"/>
                  </a:lnTo>
                  <a:lnTo>
                    <a:pt x="1330" y="2411"/>
                  </a:lnTo>
                  <a:lnTo>
                    <a:pt x="1374" y="2330"/>
                  </a:lnTo>
                  <a:lnTo>
                    <a:pt x="1418" y="2236"/>
                  </a:lnTo>
                  <a:lnTo>
                    <a:pt x="1462" y="2131"/>
                  </a:lnTo>
                  <a:lnTo>
                    <a:pt x="1506" y="2013"/>
                  </a:lnTo>
                  <a:lnTo>
                    <a:pt x="1550" y="1883"/>
                  </a:lnTo>
                  <a:lnTo>
                    <a:pt x="1596" y="1742"/>
                  </a:lnTo>
                  <a:lnTo>
                    <a:pt x="1640" y="1591"/>
                  </a:lnTo>
                  <a:lnTo>
                    <a:pt x="1684" y="1431"/>
                  </a:lnTo>
                  <a:lnTo>
                    <a:pt x="1728" y="1266"/>
                  </a:lnTo>
                  <a:lnTo>
                    <a:pt x="1772" y="1097"/>
                  </a:lnTo>
                  <a:lnTo>
                    <a:pt x="1816" y="929"/>
                  </a:lnTo>
                  <a:lnTo>
                    <a:pt x="1861" y="764"/>
                  </a:lnTo>
                  <a:lnTo>
                    <a:pt x="1906" y="606"/>
                  </a:lnTo>
                  <a:lnTo>
                    <a:pt x="1950" y="459"/>
                  </a:lnTo>
                  <a:lnTo>
                    <a:pt x="1994" y="329"/>
                  </a:lnTo>
                  <a:lnTo>
                    <a:pt x="2038" y="215"/>
                  </a:lnTo>
                  <a:lnTo>
                    <a:pt x="2082" y="123"/>
                  </a:lnTo>
                  <a:lnTo>
                    <a:pt x="2126" y="55"/>
                  </a:lnTo>
                  <a:lnTo>
                    <a:pt x="2171" y="14"/>
                  </a:lnTo>
                  <a:lnTo>
                    <a:pt x="2216" y="0"/>
                  </a:lnTo>
                  <a:lnTo>
                    <a:pt x="2260" y="14"/>
                  </a:lnTo>
                  <a:lnTo>
                    <a:pt x="2304" y="55"/>
                  </a:lnTo>
                  <a:lnTo>
                    <a:pt x="2348" y="123"/>
                  </a:lnTo>
                  <a:lnTo>
                    <a:pt x="2392" y="215"/>
                  </a:lnTo>
                  <a:lnTo>
                    <a:pt x="2437" y="329"/>
                  </a:lnTo>
                  <a:lnTo>
                    <a:pt x="2482" y="459"/>
                  </a:lnTo>
                  <a:lnTo>
                    <a:pt x="2526" y="606"/>
                  </a:lnTo>
                  <a:lnTo>
                    <a:pt x="2570" y="764"/>
                  </a:lnTo>
                  <a:lnTo>
                    <a:pt x="2614" y="929"/>
                  </a:lnTo>
                  <a:lnTo>
                    <a:pt x="2658" y="1097"/>
                  </a:lnTo>
                  <a:lnTo>
                    <a:pt x="2702" y="1266"/>
                  </a:lnTo>
                  <a:lnTo>
                    <a:pt x="2747" y="1431"/>
                  </a:lnTo>
                  <a:lnTo>
                    <a:pt x="2792" y="1591"/>
                  </a:lnTo>
                  <a:lnTo>
                    <a:pt x="2836" y="1742"/>
                  </a:lnTo>
                  <a:lnTo>
                    <a:pt x="2880" y="1883"/>
                  </a:lnTo>
                  <a:lnTo>
                    <a:pt x="2924" y="2013"/>
                  </a:lnTo>
                  <a:lnTo>
                    <a:pt x="2968" y="2131"/>
                  </a:lnTo>
                  <a:lnTo>
                    <a:pt x="3013" y="2236"/>
                  </a:lnTo>
                  <a:lnTo>
                    <a:pt x="3057" y="2330"/>
                  </a:lnTo>
                  <a:lnTo>
                    <a:pt x="3102" y="2411"/>
                  </a:lnTo>
                  <a:lnTo>
                    <a:pt x="3146" y="2481"/>
                  </a:lnTo>
                  <a:lnTo>
                    <a:pt x="3190" y="2540"/>
                  </a:lnTo>
                  <a:lnTo>
                    <a:pt x="3234" y="2590"/>
                  </a:lnTo>
                  <a:lnTo>
                    <a:pt x="3279" y="2631"/>
                  </a:lnTo>
                  <a:lnTo>
                    <a:pt x="3323" y="2666"/>
                  </a:lnTo>
                  <a:lnTo>
                    <a:pt x="3367" y="2693"/>
                  </a:lnTo>
                  <a:lnTo>
                    <a:pt x="3412" y="2715"/>
                  </a:lnTo>
                  <a:lnTo>
                    <a:pt x="3456" y="2732"/>
                  </a:lnTo>
                  <a:lnTo>
                    <a:pt x="3500" y="2747"/>
                  </a:lnTo>
                  <a:lnTo>
                    <a:pt x="3544" y="2756"/>
                  </a:lnTo>
                  <a:lnTo>
                    <a:pt x="3589" y="2765"/>
                  </a:lnTo>
                  <a:lnTo>
                    <a:pt x="3633" y="2771"/>
                  </a:lnTo>
                  <a:lnTo>
                    <a:pt x="3678" y="2776"/>
                  </a:lnTo>
                  <a:lnTo>
                    <a:pt x="3722" y="2779"/>
                  </a:lnTo>
                  <a:lnTo>
                    <a:pt x="3766" y="2781"/>
                  </a:lnTo>
                  <a:lnTo>
                    <a:pt x="3810" y="2783"/>
                  </a:lnTo>
                  <a:lnTo>
                    <a:pt x="3855" y="2784"/>
                  </a:lnTo>
                  <a:lnTo>
                    <a:pt x="3899" y="2785"/>
                  </a:lnTo>
                  <a:lnTo>
                    <a:pt x="3943" y="2786"/>
                  </a:lnTo>
                  <a:lnTo>
                    <a:pt x="3988" y="2786"/>
                  </a:lnTo>
                  <a:lnTo>
                    <a:pt x="4032" y="2788"/>
                  </a:lnTo>
                  <a:lnTo>
                    <a:pt x="4076" y="2788"/>
                  </a:lnTo>
                  <a:lnTo>
                    <a:pt x="4120" y="2788"/>
                  </a:lnTo>
                  <a:lnTo>
                    <a:pt x="4165" y="2788"/>
                  </a:lnTo>
                  <a:lnTo>
                    <a:pt x="4209" y="2788"/>
                  </a:lnTo>
                  <a:lnTo>
                    <a:pt x="4253" y="2788"/>
                  </a:lnTo>
                  <a:lnTo>
                    <a:pt x="4298" y="2788"/>
                  </a:lnTo>
                  <a:lnTo>
                    <a:pt x="4342" y="2788"/>
                  </a:lnTo>
                  <a:lnTo>
                    <a:pt x="4386" y="2788"/>
                  </a:lnTo>
                  <a:lnTo>
                    <a:pt x="4431" y="2788"/>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 name="Line 7">
              <a:extLst>
                <a:ext uri="{FF2B5EF4-FFF2-40B4-BE49-F238E27FC236}">
                  <a16:creationId xmlns:a16="http://schemas.microsoft.com/office/drawing/2014/main" id="{89850A4F-82C2-4825-BC50-1C48B91CE4AB}"/>
                </a:ext>
              </a:extLst>
            </p:cNvPr>
            <p:cNvSpPr>
              <a:spLocks noChangeShapeType="1"/>
            </p:cNvSpPr>
            <p:nvPr/>
          </p:nvSpPr>
          <p:spPr bwMode="auto">
            <a:xfrm>
              <a:off x="2124" y="3348"/>
              <a:ext cx="33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 name="Line 8">
              <a:extLst>
                <a:ext uri="{FF2B5EF4-FFF2-40B4-BE49-F238E27FC236}">
                  <a16:creationId xmlns:a16="http://schemas.microsoft.com/office/drawing/2014/main" id="{505F7D2B-3EF0-4A1F-AEDC-10EB081F884E}"/>
                </a:ext>
              </a:extLst>
            </p:cNvPr>
            <p:cNvSpPr>
              <a:spLocks noChangeShapeType="1"/>
            </p:cNvSpPr>
            <p:nvPr/>
          </p:nvSpPr>
          <p:spPr bwMode="auto">
            <a:xfrm>
              <a:off x="3120" y="2832"/>
              <a:ext cx="0" cy="6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 name="Line 9">
              <a:extLst>
                <a:ext uri="{FF2B5EF4-FFF2-40B4-BE49-F238E27FC236}">
                  <a16:creationId xmlns:a16="http://schemas.microsoft.com/office/drawing/2014/main" id="{D5E6F175-E22B-4523-AE7F-D40012C7A2F0}"/>
                </a:ext>
              </a:extLst>
            </p:cNvPr>
            <p:cNvSpPr>
              <a:spLocks noChangeShapeType="1"/>
            </p:cNvSpPr>
            <p:nvPr/>
          </p:nvSpPr>
          <p:spPr bwMode="auto">
            <a:xfrm>
              <a:off x="4488" y="2868"/>
              <a:ext cx="0" cy="6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 name="Line 10">
              <a:extLst>
                <a:ext uri="{FF2B5EF4-FFF2-40B4-BE49-F238E27FC236}">
                  <a16:creationId xmlns:a16="http://schemas.microsoft.com/office/drawing/2014/main" id="{8B438EE3-AADA-4226-AB95-90C89B337BD1}"/>
                </a:ext>
              </a:extLst>
            </p:cNvPr>
            <p:cNvSpPr>
              <a:spLocks noChangeShapeType="1"/>
            </p:cNvSpPr>
            <p:nvPr/>
          </p:nvSpPr>
          <p:spPr bwMode="auto">
            <a:xfrm>
              <a:off x="3444" y="2508"/>
              <a:ext cx="0" cy="9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1">
              <a:extLst>
                <a:ext uri="{FF2B5EF4-FFF2-40B4-BE49-F238E27FC236}">
                  <a16:creationId xmlns:a16="http://schemas.microsoft.com/office/drawing/2014/main" id="{E033D9F5-3C30-4331-8994-9B981FD58F7D}"/>
                </a:ext>
              </a:extLst>
            </p:cNvPr>
            <p:cNvSpPr>
              <a:spLocks noChangeShapeType="1"/>
            </p:cNvSpPr>
            <p:nvPr/>
          </p:nvSpPr>
          <p:spPr bwMode="auto">
            <a:xfrm>
              <a:off x="4164" y="2532"/>
              <a:ext cx="0" cy="9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 name="Text Box 12">
              <a:extLst>
                <a:ext uri="{FF2B5EF4-FFF2-40B4-BE49-F238E27FC236}">
                  <a16:creationId xmlns:a16="http://schemas.microsoft.com/office/drawing/2014/main" id="{ADB215B1-374E-4F30-B040-9291FE3A70E5}"/>
                </a:ext>
              </a:extLst>
            </p:cNvPr>
            <p:cNvSpPr txBox="1">
              <a:spLocks noChangeArrowheads="1"/>
            </p:cNvSpPr>
            <p:nvPr/>
          </p:nvSpPr>
          <p:spPr bwMode="auto">
            <a:xfrm>
              <a:off x="3626" y="2591"/>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sz="1800"/>
                <a:t>.68</a:t>
              </a:r>
            </a:p>
          </p:txBody>
        </p:sp>
        <p:sp>
          <p:nvSpPr>
            <p:cNvPr id="15" name="Text Box 13">
              <a:extLst>
                <a:ext uri="{FF2B5EF4-FFF2-40B4-BE49-F238E27FC236}">
                  <a16:creationId xmlns:a16="http://schemas.microsoft.com/office/drawing/2014/main" id="{58F77A83-8AAD-456D-BB1F-3538B97E52A8}"/>
                </a:ext>
              </a:extLst>
            </p:cNvPr>
            <p:cNvSpPr txBox="1">
              <a:spLocks noChangeArrowheads="1"/>
            </p:cNvSpPr>
            <p:nvPr/>
          </p:nvSpPr>
          <p:spPr bwMode="auto">
            <a:xfrm>
              <a:off x="3650" y="2903"/>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sz="1800" dirty="0"/>
                <a:t>.95</a:t>
              </a:r>
            </a:p>
          </p:txBody>
        </p:sp>
        <p:sp>
          <p:nvSpPr>
            <p:cNvPr id="16" name="Line 14">
              <a:extLst>
                <a:ext uri="{FF2B5EF4-FFF2-40B4-BE49-F238E27FC236}">
                  <a16:creationId xmlns:a16="http://schemas.microsoft.com/office/drawing/2014/main" id="{E053AA0D-E6AA-42FE-81BE-36299649EEC9}"/>
                </a:ext>
              </a:extLst>
            </p:cNvPr>
            <p:cNvSpPr>
              <a:spLocks noChangeShapeType="1"/>
            </p:cNvSpPr>
            <p:nvPr/>
          </p:nvSpPr>
          <p:spPr bwMode="auto">
            <a:xfrm flipH="1">
              <a:off x="3144" y="3036"/>
              <a:ext cx="504"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5">
              <a:extLst>
                <a:ext uri="{FF2B5EF4-FFF2-40B4-BE49-F238E27FC236}">
                  <a16:creationId xmlns:a16="http://schemas.microsoft.com/office/drawing/2014/main" id="{F19791DB-0F4D-408B-8140-DA47F4C02DC0}"/>
                </a:ext>
              </a:extLst>
            </p:cNvPr>
            <p:cNvSpPr>
              <a:spLocks noChangeShapeType="1"/>
            </p:cNvSpPr>
            <p:nvPr/>
          </p:nvSpPr>
          <p:spPr bwMode="auto">
            <a:xfrm>
              <a:off x="3984" y="3024"/>
              <a:ext cx="504"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6">
              <a:extLst>
                <a:ext uri="{FF2B5EF4-FFF2-40B4-BE49-F238E27FC236}">
                  <a16:creationId xmlns:a16="http://schemas.microsoft.com/office/drawing/2014/main" id="{5D4E5ED0-9E87-4436-B3F3-6710F5A64800}"/>
                </a:ext>
              </a:extLst>
            </p:cNvPr>
            <p:cNvSpPr>
              <a:spLocks noChangeShapeType="1"/>
            </p:cNvSpPr>
            <p:nvPr/>
          </p:nvSpPr>
          <p:spPr bwMode="auto">
            <a:xfrm flipH="1">
              <a:off x="3456" y="2724"/>
              <a:ext cx="192"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7">
              <a:extLst>
                <a:ext uri="{FF2B5EF4-FFF2-40B4-BE49-F238E27FC236}">
                  <a16:creationId xmlns:a16="http://schemas.microsoft.com/office/drawing/2014/main" id="{AAA3397C-5B7D-4D77-A3F0-F87C72C2D13C}"/>
                </a:ext>
              </a:extLst>
            </p:cNvPr>
            <p:cNvSpPr>
              <a:spLocks noChangeShapeType="1"/>
            </p:cNvSpPr>
            <p:nvPr/>
          </p:nvSpPr>
          <p:spPr bwMode="auto">
            <a:xfrm>
              <a:off x="3912" y="2724"/>
              <a:ext cx="24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8">
              <a:extLst>
                <a:ext uri="{FF2B5EF4-FFF2-40B4-BE49-F238E27FC236}">
                  <a16:creationId xmlns:a16="http://schemas.microsoft.com/office/drawing/2014/main" id="{4A84089B-AE3A-4929-8E36-06F48F14F903}"/>
                </a:ext>
              </a:extLst>
            </p:cNvPr>
            <p:cNvSpPr>
              <a:spLocks noChangeShapeType="1"/>
            </p:cNvSpPr>
            <p:nvPr/>
          </p:nvSpPr>
          <p:spPr bwMode="auto">
            <a:xfrm>
              <a:off x="3828" y="3324"/>
              <a:ext cx="0" cy="12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 name="Text Box 19">
              <a:extLst>
                <a:ext uri="{FF2B5EF4-FFF2-40B4-BE49-F238E27FC236}">
                  <a16:creationId xmlns:a16="http://schemas.microsoft.com/office/drawing/2014/main" id="{1D791680-9D5A-485C-86B4-FF509F3E8BC5}"/>
                </a:ext>
              </a:extLst>
            </p:cNvPr>
            <p:cNvSpPr txBox="1">
              <a:spLocks noChangeArrowheads="1"/>
            </p:cNvSpPr>
            <p:nvPr/>
          </p:nvSpPr>
          <p:spPr bwMode="auto">
            <a:xfrm>
              <a:off x="3734" y="3489"/>
              <a:ext cx="1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sz="1800">
                  <a:latin typeface="Symbol" panose="05050102010706020507" pitchFamily="18" charset="2"/>
                </a:rPr>
                <a:t>m</a:t>
              </a:r>
            </a:p>
          </p:txBody>
        </p:sp>
        <p:sp>
          <p:nvSpPr>
            <p:cNvPr id="22" name="Text Box 20">
              <a:extLst>
                <a:ext uri="{FF2B5EF4-FFF2-40B4-BE49-F238E27FC236}">
                  <a16:creationId xmlns:a16="http://schemas.microsoft.com/office/drawing/2014/main" id="{0B09BD5E-8EE9-4992-A65A-36F3E31A047F}"/>
                </a:ext>
              </a:extLst>
            </p:cNvPr>
            <p:cNvSpPr txBox="1">
              <a:spLocks noChangeArrowheads="1"/>
            </p:cNvSpPr>
            <p:nvPr/>
          </p:nvSpPr>
          <p:spPr bwMode="auto">
            <a:xfrm>
              <a:off x="3290" y="3513"/>
              <a:ext cx="3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sz="1800">
                  <a:latin typeface="Symbol" panose="05050102010706020507" pitchFamily="18" charset="2"/>
                </a:rPr>
                <a:t>m-s</a:t>
              </a:r>
            </a:p>
          </p:txBody>
        </p:sp>
        <p:sp>
          <p:nvSpPr>
            <p:cNvPr id="23" name="Text Box 21">
              <a:extLst>
                <a:ext uri="{FF2B5EF4-FFF2-40B4-BE49-F238E27FC236}">
                  <a16:creationId xmlns:a16="http://schemas.microsoft.com/office/drawing/2014/main" id="{E642E808-B9C1-494A-9BF3-8146E85206C2}"/>
                </a:ext>
              </a:extLst>
            </p:cNvPr>
            <p:cNvSpPr txBox="1">
              <a:spLocks noChangeArrowheads="1"/>
            </p:cNvSpPr>
            <p:nvPr/>
          </p:nvSpPr>
          <p:spPr bwMode="auto">
            <a:xfrm>
              <a:off x="4010" y="3501"/>
              <a:ext cx="3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sz="1800">
                  <a:latin typeface="Symbol" panose="05050102010706020507" pitchFamily="18" charset="2"/>
                </a:rPr>
                <a:t>m+s</a:t>
              </a:r>
            </a:p>
          </p:txBody>
        </p:sp>
        <p:sp>
          <p:nvSpPr>
            <p:cNvPr id="24" name="Text Box 22">
              <a:extLst>
                <a:ext uri="{FF2B5EF4-FFF2-40B4-BE49-F238E27FC236}">
                  <a16:creationId xmlns:a16="http://schemas.microsoft.com/office/drawing/2014/main" id="{CB553CAF-31C6-422D-B06D-9DAE9189B3A3}"/>
                </a:ext>
              </a:extLst>
            </p:cNvPr>
            <p:cNvSpPr txBox="1">
              <a:spLocks noChangeArrowheads="1"/>
            </p:cNvSpPr>
            <p:nvPr/>
          </p:nvSpPr>
          <p:spPr bwMode="auto">
            <a:xfrm>
              <a:off x="4322" y="3501"/>
              <a:ext cx="43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sz="1800">
                  <a:latin typeface="Symbol" panose="05050102010706020507" pitchFamily="18" charset="2"/>
                </a:rPr>
                <a:t>m+2s</a:t>
              </a:r>
            </a:p>
          </p:txBody>
        </p:sp>
        <p:sp>
          <p:nvSpPr>
            <p:cNvPr id="25" name="Text Box 23">
              <a:extLst>
                <a:ext uri="{FF2B5EF4-FFF2-40B4-BE49-F238E27FC236}">
                  <a16:creationId xmlns:a16="http://schemas.microsoft.com/office/drawing/2014/main" id="{94B2D33F-4EE9-41F5-A7EF-6C80E39F91DC}"/>
                </a:ext>
              </a:extLst>
            </p:cNvPr>
            <p:cNvSpPr txBox="1">
              <a:spLocks noChangeArrowheads="1"/>
            </p:cNvSpPr>
            <p:nvPr/>
          </p:nvSpPr>
          <p:spPr bwMode="auto">
            <a:xfrm>
              <a:off x="2678" y="3513"/>
              <a:ext cx="65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sz="1800">
                  <a:latin typeface="Symbol" panose="05050102010706020507" pitchFamily="18" charset="2"/>
                </a:rPr>
                <a:t>      m-2s</a:t>
              </a:r>
            </a:p>
          </p:txBody>
        </p:sp>
        <p:sp>
          <p:nvSpPr>
            <p:cNvPr id="26" name="Line 24">
              <a:extLst>
                <a:ext uri="{FF2B5EF4-FFF2-40B4-BE49-F238E27FC236}">
                  <a16:creationId xmlns:a16="http://schemas.microsoft.com/office/drawing/2014/main" id="{B68BC2B0-2E50-47B8-8A89-15069E81DC52}"/>
                </a:ext>
              </a:extLst>
            </p:cNvPr>
            <p:cNvSpPr>
              <a:spLocks noChangeShapeType="1"/>
            </p:cNvSpPr>
            <p:nvPr/>
          </p:nvSpPr>
          <p:spPr bwMode="auto">
            <a:xfrm>
              <a:off x="2460" y="3552"/>
              <a:ext cx="28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E5BE956D-54E7-4B5E-A1ED-72AF709CBCC5}"/>
                  </a:ext>
                </a:extLst>
              </p:cNvPr>
              <p:cNvSpPr txBox="1"/>
              <p:nvPr/>
            </p:nvSpPr>
            <p:spPr>
              <a:xfrm>
                <a:off x="6599998" y="2284472"/>
                <a:ext cx="4406933" cy="1594411"/>
              </a:xfrm>
              <a:prstGeom prst="rect">
                <a:avLst/>
              </a:prstGeom>
              <a:noFill/>
            </p:spPr>
            <p:txBody>
              <a:bodyPr wrap="square" rtlCol="0">
                <a:spAutoFit/>
              </a:bodyPr>
              <a:lstStyle/>
              <a:p>
                <a:r>
                  <a:rPr lang="en-IN" sz="2800" b="1" dirty="0"/>
                  <a:t>∴</a:t>
                </a:r>
                <a:r>
                  <a:rPr lang="en-IN" sz="2800" dirty="0"/>
                  <a:t>  </a:t>
                </a:r>
                <a:r>
                  <a:rPr lang="en-IN" sz="2800" b="1" dirty="0"/>
                  <a:t>µ</a:t>
                </a:r>
                <a:r>
                  <a:rPr lang="en-IN" sz="2800" dirty="0"/>
                  <a:t> = </a:t>
                </a:r>
                <a14:m>
                  <m:oMath xmlns:m="http://schemas.openxmlformats.org/officeDocument/2006/math">
                    <m:bar>
                      <m:barPr>
                        <m:pos m:val="top"/>
                        <m:ctrlPr>
                          <a:rPr lang="en-IN" sz="2800" b="1" i="1" dirty="0">
                            <a:latin typeface="Cambria Math" panose="02040503050406030204" pitchFamily="18" charset="0"/>
                          </a:rPr>
                        </m:ctrlPr>
                      </m:barPr>
                      <m:e>
                        <m:r>
                          <a:rPr lang="en-IN" sz="2800" b="1" i="1" dirty="0">
                            <a:latin typeface="Cambria Math" panose="02040503050406030204" pitchFamily="18" charset="0"/>
                          </a:rPr>
                          <m:t>𝑿</m:t>
                        </m:r>
                      </m:e>
                    </m:bar>
                  </m:oMath>
                </a14:m>
                <a:r>
                  <a:rPr lang="en-IN" sz="2800" b="1" dirty="0"/>
                  <a:t> </a:t>
                </a:r>
                <a:r>
                  <a:rPr lang="en-IN" sz="2800" dirty="0"/>
                  <a:t>± 1.96* </a:t>
                </a:r>
                <a14:m>
                  <m:oMath xmlns:m="http://schemas.openxmlformats.org/officeDocument/2006/math">
                    <m:f>
                      <m:fPr>
                        <m:ctrlPr>
                          <a:rPr lang="en-IN" sz="2800" i="1">
                            <a:latin typeface="Cambria Math" panose="02040503050406030204" pitchFamily="18" charset="0"/>
                          </a:rPr>
                        </m:ctrlPr>
                      </m:fPr>
                      <m:num>
                        <m:r>
                          <m:rPr>
                            <m:nor/>
                          </m:rPr>
                          <a:rPr lang="el-GR" sz="2800" dirty="0">
                            <a:latin typeface="Gill Sans"/>
                          </a:rPr>
                          <m:t>σ</m:t>
                        </m:r>
                      </m:num>
                      <m:den>
                        <m:r>
                          <m:rPr>
                            <m:nor/>
                          </m:rPr>
                          <a:rPr lang="en-IN" sz="2800"/>
                          <m:t>√</m:t>
                        </m:r>
                        <m:r>
                          <a:rPr lang="en-IN" sz="2800" i="1">
                            <a:latin typeface="Cambria Math" panose="02040503050406030204" pitchFamily="18" charset="0"/>
                          </a:rPr>
                          <m:t>𝑛</m:t>
                        </m:r>
                      </m:den>
                    </m:f>
                  </m:oMath>
                </a14:m>
                <a:r>
                  <a:rPr lang="en-IN" sz="2800" dirty="0"/>
                  <a:t> (95% CI)</a:t>
                </a:r>
              </a:p>
              <a:p>
                <a:r>
                  <a:rPr lang="en-IN" sz="2800" b="1" dirty="0"/>
                  <a:t>∴</a:t>
                </a:r>
                <a:r>
                  <a:rPr lang="en-IN" sz="2800" dirty="0"/>
                  <a:t>   </a:t>
                </a:r>
                <a:r>
                  <a:rPr lang="en-IN" sz="2800" b="1" dirty="0"/>
                  <a:t>µ</a:t>
                </a:r>
                <a:r>
                  <a:rPr lang="en-IN" sz="2800" dirty="0"/>
                  <a:t> = </a:t>
                </a:r>
                <a14:m>
                  <m:oMath xmlns:m="http://schemas.openxmlformats.org/officeDocument/2006/math">
                    <m:bar>
                      <m:barPr>
                        <m:pos m:val="top"/>
                        <m:ctrlPr>
                          <a:rPr lang="en-IN" sz="2800" b="1" i="1" dirty="0">
                            <a:latin typeface="Cambria Math" panose="02040503050406030204" pitchFamily="18" charset="0"/>
                          </a:rPr>
                        </m:ctrlPr>
                      </m:barPr>
                      <m:e>
                        <m:r>
                          <a:rPr lang="en-IN" sz="2800" b="1" i="1" dirty="0">
                            <a:latin typeface="Cambria Math" panose="02040503050406030204" pitchFamily="18" charset="0"/>
                          </a:rPr>
                          <m:t>𝑿</m:t>
                        </m:r>
                      </m:e>
                    </m:bar>
                  </m:oMath>
                </a14:m>
                <a:r>
                  <a:rPr lang="en-IN" sz="2800" b="1" dirty="0"/>
                  <a:t> </a:t>
                </a:r>
                <a:r>
                  <a:rPr lang="en-IN" sz="2800" dirty="0"/>
                  <a:t>± 2.58* </a:t>
                </a:r>
                <a14:m>
                  <m:oMath xmlns:m="http://schemas.openxmlformats.org/officeDocument/2006/math">
                    <m:f>
                      <m:fPr>
                        <m:ctrlPr>
                          <a:rPr lang="en-IN" sz="2800" i="1">
                            <a:latin typeface="Cambria Math" panose="02040503050406030204" pitchFamily="18" charset="0"/>
                          </a:rPr>
                        </m:ctrlPr>
                      </m:fPr>
                      <m:num>
                        <m:r>
                          <m:rPr>
                            <m:nor/>
                          </m:rPr>
                          <a:rPr lang="el-GR" sz="2800" dirty="0">
                            <a:latin typeface="Gill Sans"/>
                          </a:rPr>
                          <m:t>σ</m:t>
                        </m:r>
                      </m:num>
                      <m:den>
                        <m:r>
                          <m:rPr>
                            <m:nor/>
                          </m:rPr>
                          <a:rPr lang="en-IN" sz="2800"/>
                          <m:t>√</m:t>
                        </m:r>
                        <m:r>
                          <a:rPr lang="en-IN" sz="2800" i="1">
                            <a:latin typeface="Cambria Math" panose="02040503050406030204" pitchFamily="18" charset="0"/>
                          </a:rPr>
                          <m:t>𝑛</m:t>
                        </m:r>
                      </m:den>
                    </m:f>
                  </m:oMath>
                </a14:m>
                <a:r>
                  <a:rPr lang="en-IN" sz="2800" dirty="0"/>
                  <a:t> (99% CI)</a:t>
                </a:r>
              </a:p>
              <a:p>
                <a:endParaRPr lang="en-IN" dirty="0"/>
              </a:p>
            </p:txBody>
          </p:sp>
        </mc:Choice>
        <mc:Fallback xmlns="">
          <p:sp>
            <p:nvSpPr>
              <p:cNvPr id="28" name="TextBox 27">
                <a:extLst>
                  <a:ext uri="{FF2B5EF4-FFF2-40B4-BE49-F238E27FC236}">
                    <a16:creationId xmlns:a16="http://schemas.microsoft.com/office/drawing/2014/main" id="{E5BE956D-54E7-4B5E-A1ED-72AF709CBCC5}"/>
                  </a:ext>
                </a:extLst>
              </p:cNvPr>
              <p:cNvSpPr txBox="1">
                <a:spLocks noRot="1" noChangeAspect="1" noMove="1" noResize="1" noEditPoints="1" noAdjustHandles="1" noChangeArrowheads="1" noChangeShapeType="1" noTextEdit="1"/>
              </p:cNvSpPr>
              <p:nvPr/>
            </p:nvSpPr>
            <p:spPr>
              <a:xfrm>
                <a:off x="6599998" y="2284472"/>
                <a:ext cx="4406933" cy="1594411"/>
              </a:xfrm>
              <a:prstGeom prst="rect">
                <a:avLst/>
              </a:prstGeom>
              <a:blipFill>
                <a:blip r:embed="rId3"/>
                <a:stretch>
                  <a:fillRect l="-2905"/>
                </a:stretch>
              </a:blipFill>
            </p:spPr>
            <p:txBody>
              <a:bodyPr/>
              <a:lstStyle/>
              <a:p>
                <a:r>
                  <a:rPr lang="en-IN">
                    <a:noFill/>
                  </a:rPr>
                  <a:t> </a:t>
                </a:r>
              </a:p>
            </p:txBody>
          </p:sp>
        </mc:Fallback>
      </mc:AlternateContent>
    </p:spTree>
    <p:extLst>
      <p:ext uri="{BB962C8B-B14F-4D97-AF65-F5344CB8AC3E}">
        <p14:creationId xmlns:p14="http://schemas.microsoft.com/office/powerpoint/2010/main" val="4320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79C74-0230-4C79-BE4E-2AAC5383BFB7}"/>
              </a:ext>
            </a:extLst>
          </p:cNvPr>
          <p:cNvSpPr>
            <a:spLocks noGrp="1"/>
          </p:cNvSpPr>
          <p:nvPr>
            <p:ph type="title"/>
          </p:nvPr>
        </p:nvSpPr>
        <p:spPr>
          <a:xfrm>
            <a:off x="0" y="146939"/>
            <a:ext cx="10515600" cy="558153"/>
          </a:xfrm>
        </p:spPr>
        <p:txBody>
          <a:bodyPr>
            <a:normAutofit fontScale="90000"/>
          </a:bodyPr>
          <a:lstStyle/>
          <a:p>
            <a:r>
              <a:rPr lang="en-US" dirty="0"/>
              <a:t>Sampling Distribution - Proportions</a:t>
            </a:r>
            <a:endParaRPr lang="en-GB" dirty="0"/>
          </a:p>
        </p:txBody>
      </p:sp>
      <p:sp>
        <p:nvSpPr>
          <p:cNvPr id="3" name="Content Placeholder 2">
            <a:extLst>
              <a:ext uri="{FF2B5EF4-FFF2-40B4-BE49-F238E27FC236}">
                <a16:creationId xmlns:a16="http://schemas.microsoft.com/office/drawing/2014/main" id="{804AB836-D1D4-4C37-886A-C02BE5CBE306}"/>
              </a:ext>
            </a:extLst>
          </p:cNvPr>
          <p:cNvSpPr>
            <a:spLocks noGrp="1"/>
          </p:cNvSpPr>
          <p:nvPr>
            <p:ph idx="1"/>
          </p:nvPr>
        </p:nvSpPr>
        <p:spPr>
          <a:xfrm>
            <a:off x="345233" y="1306285"/>
            <a:ext cx="11585507" cy="5144277"/>
          </a:xfrm>
        </p:spPr>
        <p:txBody>
          <a:bodyPr>
            <a:normAutofit/>
          </a:bodyPr>
          <a:lstStyle/>
          <a:p>
            <a:r>
              <a:rPr lang="fr-FR" sz="2800" b="1" dirty="0" err="1"/>
              <a:t>Toss</a:t>
            </a:r>
            <a:r>
              <a:rPr lang="fr-FR" sz="2800" b="1" dirty="0"/>
              <a:t> of a coin</a:t>
            </a:r>
            <a:r>
              <a:rPr lang="fr-FR" sz="2800" b="1" dirty="0">
                <a:solidFill>
                  <a:srgbClr val="FF0000"/>
                </a:solidFill>
              </a:rPr>
              <a:t>: </a:t>
            </a:r>
            <a:r>
              <a:rPr lang="en-IN" sz="2800" b="1" dirty="0"/>
              <a:t> </a:t>
            </a:r>
            <a:r>
              <a:rPr lang="en-IN" sz="2800" b="1" dirty="0" err="1"/>
              <a:t>Pr</a:t>
            </a:r>
            <a:r>
              <a:rPr lang="en-IN" sz="2800" b="1" dirty="0"/>
              <a:t>(H) = p = 0.5 </a:t>
            </a:r>
            <a:r>
              <a:rPr lang="en-IN" sz="2800" b="1" dirty="0">
                <a:solidFill>
                  <a:srgbClr val="FF0000"/>
                </a:solidFill>
              </a:rPr>
              <a:t>:</a:t>
            </a:r>
            <a:r>
              <a:rPr lang="en-IN" sz="2800" b="1" dirty="0"/>
              <a:t>  </a:t>
            </a:r>
            <a:r>
              <a:rPr lang="en-US" sz="2800" b="1" dirty="0" err="1"/>
              <a:t>Pr</a:t>
            </a:r>
            <a:r>
              <a:rPr lang="en-US" sz="2800" b="1" dirty="0"/>
              <a:t>(T) = q = 0.5</a:t>
            </a:r>
            <a:endParaRPr lang="en-IN" sz="2800" b="1" dirty="0"/>
          </a:p>
          <a:p>
            <a:r>
              <a:rPr lang="en-IN" sz="2400" b="1" dirty="0"/>
              <a:t>Let’s say we toss the coin 5 times (n=5), Can we estimate the number of times heads will turn up? </a:t>
            </a:r>
          </a:p>
        </p:txBody>
      </p:sp>
      <p:graphicFrame>
        <p:nvGraphicFramePr>
          <p:cNvPr id="5" name="Table 4">
            <a:extLst>
              <a:ext uri="{FF2B5EF4-FFF2-40B4-BE49-F238E27FC236}">
                <a16:creationId xmlns:a16="http://schemas.microsoft.com/office/drawing/2014/main" id="{B64976A8-10F9-49EF-8126-F99B4BEFEADC}"/>
              </a:ext>
            </a:extLst>
          </p:cNvPr>
          <p:cNvGraphicFramePr>
            <a:graphicFrameLocks noGrp="1"/>
          </p:cNvGraphicFramePr>
          <p:nvPr>
            <p:extLst>
              <p:ext uri="{D42A27DB-BD31-4B8C-83A1-F6EECF244321}">
                <p14:modId xmlns:p14="http://schemas.microsoft.com/office/powerpoint/2010/main" val="814843131"/>
              </p:ext>
            </p:extLst>
          </p:nvPr>
        </p:nvGraphicFramePr>
        <p:xfrm>
          <a:off x="616239" y="2807305"/>
          <a:ext cx="4496935" cy="3328408"/>
        </p:xfrm>
        <a:graphic>
          <a:graphicData uri="http://schemas.openxmlformats.org/drawingml/2006/table">
            <a:tbl>
              <a:tblPr>
                <a:tableStyleId>{5C22544A-7EE6-4342-B048-85BDC9FD1C3A}</a:tableStyleId>
              </a:tblPr>
              <a:tblGrid>
                <a:gridCol w="2619953">
                  <a:extLst>
                    <a:ext uri="{9D8B030D-6E8A-4147-A177-3AD203B41FA5}">
                      <a16:colId xmlns:a16="http://schemas.microsoft.com/office/drawing/2014/main" val="3822589728"/>
                    </a:ext>
                  </a:extLst>
                </a:gridCol>
                <a:gridCol w="938491">
                  <a:extLst>
                    <a:ext uri="{9D8B030D-6E8A-4147-A177-3AD203B41FA5}">
                      <a16:colId xmlns:a16="http://schemas.microsoft.com/office/drawing/2014/main" val="1628888168"/>
                    </a:ext>
                  </a:extLst>
                </a:gridCol>
                <a:gridCol w="938491">
                  <a:extLst>
                    <a:ext uri="{9D8B030D-6E8A-4147-A177-3AD203B41FA5}">
                      <a16:colId xmlns:a16="http://schemas.microsoft.com/office/drawing/2014/main" val="2981918951"/>
                    </a:ext>
                  </a:extLst>
                </a:gridCol>
              </a:tblGrid>
              <a:tr h="416051">
                <a:tc>
                  <a:txBody>
                    <a:bodyPr/>
                    <a:lstStyle/>
                    <a:p>
                      <a:pPr algn="l" fontAlgn="b"/>
                      <a:r>
                        <a:rPr lang="en-IN" sz="1800" u="none" strike="noStrike" dirty="0">
                          <a:effectLst/>
                        </a:rPr>
                        <a:t>Number of Heads</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a:effectLst/>
                        </a:rPr>
                        <a:t>Freq</a:t>
                      </a:r>
                      <a:endParaRPr lang="en-IN"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800" u="none" strike="noStrike" dirty="0">
                          <a:effectLst/>
                        </a:rPr>
                        <a:t>Prob</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056878"/>
                  </a:ext>
                </a:extLst>
              </a:tr>
              <a:tr h="416051">
                <a:tc>
                  <a:txBody>
                    <a:bodyPr/>
                    <a:lstStyle/>
                    <a:p>
                      <a:pPr algn="ctr" fontAlgn="b"/>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1</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IN" sz="1800" u="none" strike="noStrike" dirty="0">
                          <a:effectLst/>
                        </a:rPr>
                        <a:t>0.03125 </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78837705"/>
                  </a:ext>
                </a:extLst>
              </a:tr>
              <a:tr h="416051">
                <a:tc>
                  <a:txBody>
                    <a:bodyPr/>
                    <a:lstStyle/>
                    <a:p>
                      <a:pPr algn="ctr" fontAlgn="b"/>
                      <a:r>
                        <a:rPr lang="en-IN" sz="1800" u="none" strike="noStrike" dirty="0">
                          <a:effectLst/>
                        </a:rPr>
                        <a:t>1</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5</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a:effectLst/>
                        </a:rPr>
                        <a:t>0.15625</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25309899"/>
                  </a:ext>
                </a:extLst>
              </a:tr>
              <a:tr h="416051">
                <a:tc>
                  <a:txBody>
                    <a:bodyPr/>
                    <a:lstStyle/>
                    <a:p>
                      <a:pPr algn="ctr" fontAlgn="b"/>
                      <a:r>
                        <a:rPr lang="en-IN" sz="1800" u="none" strike="noStrike" dirty="0">
                          <a:effectLst/>
                        </a:rPr>
                        <a:t>2</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10</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a:effectLst/>
                        </a:rPr>
                        <a:t>0.3125</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4505090"/>
                  </a:ext>
                </a:extLst>
              </a:tr>
              <a:tr h="416051">
                <a:tc>
                  <a:txBody>
                    <a:bodyPr/>
                    <a:lstStyle/>
                    <a:p>
                      <a:pPr algn="ctr" fontAlgn="b"/>
                      <a:r>
                        <a:rPr lang="en-IN" sz="1800" u="none" strike="noStrike" dirty="0">
                          <a:effectLst/>
                        </a:rPr>
                        <a:t>3</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10</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a:effectLst/>
                        </a:rPr>
                        <a:t>0.3125</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20952335"/>
                  </a:ext>
                </a:extLst>
              </a:tr>
              <a:tr h="416051">
                <a:tc>
                  <a:txBody>
                    <a:bodyPr/>
                    <a:lstStyle/>
                    <a:p>
                      <a:pPr algn="ctr" fontAlgn="b"/>
                      <a:r>
                        <a:rPr lang="en-IN" sz="1800" u="none" strike="noStrike" dirty="0">
                          <a:effectLst/>
                        </a:rPr>
                        <a:t>4</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5</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a:effectLst/>
                        </a:rPr>
                        <a:t>0.15625</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12702007"/>
                  </a:ext>
                </a:extLst>
              </a:tr>
              <a:tr h="416051">
                <a:tc>
                  <a:txBody>
                    <a:bodyPr/>
                    <a:lstStyle/>
                    <a:p>
                      <a:pPr algn="ctr" fontAlgn="b"/>
                      <a:r>
                        <a:rPr lang="en-IN" sz="1800" u="none" strike="noStrike" dirty="0">
                          <a:effectLst/>
                        </a:rPr>
                        <a:t>5</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1</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u="none" strike="noStrike" dirty="0">
                          <a:effectLst/>
                        </a:rPr>
                        <a:t>0.03125</a:t>
                      </a:r>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40280109"/>
                  </a:ext>
                </a:extLst>
              </a:tr>
              <a:tr h="416051">
                <a:tc>
                  <a:txBody>
                    <a:bodyPr/>
                    <a:lstStyle/>
                    <a:p>
                      <a:pPr algn="ctr" fontAlgn="b"/>
                      <a:r>
                        <a:rPr lang="en-IN" sz="1800" b="0" i="0" u="none" strike="noStrike" dirty="0">
                          <a:solidFill>
                            <a:srgbClr val="000000"/>
                          </a:solidFill>
                          <a:effectLst/>
                          <a:latin typeface="Calibri" panose="020F0502020204030204" pitchFamily="34" charset="0"/>
                        </a:rPr>
                        <a:t>Total</a:t>
                      </a:r>
                    </a:p>
                  </a:txBody>
                  <a:tcPr marL="7620" marR="7620" marT="7620" marB="0" anchor="b"/>
                </a:tc>
                <a:tc>
                  <a:txBody>
                    <a:bodyPr/>
                    <a:lstStyle/>
                    <a:p>
                      <a:pPr algn="ctr" fontAlgn="b"/>
                      <a:r>
                        <a:rPr lang="en-IN" sz="1800" b="0" i="0" u="none" strike="noStrike" dirty="0">
                          <a:solidFill>
                            <a:srgbClr val="000000"/>
                          </a:solidFill>
                          <a:effectLst/>
                          <a:latin typeface="Calibri" panose="020F0502020204030204" pitchFamily="34" charset="0"/>
                        </a:rPr>
                        <a:t>32</a:t>
                      </a:r>
                    </a:p>
                  </a:txBody>
                  <a:tcPr marL="7620" marR="7620" marT="7620" marB="0" anchor="b"/>
                </a:tc>
                <a:tc>
                  <a:txBody>
                    <a:bodyPr/>
                    <a:lstStyle/>
                    <a:p>
                      <a:pPr algn="r" fontAlgn="b"/>
                      <a:endParaRPr lang="en-IN"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5562174"/>
                  </a:ext>
                </a:extLst>
              </a:tr>
            </a:tbl>
          </a:graphicData>
        </a:graphic>
      </p:graphicFrame>
      <p:pic>
        <p:nvPicPr>
          <p:cNvPr id="10" name="Picture 9">
            <a:extLst>
              <a:ext uri="{FF2B5EF4-FFF2-40B4-BE49-F238E27FC236}">
                <a16:creationId xmlns:a16="http://schemas.microsoft.com/office/drawing/2014/main" id="{4E54A055-469B-4F7C-A614-6277F0656A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4936" y="3878423"/>
            <a:ext cx="2914650" cy="1133475"/>
          </a:xfrm>
          <a:prstGeom prst="rect">
            <a:avLst/>
          </a:prstGeom>
        </p:spPr>
      </p:pic>
      <p:sp>
        <p:nvSpPr>
          <p:cNvPr id="11" name="TextBox 10">
            <a:extLst>
              <a:ext uri="{FF2B5EF4-FFF2-40B4-BE49-F238E27FC236}">
                <a16:creationId xmlns:a16="http://schemas.microsoft.com/office/drawing/2014/main" id="{91590DDB-E2A6-4F88-B9AE-3630C2636F10}"/>
              </a:ext>
            </a:extLst>
          </p:cNvPr>
          <p:cNvSpPr txBox="1"/>
          <p:nvPr/>
        </p:nvSpPr>
        <p:spPr>
          <a:xfrm>
            <a:off x="5642323" y="2458337"/>
            <a:ext cx="5523269" cy="1200329"/>
          </a:xfrm>
          <a:prstGeom prst="rect">
            <a:avLst/>
          </a:prstGeom>
          <a:noFill/>
        </p:spPr>
        <p:txBody>
          <a:bodyPr wrap="square" rtlCol="0">
            <a:spAutoFit/>
          </a:bodyPr>
          <a:lstStyle/>
          <a:p>
            <a:r>
              <a:rPr lang="en-US" sz="2400" dirty="0">
                <a:latin typeface="Gill Sans MT" panose="020B0502020104020203" pitchFamily="34" charset="0"/>
              </a:rPr>
              <a:t>The probabilities for a given number of heads(x) turning up can be computed by the binomial distribution function formula</a:t>
            </a:r>
            <a:endParaRPr lang="en-IN" sz="2400" dirty="0">
              <a:latin typeface="Gill Sans MT" panose="020B0502020104020203" pitchFamily="34" charset="0"/>
            </a:endParaRPr>
          </a:p>
        </p:txBody>
      </p:sp>
      <p:sp>
        <p:nvSpPr>
          <p:cNvPr id="12" name="Rectangle 11">
            <a:extLst>
              <a:ext uri="{FF2B5EF4-FFF2-40B4-BE49-F238E27FC236}">
                <a16:creationId xmlns:a16="http://schemas.microsoft.com/office/drawing/2014/main" id="{731B3B39-7A6E-49EA-9CAC-EB88AF4B5769}"/>
              </a:ext>
            </a:extLst>
          </p:cNvPr>
          <p:cNvSpPr/>
          <p:nvPr/>
        </p:nvSpPr>
        <p:spPr>
          <a:xfrm>
            <a:off x="5558350" y="5231655"/>
            <a:ext cx="6288417" cy="1200329"/>
          </a:xfrm>
          <a:prstGeom prst="rect">
            <a:avLst/>
          </a:prstGeom>
        </p:spPr>
        <p:txBody>
          <a:bodyPr wrap="square">
            <a:spAutoFit/>
          </a:bodyPr>
          <a:lstStyle/>
          <a:p>
            <a:r>
              <a:rPr lang="en-US" sz="2400" dirty="0">
                <a:latin typeface="Gill Sans MT" panose="020B0502020104020203" pitchFamily="34" charset="0"/>
              </a:rPr>
              <a:t>The binomial distribution function can also be well approximated by a normal curve, with a mean of </a:t>
            </a:r>
            <a:r>
              <a:rPr lang="en-IN" sz="2400" b="1" dirty="0">
                <a:latin typeface="Gill Sans MT" panose="020B0502020104020203" pitchFamily="34" charset="0"/>
              </a:rPr>
              <a:t>µ = np, </a:t>
            </a:r>
            <a:r>
              <a:rPr lang="en-IN" sz="2400" dirty="0">
                <a:latin typeface="Gill Sans MT" panose="020B0502020104020203" pitchFamily="34" charset="0"/>
              </a:rPr>
              <a:t>and a variance of </a:t>
            </a:r>
            <a:r>
              <a:rPr lang="el-GR" sz="2400" b="1" dirty="0"/>
              <a:t>σ</a:t>
            </a:r>
            <a:r>
              <a:rPr lang="el-GR" sz="2400" b="1" baseline="30000" dirty="0"/>
              <a:t>2 </a:t>
            </a:r>
            <a:r>
              <a:rPr lang="en-IN" sz="2400" b="1" dirty="0">
                <a:latin typeface="Gill Sans MT" panose="020B0502020104020203" pitchFamily="34" charset="0"/>
              </a:rPr>
              <a:t>=npq </a:t>
            </a:r>
          </a:p>
        </p:txBody>
      </p:sp>
    </p:spTree>
    <p:extLst>
      <p:ext uri="{BB962C8B-B14F-4D97-AF65-F5344CB8AC3E}">
        <p14:creationId xmlns:p14="http://schemas.microsoft.com/office/powerpoint/2010/main" val="287231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AA7E7-4D87-4F78-8BD8-D5D26F448459}"/>
              </a:ext>
            </a:extLst>
          </p:cNvPr>
          <p:cNvSpPr>
            <a:spLocks noGrp="1"/>
          </p:cNvSpPr>
          <p:nvPr>
            <p:ph type="title"/>
          </p:nvPr>
        </p:nvSpPr>
        <p:spPr>
          <a:xfrm>
            <a:off x="85662" y="198765"/>
            <a:ext cx="11360800" cy="763600"/>
          </a:xfrm>
        </p:spPr>
        <p:txBody>
          <a:bodyPr/>
          <a:lstStyle/>
          <a:p>
            <a:r>
              <a:rPr lang="en-GB" sz="3600" dirty="0"/>
              <a:t>Sampling Distribution - Proportions</a:t>
            </a:r>
          </a:p>
        </p:txBody>
      </p:sp>
      <p:graphicFrame>
        <p:nvGraphicFramePr>
          <p:cNvPr id="4" name="Content Placeholder 3">
            <a:extLst>
              <a:ext uri="{FF2B5EF4-FFF2-40B4-BE49-F238E27FC236}">
                <a16:creationId xmlns:a16="http://schemas.microsoft.com/office/drawing/2014/main" id="{788E6AF5-BCF5-4266-A348-C1A367F381BC}"/>
              </a:ext>
            </a:extLst>
          </p:cNvPr>
          <p:cNvGraphicFramePr>
            <a:graphicFrameLocks noGrp="1"/>
          </p:cNvGraphicFramePr>
          <p:nvPr>
            <p:ph idx="1"/>
          </p:nvPr>
        </p:nvGraphicFramePr>
        <p:xfrm>
          <a:off x="201105" y="1279195"/>
          <a:ext cx="2957802" cy="4717575"/>
        </p:xfrm>
        <a:graphic>
          <a:graphicData uri="http://schemas.openxmlformats.org/drawingml/2006/table">
            <a:tbl>
              <a:tblPr>
                <a:tableStyleId>{5C22544A-7EE6-4342-B048-85BDC9FD1C3A}</a:tableStyleId>
              </a:tblPr>
              <a:tblGrid>
                <a:gridCol w="1484569">
                  <a:extLst>
                    <a:ext uri="{9D8B030D-6E8A-4147-A177-3AD203B41FA5}">
                      <a16:colId xmlns:a16="http://schemas.microsoft.com/office/drawing/2014/main" val="2127139555"/>
                    </a:ext>
                  </a:extLst>
                </a:gridCol>
                <a:gridCol w="1473233">
                  <a:extLst>
                    <a:ext uri="{9D8B030D-6E8A-4147-A177-3AD203B41FA5}">
                      <a16:colId xmlns:a16="http://schemas.microsoft.com/office/drawing/2014/main" val="910006852"/>
                    </a:ext>
                  </a:extLst>
                </a:gridCol>
              </a:tblGrid>
              <a:tr h="447936">
                <a:tc>
                  <a:txBody>
                    <a:bodyPr/>
                    <a:lstStyle/>
                    <a:p>
                      <a:pPr algn="l" fontAlgn="b"/>
                      <a:r>
                        <a:rPr lang="en-IN" sz="1400" u="none" strike="noStrike" dirty="0">
                          <a:effectLst/>
                        </a:rPr>
                        <a:t># of Heads, X</a:t>
                      </a:r>
                      <a:endParaRPr lang="en-IN" sz="1400" b="0" i="0" u="none" strike="noStrike" dirty="0">
                        <a:solidFill>
                          <a:srgbClr val="000000"/>
                        </a:solidFill>
                        <a:effectLst/>
                        <a:latin typeface="Calibri" panose="020F0502020204030204" pitchFamily="34" charset="0"/>
                      </a:endParaRPr>
                    </a:p>
                  </a:txBody>
                  <a:tcPr marL="2391" marR="2391" marT="2391" marB="0" anchor="b"/>
                </a:tc>
                <a:tc>
                  <a:txBody>
                    <a:bodyPr/>
                    <a:lstStyle/>
                    <a:p>
                      <a:pPr algn="l" fontAlgn="b"/>
                      <a:r>
                        <a:rPr lang="pt-BR" sz="1400" u="none" strike="noStrike" dirty="0">
                          <a:effectLst/>
                        </a:rPr>
                        <a:t>Pr(X), n=50, p=0.5</a:t>
                      </a:r>
                      <a:endParaRPr lang="pt-BR" sz="1400" b="0" i="0" u="none" strike="noStrike" dirty="0">
                        <a:solidFill>
                          <a:srgbClr val="000000"/>
                        </a:solidFill>
                        <a:effectLst/>
                        <a:latin typeface="Calibri" panose="020F0502020204030204" pitchFamily="34" charset="0"/>
                      </a:endParaRPr>
                    </a:p>
                  </a:txBody>
                  <a:tcPr marL="2391" marR="2391" marT="2391" marB="0" anchor="b"/>
                </a:tc>
                <a:extLst>
                  <a:ext uri="{0D108BD9-81ED-4DB2-BD59-A6C34878D82A}">
                    <a16:rowId xmlns:a16="http://schemas.microsoft.com/office/drawing/2014/main" val="3085699142"/>
                  </a:ext>
                </a:extLst>
              </a:tr>
              <a:tr h="225216">
                <a:tc>
                  <a:txBody>
                    <a:bodyPr/>
                    <a:lstStyle/>
                    <a:p>
                      <a:pPr algn="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2391" marR="2391" marT="2391" marB="0" anchor="b"/>
                </a:tc>
                <a:tc>
                  <a:txBody>
                    <a:bodyPr/>
                    <a:lstStyle/>
                    <a:p>
                      <a:pPr algn="r" fontAlgn="b"/>
                      <a:r>
                        <a:rPr lang="en-IN" sz="1400" u="none" strike="noStrike" dirty="0">
                          <a:effectLst/>
                        </a:rPr>
                        <a:t>8.88178E-16</a:t>
                      </a:r>
                      <a:endParaRPr lang="en-IN" sz="1400" b="0" i="0" u="none" strike="noStrike" dirty="0">
                        <a:solidFill>
                          <a:srgbClr val="000000"/>
                        </a:solidFill>
                        <a:effectLst/>
                        <a:latin typeface="Calibri" panose="020F0502020204030204" pitchFamily="34" charset="0"/>
                      </a:endParaRPr>
                    </a:p>
                  </a:txBody>
                  <a:tcPr marL="2391" marR="2391" marT="2391" marB="0" anchor="b"/>
                </a:tc>
                <a:extLst>
                  <a:ext uri="{0D108BD9-81ED-4DB2-BD59-A6C34878D82A}">
                    <a16:rowId xmlns:a16="http://schemas.microsoft.com/office/drawing/2014/main" val="4128105151"/>
                  </a:ext>
                </a:extLst>
              </a:tr>
              <a:tr h="225216">
                <a:tc>
                  <a:txBody>
                    <a:bodyPr/>
                    <a:lstStyle/>
                    <a:p>
                      <a:pPr algn="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2391" marR="2391" marT="2391" marB="0" anchor="b"/>
                </a:tc>
                <a:tc>
                  <a:txBody>
                    <a:bodyPr/>
                    <a:lstStyle/>
                    <a:p>
                      <a:pPr algn="r" fontAlgn="b"/>
                      <a:r>
                        <a:rPr lang="en-IN" sz="1400" u="none" strike="noStrike" dirty="0">
                          <a:effectLst/>
                        </a:rPr>
                        <a:t>4.44089E-14</a:t>
                      </a:r>
                      <a:endParaRPr lang="en-IN" sz="1400" b="0" i="0" u="none" strike="noStrike" dirty="0">
                        <a:solidFill>
                          <a:srgbClr val="000000"/>
                        </a:solidFill>
                        <a:effectLst/>
                        <a:latin typeface="Calibri" panose="020F0502020204030204" pitchFamily="34" charset="0"/>
                      </a:endParaRPr>
                    </a:p>
                  </a:txBody>
                  <a:tcPr marL="2391" marR="2391" marT="2391" marB="0" anchor="b"/>
                </a:tc>
                <a:extLst>
                  <a:ext uri="{0D108BD9-81ED-4DB2-BD59-A6C34878D82A}">
                    <a16:rowId xmlns:a16="http://schemas.microsoft.com/office/drawing/2014/main" val="3309833465"/>
                  </a:ext>
                </a:extLst>
              </a:tr>
              <a:tr h="225216">
                <a:tc>
                  <a:txBody>
                    <a:bodyPr/>
                    <a:lstStyle/>
                    <a:p>
                      <a:pPr algn="r" fontAlgn="b"/>
                      <a:r>
                        <a:rPr lang="en-IN" sz="1400" u="none" strike="noStrike">
                          <a:effectLst/>
                        </a:rPr>
                        <a:t>2</a:t>
                      </a:r>
                      <a:endParaRPr lang="en-IN" sz="1400" b="0" i="0" u="none" strike="noStrike">
                        <a:solidFill>
                          <a:srgbClr val="000000"/>
                        </a:solidFill>
                        <a:effectLst/>
                        <a:latin typeface="Calibri" panose="020F0502020204030204" pitchFamily="34" charset="0"/>
                      </a:endParaRPr>
                    </a:p>
                  </a:txBody>
                  <a:tcPr marL="2391" marR="2391" marT="2391" marB="0" anchor="b"/>
                </a:tc>
                <a:tc>
                  <a:txBody>
                    <a:bodyPr/>
                    <a:lstStyle/>
                    <a:p>
                      <a:pPr algn="r" fontAlgn="b"/>
                      <a:r>
                        <a:rPr lang="en-IN" sz="1400" u="none" strike="noStrike" dirty="0">
                          <a:effectLst/>
                        </a:rPr>
                        <a:t>1.08802E-12</a:t>
                      </a:r>
                      <a:endParaRPr lang="en-IN" sz="1400" b="0" i="0" u="none" strike="noStrike" dirty="0">
                        <a:solidFill>
                          <a:srgbClr val="000000"/>
                        </a:solidFill>
                        <a:effectLst/>
                        <a:latin typeface="Calibri" panose="020F0502020204030204" pitchFamily="34" charset="0"/>
                      </a:endParaRPr>
                    </a:p>
                  </a:txBody>
                  <a:tcPr marL="2391" marR="2391" marT="2391" marB="0" anchor="b"/>
                </a:tc>
                <a:extLst>
                  <a:ext uri="{0D108BD9-81ED-4DB2-BD59-A6C34878D82A}">
                    <a16:rowId xmlns:a16="http://schemas.microsoft.com/office/drawing/2014/main" val="4215690184"/>
                  </a:ext>
                </a:extLst>
              </a:tr>
              <a:tr h="225216">
                <a:tc>
                  <a:txBody>
                    <a:bodyPr/>
                    <a:lstStyle/>
                    <a:p>
                      <a:pPr algn="r" fontAlgn="b"/>
                      <a:r>
                        <a:rPr lang="en-IN" sz="1400" u="none" strike="noStrike">
                          <a:effectLst/>
                        </a:rPr>
                        <a:t>3</a:t>
                      </a:r>
                      <a:endParaRPr lang="en-IN" sz="1400" b="0" i="0" u="none" strike="noStrike">
                        <a:solidFill>
                          <a:srgbClr val="000000"/>
                        </a:solidFill>
                        <a:effectLst/>
                        <a:latin typeface="Calibri" panose="020F0502020204030204" pitchFamily="34" charset="0"/>
                      </a:endParaRPr>
                    </a:p>
                  </a:txBody>
                  <a:tcPr marL="2391" marR="2391" marT="2391" marB="0" anchor="b"/>
                </a:tc>
                <a:tc>
                  <a:txBody>
                    <a:bodyPr/>
                    <a:lstStyle/>
                    <a:p>
                      <a:pPr algn="r" fontAlgn="b"/>
                      <a:r>
                        <a:rPr lang="en-IN" sz="1400" u="none" strike="noStrike" dirty="0">
                          <a:effectLst/>
                        </a:rPr>
                        <a:t>1.74083E-11</a:t>
                      </a:r>
                      <a:endParaRPr lang="en-IN" sz="1400" b="0" i="0" u="none" strike="noStrike" dirty="0">
                        <a:solidFill>
                          <a:srgbClr val="000000"/>
                        </a:solidFill>
                        <a:effectLst/>
                        <a:latin typeface="Calibri" panose="020F0502020204030204" pitchFamily="34" charset="0"/>
                      </a:endParaRPr>
                    </a:p>
                  </a:txBody>
                  <a:tcPr marL="2391" marR="2391" marT="2391" marB="0" anchor="b"/>
                </a:tc>
                <a:extLst>
                  <a:ext uri="{0D108BD9-81ED-4DB2-BD59-A6C34878D82A}">
                    <a16:rowId xmlns:a16="http://schemas.microsoft.com/office/drawing/2014/main" val="2227134178"/>
                  </a:ext>
                </a:extLst>
              </a:tr>
              <a:tr h="225216">
                <a:tc>
                  <a:txBody>
                    <a:bodyPr/>
                    <a:lstStyle/>
                    <a:p>
                      <a:pPr algn="r" fontAlgn="b"/>
                      <a:r>
                        <a:rPr lang="en-IN" sz="1400" u="none" strike="noStrike">
                          <a:effectLst/>
                        </a:rPr>
                        <a:t>4</a:t>
                      </a:r>
                      <a:endParaRPr lang="en-IN" sz="1400" b="0" i="0" u="none" strike="noStrike">
                        <a:solidFill>
                          <a:srgbClr val="000000"/>
                        </a:solidFill>
                        <a:effectLst/>
                        <a:latin typeface="Calibri" panose="020F0502020204030204" pitchFamily="34" charset="0"/>
                      </a:endParaRPr>
                    </a:p>
                  </a:txBody>
                  <a:tcPr marL="2391" marR="2391" marT="2391" marB="0" anchor="b"/>
                </a:tc>
                <a:tc>
                  <a:txBody>
                    <a:bodyPr/>
                    <a:lstStyle/>
                    <a:p>
                      <a:pPr algn="r" fontAlgn="b"/>
                      <a:r>
                        <a:rPr lang="en-IN" sz="1400" u="none" strike="noStrike" dirty="0">
                          <a:effectLst/>
                        </a:rPr>
                        <a:t>2.04547E-10</a:t>
                      </a:r>
                      <a:endParaRPr lang="en-IN" sz="1400" b="0" i="0" u="none" strike="noStrike" dirty="0">
                        <a:solidFill>
                          <a:srgbClr val="000000"/>
                        </a:solidFill>
                        <a:effectLst/>
                        <a:latin typeface="Calibri" panose="020F0502020204030204" pitchFamily="34" charset="0"/>
                      </a:endParaRPr>
                    </a:p>
                  </a:txBody>
                  <a:tcPr marL="2391" marR="2391" marT="2391" marB="0" anchor="b"/>
                </a:tc>
                <a:extLst>
                  <a:ext uri="{0D108BD9-81ED-4DB2-BD59-A6C34878D82A}">
                    <a16:rowId xmlns:a16="http://schemas.microsoft.com/office/drawing/2014/main" val="569945372"/>
                  </a:ext>
                </a:extLst>
              </a:tr>
              <a:tr h="225216">
                <a:tc>
                  <a:txBody>
                    <a:bodyPr/>
                    <a:lstStyle/>
                    <a:p>
                      <a:pPr algn="r" fontAlgn="b"/>
                      <a:r>
                        <a:rPr lang="en-IN" sz="1400" u="none" strike="noStrike" dirty="0">
                          <a:effectLst/>
                        </a:rPr>
                        <a:t>5</a:t>
                      </a:r>
                      <a:endParaRPr lang="en-IN" sz="1400" b="0" i="0" u="none" strike="noStrike" dirty="0">
                        <a:solidFill>
                          <a:srgbClr val="000000"/>
                        </a:solidFill>
                        <a:effectLst/>
                        <a:latin typeface="Calibri" panose="020F0502020204030204" pitchFamily="34" charset="0"/>
                      </a:endParaRPr>
                    </a:p>
                  </a:txBody>
                  <a:tcPr marL="2391" marR="2391" marT="2391" marB="0" anchor="b"/>
                </a:tc>
                <a:tc>
                  <a:txBody>
                    <a:bodyPr/>
                    <a:lstStyle/>
                    <a:p>
                      <a:pPr algn="r" fontAlgn="b"/>
                      <a:r>
                        <a:rPr lang="en-IN" sz="1400" u="none" strike="noStrike" dirty="0">
                          <a:effectLst/>
                        </a:rPr>
                        <a:t>1.88184E-09</a:t>
                      </a:r>
                      <a:endParaRPr lang="en-IN" sz="1400" b="0" i="0" u="none" strike="noStrike" dirty="0">
                        <a:solidFill>
                          <a:srgbClr val="000000"/>
                        </a:solidFill>
                        <a:effectLst/>
                        <a:latin typeface="Calibri" panose="020F0502020204030204" pitchFamily="34" charset="0"/>
                      </a:endParaRPr>
                    </a:p>
                  </a:txBody>
                  <a:tcPr marL="2391" marR="2391" marT="2391" marB="0" anchor="b"/>
                </a:tc>
                <a:extLst>
                  <a:ext uri="{0D108BD9-81ED-4DB2-BD59-A6C34878D82A}">
                    <a16:rowId xmlns:a16="http://schemas.microsoft.com/office/drawing/2014/main" val="105497558"/>
                  </a:ext>
                </a:extLst>
              </a:tr>
              <a:tr h="225216">
                <a:tc>
                  <a:txBody>
                    <a:bodyPr/>
                    <a:lstStyle/>
                    <a:p>
                      <a:pPr algn="r" fontAlgn="b"/>
                      <a:r>
                        <a:rPr lang="en-IN" sz="1400" u="none" strike="noStrike">
                          <a:effectLst/>
                        </a:rPr>
                        <a:t>6</a:t>
                      </a:r>
                      <a:endParaRPr lang="en-IN" sz="1400" b="0" i="0" u="none" strike="noStrike">
                        <a:solidFill>
                          <a:srgbClr val="000000"/>
                        </a:solidFill>
                        <a:effectLst/>
                        <a:latin typeface="Calibri" panose="020F0502020204030204" pitchFamily="34" charset="0"/>
                      </a:endParaRPr>
                    </a:p>
                  </a:txBody>
                  <a:tcPr marL="2391" marR="2391" marT="2391" marB="0" anchor="b"/>
                </a:tc>
                <a:tc>
                  <a:txBody>
                    <a:bodyPr/>
                    <a:lstStyle/>
                    <a:p>
                      <a:pPr algn="r" fontAlgn="b"/>
                      <a:r>
                        <a:rPr lang="en-IN" sz="1400" u="none" strike="noStrike" dirty="0">
                          <a:effectLst/>
                        </a:rPr>
                        <a:t>1.41138E-08</a:t>
                      </a:r>
                      <a:endParaRPr lang="en-IN" sz="1400" b="0" i="0" u="none" strike="noStrike" dirty="0">
                        <a:solidFill>
                          <a:srgbClr val="000000"/>
                        </a:solidFill>
                        <a:effectLst/>
                        <a:latin typeface="Calibri" panose="020F0502020204030204" pitchFamily="34" charset="0"/>
                      </a:endParaRPr>
                    </a:p>
                  </a:txBody>
                  <a:tcPr marL="2391" marR="2391" marT="2391" marB="0" anchor="b"/>
                </a:tc>
                <a:extLst>
                  <a:ext uri="{0D108BD9-81ED-4DB2-BD59-A6C34878D82A}">
                    <a16:rowId xmlns:a16="http://schemas.microsoft.com/office/drawing/2014/main" val="557602180"/>
                  </a:ext>
                </a:extLst>
              </a:tr>
              <a:tr h="225216">
                <a:tc>
                  <a:txBody>
                    <a:bodyPr/>
                    <a:lstStyle/>
                    <a:p>
                      <a:pPr algn="r" fontAlgn="b"/>
                      <a:r>
                        <a:rPr lang="en-IN" sz="1400" u="none" strike="noStrike">
                          <a:effectLst/>
                        </a:rPr>
                        <a:t>7</a:t>
                      </a:r>
                      <a:endParaRPr lang="en-IN" sz="1400" b="0" i="0" u="none" strike="noStrike">
                        <a:solidFill>
                          <a:srgbClr val="000000"/>
                        </a:solidFill>
                        <a:effectLst/>
                        <a:latin typeface="Calibri" panose="020F0502020204030204" pitchFamily="34" charset="0"/>
                      </a:endParaRPr>
                    </a:p>
                  </a:txBody>
                  <a:tcPr marL="2391" marR="2391" marT="2391" marB="0" anchor="b"/>
                </a:tc>
                <a:tc>
                  <a:txBody>
                    <a:bodyPr/>
                    <a:lstStyle/>
                    <a:p>
                      <a:pPr algn="r" fontAlgn="b"/>
                      <a:r>
                        <a:rPr lang="en-IN" sz="1400" u="none" strike="noStrike" dirty="0">
                          <a:effectLst/>
                        </a:rPr>
                        <a:t>8.87152E-08</a:t>
                      </a:r>
                      <a:endParaRPr lang="en-IN" sz="1400" b="0" i="0" u="none" strike="noStrike" dirty="0">
                        <a:solidFill>
                          <a:srgbClr val="000000"/>
                        </a:solidFill>
                        <a:effectLst/>
                        <a:latin typeface="Calibri" panose="020F0502020204030204" pitchFamily="34" charset="0"/>
                      </a:endParaRPr>
                    </a:p>
                  </a:txBody>
                  <a:tcPr marL="2391" marR="2391" marT="2391" marB="0" anchor="b"/>
                </a:tc>
                <a:extLst>
                  <a:ext uri="{0D108BD9-81ED-4DB2-BD59-A6C34878D82A}">
                    <a16:rowId xmlns:a16="http://schemas.microsoft.com/office/drawing/2014/main" val="1842293408"/>
                  </a:ext>
                </a:extLst>
              </a:tr>
              <a:tr h="225216">
                <a:tc>
                  <a:txBody>
                    <a:bodyPr/>
                    <a:lstStyle/>
                    <a:p>
                      <a:pPr algn="r" fontAlgn="b"/>
                      <a:r>
                        <a:rPr lang="en-IN" sz="1400" u="none" strike="noStrike">
                          <a:effectLst/>
                        </a:rPr>
                        <a:t>8</a:t>
                      </a:r>
                      <a:endParaRPr lang="en-IN" sz="1400" b="0" i="0" u="none" strike="noStrike">
                        <a:solidFill>
                          <a:srgbClr val="000000"/>
                        </a:solidFill>
                        <a:effectLst/>
                        <a:latin typeface="Calibri" panose="020F0502020204030204" pitchFamily="34" charset="0"/>
                      </a:endParaRPr>
                    </a:p>
                  </a:txBody>
                  <a:tcPr marL="2391" marR="2391" marT="2391" marB="0" anchor="b"/>
                </a:tc>
                <a:tc>
                  <a:txBody>
                    <a:bodyPr/>
                    <a:lstStyle/>
                    <a:p>
                      <a:pPr algn="r" fontAlgn="b"/>
                      <a:r>
                        <a:rPr lang="en-IN" sz="1400" u="none" strike="noStrike" dirty="0">
                          <a:effectLst/>
                        </a:rPr>
                        <a:t>4.76844E-07</a:t>
                      </a:r>
                      <a:endParaRPr lang="en-IN" sz="1400" b="0" i="0" u="none" strike="noStrike" dirty="0">
                        <a:solidFill>
                          <a:srgbClr val="000000"/>
                        </a:solidFill>
                        <a:effectLst/>
                        <a:latin typeface="Calibri" panose="020F0502020204030204" pitchFamily="34" charset="0"/>
                      </a:endParaRPr>
                    </a:p>
                  </a:txBody>
                  <a:tcPr marL="2391" marR="2391" marT="2391" marB="0" anchor="b"/>
                </a:tc>
                <a:extLst>
                  <a:ext uri="{0D108BD9-81ED-4DB2-BD59-A6C34878D82A}">
                    <a16:rowId xmlns:a16="http://schemas.microsoft.com/office/drawing/2014/main" val="2700798671"/>
                  </a:ext>
                </a:extLst>
              </a:tr>
              <a:tr h="225216">
                <a:tc>
                  <a:txBody>
                    <a:bodyPr/>
                    <a:lstStyle/>
                    <a:p>
                      <a:pPr algn="r" fontAlgn="b"/>
                      <a:r>
                        <a:rPr lang="en-IN" sz="1400" u="none" strike="noStrike">
                          <a:effectLst/>
                        </a:rPr>
                        <a:t>9</a:t>
                      </a:r>
                      <a:endParaRPr lang="en-IN" sz="1400" b="0" i="0" u="none" strike="noStrike">
                        <a:solidFill>
                          <a:srgbClr val="000000"/>
                        </a:solidFill>
                        <a:effectLst/>
                        <a:latin typeface="Calibri" panose="020F0502020204030204" pitchFamily="34" charset="0"/>
                      </a:endParaRPr>
                    </a:p>
                  </a:txBody>
                  <a:tcPr marL="2391" marR="2391" marT="2391" marB="0" anchor="b"/>
                </a:tc>
                <a:tc>
                  <a:txBody>
                    <a:bodyPr/>
                    <a:lstStyle/>
                    <a:p>
                      <a:pPr algn="r" fontAlgn="b"/>
                      <a:r>
                        <a:rPr lang="en-IN" sz="1400" u="none" strike="noStrike" dirty="0">
                          <a:effectLst/>
                        </a:rPr>
                        <a:t>2.22527E-06</a:t>
                      </a:r>
                      <a:endParaRPr lang="en-IN" sz="1400" b="0" i="0" u="none" strike="noStrike" dirty="0">
                        <a:solidFill>
                          <a:srgbClr val="000000"/>
                        </a:solidFill>
                        <a:effectLst/>
                        <a:latin typeface="Calibri" panose="020F0502020204030204" pitchFamily="34" charset="0"/>
                      </a:endParaRPr>
                    </a:p>
                  </a:txBody>
                  <a:tcPr marL="2391" marR="2391" marT="2391" marB="0" anchor="b"/>
                </a:tc>
                <a:extLst>
                  <a:ext uri="{0D108BD9-81ED-4DB2-BD59-A6C34878D82A}">
                    <a16:rowId xmlns:a16="http://schemas.microsoft.com/office/drawing/2014/main" val="661802582"/>
                  </a:ext>
                </a:extLst>
              </a:tr>
              <a:tr h="225216">
                <a:tc>
                  <a:txBody>
                    <a:bodyPr/>
                    <a:lstStyle/>
                    <a:p>
                      <a:pPr algn="r" fontAlgn="b"/>
                      <a:r>
                        <a:rPr lang="en-IN" sz="1400" u="none" strike="noStrike">
                          <a:effectLst/>
                        </a:rPr>
                        <a:t>10</a:t>
                      </a:r>
                      <a:endParaRPr lang="en-IN" sz="1400" b="0" i="0" u="none" strike="noStrike">
                        <a:solidFill>
                          <a:srgbClr val="000000"/>
                        </a:solidFill>
                        <a:effectLst/>
                        <a:latin typeface="Calibri" panose="020F0502020204030204" pitchFamily="34" charset="0"/>
                      </a:endParaRPr>
                    </a:p>
                  </a:txBody>
                  <a:tcPr marL="2391" marR="2391" marT="2391" marB="0" anchor="b"/>
                </a:tc>
                <a:tc>
                  <a:txBody>
                    <a:bodyPr/>
                    <a:lstStyle/>
                    <a:p>
                      <a:pPr algn="r" fontAlgn="b"/>
                      <a:r>
                        <a:rPr lang="en-IN" sz="1400" u="none" strike="noStrike" dirty="0">
                          <a:effectLst/>
                        </a:rPr>
                        <a:t>9.12362E-06</a:t>
                      </a:r>
                      <a:endParaRPr lang="en-IN" sz="1400" b="0" i="0" u="none" strike="noStrike" dirty="0">
                        <a:solidFill>
                          <a:srgbClr val="000000"/>
                        </a:solidFill>
                        <a:effectLst/>
                        <a:latin typeface="Calibri" panose="020F0502020204030204" pitchFamily="34" charset="0"/>
                      </a:endParaRPr>
                    </a:p>
                  </a:txBody>
                  <a:tcPr marL="2391" marR="2391" marT="2391" marB="0" anchor="b"/>
                </a:tc>
                <a:extLst>
                  <a:ext uri="{0D108BD9-81ED-4DB2-BD59-A6C34878D82A}">
                    <a16:rowId xmlns:a16="http://schemas.microsoft.com/office/drawing/2014/main" val="2287216481"/>
                  </a:ext>
                </a:extLst>
              </a:tr>
              <a:tr h="225216">
                <a:tc>
                  <a:txBody>
                    <a:bodyPr/>
                    <a:lstStyle/>
                    <a:p>
                      <a:pPr algn="r" fontAlgn="b"/>
                      <a:r>
                        <a:rPr lang="en-IN" sz="1400" u="none" strike="noStrike">
                          <a:effectLst/>
                        </a:rPr>
                        <a:t>11</a:t>
                      </a:r>
                      <a:endParaRPr lang="en-IN" sz="1400" b="0" i="0" u="none" strike="noStrike">
                        <a:solidFill>
                          <a:srgbClr val="000000"/>
                        </a:solidFill>
                        <a:effectLst/>
                        <a:latin typeface="Calibri" panose="020F0502020204030204" pitchFamily="34" charset="0"/>
                      </a:endParaRPr>
                    </a:p>
                  </a:txBody>
                  <a:tcPr marL="2391" marR="2391" marT="2391" marB="0" anchor="b"/>
                </a:tc>
                <a:tc>
                  <a:txBody>
                    <a:bodyPr/>
                    <a:lstStyle/>
                    <a:p>
                      <a:pPr algn="r" fontAlgn="b"/>
                      <a:r>
                        <a:rPr lang="en-IN" sz="1400" u="none" strike="noStrike" dirty="0">
                          <a:effectLst/>
                        </a:rPr>
                        <a:t>3.31768E-05</a:t>
                      </a:r>
                      <a:endParaRPr lang="en-IN" sz="1400" b="0" i="0" u="none" strike="noStrike" dirty="0">
                        <a:solidFill>
                          <a:srgbClr val="000000"/>
                        </a:solidFill>
                        <a:effectLst/>
                        <a:latin typeface="Calibri" panose="020F0502020204030204" pitchFamily="34" charset="0"/>
                      </a:endParaRPr>
                    </a:p>
                  </a:txBody>
                  <a:tcPr marL="2391" marR="2391" marT="2391" marB="0" anchor="b"/>
                </a:tc>
                <a:extLst>
                  <a:ext uri="{0D108BD9-81ED-4DB2-BD59-A6C34878D82A}">
                    <a16:rowId xmlns:a16="http://schemas.microsoft.com/office/drawing/2014/main" val="2419562648"/>
                  </a:ext>
                </a:extLst>
              </a:tr>
              <a:tr h="225216">
                <a:tc>
                  <a:txBody>
                    <a:bodyPr/>
                    <a:lstStyle/>
                    <a:p>
                      <a:pPr algn="r" fontAlgn="b"/>
                      <a:r>
                        <a:rPr lang="en-IN" sz="1400" u="none" strike="noStrike">
                          <a:effectLst/>
                        </a:rPr>
                        <a:t>12</a:t>
                      </a:r>
                      <a:endParaRPr lang="en-IN" sz="1400" b="0" i="0" u="none" strike="noStrike">
                        <a:solidFill>
                          <a:srgbClr val="000000"/>
                        </a:solidFill>
                        <a:effectLst/>
                        <a:latin typeface="Calibri" panose="020F0502020204030204" pitchFamily="34" charset="0"/>
                      </a:endParaRPr>
                    </a:p>
                  </a:txBody>
                  <a:tcPr marL="2391" marR="2391" marT="2391" marB="0" anchor="b"/>
                </a:tc>
                <a:tc>
                  <a:txBody>
                    <a:bodyPr/>
                    <a:lstStyle/>
                    <a:p>
                      <a:pPr algn="r" fontAlgn="b"/>
                      <a:r>
                        <a:rPr lang="en-IN" sz="1400" u="none" strike="noStrike" dirty="0">
                          <a:effectLst/>
                        </a:rPr>
                        <a:t>0.000107825</a:t>
                      </a:r>
                      <a:endParaRPr lang="en-IN" sz="1400" b="0" i="0" u="none" strike="noStrike" dirty="0">
                        <a:solidFill>
                          <a:srgbClr val="000000"/>
                        </a:solidFill>
                        <a:effectLst/>
                        <a:latin typeface="Calibri" panose="020F0502020204030204" pitchFamily="34" charset="0"/>
                      </a:endParaRPr>
                    </a:p>
                  </a:txBody>
                  <a:tcPr marL="2391" marR="2391" marT="2391" marB="0" anchor="b"/>
                </a:tc>
                <a:extLst>
                  <a:ext uri="{0D108BD9-81ED-4DB2-BD59-A6C34878D82A}">
                    <a16:rowId xmlns:a16="http://schemas.microsoft.com/office/drawing/2014/main" val="2521807990"/>
                  </a:ext>
                </a:extLst>
              </a:tr>
              <a:tr h="225216">
                <a:tc>
                  <a:txBody>
                    <a:bodyPr/>
                    <a:lstStyle/>
                    <a:p>
                      <a:pPr algn="r" fontAlgn="b"/>
                      <a:r>
                        <a:rPr lang="en-IN" sz="1400" u="none" strike="noStrike">
                          <a:effectLst/>
                        </a:rPr>
                        <a:t>13</a:t>
                      </a:r>
                      <a:endParaRPr lang="en-IN" sz="1400" b="0" i="0" u="none" strike="noStrike">
                        <a:solidFill>
                          <a:srgbClr val="000000"/>
                        </a:solidFill>
                        <a:effectLst/>
                        <a:latin typeface="Calibri" panose="020F0502020204030204" pitchFamily="34" charset="0"/>
                      </a:endParaRPr>
                    </a:p>
                  </a:txBody>
                  <a:tcPr marL="2391" marR="2391" marT="2391" marB="0" anchor="b"/>
                </a:tc>
                <a:tc>
                  <a:txBody>
                    <a:bodyPr/>
                    <a:lstStyle/>
                    <a:p>
                      <a:pPr algn="r" fontAlgn="b"/>
                      <a:r>
                        <a:rPr lang="en-IN" sz="1400" u="none" strike="noStrike" dirty="0">
                          <a:effectLst/>
                        </a:rPr>
                        <a:t>0.000315179</a:t>
                      </a:r>
                      <a:endParaRPr lang="en-IN" sz="1400" b="0" i="0" u="none" strike="noStrike" dirty="0">
                        <a:solidFill>
                          <a:srgbClr val="000000"/>
                        </a:solidFill>
                        <a:effectLst/>
                        <a:latin typeface="Calibri" panose="020F0502020204030204" pitchFamily="34" charset="0"/>
                      </a:endParaRPr>
                    </a:p>
                  </a:txBody>
                  <a:tcPr marL="2391" marR="2391" marT="2391" marB="0" anchor="b"/>
                </a:tc>
                <a:extLst>
                  <a:ext uri="{0D108BD9-81ED-4DB2-BD59-A6C34878D82A}">
                    <a16:rowId xmlns:a16="http://schemas.microsoft.com/office/drawing/2014/main" val="1105468668"/>
                  </a:ext>
                </a:extLst>
              </a:tr>
              <a:tr h="225216">
                <a:tc>
                  <a:txBody>
                    <a:bodyPr/>
                    <a:lstStyle/>
                    <a:p>
                      <a:pPr algn="r" fontAlgn="b"/>
                      <a:r>
                        <a:rPr lang="en-IN" sz="1400" u="none" strike="noStrike">
                          <a:effectLst/>
                        </a:rPr>
                        <a:t>14</a:t>
                      </a:r>
                      <a:endParaRPr lang="en-IN" sz="1400" b="0" i="0" u="none" strike="noStrike">
                        <a:solidFill>
                          <a:srgbClr val="000000"/>
                        </a:solidFill>
                        <a:effectLst/>
                        <a:latin typeface="Calibri" panose="020F0502020204030204" pitchFamily="34" charset="0"/>
                      </a:endParaRPr>
                    </a:p>
                  </a:txBody>
                  <a:tcPr marL="2391" marR="2391" marT="2391" marB="0" anchor="b"/>
                </a:tc>
                <a:tc>
                  <a:txBody>
                    <a:bodyPr/>
                    <a:lstStyle/>
                    <a:p>
                      <a:pPr algn="r" fontAlgn="b"/>
                      <a:r>
                        <a:rPr lang="en-IN" sz="1400" u="none" strike="noStrike" dirty="0">
                          <a:effectLst/>
                        </a:rPr>
                        <a:t>0.000832974</a:t>
                      </a:r>
                      <a:endParaRPr lang="en-IN" sz="1400" b="0" i="0" u="none" strike="noStrike" dirty="0">
                        <a:solidFill>
                          <a:srgbClr val="000000"/>
                        </a:solidFill>
                        <a:effectLst/>
                        <a:latin typeface="Calibri" panose="020F0502020204030204" pitchFamily="34" charset="0"/>
                      </a:endParaRPr>
                    </a:p>
                  </a:txBody>
                  <a:tcPr marL="2391" marR="2391" marT="2391" marB="0" anchor="b"/>
                </a:tc>
                <a:extLst>
                  <a:ext uri="{0D108BD9-81ED-4DB2-BD59-A6C34878D82A}">
                    <a16:rowId xmlns:a16="http://schemas.microsoft.com/office/drawing/2014/main" val="4074957110"/>
                  </a:ext>
                </a:extLst>
              </a:tr>
              <a:tr h="225216">
                <a:tc>
                  <a:txBody>
                    <a:bodyPr/>
                    <a:lstStyle/>
                    <a:p>
                      <a:pPr algn="r" fontAlgn="b"/>
                      <a:r>
                        <a:rPr lang="en-IN" sz="1400" u="none" strike="noStrike">
                          <a:effectLst/>
                        </a:rPr>
                        <a:t>15</a:t>
                      </a:r>
                      <a:endParaRPr lang="en-IN" sz="1400" b="0" i="0" u="none" strike="noStrike">
                        <a:solidFill>
                          <a:srgbClr val="000000"/>
                        </a:solidFill>
                        <a:effectLst/>
                        <a:latin typeface="Calibri" panose="020F0502020204030204" pitchFamily="34" charset="0"/>
                      </a:endParaRPr>
                    </a:p>
                  </a:txBody>
                  <a:tcPr marL="2391" marR="2391" marT="2391" marB="0" anchor="b"/>
                </a:tc>
                <a:tc>
                  <a:txBody>
                    <a:bodyPr/>
                    <a:lstStyle/>
                    <a:p>
                      <a:pPr algn="r" fontAlgn="b"/>
                      <a:r>
                        <a:rPr lang="en-IN" sz="1400" u="none" strike="noStrike" dirty="0">
                          <a:effectLst/>
                        </a:rPr>
                        <a:t>0.001999138</a:t>
                      </a:r>
                      <a:endParaRPr lang="en-IN" sz="1400" b="0" i="0" u="none" strike="noStrike" dirty="0">
                        <a:solidFill>
                          <a:srgbClr val="000000"/>
                        </a:solidFill>
                        <a:effectLst/>
                        <a:latin typeface="Calibri" panose="020F0502020204030204" pitchFamily="34" charset="0"/>
                      </a:endParaRPr>
                    </a:p>
                  </a:txBody>
                  <a:tcPr marL="2391" marR="2391" marT="2391" marB="0" anchor="b"/>
                </a:tc>
                <a:extLst>
                  <a:ext uri="{0D108BD9-81ED-4DB2-BD59-A6C34878D82A}">
                    <a16:rowId xmlns:a16="http://schemas.microsoft.com/office/drawing/2014/main" val="3160280745"/>
                  </a:ext>
                </a:extLst>
              </a:tr>
              <a:tr h="225216">
                <a:tc>
                  <a:txBody>
                    <a:bodyPr/>
                    <a:lstStyle/>
                    <a:p>
                      <a:pPr algn="r" fontAlgn="b"/>
                      <a:r>
                        <a:rPr lang="en-IN" sz="1400" u="none" strike="noStrike">
                          <a:effectLst/>
                        </a:rPr>
                        <a:t>16</a:t>
                      </a:r>
                      <a:endParaRPr lang="en-IN" sz="1400" b="0" i="0" u="none" strike="noStrike">
                        <a:solidFill>
                          <a:srgbClr val="000000"/>
                        </a:solidFill>
                        <a:effectLst/>
                        <a:latin typeface="Calibri" panose="020F0502020204030204" pitchFamily="34" charset="0"/>
                      </a:endParaRPr>
                    </a:p>
                  </a:txBody>
                  <a:tcPr marL="2391" marR="2391" marT="2391" marB="0" anchor="b"/>
                </a:tc>
                <a:tc>
                  <a:txBody>
                    <a:bodyPr/>
                    <a:lstStyle/>
                    <a:p>
                      <a:pPr algn="r" fontAlgn="b"/>
                      <a:r>
                        <a:rPr lang="en-IN" sz="1400" u="none" strike="noStrike" dirty="0">
                          <a:effectLst/>
                        </a:rPr>
                        <a:t>0.004373115</a:t>
                      </a:r>
                      <a:endParaRPr lang="en-IN" sz="1400" b="0" i="0" u="none" strike="noStrike" dirty="0">
                        <a:solidFill>
                          <a:srgbClr val="000000"/>
                        </a:solidFill>
                        <a:effectLst/>
                        <a:latin typeface="Calibri" panose="020F0502020204030204" pitchFamily="34" charset="0"/>
                      </a:endParaRPr>
                    </a:p>
                  </a:txBody>
                  <a:tcPr marL="2391" marR="2391" marT="2391" marB="0" anchor="b"/>
                </a:tc>
                <a:extLst>
                  <a:ext uri="{0D108BD9-81ED-4DB2-BD59-A6C34878D82A}">
                    <a16:rowId xmlns:a16="http://schemas.microsoft.com/office/drawing/2014/main" val="1575130039"/>
                  </a:ext>
                </a:extLst>
              </a:tr>
              <a:tr h="225216">
                <a:tc>
                  <a:txBody>
                    <a:bodyPr/>
                    <a:lstStyle/>
                    <a:p>
                      <a:pPr algn="r" fontAlgn="b"/>
                      <a:r>
                        <a:rPr lang="en-IN" sz="1400" u="none" strike="noStrike" dirty="0">
                          <a:effectLst/>
                        </a:rPr>
                        <a:t>17</a:t>
                      </a:r>
                      <a:endParaRPr lang="en-IN" sz="1400" b="0" i="0" u="none" strike="noStrike" dirty="0">
                        <a:solidFill>
                          <a:srgbClr val="000000"/>
                        </a:solidFill>
                        <a:effectLst/>
                        <a:latin typeface="Calibri" panose="020F0502020204030204" pitchFamily="34" charset="0"/>
                      </a:endParaRPr>
                    </a:p>
                  </a:txBody>
                  <a:tcPr marL="2391" marR="2391" marT="2391" marB="0" anchor="b"/>
                </a:tc>
                <a:tc>
                  <a:txBody>
                    <a:bodyPr/>
                    <a:lstStyle/>
                    <a:p>
                      <a:pPr algn="r" fontAlgn="b"/>
                      <a:r>
                        <a:rPr lang="en-IN" sz="1400" u="none" strike="noStrike" dirty="0">
                          <a:effectLst/>
                        </a:rPr>
                        <a:t>0.00874623</a:t>
                      </a:r>
                      <a:endParaRPr lang="en-IN" sz="1400" b="0" i="0" u="none" strike="noStrike" dirty="0">
                        <a:solidFill>
                          <a:srgbClr val="000000"/>
                        </a:solidFill>
                        <a:effectLst/>
                        <a:latin typeface="Calibri" panose="020F0502020204030204" pitchFamily="34" charset="0"/>
                      </a:endParaRPr>
                    </a:p>
                  </a:txBody>
                  <a:tcPr marL="2391" marR="2391" marT="2391" marB="0" anchor="b"/>
                </a:tc>
                <a:extLst>
                  <a:ext uri="{0D108BD9-81ED-4DB2-BD59-A6C34878D82A}">
                    <a16:rowId xmlns:a16="http://schemas.microsoft.com/office/drawing/2014/main" val="3772779815"/>
                  </a:ext>
                </a:extLst>
              </a:tr>
              <a:tr h="155854">
                <a:tc>
                  <a:txBody>
                    <a:bodyPr/>
                    <a:lstStyle/>
                    <a:p>
                      <a:pPr algn="r" fontAlgn="b"/>
                      <a:r>
                        <a:rPr lang="en-IN" sz="1400" u="none" strike="noStrike" dirty="0">
                          <a:effectLst/>
                        </a:rPr>
                        <a:t>18</a:t>
                      </a:r>
                      <a:endParaRPr lang="en-IN" sz="1400" b="0" i="0" u="none" strike="noStrike" dirty="0">
                        <a:solidFill>
                          <a:srgbClr val="000000"/>
                        </a:solidFill>
                        <a:effectLst/>
                        <a:latin typeface="Calibri" panose="020F0502020204030204" pitchFamily="34" charset="0"/>
                      </a:endParaRPr>
                    </a:p>
                  </a:txBody>
                  <a:tcPr marL="2391" marR="2391" marT="2391" marB="0" anchor="b"/>
                </a:tc>
                <a:tc>
                  <a:txBody>
                    <a:bodyPr/>
                    <a:lstStyle/>
                    <a:p>
                      <a:pPr algn="r" fontAlgn="b"/>
                      <a:r>
                        <a:rPr lang="en-IN" sz="1400" u="none" strike="noStrike" dirty="0">
                          <a:effectLst/>
                        </a:rPr>
                        <a:t>0.016034755</a:t>
                      </a:r>
                      <a:endParaRPr lang="en-IN" sz="1400" b="0" i="0" u="none" strike="noStrike" dirty="0">
                        <a:solidFill>
                          <a:srgbClr val="000000"/>
                        </a:solidFill>
                        <a:effectLst/>
                        <a:latin typeface="Calibri" panose="020F0502020204030204" pitchFamily="34" charset="0"/>
                      </a:endParaRPr>
                    </a:p>
                  </a:txBody>
                  <a:tcPr marL="2391" marR="2391" marT="2391" marB="0" anchor="b"/>
                </a:tc>
                <a:extLst>
                  <a:ext uri="{0D108BD9-81ED-4DB2-BD59-A6C34878D82A}">
                    <a16:rowId xmlns:a16="http://schemas.microsoft.com/office/drawing/2014/main" val="2512064972"/>
                  </a:ext>
                </a:extLst>
              </a:tr>
            </a:tbl>
          </a:graphicData>
        </a:graphic>
      </p:graphicFrame>
      <p:sp>
        <p:nvSpPr>
          <p:cNvPr id="5" name="TextBox 4">
            <a:extLst>
              <a:ext uri="{FF2B5EF4-FFF2-40B4-BE49-F238E27FC236}">
                <a16:creationId xmlns:a16="http://schemas.microsoft.com/office/drawing/2014/main" id="{682C77FC-8B69-469F-85CB-677D6BA73F8F}"/>
              </a:ext>
            </a:extLst>
          </p:cNvPr>
          <p:cNvSpPr txBox="1"/>
          <p:nvPr/>
        </p:nvSpPr>
        <p:spPr>
          <a:xfrm>
            <a:off x="653145" y="6142388"/>
            <a:ext cx="2603235" cy="369332"/>
          </a:xfrm>
          <a:prstGeom prst="rect">
            <a:avLst/>
          </a:prstGeom>
          <a:noFill/>
        </p:spPr>
        <p:txBody>
          <a:bodyPr wrap="square" rtlCol="0">
            <a:spAutoFit/>
          </a:bodyPr>
          <a:lstStyle/>
          <a:p>
            <a:r>
              <a:rPr lang="en-US" dirty="0" err="1">
                <a:latin typeface="Gill Sans MT" panose="020B0502020104020203" pitchFamily="34" charset="0"/>
              </a:rPr>
              <a:t>Pr</a:t>
            </a:r>
            <a:r>
              <a:rPr lang="en-US" dirty="0">
                <a:latin typeface="Gill Sans MT" panose="020B0502020104020203" pitchFamily="34" charset="0"/>
              </a:rPr>
              <a:t>(X) =0 to 18 = 0.032</a:t>
            </a:r>
            <a:endParaRPr lang="en-IN" dirty="0">
              <a:latin typeface="Gill Sans MT" panose="020B0502020104020203" pitchFamily="34" charset="0"/>
            </a:endParaRPr>
          </a:p>
        </p:txBody>
      </p:sp>
      <p:graphicFrame>
        <p:nvGraphicFramePr>
          <p:cNvPr id="6" name="Table 5">
            <a:extLst>
              <a:ext uri="{FF2B5EF4-FFF2-40B4-BE49-F238E27FC236}">
                <a16:creationId xmlns:a16="http://schemas.microsoft.com/office/drawing/2014/main" id="{C746E50D-F1F2-4317-BB05-27FB4DEDC410}"/>
              </a:ext>
            </a:extLst>
          </p:cNvPr>
          <p:cNvGraphicFramePr>
            <a:graphicFrameLocks noGrp="1"/>
          </p:cNvGraphicFramePr>
          <p:nvPr/>
        </p:nvGraphicFramePr>
        <p:xfrm>
          <a:off x="3256380" y="1732249"/>
          <a:ext cx="2957801" cy="2872740"/>
        </p:xfrm>
        <a:graphic>
          <a:graphicData uri="http://schemas.openxmlformats.org/drawingml/2006/table">
            <a:tbl>
              <a:tblPr>
                <a:tableStyleId>{5C22544A-7EE6-4342-B048-85BDC9FD1C3A}</a:tableStyleId>
              </a:tblPr>
              <a:tblGrid>
                <a:gridCol w="1310167">
                  <a:extLst>
                    <a:ext uri="{9D8B030D-6E8A-4147-A177-3AD203B41FA5}">
                      <a16:colId xmlns:a16="http://schemas.microsoft.com/office/drawing/2014/main" val="461604511"/>
                    </a:ext>
                  </a:extLst>
                </a:gridCol>
                <a:gridCol w="1647634">
                  <a:extLst>
                    <a:ext uri="{9D8B030D-6E8A-4147-A177-3AD203B41FA5}">
                      <a16:colId xmlns:a16="http://schemas.microsoft.com/office/drawing/2014/main" val="37333430"/>
                    </a:ext>
                  </a:extLst>
                </a:gridCol>
              </a:tblGrid>
              <a:tr h="182880">
                <a:tc>
                  <a:txBody>
                    <a:bodyPr/>
                    <a:lstStyle/>
                    <a:p>
                      <a:pPr algn="r" fontAlgn="b"/>
                      <a:r>
                        <a:rPr lang="en-IN" sz="1400" u="none" strike="noStrike" dirty="0">
                          <a:effectLst/>
                        </a:rPr>
                        <a:t>19</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a:effectLst/>
                        </a:rPr>
                        <a:t>0.027005903</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79535172"/>
                  </a:ext>
                </a:extLst>
              </a:tr>
              <a:tr h="182880">
                <a:tc>
                  <a:txBody>
                    <a:bodyPr/>
                    <a:lstStyle/>
                    <a:p>
                      <a:pPr algn="r" fontAlgn="b"/>
                      <a:r>
                        <a:rPr lang="en-IN" sz="1400" u="none" strike="noStrike" dirty="0">
                          <a:effectLst/>
                        </a:rPr>
                        <a:t>20</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0.041859149</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82817938"/>
                  </a:ext>
                </a:extLst>
              </a:tr>
              <a:tr h="182880">
                <a:tc>
                  <a:txBody>
                    <a:bodyPr/>
                    <a:lstStyle/>
                    <a:p>
                      <a:pPr algn="r" fontAlgn="b"/>
                      <a:r>
                        <a:rPr lang="en-IN" sz="1400" u="none" strike="noStrike">
                          <a:effectLst/>
                        </a:rPr>
                        <a:t>21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0.059798785</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68200600"/>
                  </a:ext>
                </a:extLst>
              </a:tr>
              <a:tr h="182880">
                <a:tc>
                  <a:txBody>
                    <a:bodyPr/>
                    <a:lstStyle/>
                    <a:p>
                      <a:pPr algn="r" fontAlgn="b"/>
                      <a:r>
                        <a:rPr lang="en-IN" sz="1400" u="none" strike="noStrike">
                          <a:effectLst/>
                        </a:rPr>
                        <a:t>22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0.078825671</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70186492"/>
                  </a:ext>
                </a:extLst>
              </a:tr>
              <a:tr h="182880">
                <a:tc>
                  <a:txBody>
                    <a:bodyPr/>
                    <a:lstStyle/>
                    <a:p>
                      <a:pPr algn="r" fontAlgn="b"/>
                      <a:r>
                        <a:rPr lang="en-IN" sz="1400" u="none" strike="noStrike">
                          <a:effectLst/>
                        </a:rPr>
                        <a:t>23</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0.095961686</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65012202"/>
                  </a:ext>
                </a:extLst>
              </a:tr>
              <a:tr h="182880">
                <a:tc>
                  <a:txBody>
                    <a:bodyPr/>
                    <a:lstStyle/>
                    <a:p>
                      <a:pPr algn="r" fontAlgn="b"/>
                      <a:r>
                        <a:rPr lang="en-IN" sz="1400" u="none" strike="noStrike">
                          <a:effectLst/>
                        </a:rPr>
                        <a:t>24</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0.107956897</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17283071"/>
                  </a:ext>
                </a:extLst>
              </a:tr>
              <a:tr h="182880">
                <a:tc>
                  <a:txBody>
                    <a:bodyPr/>
                    <a:lstStyle/>
                    <a:p>
                      <a:pPr algn="r" fontAlgn="b"/>
                      <a:r>
                        <a:rPr lang="en-IN" sz="1400" u="none" strike="noStrike">
                          <a:effectLst/>
                        </a:rPr>
                        <a:t>25</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0.112275173</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41327830"/>
                  </a:ext>
                </a:extLst>
              </a:tr>
              <a:tr h="182880">
                <a:tc>
                  <a:txBody>
                    <a:bodyPr/>
                    <a:lstStyle/>
                    <a:p>
                      <a:pPr algn="r" fontAlgn="b"/>
                      <a:r>
                        <a:rPr lang="en-IN" sz="1400" u="none" strike="noStrike" dirty="0">
                          <a:effectLst/>
                        </a:rPr>
                        <a:t>26</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0.107956897</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91578526"/>
                  </a:ext>
                </a:extLst>
              </a:tr>
              <a:tr h="182880">
                <a:tc>
                  <a:txBody>
                    <a:bodyPr/>
                    <a:lstStyle/>
                    <a:p>
                      <a:pPr algn="r" fontAlgn="b"/>
                      <a:r>
                        <a:rPr lang="en-IN" sz="1400" u="none" strike="noStrike">
                          <a:effectLst/>
                        </a:rPr>
                        <a:t>27</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0.095961686</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6740840"/>
                  </a:ext>
                </a:extLst>
              </a:tr>
              <a:tr h="182880">
                <a:tc>
                  <a:txBody>
                    <a:bodyPr/>
                    <a:lstStyle/>
                    <a:p>
                      <a:pPr algn="r" fontAlgn="b"/>
                      <a:r>
                        <a:rPr lang="en-IN" sz="1400" u="none" strike="noStrike" dirty="0">
                          <a:effectLst/>
                        </a:rPr>
                        <a:t>28</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0.078825671</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57889687"/>
                  </a:ext>
                </a:extLst>
              </a:tr>
              <a:tr h="210025">
                <a:tc>
                  <a:txBody>
                    <a:bodyPr/>
                    <a:lstStyle/>
                    <a:p>
                      <a:pPr algn="r" fontAlgn="b"/>
                      <a:r>
                        <a:rPr lang="en-IN" sz="1400" u="none" strike="noStrike">
                          <a:effectLst/>
                        </a:rPr>
                        <a:t>29</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0.059798785</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06541804"/>
                  </a:ext>
                </a:extLst>
              </a:tr>
              <a:tr h="182880">
                <a:tc>
                  <a:txBody>
                    <a:bodyPr/>
                    <a:lstStyle/>
                    <a:p>
                      <a:pPr algn="r" fontAlgn="b"/>
                      <a:r>
                        <a:rPr lang="en-IN" sz="1400" u="none" strike="noStrike" dirty="0">
                          <a:effectLst/>
                        </a:rPr>
                        <a:t>30</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0.041859149</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67908085"/>
                  </a:ext>
                </a:extLst>
              </a:tr>
              <a:tr h="182880">
                <a:tc>
                  <a:txBody>
                    <a:bodyPr/>
                    <a:lstStyle/>
                    <a:p>
                      <a:pPr algn="r" fontAlgn="b"/>
                      <a:r>
                        <a:rPr lang="en-IN" sz="1400" u="none" strike="noStrike">
                          <a:effectLst/>
                        </a:rPr>
                        <a:t>31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0.027005903</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0504319"/>
                  </a:ext>
                </a:extLst>
              </a:tr>
            </a:tbl>
          </a:graphicData>
        </a:graphic>
      </p:graphicFrame>
      <p:graphicFrame>
        <p:nvGraphicFramePr>
          <p:cNvPr id="9" name="Table 8">
            <a:extLst>
              <a:ext uri="{FF2B5EF4-FFF2-40B4-BE49-F238E27FC236}">
                <a16:creationId xmlns:a16="http://schemas.microsoft.com/office/drawing/2014/main" id="{94BB484E-A75B-4380-A42A-8077148B31E9}"/>
              </a:ext>
            </a:extLst>
          </p:cNvPr>
          <p:cNvGraphicFramePr>
            <a:graphicFrameLocks noGrp="1"/>
          </p:cNvGraphicFramePr>
          <p:nvPr/>
        </p:nvGraphicFramePr>
        <p:xfrm>
          <a:off x="3256380" y="1267288"/>
          <a:ext cx="2957802" cy="447936"/>
        </p:xfrm>
        <a:graphic>
          <a:graphicData uri="http://schemas.openxmlformats.org/drawingml/2006/table">
            <a:tbl>
              <a:tblPr>
                <a:tableStyleId>{5C22544A-7EE6-4342-B048-85BDC9FD1C3A}</a:tableStyleId>
              </a:tblPr>
              <a:tblGrid>
                <a:gridCol w="1484569">
                  <a:extLst>
                    <a:ext uri="{9D8B030D-6E8A-4147-A177-3AD203B41FA5}">
                      <a16:colId xmlns:a16="http://schemas.microsoft.com/office/drawing/2014/main" val="3137813329"/>
                    </a:ext>
                  </a:extLst>
                </a:gridCol>
                <a:gridCol w="1473233">
                  <a:extLst>
                    <a:ext uri="{9D8B030D-6E8A-4147-A177-3AD203B41FA5}">
                      <a16:colId xmlns:a16="http://schemas.microsoft.com/office/drawing/2014/main" val="4062944648"/>
                    </a:ext>
                  </a:extLst>
                </a:gridCol>
              </a:tblGrid>
              <a:tr h="447936">
                <a:tc>
                  <a:txBody>
                    <a:bodyPr/>
                    <a:lstStyle/>
                    <a:p>
                      <a:pPr algn="l" fontAlgn="b"/>
                      <a:r>
                        <a:rPr lang="en-IN" sz="1400" u="none" strike="noStrike" dirty="0">
                          <a:effectLst/>
                        </a:rPr>
                        <a:t># of Heads, X</a:t>
                      </a:r>
                      <a:endParaRPr lang="en-IN" sz="1400" b="0" i="0" u="none" strike="noStrike" dirty="0">
                        <a:solidFill>
                          <a:srgbClr val="000000"/>
                        </a:solidFill>
                        <a:effectLst/>
                        <a:latin typeface="Calibri" panose="020F0502020204030204" pitchFamily="34" charset="0"/>
                      </a:endParaRPr>
                    </a:p>
                  </a:txBody>
                  <a:tcPr marL="2391" marR="2391" marT="2391" marB="0" anchor="b"/>
                </a:tc>
                <a:tc>
                  <a:txBody>
                    <a:bodyPr/>
                    <a:lstStyle/>
                    <a:p>
                      <a:pPr algn="l" fontAlgn="b"/>
                      <a:r>
                        <a:rPr lang="pt-BR" sz="1400" u="none" strike="noStrike" dirty="0">
                          <a:effectLst/>
                        </a:rPr>
                        <a:t>Pr(X), n=50, p=0.5</a:t>
                      </a:r>
                      <a:endParaRPr lang="pt-BR" sz="1400" b="0" i="0" u="none" strike="noStrike" dirty="0">
                        <a:solidFill>
                          <a:srgbClr val="000000"/>
                        </a:solidFill>
                        <a:effectLst/>
                        <a:latin typeface="Calibri" panose="020F0502020204030204" pitchFamily="34" charset="0"/>
                      </a:endParaRPr>
                    </a:p>
                  </a:txBody>
                  <a:tcPr marL="2391" marR="2391" marT="2391" marB="0" anchor="b"/>
                </a:tc>
                <a:extLst>
                  <a:ext uri="{0D108BD9-81ED-4DB2-BD59-A6C34878D82A}">
                    <a16:rowId xmlns:a16="http://schemas.microsoft.com/office/drawing/2014/main" val="919933276"/>
                  </a:ext>
                </a:extLst>
              </a:tr>
            </a:tbl>
          </a:graphicData>
        </a:graphic>
      </p:graphicFrame>
      <p:sp>
        <p:nvSpPr>
          <p:cNvPr id="10" name="TextBox 9">
            <a:extLst>
              <a:ext uri="{FF2B5EF4-FFF2-40B4-BE49-F238E27FC236}">
                <a16:creationId xmlns:a16="http://schemas.microsoft.com/office/drawing/2014/main" id="{1440D6AC-B94B-4F53-AF22-C7884A8088BF}"/>
              </a:ext>
            </a:extLst>
          </p:cNvPr>
          <p:cNvSpPr txBox="1"/>
          <p:nvPr/>
        </p:nvSpPr>
        <p:spPr>
          <a:xfrm>
            <a:off x="6332387" y="6063224"/>
            <a:ext cx="2603235" cy="369332"/>
          </a:xfrm>
          <a:prstGeom prst="rect">
            <a:avLst/>
          </a:prstGeom>
          <a:noFill/>
        </p:spPr>
        <p:txBody>
          <a:bodyPr wrap="square" rtlCol="0">
            <a:spAutoFit/>
          </a:bodyPr>
          <a:lstStyle/>
          <a:p>
            <a:r>
              <a:rPr lang="en-US" dirty="0" err="1">
                <a:latin typeface="Gill Sans MT" panose="020B0502020104020203" pitchFamily="34" charset="0"/>
              </a:rPr>
              <a:t>Pr</a:t>
            </a:r>
            <a:r>
              <a:rPr lang="en-US" dirty="0">
                <a:latin typeface="Gill Sans MT" panose="020B0502020104020203" pitchFamily="34" charset="0"/>
              </a:rPr>
              <a:t>(X) =32 to 50 = 0.032</a:t>
            </a:r>
            <a:endParaRPr lang="en-IN" dirty="0">
              <a:latin typeface="Gill Sans MT" panose="020B0502020104020203" pitchFamily="34" charset="0"/>
            </a:endParaRPr>
          </a:p>
        </p:txBody>
      </p:sp>
      <p:sp>
        <p:nvSpPr>
          <p:cNvPr id="11" name="TextBox 10">
            <a:extLst>
              <a:ext uri="{FF2B5EF4-FFF2-40B4-BE49-F238E27FC236}">
                <a16:creationId xmlns:a16="http://schemas.microsoft.com/office/drawing/2014/main" id="{3074A466-9534-48EC-A4E3-A70E8001578D}"/>
              </a:ext>
            </a:extLst>
          </p:cNvPr>
          <p:cNvSpPr txBox="1"/>
          <p:nvPr/>
        </p:nvSpPr>
        <p:spPr>
          <a:xfrm>
            <a:off x="3256380" y="4678678"/>
            <a:ext cx="2603235" cy="369332"/>
          </a:xfrm>
          <a:prstGeom prst="rect">
            <a:avLst/>
          </a:prstGeom>
          <a:noFill/>
        </p:spPr>
        <p:txBody>
          <a:bodyPr wrap="square" rtlCol="0">
            <a:spAutoFit/>
          </a:bodyPr>
          <a:lstStyle/>
          <a:p>
            <a:r>
              <a:rPr lang="en-US" dirty="0" err="1">
                <a:latin typeface="Gill Sans MT" panose="020B0502020104020203" pitchFamily="34" charset="0"/>
              </a:rPr>
              <a:t>Pr</a:t>
            </a:r>
            <a:r>
              <a:rPr lang="en-US" dirty="0">
                <a:latin typeface="Gill Sans MT" panose="020B0502020104020203" pitchFamily="34" charset="0"/>
              </a:rPr>
              <a:t>(X) =19 to 31 = 0.935</a:t>
            </a:r>
            <a:endParaRPr lang="en-IN" dirty="0">
              <a:latin typeface="Gill Sans MT" panose="020B0502020104020203" pitchFamily="34" charset="0"/>
            </a:endParaRPr>
          </a:p>
        </p:txBody>
      </p:sp>
      <p:graphicFrame>
        <p:nvGraphicFramePr>
          <p:cNvPr id="12" name="Table 11">
            <a:extLst>
              <a:ext uri="{FF2B5EF4-FFF2-40B4-BE49-F238E27FC236}">
                <a16:creationId xmlns:a16="http://schemas.microsoft.com/office/drawing/2014/main" id="{BDEA1B28-27E7-401F-BAAF-09DEAE568E27}"/>
              </a:ext>
            </a:extLst>
          </p:cNvPr>
          <p:cNvGraphicFramePr>
            <a:graphicFrameLocks noGrp="1"/>
          </p:cNvGraphicFramePr>
          <p:nvPr/>
        </p:nvGraphicFramePr>
        <p:xfrm>
          <a:off x="6332388" y="1284313"/>
          <a:ext cx="2957802" cy="447936"/>
        </p:xfrm>
        <a:graphic>
          <a:graphicData uri="http://schemas.openxmlformats.org/drawingml/2006/table">
            <a:tbl>
              <a:tblPr>
                <a:tableStyleId>{5C22544A-7EE6-4342-B048-85BDC9FD1C3A}</a:tableStyleId>
              </a:tblPr>
              <a:tblGrid>
                <a:gridCol w="1484569">
                  <a:extLst>
                    <a:ext uri="{9D8B030D-6E8A-4147-A177-3AD203B41FA5}">
                      <a16:colId xmlns:a16="http://schemas.microsoft.com/office/drawing/2014/main" val="3137813329"/>
                    </a:ext>
                  </a:extLst>
                </a:gridCol>
                <a:gridCol w="1473233">
                  <a:extLst>
                    <a:ext uri="{9D8B030D-6E8A-4147-A177-3AD203B41FA5}">
                      <a16:colId xmlns:a16="http://schemas.microsoft.com/office/drawing/2014/main" val="4062944648"/>
                    </a:ext>
                  </a:extLst>
                </a:gridCol>
              </a:tblGrid>
              <a:tr h="447936">
                <a:tc>
                  <a:txBody>
                    <a:bodyPr/>
                    <a:lstStyle/>
                    <a:p>
                      <a:pPr algn="l" fontAlgn="b"/>
                      <a:r>
                        <a:rPr lang="en-IN" sz="1400" u="none" strike="noStrike" dirty="0">
                          <a:effectLst/>
                        </a:rPr>
                        <a:t># of Heads, X</a:t>
                      </a:r>
                      <a:endParaRPr lang="en-IN" sz="1400" b="0" i="0" u="none" strike="noStrike" dirty="0">
                        <a:solidFill>
                          <a:srgbClr val="000000"/>
                        </a:solidFill>
                        <a:effectLst/>
                        <a:latin typeface="Calibri" panose="020F0502020204030204" pitchFamily="34" charset="0"/>
                      </a:endParaRPr>
                    </a:p>
                  </a:txBody>
                  <a:tcPr marL="2391" marR="2391" marT="2391" marB="0" anchor="b"/>
                </a:tc>
                <a:tc>
                  <a:txBody>
                    <a:bodyPr/>
                    <a:lstStyle/>
                    <a:p>
                      <a:pPr algn="l" fontAlgn="b"/>
                      <a:r>
                        <a:rPr lang="pt-BR" sz="1400" u="none" strike="noStrike" dirty="0">
                          <a:effectLst/>
                        </a:rPr>
                        <a:t>Pr(X), n=50, p=0.5</a:t>
                      </a:r>
                      <a:endParaRPr lang="pt-BR" sz="1400" b="0" i="0" u="none" strike="noStrike" dirty="0">
                        <a:solidFill>
                          <a:srgbClr val="000000"/>
                        </a:solidFill>
                        <a:effectLst/>
                        <a:latin typeface="Calibri" panose="020F0502020204030204" pitchFamily="34" charset="0"/>
                      </a:endParaRPr>
                    </a:p>
                  </a:txBody>
                  <a:tcPr marL="2391" marR="2391" marT="2391" marB="0" anchor="b"/>
                </a:tc>
                <a:extLst>
                  <a:ext uri="{0D108BD9-81ED-4DB2-BD59-A6C34878D82A}">
                    <a16:rowId xmlns:a16="http://schemas.microsoft.com/office/drawing/2014/main" val="919933276"/>
                  </a:ext>
                </a:extLst>
              </a:tr>
            </a:tbl>
          </a:graphicData>
        </a:graphic>
      </p:graphicFrame>
      <p:graphicFrame>
        <p:nvGraphicFramePr>
          <p:cNvPr id="13" name="Table 12">
            <a:extLst>
              <a:ext uri="{FF2B5EF4-FFF2-40B4-BE49-F238E27FC236}">
                <a16:creationId xmlns:a16="http://schemas.microsoft.com/office/drawing/2014/main" id="{47C95029-E798-45CE-A892-DD25856C2C0D}"/>
              </a:ext>
            </a:extLst>
          </p:cNvPr>
          <p:cNvGraphicFramePr>
            <a:graphicFrameLocks noGrp="1"/>
          </p:cNvGraphicFramePr>
          <p:nvPr/>
        </p:nvGraphicFramePr>
        <p:xfrm>
          <a:off x="6332387" y="1732249"/>
          <a:ext cx="2957800" cy="4198620"/>
        </p:xfrm>
        <a:graphic>
          <a:graphicData uri="http://schemas.openxmlformats.org/drawingml/2006/table">
            <a:tbl>
              <a:tblPr>
                <a:tableStyleId>{5C22544A-7EE6-4342-B048-85BDC9FD1C3A}</a:tableStyleId>
              </a:tblPr>
              <a:tblGrid>
                <a:gridCol w="1310166">
                  <a:extLst>
                    <a:ext uri="{9D8B030D-6E8A-4147-A177-3AD203B41FA5}">
                      <a16:colId xmlns:a16="http://schemas.microsoft.com/office/drawing/2014/main" val="1821677215"/>
                    </a:ext>
                  </a:extLst>
                </a:gridCol>
                <a:gridCol w="1647634">
                  <a:extLst>
                    <a:ext uri="{9D8B030D-6E8A-4147-A177-3AD203B41FA5}">
                      <a16:colId xmlns:a16="http://schemas.microsoft.com/office/drawing/2014/main" val="608920041"/>
                    </a:ext>
                  </a:extLst>
                </a:gridCol>
              </a:tblGrid>
              <a:tr h="182880">
                <a:tc>
                  <a:txBody>
                    <a:bodyPr/>
                    <a:lstStyle/>
                    <a:p>
                      <a:pPr algn="r" fontAlgn="b"/>
                      <a:r>
                        <a:rPr lang="en-IN" sz="1400" u="none" strike="noStrike" dirty="0">
                          <a:effectLst/>
                        </a:rPr>
                        <a:t>32</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a:effectLst/>
                        </a:rPr>
                        <a:t>0.016034755</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27720740"/>
                  </a:ext>
                </a:extLst>
              </a:tr>
              <a:tr h="182880">
                <a:tc>
                  <a:txBody>
                    <a:bodyPr/>
                    <a:lstStyle/>
                    <a:p>
                      <a:pPr algn="r" fontAlgn="b"/>
                      <a:r>
                        <a:rPr lang="en-IN" sz="1400" u="none" strike="noStrike">
                          <a:effectLst/>
                        </a:rPr>
                        <a:t>33</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0.00874623</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63916975"/>
                  </a:ext>
                </a:extLst>
              </a:tr>
              <a:tr h="182880">
                <a:tc>
                  <a:txBody>
                    <a:bodyPr/>
                    <a:lstStyle/>
                    <a:p>
                      <a:pPr algn="r" fontAlgn="b"/>
                      <a:r>
                        <a:rPr lang="en-IN" sz="1400" u="none" strike="noStrike" dirty="0">
                          <a:effectLst/>
                        </a:rPr>
                        <a:t>34</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0.004373115</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64899286"/>
                  </a:ext>
                </a:extLst>
              </a:tr>
              <a:tr h="182880">
                <a:tc>
                  <a:txBody>
                    <a:bodyPr/>
                    <a:lstStyle/>
                    <a:p>
                      <a:pPr algn="r" fontAlgn="b"/>
                      <a:r>
                        <a:rPr lang="en-IN" sz="1400" u="none" strike="noStrike">
                          <a:effectLst/>
                        </a:rPr>
                        <a:t>35</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0.001999138</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5181151"/>
                  </a:ext>
                </a:extLst>
              </a:tr>
              <a:tr h="182880">
                <a:tc>
                  <a:txBody>
                    <a:bodyPr/>
                    <a:lstStyle/>
                    <a:p>
                      <a:pPr algn="r" fontAlgn="b"/>
                      <a:r>
                        <a:rPr lang="en-IN" sz="1400" u="none" strike="noStrike">
                          <a:effectLst/>
                        </a:rPr>
                        <a:t>36</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0.000832974</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89110793"/>
                  </a:ext>
                </a:extLst>
              </a:tr>
              <a:tr h="182880">
                <a:tc>
                  <a:txBody>
                    <a:bodyPr/>
                    <a:lstStyle/>
                    <a:p>
                      <a:pPr algn="r" fontAlgn="b"/>
                      <a:r>
                        <a:rPr lang="en-IN" sz="1400" u="none" strike="noStrike">
                          <a:effectLst/>
                        </a:rPr>
                        <a:t>37</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0.000315179</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65862918"/>
                  </a:ext>
                </a:extLst>
              </a:tr>
              <a:tr h="182880">
                <a:tc>
                  <a:txBody>
                    <a:bodyPr/>
                    <a:lstStyle/>
                    <a:p>
                      <a:pPr algn="r" fontAlgn="b"/>
                      <a:r>
                        <a:rPr lang="en-IN" sz="1400" u="none" strike="noStrike">
                          <a:effectLst/>
                        </a:rPr>
                        <a:t>38</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0.000107825</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1647341"/>
                  </a:ext>
                </a:extLst>
              </a:tr>
              <a:tr h="182880">
                <a:tc>
                  <a:txBody>
                    <a:bodyPr/>
                    <a:lstStyle/>
                    <a:p>
                      <a:pPr algn="r" fontAlgn="b"/>
                      <a:r>
                        <a:rPr lang="en-IN" sz="1400" u="none" strike="noStrike">
                          <a:effectLst/>
                        </a:rPr>
                        <a:t>39</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3.31768E-05</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483171"/>
                  </a:ext>
                </a:extLst>
              </a:tr>
              <a:tr h="182880">
                <a:tc>
                  <a:txBody>
                    <a:bodyPr/>
                    <a:lstStyle/>
                    <a:p>
                      <a:pPr algn="r" fontAlgn="b"/>
                      <a:r>
                        <a:rPr lang="en-IN" sz="1400" u="none" strike="noStrike">
                          <a:effectLst/>
                        </a:rPr>
                        <a:t>40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a:effectLst/>
                        </a:rPr>
                        <a:t>9.12362E-06</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3474108"/>
                  </a:ext>
                </a:extLst>
              </a:tr>
              <a:tr h="182880">
                <a:tc>
                  <a:txBody>
                    <a:bodyPr/>
                    <a:lstStyle/>
                    <a:p>
                      <a:pPr algn="r" fontAlgn="b"/>
                      <a:r>
                        <a:rPr lang="en-IN" sz="1400" u="none" strike="noStrike">
                          <a:effectLst/>
                        </a:rPr>
                        <a:t>41</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2.22527E-06</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69142284"/>
                  </a:ext>
                </a:extLst>
              </a:tr>
              <a:tr h="182880">
                <a:tc>
                  <a:txBody>
                    <a:bodyPr/>
                    <a:lstStyle/>
                    <a:p>
                      <a:pPr algn="r" fontAlgn="b"/>
                      <a:r>
                        <a:rPr lang="en-IN" sz="1400" u="none" strike="noStrike">
                          <a:effectLst/>
                        </a:rPr>
                        <a:t>42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4.76844E-07</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24659224"/>
                  </a:ext>
                </a:extLst>
              </a:tr>
              <a:tr h="182880">
                <a:tc>
                  <a:txBody>
                    <a:bodyPr/>
                    <a:lstStyle/>
                    <a:p>
                      <a:pPr algn="r" fontAlgn="b"/>
                      <a:r>
                        <a:rPr lang="en-IN" sz="1400" u="none" strike="noStrike">
                          <a:effectLst/>
                        </a:rPr>
                        <a:t>43</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a:effectLst/>
                        </a:rPr>
                        <a:t>8.87152E-08</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74491896"/>
                  </a:ext>
                </a:extLst>
              </a:tr>
              <a:tr h="182880">
                <a:tc>
                  <a:txBody>
                    <a:bodyPr/>
                    <a:lstStyle/>
                    <a:p>
                      <a:pPr algn="r" fontAlgn="b"/>
                      <a:r>
                        <a:rPr lang="en-IN" sz="1400" u="none" strike="noStrike">
                          <a:effectLst/>
                        </a:rPr>
                        <a:t>44</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1.41138E-08</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74970660"/>
                  </a:ext>
                </a:extLst>
              </a:tr>
              <a:tr h="182880">
                <a:tc>
                  <a:txBody>
                    <a:bodyPr/>
                    <a:lstStyle/>
                    <a:p>
                      <a:pPr algn="r" fontAlgn="b"/>
                      <a:r>
                        <a:rPr lang="en-IN" sz="1400" u="none" strike="noStrike">
                          <a:effectLst/>
                        </a:rPr>
                        <a:t>45</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1.88184E-09</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66401324"/>
                  </a:ext>
                </a:extLst>
              </a:tr>
              <a:tr h="182880">
                <a:tc>
                  <a:txBody>
                    <a:bodyPr/>
                    <a:lstStyle/>
                    <a:p>
                      <a:pPr algn="r" fontAlgn="b"/>
                      <a:r>
                        <a:rPr lang="en-IN" sz="1400" u="none" strike="noStrike">
                          <a:effectLst/>
                        </a:rPr>
                        <a:t>46</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2.04547E-10</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763205"/>
                  </a:ext>
                </a:extLst>
              </a:tr>
              <a:tr h="182880">
                <a:tc>
                  <a:txBody>
                    <a:bodyPr/>
                    <a:lstStyle/>
                    <a:p>
                      <a:pPr algn="r" fontAlgn="b"/>
                      <a:r>
                        <a:rPr lang="en-IN" sz="1400" u="none" strike="noStrike">
                          <a:effectLst/>
                        </a:rPr>
                        <a:t>47</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1.74083E-11</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07050678"/>
                  </a:ext>
                </a:extLst>
              </a:tr>
              <a:tr h="182880">
                <a:tc>
                  <a:txBody>
                    <a:bodyPr/>
                    <a:lstStyle/>
                    <a:p>
                      <a:pPr algn="r" fontAlgn="b"/>
                      <a:r>
                        <a:rPr lang="en-IN" sz="1400" u="none" strike="noStrike">
                          <a:effectLst/>
                        </a:rPr>
                        <a:t>48</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1.08802E-12</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71575905"/>
                  </a:ext>
                </a:extLst>
              </a:tr>
              <a:tr h="182880">
                <a:tc>
                  <a:txBody>
                    <a:bodyPr/>
                    <a:lstStyle/>
                    <a:p>
                      <a:pPr algn="r" fontAlgn="b"/>
                      <a:r>
                        <a:rPr lang="en-IN" sz="1400" u="none" strike="noStrike">
                          <a:effectLst/>
                        </a:rPr>
                        <a:t>49</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4.44089E-14</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6979112"/>
                  </a:ext>
                </a:extLst>
              </a:tr>
              <a:tr h="182880">
                <a:tc>
                  <a:txBody>
                    <a:bodyPr/>
                    <a:lstStyle/>
                    <a:p>
                      <a:pPr algn="r" fontAlgn="b"/>
                      <a:r>
                        <a:rPr lang="en-IN" sz="1400" u="none" strike="noStrike">
                          <a:effectLst/>
                        </a:rPr>
                        <a:t>50</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dirty="0">
                          <a:effectLst/>
                        </a:rPr>
                        <a:t>8.88178E-16</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54342818"/>
                  </a:ext>
                </a:extLst>
              </a:tr>
            </a:tbl>
          </a:graphicData>
        </a:graphic>
      </p:graphicFrame>
      <p:sp>
        <p:nvSpPr>
          <p:cNvPr id="14" name="TextBox 13">
            <a:extLst>
              <a:ext uri="{FF2B5EF4-FFF2-40B4-BE49-F238E27FC236}">
                <a16:creationId xmlns:a16="http://schemas.microsoft.com/office/drawing/2014/main" id="{1BA2F77D-970B-4908-8921-19914FC80228}"/>
              </a:ext>
            </a:extLst>
          </p:cNvPr>
          <p:cNvSpPr txBox="1"/>
          <p:nvPr/>
        </p:nvSpPr>
        <p:spPr>
          <a:xfrm>
            <a:off x="3256380" y="5172500"/>
            <a:ext cx="2603235" cy="1200329"/>
          </a:xfrm>
          <a:prstGeom prst="rect">
            <a:avLst/>
          </a:prstGeom>
          <a:noFill/>
        </p:spPr>
        <p:txBody>
          <a:bodyPr wrap="square" rtlCol="0">
            <a:spAutoFit/>
          </a:bodyPr>
          <a:lstStyle/>
          <a:p>
            <a:r>
              <a:rPr lang="en-US" dirty="0">
                <a:latin typeface="Gill Sans MT" panose="020B0502020104020203" pitchFamily="34" charset="0"/>
              </a:rPr>
              <a:t>A fair coin will give you 19 to 31 heads out of 50 tosses, 93.5 % of times you do this experiment</a:t>
            </a:r>
            <a:endParaRPr lang="en-IN" dirty="0">
              <a:latin typeface="Gill Sans MT" panose="020B0502020104020203" pitchFamily="34" charset="0"/>
            </a:endParaRPr>
          </a:p>
        </p:txBody>
      </p:sp>
      <p:sp>
        <p:nvSpPr>
          <p:cNvPr id="3" name="TextBox 2">
            <a:extLst>
              <a:ext uri="{FF2B5EF4-FFF2-40B4-BE49-F238E27FC236}">
                <a16:creationId xmlns:a16="http://schemas.microsoft.com/office/drawing/2014/main" id="{564EC0E1-05FF-46E0-9DBD-C4F90E3B33D0}"/>
              </a:ext>
            </a:extLst>
          </p:cNvPr>
          <p:cNvSpPr txBox="1"/>
          <p:nvPr/>
        </p:nvSpPr>
        <p:spPr>
          <a:xfrm>
            <a:off x="337765" y="861230"/>
            <a:ext cx="7137986" cy="369332"/>
          </a:xfrm>
          <a:prstGeom prst="rect">
            <a:avLst/>
          </a:prstGeom>
          <a:noFill/>
        </p:spPr>
        <p:txBody>
          <a:bodyPr wrap="square" rtlCol="0">
            <a:spAutoFit/>
          </a:bodyPr>
          <a:lstStyle/>
          <a:p>
            <a:r>
              <a:rPr lang="en-IN" b="1" dirty="0">
                <a:solidFill>
                  <a:srgbClr val="FF0000"/>
                </a:solidFill>
                <a:latin typeface="Gill Sans MT" panose="020B0502020104020203" pitchFamily="34" charset="0"/>
              </a:rPr>
              <a:t>Tossing a fair coin 50 times</a:t>
            </a:r>
          </a:p>
        </p:txBody>
      </p:sp>
      <p:graphicFrame>
        <p:nvGraphicFramePr>
          <p:cNvPr id="15" name="Chart 14">
            <a:extLst>
              <a:ext uri="{FF2B5EF4-FFF2-40B4-BE49-F238E27FC236}">
                <a16:creationId xmlns:a16="http://schemas.microsoft.com/office/drawing/2014/main" id="{073E8BEE-7E35-44AD-8BDD-AAF4A8E5A21A}"/>
              </a:ext>
            </a:extLst>
          </p:cNvPr>
          <p:cNvGraphicFramePr>
            <a:graphicFrameLocks/>
          </p:cNvGraphicFramePr>
          <p:nvPr/>
        </p:nvGraphicFramePr>
        <p:xfrm>
          <a:off x="9387661" y="2198819"/>
          <a:ext cx="2603234"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a:extLst>
              <a:ext uri="{FF2B5EF4-FFF2-40B4-BE49-F238E27FC236}">
                <a16:creationId xmlns:a16="http://schemas.microsoft.com/office/drawing/2014/main" id="{B61B91DC-2B7C-4D5B-8F0E-8D25E71C9CE1}"/>
              </a:ext>
            </a:extLst>
          </p:cNvPr>
          <p:cNvSpPr/>
          <p:nvPr/>
        </p:nvSpPr>
        <p:spPr>
          <a:xfrm>
            <a:off x="9290187" y="5125752"/>
            <a:ext cx="2979214" cy="369332"/>
          </a:xfrm>
          <a:prstGeom prst="rect">
            <a:avLst/>
          </a:prstGeom>
        </p:spPr>
        <p:txBody>
          <a:bodyPr wrap="none">
            <a:spAutoFit/>
          </a:bodyPr>
          <a:lstStyle/>
          <a:p>
            <a:r>
              <a:rPr lang="en-IN" b="1" dirty="0">
                <a:latin typeface="Gill Sans MT" panose="020B0502020104020203" pitchFamily="34" charset="0"/>
              </a:rPr>
              <a:t> </a:t>
            </a:r>
            <a:r>
              <a:rPr lang="en-IN" dirty="0">
                <a:latin typeface="Gill Sans MT" panose="020B0502020104020203" pitchFamily="34" charset="0"/>
              </a:rPr>
              <a:t>Using</a:t>
            </a:r>
            <a:r>
              <a:rPr lang="en-IN" b="1" dirty="0">
                <a:latin typeface="Gill Sans MT" panose="020B0502020104020203" pitchFamily="34" charset="0"/>
              </a:rPr>
              <a:t> µ = np, </a:t>
            </a:r>
            <a:r>
              <a:rPr lang="en-IN" dirty="0">
                <a:latin typeface="Gill Sans MT" panose="020B0502020104020203" pitchFamily="34" charset="0"/>
              </a:rPr>
              <a:t>and </a:t>
            </a:r>
            <a:r>
              <a:rPr lang="el-GR" b="1" dirty="0"/>
              <a:t>σ</a:t>
            </a:r>
            <a:r>
              <a:rPr lang="el-GR" b="1" baseline="30000" dirty="0"/>
              <a:t>2 </a:t>
            </a:r>
            <a:r>
              <a:rPr lang="en-IN" b="1" dirty="0">
                <a:latin typeface="Gill Sans MT" panose="020B0502020104020203" pitchFamily="34" charset="0"/>
              </a:rPr>
              <a:t>=npq </a:t>
            </a:r>
            <a:endParaRPr lang="en-IN" dirty="0"/>
          </a:p>
        </p:txBody>
      </p:sp>
    </p:spTree>
    <p:extLst>
      <p:ext uri="{BB962C8B-B14F-4D97-AF65-F5344CB8AC3E}">
        <p14:creationId xmlns:p14="http://schemas.microsoft.com/office/powerpoint/2010/main" val="1406620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9D1EAE-215A-4DFC-A243-0E3E3BB2C618}"/>
              </a:ext>
            </a:extLst>
          </p:cNvPr>
          <p:cNvSpPr>
            <a:spLocks noGrp="1"/>
          </p:cNvSpPr>
          <p:nvPr>
            <p:ph type="ctrTitle"/>
          </p:nvPr>
        </p:nvSpPr>
        <p:spPr/>
        <p:txBody>
          <a:bodyPr/>
          <a:lstStyle/>
          <a:p>
            <a:r>
              <a:rPr lang="en-US" dirty="0"/>
              <a:t>Hypothesis Testing</a:t>
            </a:r>
            <a:endParaRPr lang="en-GB" dirty="0"/>
          </a:p>
        </p:txBody>
      </p:sp>
    </p:spTree>
    <p:extLst>
      <p:ext uri="{BB962C8B-B14F-4D97-AF65-F5344CB8AC3E}">
        <p14:creationId xmlns:p14="http://schemas.microsoft.com/office/powerpoint/2010/main" val="946612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21737-635A-4956-B346-AF527086F46E}"/>
              </a:ext>
            </a:extLst>
          </p:cNvPr>
          <p:cNvSpPr>
            <a:spLocks noGrp="1"/>
          </p:cNvSpPr>
          <p:nvPr>
            <p:ph type="title"/>
          </p:nvPr>
        </p:nvSpPr>
        <p:spPr/>
        <p:txBody>
          <a:bodyPr/>
          <a:lstStyle/>
          <a:p>
            <a:r>
              <a:rPr lang="en-US" sz="3600" dirty="0"/>
              <a:t>Hypothesis Testing- Concept</a:t>
            </a:r>
            <a:endParaRPr lang="en-GB" sz="3600" dirty="0"/>
          </a:p>
        </p:txBody>
      </p:sp>
      <p:sp>
        <p:nvSpPr>
          <p:cNvPr id="3" name="Content Placeholder 2">
            <a:extLst>
              <a:ext uri="{FF2B5EF4-FFF2-40B4-BE49-F238E27FC236}">
                <a16:creationId xmlns:a16="http://schemas.microsoft.com/office/drawing/2014/main" id="{A74DD27F-601C-451A-BDB9-C72F8B214917}"/>
              </a:ext>
            </a:extLst>
          </p:cNvPr>
          <p:cNvSpPr>
            <a:spLocks noGrp="1"/>
          </p:cNvSpPr>
          <p:nvPr>
            <p:ph idx="1"/>
          </p:nvPr>
        </p:nvSpPr>
        <p:spPr/>
        <p:txBody>
          <a:bodyPr/>
          <a:lstStyle/>
          <a:p>
            <a:r>
              <a:rPr lang="en-US" sz="2800" dirty="0"/>
              <a:t>What is a Hypothesis?</a:t>
            </a:r>
          </a:p>
          <a:p>
            <a:endParaRPr lang="en-US" sz="2800" dirty="0"/>
          </a:p>
          <a:p>
            <a:pPr marL="0" indent="0" algn="just">
              <a:buNone/>
            </a:pPr>
            <a:r>
              <a:rPr lang="en-US" b="0" i="0" dirty="0">
                <a:solidFill>
                  <a:srgbClr val="000000"/>
                </a:solidFill>
                <a:effectLst/>
                <a:latin typeface="system-ui"/>
              </a:rPr>
              <a:t>(A) A hypothesis is made on the basis of limited evidence as a starting point for further investigations.</a:t>
            </a:r>
          </a:p>
          <a:p>
            <a:pPr marL="0" indent="0" algn="just">
              <a:buNone/>
            </a:pPr>
            <a:r>
              <a:rPr lang="en-US" b="0" i="0" dirty="0">
                <a:solidFill>
                  <a:srgbClr val="000000"/>
                </a:solidFill>
                <a:effectLst/>
                <a:latin typeface="system-ui"/>
              </a:rPr>
              <a:t>(B) A hypothesis is a basis for reasoning without any assumption of its truth.</a:t>
            </a:r>
          </a:p>
          <a:p>
            <a:pPr marL="0" indent="0" algn="just">
              <a:buNone/>
            </a:pPr>
            <a:r>
              <a:rPr lang="en-US" b="0" i="0" dirty="0">
                <a:solidFill>
                  <a:srgbClr val="000000"/>
                </a:solidFill>
                <a:effectLst/>
                <a:latin typeface="system-ui"/>
              </a:rPr>
              <a:t>(C) Hypothesis is a proposed explanation for a phenomenon</a:t>
            </a:r>
          </a:p>
          <a:p>
            <a:pPr marL="0" indent="0" algn="just">
              <a:buNone/>
            </a:pPr>
            <a:endParaRPr lang="en-US" b="0" i="0" dirty="0">
              <a:solidFill>
                <a:srgbClr val="000000"/>
              </a:solidFill>
              <a:effectLst/>
              <a:latin typeface="system-ui"/>
            </a:endParaRPr>
          </a:p>
          <a:p>
            <a:endParaRPr lang="en-US" sz="2800" dirty="0"/>
          </a:p>
          <a:p>
            <a:endParaRPr lang="en-GB" dirty="0"/>
          </a:p>
        </p:txBody>
      </p:sp>
    </p:spTree>
    <p:extLst>
      <p:ext uri="{BB962C8B-B14F-4D97-AF65-F5344CB8AC3E}">
        <p14:creationId xmlns:p14="http://schemas.microsoft.com/office/powerpoint/2010/main" val="3600191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AA7E7-4D87-4F78-8BD8-D5D26F448459}"/>
              </a:ext>
            </a:extLst>
          </p:cNvPr>
          <p:cNvSpPr>
            <a:spLocks noGrp="1"/>
          </p:cNvSpPr>
          <p:nvPr>
            <p:ph type="title"/>
          </p:nvPr>
        </p:nvSpPr>
        <p:spPr/>
        <p:txBody>
          <a:bodyPr/>
          <a:lstStyle/>
          <a:p>
            <a:r>
              <a:rPr lang="en-GB" sz="3600" dirty="0"/>
              <a:t>Hypothesis Testing: Components</a:t>
            </a:r>
          </a:p>
        </p:txBody>
      </p:sp>
      <p:sp>
        <p:nvSpPr>
          <p:cNvPr id="3" name="Content Placeholder 2">
            <a:extLst>
              <a:ext uri="{FF2B5EF4-FFF2-40B4-BE49-F238E27FC236}">
                <a16:creationId xmlns:a16="http://schemas.microsoft.com/office/drawing/2014/main" id="{3F2ED610-1199-4141-8AF9-DEC3558F6291}"/>
              </a:ext>
            </a:extLst>
          </p:cNvPr>
          <p:cNvSpPr>
            <a:spLocks noGrp="1"/>
          </p:cNvSpPr>
          <p:nvPr>
            <p:ph idx="1"/>
          </p:nvPr>
        </p:nvSpPr>
        <p:spPr>
          <a:xfrm>
            <a:off x="838200" y="1825625"/>
            <a:ext cx="10729404" cy="4351338"/>
          </a:xfrm>
        </p:spPr>
        <p:txBody>
          <a:bodyPr/>
          <a:lstStyle/>
          <a:p>
            <a:r>
              <a:rPr lang="en-US" sz="2800" dirty="0"/>
              <a:t>A statement of a hypothesis – Usually expressed as </a:t>
            </a:r>
            <a:r>
              <a:rPr lang="en-US" sz="2800" dirty="0">
                <a:solidFill>
                  <a:srgbClr val="FF0000"/>
                </a:solidFill>
              </a:rPr>
              <a:t>Null</a:t>
            </a:r>
            <a:r>
              <a:rPr lang="en-US" sz="2800" dirty="0"/>
              <a:t> and </a:t>
            </a:r>
            <a:r>
              <a:rPr lang="en-US" sz="2800" dirty="0">
                <a:solidFill>
                  <a:srgbClr val="FF0000"/>
                </a:solidFill>
              </a:rPr>
              <a:t>alternate</a:t>
            </a:r>
            <a:r>
              <a:rPr lang="en-US" sz="2800" dirty="0"/>
              <a:t> hypothesis (</a:t>
            </a:r>
            <a:r>
              <a:rPr lang="en-US" sz="2800" dirty="0">
                <a:solidFill>
                  <a:srgbClr val="FF0000"/>
                </a:solidFill>
              </a:rPr>
              <a:t>H</a:t>
            </a:r>
            <a:r>
              <a:rPr lang="en-US" sz="2800" baseline="-25000" dirty="0">
                <a:solidFill>
                  <a:srgbClr val="FF0000"/>
                </a:solidFill>
              </a:rPr>
              <a:t>0</a:t>
            </a:r>
            <a:r>
              <a:rPr lang="en-US" sz="2800" dirty="0"/>
              <a:t>, and </a:t>
            </a:r>
            <a:r>
              <a:rPr lang="en-US" sz="2800" dirty="0">
                <a:solidFill>
                  <a:srgbClr val="FF0000"/>
                </a:solidFill>
              </a:rPr>
              <a:t>H</a:t>
            </a:r>
            <a:r>
              <a:rPr lang="en-US" sz="2800" baseline="-25000" dirty="0">
                <a:solidFill>
                  <a:srgbClr val="FF0000"/>
                </a:solidFill>
              </a:rPr>
              <a:t>A</a:t>
            </a:r>
            <a:r>
              <a:rPr lang="en-US" sz="2800" dirty="0"/>
              <a:t>– Mutually Exclusive and Collectively Exhaustive)</a:t>
            </a:r>
          </a:p>
          <a:p>
            <a:r>
              <a:rPr lang="en-US" sz="2800" dirty="0"/>
              <a:t>A </a:t>
            </a:r>
            <a:r>
              <a:rPr lang="el-GR" sz="2800" dirty="0">
                <a:solidFill>
                  <a:srgbClr val="FF0000"/>
                </a:solidFill>
                <a:latin typeface="Gill Sans"/>
              </a:rPr>
              <a:t>α</a:t>
            </a:r>
            <a:r>
              <a:rPr lang="en-US" sz="2800" dirty="0"/>
              <a:t> value – referred to as Significance Level</a:t>
            </a:r>
          </a:p>
          <a:p>
            <a:r>
              <a:rPr lang="en-US" sz="2800" dirty="0"/>
              <a:t>A test Statistic (</a:t>
            </a:r>
            <a:r>
              <a:rPr lang="en-US" sz="2800" dirty="0">
                <a:solidFill>
                  <a:srgbClr val="FF0000"/>
                </a:solidFill>
              </a:rPr>
              <a:t>z, t, F </a:t>
            </a:r>
            <a:r>
              <a:rPr lang="en-US" sz="2800" dirty="0"/>
              <a:t>for example)</a:t>
            </a:r>
          </a:p>
          <a:p>
            <a:r>
              <a:rPr lang="en-US" sz="2800" dirty="0"/>
              <a:t>A </a:t>
            </a:r>
            <a:r>
              <a:rPr lang="en-US" sz="2800" dirty="0">
                <a:solidFill>
                  <a:srgbClr val="FF0000"/>
                </a:solidFill>
              </a:rPr>
              <a:t>p</a:t>
            </a:r>
            <a:r>
              <a:rPr lang="en-US" sz="2800" dirty="0"/>
              <a:t> value</a:t>
            </a:r>
          </a:p>
          <a:p>
            <a:endParaRPr lang="en-GB" dirty="0"/>
          </a:p>
        </p:txBody>
      </p:sp>
    </p:spTree>
    <p:extLst>
      <p:ext uri="{BB962C8B-B14F-4D97-AF65-F5344CB8AC3E}">
        <p14:creationId xmlns:p14="http://schemas.microsoft.com/office/powerpoint/2010/main" val="4091594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69795-9CFE-4F56-898D-61F675A7C630}"/>
              </a:ext>
            </a:extLst>
          </p:cNvPr>
          <p:cNvSpPr>
            <a:spLocks noGrp="1"/>
          </p:cNvSpPr>
          <p:nvPr>
            <p:ph type="title"/>
          </p:nvPr>
        </p:nvSpPr>
        <p:spPr>
          <a:xfrm>
            <a:off x="85662" y="118939"/>
            <a:ext cx="11360800" cy="763600"/>
          </a:xfrm>
        </p:spPr>
        <p:txBody>
          <a:bodyPr/>
          <a:lstStyle/>
          <a:p>
            <a:r>
              <a:rPr lang="en-GB" sz="3600" b="1" dirty="0"/>
              <a:t>Hypothesis Testing – α, β, and p</a:t>
            </a:r>
          </a:p>
        </p:txBody>
      </p:sp>
      <p:sp>
        <p:nvSpPr>
          <p:cNvPr id="6" name="TextBox 5">
            <a:extLst>
              <a:ext uri="{FF2B5EF4-FFF2-40B4-BE49-F238E27FC236}">
                <a16:creationId xmlns:a16="http://schemas.microsoft.com/office/drawing/2014/main" id="{DB90CE01-C405-47EB-818E-578C23659709}"/>
              </a:ext>
            </a:extLst>
          </p:cNvPr>
          <p:cNvSpPr txBox="1"/>
          <p:nvPr/>
        </p:nvSpPr>
        <p:spPr>
          <a:xfrm>
            <a:off x="155748" y="903851"/>
            <a:ext cx="11220627" cy="2677656"/>
          </a:xfrm>
          <a:prstGeom prst="rect">
            <a:avLst/>
          </a:prstGeom>
          <a:noFill/>
        </p:spPr>
        <p:txBody>
          <a:bodyPr wrap="square" rtlCol="0">
            <a:spAutoFit/>
          </a:bodyPr>
          <a:lstStyle/>
          <a:p>
            <a:pPr algn="just"/>
            <a:r>
              <a:rPr lang="en-US" sz="2400" dirty="0">
                <a:latin typeface="Gill Sans MT" panose="020B0502020104020203" pitchFamily="34" charset="0"/>
              </a:rPr>
              <a:t>Your Product development claims to have created a superior version to the existing product</a:t>
            </a:r>
          </a:p>
          <a:p>
            <a:pPr algn="just"/>
            <a:r>
              <a:rPr lang="en-US" sz="2400" dirty="0">
                <a:latin typeface="Gill Sans MT" panose="020B0502020104020203" pitchFamily="34" charset="0"/>
              </a:rPr>
              <a:t>Modifications to the existing production facilities to produce the new product would cost USD 20 Million.</a:t>
            </a:r>
          </a:p>
          <a:p>
            <a:pPr algn="just"/>
            <a:r>
              <a:rPr lang="en-US" sz="2400" dirty="0">
                <a:latin typeface="Gill Sans MT" panose="020B0502020104020203" pitchFamily="34" charset="0"/>
              </a:rPr>
              <a:t>The potential increase in profits could be up to USD 40 Million if the new product is superior</a:t>
            </a:r>
          </a:p>
          <a:p>
            <a:pPr algn="just"/>
            <a:r>
              <a:rPr lang="en-US" sz="2400" dirty="0">
                <a:latin typeface="Gill Sans MT" panose="020B0502020104020203" pitchFamily="34" charset="0"/>
              </a:rPr>
              <a:t>You decided to test prototypes with customers</a:t>
            </a:r>
          </a:p>
        </p:txBody>
      </p:sp>
      <p:graphicFrame>
        <p:nvGraphicFramePr>
          <p:cNvPr id="7" name="Table 6">
            <a:extLst>
              <a:ext uri="{FF2B5EF4-FFF2-40B4-BE49-F238E27FC236}">
                <a16:creationId xmlns:a16="http://schemas.microsoft.com/office/drawing/2014/main" id="{ED5F4355-B99A-4D32-9532-EC3B0C1491AA}"/>
              </a:ext>
            </a:extLst>
          </p:cNvPr>
          <p:cNvGraphicFramePr>
            <a:graphicFrameLocks noGrp="1"/>
          </p:cNvGraphicFramePr>
          <p:nvPr>
            <p:extLst>
              <p:ext uri="{D42A27DB-BD31-4B8C-83A1-F6EECF244321}">
                <p14:modId xmlns:p14="http://schemas.microsoft.com/office/powerpoint/2010/main" val="3705589479"/>
              </p:ext>
            </p:extLst>
          </p:nvPr>
        </p:nvGraphicFramePr>
        <p:xfrm>
          <a:off x="265438" y="4188258"/>
          <a:ext cx="6857301" cy="2263144"/>
        </p:xfrm>
        <a:graphic>
          <a:graphicData uri="http://schemas.openxmlformats.org/drawingml/2006/table">
            <a:tbl>
              <a:tblPr firstRow="1" bandRow="1">
                <a:tableStyleId>{5C22544A-7EE6-4342-B048-85BDC9FD1C3A}</a:tableStyleId>
              </a:tblPr>
              <a:tblGrid>
                <a:gridCol w="1781922">
                  <a:extLst>
                    <a:ext uri="{9D8B030D-6E8A-4147-A177-3AD203B41FA5}">
                      <a16:colId xmlns:a16="http://schemas.microsoft.com/office/drawing/2014/main" val="20000"/>
                    </a:ext>
                  </a:extLst>
                </a:gridCol>
                <a:gridCol w="1781922">
                  <a:extLst>
                    <a:ext uri="{9D8B030D-6E8A-4147-A177-3AD203B41FA5}">
                      <a16:colId xmlns:a16="http://schemas.microsoft.com/office/drawing/2014/main" val="20001"/>
                    </a:ext>
                  </a:extLst>
                </a:gridCol>
                <a:gridCol w="1781922">
                  <a:extLst>
                    <a:ext uri="{9D8B030D-6E8A-4147-A177-3AD203B41FA5}">
                      <a16:colId xmlns:a16="http://schemas.microsoft.com/office/drawing/2014/main" val="20002"/>
                    </a:ext>
                  </a:extLst>
                </a:gridCol>
                <a:gridCol w="1511535">
                  <a:extLst>
                    <a:ext uri="{9D8B030D-6E8A-4147-A177-3AD203B41FA5}">
                      <a16:colId xmlns:a16="http://schemas.microsoft.com/office/drawing/2014/main" val="20003"/>
                    </a:ext>
                  </a:extLst>
                </a:gridCol>
              </a:tblGrid>
              <a:tr h="211455">
                <a:tc rowSpan="2" gridSpan="2">
                  <a:txBody>
                    <a:bodyPr/>
                    <a:lstStyle/>
                    <a:p>
                      <a:r>
                        <a:rPr lang="en-US" sz="1500" dirty="0">
                          <a:solidFill>
                            <a:schemeClr val="tx1"/>
                          </a:solidFill>
                          <a:latin typeface="Gill Sans MT" panose="020B0502020104020203" pitchFamily="34" charset="0"/>
                        </a:rPr>
                        <a:t>Data</a:t>
                      </a:r>
                    </a:p>
                  </a:txBody>
                  <a:tcPr marL="51435" marR="51435" marT="25718" marB="25718">
                    <a:solidFill>
                      <a:schemeClr val="accent6">
                        <a:lumMod val="60000"/>
                        <a:lumOff val="40000"/>
                      </a:schemeClr>
                    </a:solidFill>
                  </a:tcPr>
                </a:tc>
                <a:tc rowSpan="2" hMerge="1">
                  <a:txBody>
                    <a:bodyPr/>
                    <a:lstStyle/>
                    <a:p>
                      <a:endParaRPr lang="en-US" dirty="0"/>
                    </a:p>
                  </a:txBody>
                  <a:tcPr>
                    <a:solidFill>
                      <a:schemeClr val="accent6">
                        <a:lumMod val="60000"/>
                        <a:lumOff val="40000"/>
                      </a:schemeClr>
                    </a:solidFill>
                  </a:tcPr>
                </a:tc>
                <a:tc gridSpan="2">
                  <a:txBody>
                    <a:bodyPr/>
                    <a:lstStyle/>
                    <a:p>
                      <a:pPr algn="ctr"/>
                      <a:r>
                        <a:rPr lang="en-US" sz="1500" dirty="0">
                          <a:solidFill>
                            <a:schemeClr val="tx1"/>
                          </a:solidFill>
                          <a:latin typeface="Gill Sans MT" panose="020B0502020104020203" pitchFamily="34" charset="0"/>
                        </a:rPr>
                        <a:t>Reality</a:t>
                      </a:r>
                    </a:p>
                  </a:txBody>
                  <a:tcPr marL="51435" marR="51435" marT="25718" marB="25718">
                    <a:solidFill>
                      <a:schemeClr val="accent6">
                        <a:lumMod val="60000"/>
                        <a:lumOff val="40000"/>
                      </a:schemeClr>
                    </a:solidFill>
                  </a:tcPr>
                </a:tc>
                <a:tc hMerge="1">
                  <a:txBody>
                    <a:bodyPr/>
                    <a:lstStyle/>
                    <a:p>
                      <a:endParaRPr lang="en-US" dirty="0"/>
                    </a:p>
                  </a:txBody>
                  <a:tcPr>
                    <a:solidFill>
                      <a:schemeClr val="accent6">
                        <a:lumMod val="60000"/>
                        <a:lumOff val="40000"/>
                      </a:schemeClr>
                    </a:solidFill>
                  </a:tcPr>
                </a:tc>
                <a:extLst>
                  <a:ext uri="{0D108BD9-81ED-4DB2-BD59-A6C34878D82A}">
                    <a16:rowId xmlns:a16="http://schemas.microsoft.com/office/drawing/2014/main" val="10000"/>
                  </a:ext>
                </a:extLst>
              </a:tr>
              <a:tr h="371475">
                <a:tc gridSpan="2" vMerge="1">
                  <a:txBody>
                    <a:bodyPr/>
                    <a:lstStyle/>
                    <a:p>
                      <a:endParaRPr lang="en-US"/>
                    </a:p>
                  </a:txBody>
                  <a:tcPr>
                    <a:solidFill>
                      <a:schemeClr val="accent6">
                        <a:lumMod val="60000"/>
                        <a:lumOff val="40000"/>
                      </a:schemeClr>
                    </a:solidFill>
                  </a:tcPr>
                </a:tc>
                <a:tc hMerge="1" vMerge="1">
                  <a:txBody>
                    <a:bodyPr/>
                    <a:lstStyle/>
                    <a:p>
                      <a:endParaRPr lang="en-US" dirty="0"/>
                    </a:p>
                  </a:txBody>
                  <a:tcPr>
                    <a:solidFill>
                      <a:schemeClr val="accent6">
                        <a:lumMod val="60000"/>
                        <a:lumOff val="40000"/>
                      </a:schemeClr>
                    </a:solidFill>
                  </a:tcPr>
                </a:tc>
                <a:tc>
                  <a:txBody>
                    <a:bodyPr/>
                    <a:lstStyle/>
                    <a:p>
                      <a:r>
                        <a:rPr lang="en-US" sz="1500" dirty="0">
                          <a:latin typeface="Gill Sans MT" panose="020B0502020104020203" pitchFamily="34" charset="0"/>
                        </a:rPr>
                        <a:t>New Product Not Superior</a:t>
                      </a:r>
                    </a:p>
                  </a:txBody>
                  <a:tcPr marL="51435" marR="51435" marT="25718" marB="25718">
                    <a:solidFill>
                      <a:schemeClr val="accent6">
                        <a:lumMod val="60000"/>
                        <a:lumOff val="40000"/>
                      </a:schemeClr>
                    </a:solidFill>
                  </a:tcPr>
                </a:tc>
                <a:tc>
                  <a:txBody>
                    <a:bodyPr/>
                    <a:lstStyle/>
                    <a:p>
                      <a:r>
                        <a:rPr lang="en-US" sz="1500" dirty="0">
                          <a:latin typeface="Gill Sans MT" panose="020B0502020104020203" pitchFamily="34" charset="0"/>
                        </a:rPr>
                        <a:t>New Product is Superior </a:t>
                      </a:r>
                    </a:p>
                  </a:txBody>
                  <a:tcPr marL="51435" marR="51435" marT="25718" marB="25718">
                    <a:solidFill>
                      <a:schemeClr val="accent6">
                        <a:lumMod val="60000"/>
                        <a:lumOff val="40000"/>
                      </a:schemeClr>
                    </a:solidFill>
                  </a:tcPr>
                </a:tc>
                <a:extLst>
                  <a:ext uri="{0D108BD9-81ED-4DB2-BD59-A6C34878D82A}">
                    <a16:rowId xmlns:a16="http://schemas.microsoft.com/office/drawing/2014/main" val="10001"/>
                  </a:ext>
                </a:extLst>
              </a:tr>
              <a:tr h="851535">
                <a:tc rowSpan="2">
                  <a:txBody>
                    <a:bodyPr/>
                    <a:lstStyle/>
                    <a:p>
                      <a:pPr algn="ctr"/>
                      <a:endParaRPr lang="en-US" sz="1500" b="1" dirty="0">
                        <a:latin typeface="Gill Sans MT" panose="020B0502020104020203" pitchFamily="34" charset="0"/>
                      </a:endParaRPr>
                    </a:p>
                    <a:p>
                      <a:pPr algn="ctr"/>
                      <a:endParaRPr lang="en-US" sz="1500" b="1" dirty="0">
                        <a:latin typeface="Gill Sans MT" panose="020B0502020104020203" pitchFamily="34" charset="0"/>
                      </a:endParaRPr>
                    </a:p>
                    <a:p>
                      <a:pPr algn="ctr"/>
                      <a:r>
                        <a:rPr lang="en-US" sz="1500" b="1" dirty="0">
                          <a:latin typeface="Gill Sans MT" panose="020B0502020104020203" pitchFamily="34" charset="0"/>
                        </a:rPr>
                        <a:t>Suggestion of Evidence</a:t>
                      </a:r>
                    </a:p>
                  </a:txBody>
                  <a:tcPr marL="51435" marR="51435" marT="25718" marB="25718">
                    <a:solidFill>
                      <a:schemeClr val="accent6">
                        <a:lumMod val="60000"/>
                        <a:lumOff val="40000"/>
                      </a:schemeClr>
                    </a:solidFill>
                  </a:tcPr>
                </a:tc>
                <a:tc>
                  <a:txBody>
                    <a:bodyPr/>
                    <a:lstStyle/>
                    <a:p>
                      <a:endParaRPr lang="en-US" sz="1500" dirty="0">
                        <a:latin typeface="Gill Sans MT" panose="020B0502020104020203" pitchFamily="34" charset="0"/>
                      </a:endParaRPr>
                    </a:p>
                    <a:p>
                      <a:r>
                        <a:rPr lang="en-US" sz="1500" dirty="0">
                          <a:latin typeface="Gill Sans MT" panose="020B0502020104020203" pitchFamily="34" charset="0"/>
                        </a:rPr>
                        <a:t>New Product is not Superior</a:t>
                      </a:r>
                    </a:p>
                  </a:txBody>
                  <a:tcPr marL="51435" marR="51435" marT="25718" marB="25718">
                    <a:solidFill>
                      <a:schemeClr val="accent6">
                        <a:lumMod val="60000"/>
                        <a:lumOff val="40000"/>
                      </a:schemeClr>
                    </a:solidFill>
                  </a:tcPr>
                </a:tc>
                <a:tc>
                  <a:txBody>
                    <a:bodyPr/>
                    <a:lstStyle/>
                    <a:p>
                      <a:pPr algn="ctr"/>
                      <a:endParaRPr lang="en-US" sz="1500" dirty="0">
                        <a:latin typeface="Gill Sans MT" panose="020B0502020104020203" pitchFamily="34" charset="0"/>
                      </a:endParaRPr>
                    </a:p>
                    <a:p>
                      <a:pPr algn="ctr"/>
                      <a:r>
                        <a:rPr lang="en-US" sz="1500" dirty="0">
                          <a:latin typeface="Gill Sans MT" panose="020B0502020104020203" pitchFamily="34" charset="0"/>
                        </a:rPr>
                        <a:t>Correct Decision</a:t>
                      </a:r>
                    </a:p>
                  </a:txBody>
                  <a:tcPr marL="51435" marR="51435" marT="25718" marB="25718">
                    <a:solidFill>
                      <a:schemeClr val="accent6">
                        <a:lumMod val="60000"/>
                        <a:lumOff val="40000"/>
                      </a:schemeClr>
                    </a:solidFill>
                  </a:tcPr>
                </a:tc>
                <a:tc>
                  <a:txBody>
                    <a:bodyPr/>
                    <a:lstStyle/>
                    <a:p>
                      <a:endParaRPr lang="en-US" sz="1500" dirty="0">
                        <a:latin typeface="Gill Sans MT" panose="020B0502020104020203" pitchFamily="34" charset="0"/>
                      </a:endParaRPr>
                    </a:p>
                    <a:p>
                      <a:r>
                        <a:rPr lang="en-US" sz="1500" dirty="0">
                          <a:latin typeface="Gill Sans MT" panose="020B0502020104020203" pitchFamily="34" charset="0"/>
                        </a:rPr>
                        <a:t>Wrong Decision</a:t>
                      </a:r>
                    </a:p>
                    <a:p>
                      <a:r>
                        <a:rPr lang="en-US" sz="1500" dirty="0">
                          <a:latin typeface="Gill Sans MT" panose="020B0502020104020203" pitchFamily="34" charset="0"/>
                        </a:rPr>
                        <a:t>(Type II Error) </a:t>
                      </a:r>
                      <a:r>
                        <a:rPr lang="el-GR" sz="1500" dirty="0">
                          <a:solidFill>
                            <a:srgbClr val="FF0000"/>
                          </a:solidFill>
                        </a:rPr>
                        <a:t>β</a:t>
                      </a:r>
                      <a:endParaRPr lang="en-US" sz="1500" dirty="0">
                        <a:solidFill>
                          <a:srgbClr val="FF0000"/>
                        </a:solidFill>
                        <a:latin typeface="Gill Sans MT" panose="020B0502020104020203" pitchFamily="34" charset="0"/>
                      </a:endParaRPr>
                    </a:p>
                    <a:p>
                      <a:endParaRPr lang="en-US" sz="1500" dirty="0">
                        <a:latin typeface="Gill Sans MT" panose="020B0502020104020203" pitchFamily="34" charset="0"/>
                      </a:endParaRPr>
                    </a:p>
                  </a:txBody>
                  <a:tcPr marL="51435" marR="51435" marT="25718" marB="25718">
                    <a:solidFill>
                      <a:schemeClr val="accent6">
                        <a:lumMod val="60000"/>
                        <a:lumOff val="40000"/>
                      </a:schemeClr>
                    </a:solidFill>
                  </a:tcPr>
                </a:tc>
                <a:extLst>
                  <a:ext uri="{0D108BD9-81ED-4DB2-BD59-A6C34878D82A}">
                    <a16:rowId xmlns:a16="http://schemas.microsoft.com/office/drawing/2014/main" val="10002"/>
                  </a:ext>
                </a:extLst>
              </a:tr>
              <a:tr h="371475">
                <a:tc vMerge="1">
                  <a:txBody>
                    <a:bodyPr/>
                    <a:lstStyle/>
                    <a:p>
                      <a:endParaRPr lang="en-US" dirty="0"/>
                    </a:p>
                  </a:txBody>
                  <a:tcPr>
                    <a:solidFill>
                      <a:schemeClr val="accent6">
                        <a:lumMod val="60000"/>
                        <a:lumOff val="40000"/>
                      </a:schemeClr>
                    </a:solidFill>
                  </a:tcPr>
                </a:tc>
                <a:tc>
                  <a:txBody>
                    <a:bodyPr/>
                    <a:lstStyle/>
                    <a:p>
                      <a:r>
                        <a:rPr lang="en-US" sz="1500" dirty="0">
                          <a:latin typeface="Gill Sans MT" panose="020B0502020104020203" pitchFamily="34" charset="0"/>
                        </a:rPr>
                        <a:t>New Product is Superior </a:t>
                      </a:r>
                    </a:p>
                  </a:txBody>
                  <a:tcPr marL="51435" marR="51435" marT="25718" marB="25718">
                    <a:solidFill>
                      <a:schemeClr val="accent6">
                        <a:lumMod val="60000"/>
                        <a:lumOff val="40000"/>
                      </a:schemeClr>
                    </a:solidFill>
                  </a:tcPr>
                </a:tc>
                <a:tc>
                  <a:txBody>
                    <a:bodyPr/>
                    <a:lstStyle/>
                    <a:p>
                      <a:r>
                        <a:rPr lang="en-US" sz="1500" dirty="0">
                          <a:latin typeface="Gill Sans MT" panose="020B0502020104020203" pitchFamily="34" charset="0"/>
                        </a:rPr>
                        <a:t>Wrong Decision</a:t>
                      </a:r>
                    </a:p>
                    <a:p>
                      <a:r>
                        <a:rPr lang="en-US" sz="1500" dirty="0">
                          <a:latin typeface="Gill Sans MT" panose="020B0502020104020203" pitchFamily="34" charset="0"/>
                        </a:rPr>
                        <a:t>(Type I Error) </a:t>
                      </a:r>
                      <a:r>
                        <a:rPr lang="el-GR" sz="1500" dirty="0">
                          <a:solidFill>
                            <a:srgbClr val="FF0000"/>
                          </a:solidFill>
                        </a:rPr>
                        <a:t>α</a:t>
                      </a:r>
                      <a:endParaRPr lang="en-US" sz="1500" dirty="0">
                        <a:solidFill>
                          <a:srgbClr val="FF0000"/>
                        </a:solidFill>
                        <a:latin typeface="Gill Sans MT" panose="020B0502020104020203" pitchFamily="34" charset="0"/>
                      </a:endParaRPr>
                    </a:p>
                  </a:txBody>
                  <a:tcPr marL="51435" marR="51435" marT="25718" marB="25718">
                    <a:solidFill>
                      <a:schemeClr val="accent6">
                        <a:lumMod val="60000"/>
                        <a:lumOff val="40000"/>
                      </a:schemeClr>
                    </a:solidFill>
                  </a:tcPr>
                </a:tc>
                <a:tc>
                  <a:txBody>
                    <a:bodyPr/>
                    <a:lstStyle/>
                    <a:p>
                      <a:r>
                        <a:rPr lang="en-US" sz="1500" dirty="0">
                          <a:latin typeface="Gill Sans MT" panose="020B0502020104020203" pitchFamily="34" charset="0"/>
                        </a:rPr>
                        <a:t>Correct Decision</a:t>
                      </a:r>
                    </a:p>
                  </a:txBody>
                  <a:tcPr marL="51435" marR="51435" marT="25718" marB="25718">
                    <a:solidFill>
                      <a:schemeClr val="accent6">
                        <a:lumMod val="60000"/>
                        <a:lumOff val="40000"/>
                      </a:schemeClr>
                    </a:solidFill>
                  </a:tcP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9DE2C1B4-69F1-49E0-8CC0-3DBC6A1D1A70}"/>
              </a:ext>
            </a:extLst>
          </p:cNvPr>
          <p:cNvSpPr txBox="1"/>
          <p:nvPr/>
        </p:nvSpPr>
        <p:spPr>
          <a:xfrm>
            <a:off x="155748" y="3602819"/>
            <a:ext cx="9816871" cy="400110"/>
          </a:xfrm>
          <a:prstGeom prst="rect">
            <a:avLst/>
          </a:prstGeom>
          <a:noFill/>
        </p:spPr>
        <p:txBody>
          <a:bodyPr wrap="square" rtlCol="0">
            <a:spAutoFit/>
          </a:bodyPr>
          <a:lstStyle/>
          <a:p>
            <a:r>
              <a:rPr lang="en-US" sz="2000" dirty="0">
                <a:solidFill>
                  <a:srgbClr val="FF0000"/>
                </a:solidFill>
                <a:latin typeface="Gill Sans MT" panose="020B0502020104020203" pitchFamily="34" charset="0"/>
              </a:rPr>
              <a:t>H</a:t>
            </a:r>
            <a:r>
              <a:rPr lang="en-US" sz="2000" baseline="-25000" dirty="0">
                <a:solidFill>
                  <a:srgbClr val="FF0000"/>
                </a:solidFill>
                <a:latin typeface="Gill Sans MT" panose="020B0502020104020203" pitchFamily="34" charset="0"/>
              </a:rPr>
              <a:t>0</a:t>
            </a:r>
            <a:r>
              <a:rPr lang="en-US" sz="2000" dirty="0">
                <a:solidFill>
                  <a:srgbClr val="FF0000"/>
                </a:solidFill>
                <a:latin typeface="Gill Sans MT" panose="020B0502020104020203" pitchFamily="34" charset="0"/>
              </a:rPr>
              <a:t> : The New product is as good as the old product, H</a:t>
            </a:r>
            <a:r>
              <a:rPr lang="en-US" sz="2000" baseline="-25000" dirty="0">
                <a:solidFill>
                  <a:srgbClr val="FF0000"/>
                </a:solidFill>
                <a:latin typeface="Gill Sans MT" panose="020B0502020104020203" pitchFamily="34" charset="0"/>
              </a:rPr>
              <a:t>1</a:t>
            </a:r>
            <a:r>
              <a:rPr lang="en-US" sz="2000" dirty="0">
                <a:solidFill>
                  <a:srgbClr val="FF0000"/>
                </a:solidFill>
                <a:latin typeface="Gill Sans MT" panose="020B0502020104020203" pitchFamily="34" charset="0"/>
              </a:rPr>
              <a:t> : The New Product is Superior</a:t>
            </a:r>
          </a:p>
        </p:txBody>
      </p:sp>
    </p:spTree>
    <p:extLst>
      <p:ext uri="{BB962C8B-B14F-4D97-AF65-F5344CB8AC3E}">
        <p14:creationId xmlns:p14="http://schemas.microsoft.com/office/powerpoint/2010/main" val="1956803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18B8E-463F-46FA-A829-980415D34B6C}"/>
              </a:ext>
            </a:extLst>
          </p:cNvPr>
          <p:cNvSpPr>
            <a:spLocks noGrp="1"/>
          </p:cNvSpPr>
          <p:nvPr>
            <p:ph type="title"/>
          </p:nvPr>
        </p:nvSpPr>
        <p:spPr>
          <a:xfrm>
            <a:off x="261260" y="62852"/>
            <a:ext cx="10403630" cy="1067393"/>
          </a:xfrm>
        </p:spPr>
        <p:txBody>
          <a:bodyPr/>
          <a:lstStyle/>
          <a:p>
            <a:r>
              <a:rPr lang="en-GB" dirty="0"/>
              <a:t>Hypothesis – An example</a:t>
            </a:r>
          </a:p>
        </p:txBody>
      </p:sp>
      <p:sp>
        <p:nvSpPr>
          <p:cNvPr id="5" name="TextBox 4">
            <a:extLst>
              <a:ext uri="{FF2B5EF4-FFF2-40B4-BE49-F238E27FC236}">
                <a16:creationId xmlns:a16="http://schemas.microsoft.com/office/drawing/2014/main" id="{13DD1B93-272F-4740-859D-55F6BBCC4074}"/>
              </a:ext>
            </a:extLst>
          </p:cNvPr>
          <p:cNvSpPr txBox="1"/>
          <p:nvPr/>
        </p:nvSpPr>
        <p:spPr>
          <a:xfrm>
            <a:off x="464234" y="4907116"/>
            <a:ext cx="7835704" cy="1938992"/>
          </a:xfrm>
          <a:prstGeom prst="rect">
            <a:avLst/>
          </a:prstGeom>
          <a:noFill/>
        </p:spPr>
        <p:txBody>
          <a:bodyPr wrap="square" rtlCol="0">
            <a:spAutoFit/>
          </a:bodyPr>
          <a:lstStyle/>
          <a:p>
            <a:r>
              <a:rPr lang="el-GR" sz="2400" dirty="0">
                <a:solidFill>
                  <a:srgbClr val="FF0000"/>
                </a:solidFill>
              </a:rPr>
              <a:t>α</a:t>
            </a:r>
            <a:r>
              <a:rPr lang="en-US" sz="2400" dirty="0">
                <a:latin typeface="Gill Sans MT" panose="020B0502020104020203" pitchFamily="34" charset="0"/>
              </a:rPr>
              <a:t> and </a:t>
            </a:r>
            <a:r>
              <a:rPr lang="el-GR" sz="2400" dirty="0">
                <a:solidFill>
                  <a:srgbClr val="FF0000"/>
                </a:solidFill>
              </a:rPr>
              <a:t>β</a:t>
            </a:r>
            <a:r>
              <a:rPr lang="en-US" sz="2400" dirty="0">
                <a:solidFill>
                  <a:srgbClr val="FF0000"/>
                </a:solidFill>
                <a:latin typeface="Gill Sans MT" panose="020B0502020104020203" pitchFamily="34" charset="0"/>
              </a:rPr>
              <a:t> </a:t>
            </a:r>
            <a:r>
              <a:rPr lang="en-US" sz="2400" dirty="0">
                <a:latin typeface="Gill Sans MT" panose="020B0502020104020203" pitchFamily="34" charset="0"/>
              </a:rPr>
              <a:t>are the maximum level of uncertainties that one is willing to concede, in the conclusion that the new product is superior(i.e. when the null hypothesis is rejected), and when the new product is not superior (</a:t>
            </a:r>
            <a:r>
              <a:rPr lang="en-US" sz="2400" dirty="0" err="1">
                <a:latin typeface="Gill Sans MT" panose="020B0502020104020203" pitchFamily="34" charset="0"/>
              </a:rPr>
              <a:t>i.e</a:t>
            </a:r>
            <a:r>
              <a:rPr lang="en-US" sz="2400" dirty="0">
                <a:latin typeface="Gill Sans MT" panose="020B0502020104020203" pitchFamily="34" charset="0"/>
              </a:rPr>
              <a:t> the null hypothesis is </a:t>
            </a:r>
            <a:r>
              <a:rPr lang="en-US" sz="2400" dirty="0" err="1">
                <a:latin typeface="Gill Sans MT" panose="020B0502020104020203" pitchFamily="34" charset="0"/>
              </a:rPr>
              <a:t>accepeted</a:t>
            </a:r>
            <a:r>
              <a:rPr lang="en-US" sz="2400" dirty="0">
                <a:latin typeface="Gill Sans MT" panose="020B0502020104020203" pitchFamily="34" charset="0"/>
              </a:rPr>
              <a:t>)</a:t>
            </a:r>
          </a:p>
        </p:txBody>
      </p:sp>
      <p:sp>
        <p:nvSpPr>
          <p:cNvPr id="7" name="TextBox 6">
            <a:extLst>
              <a:ext uri="{FF2B5EF4-FFF2-40B4-BE49-F238E27FC236}">
                <a16:creationId xmlns:a16="http://schemas.microsoft.com/office/drawing/2014/main" id="{8975D7BE-6F7E-4D57-B4E1-CB33E105B028}"/>
              </a:ext>
            </a:extLst>
          </p:cNvPr>
          <p:cNvSpPr txBox="1"/>
          <p:nvPr/>
        </p:nvSpPr>
        <p:spPr>
          <a:xfrm>
            <a:off x="8486676" y="3219896"/>
            <a:ext cx="3672228" cy="1569660"/>
          </a:xfrm>
          <a:prstGeom prst="rect">
            <a:avLst/>
          </a:prstGeom>
          <a:noFill/>
        </p:spPr>
        <p:txBody>
          <a:bodyPr wrap="square" rtlCol="0">
            <a:spAutoFit/>
          </a:bodyPr>
          <a:lstStyle/>
          <a:p>
            <a:r>
              <a:rPr lang="en-US" sz="2400" dirty="0">
                <a:latin typeface="Gill Sans MT" panose="020B0502020104020203" pitchFamily="34" charset="0"/>
              </a:rPr>
              <a:t>The </a:t>
            </a:r>
            <a:r>
              <a:rPr lang="en-US" sz="2400" dirty="0">
                <a:solidFill>
                  <a:srgbClr val="FF0000"/>
                </a:solidFill>
                <a:latin typeface="Gill Sans MT" panose="020B0502020104020203" pitchFamily="34" charset="0"/>
              </a:rPr>
              <a:t>p</a:t>
            </a:r>
            <a:r>
              <a:rPr lang="en-US" sz="2400" dirty="0">
                <a:latin typeface="Gill Sans MT" panose="020B0502020104020203" pitchFamily="34" charset="0"/>
              </a:rPr>
              <a:t> value is a computed level of uncertainty about the evidence supporting the alternate hypothesis</a:t>
            </a:r>
          </a:p>
        </p:txBody>
      </p:sp>
      <p:sp>
        <p:nvSpPr>
          <p:cNvPr id="8" name="TextBox 7">
            <a:extLst>
              <a:ext uri="{FF2B5EF4-FFF2-40B4-BE49-F238E27FC236}">
                <a16:creationId xmlns:a16="http://schemas.microsoft.com/office/drawing/2014/main" id="{915231E8-28FE-455D-B68F-B5C1AA03C7F1}"/>
              </a:ext>
            </a:extLst>
          </p:cNvPr>
          <p:cNvSpPr txBox="1"/>
          <p:nvPr/>
        </p:nvSpPr>
        <p:spPr>
          <a:xfrm>
            <a:off x="8486676" y="4907116"/>
            <a:ext cx="3761875" cy="1569660"/>
          </a:xfrm>
          <a:prstGeom prst="rect">
            <a:avLst/>
          </a:prstGeom>
          <a:noFill/>
        </p:spPr>
        <p:txBody>
          <a:bodyPr wrap="square" rtlCol="0">
            <a:spAutoFit/>
          </a:bodyPr>
          <a:lstStyle/>
          <a:p>
            <a:r>
              <a:rPr lang="en-US" sz="2400" dirty="0">
                <a:latin typeface="Gill Sans MT" panose="020B0502020104020203" pitchFamily="34" charset="0"/>
              </a:rPr>
              <a:t>The Values of </a:t>
            </a:r>
            <a:r>
              <a:rPr lang="el-GR" sz="2400" dirty="0">
                <a:solidFill>
                  <a:srgbClr val="FF0000"/>
                </a:solidFill>
              </a:rPr>
              <a:t>α</a:t>
            </a:r>
            <a:r>
              <a:rPr lang="en-US" sz="2400" dirty="0">
                <a:solidFill>
                  <a:srgbClr val="FF0000"/>
                </a:solidFill>
                <a:latin typeface="Gill Sans MT" panose="020B0502020104020203" pitchFamily="34" charset="0"/>
              </a:rPr>
              <a:t> </a:t>
            </a:r>
            <a:r>
              <a:rPr lang="en-US" sz="2400" dirty="0">
                <a:latin typeface="Gill Sans MT" panose="020B0502020104020203" pitchFamily="34" charset="0"/>
              </a:rPr>
              <a:t>, and </a:t>
            </a:r>
            <a:r>
              <a:rPr lang="el-GR" sz="2400" dirty="0">
                <a:solidFill>
                  <a:srgbClr val="FF0000"/>
                </a:solidFill>
              </a:rPr>
              <a:t>β</a:t>
            </a:r>
            <a:r>
              <a:rPr lang="en-US" sz="2400" dirty="0">
                <a:solidFill>
                  <a:srgbClr val="FF0000"/>
                </a:solidFill>
                <a:latin typeface="Gill Sans MT" panose="020B0502020104020203" pitchFamily="34" charset="0"/>
              </a:rPr>
              <a:t> </a:t>
            </a:r>
            <a:r>
              <a:rPr lang="en-US" sz="2400" dirty="0">
                <a:latin typeface="Gill Sans MT" panose="020B0502020104020203" pitchFamily="34" charset="0"/>
              </a:rPr>
              <a:t>are really a function of the consequences of the decisions</a:t>
            </a:r>
          </a:p>
        </p:txBody>
      </p:sp>
      <p:graphicFrame>
        <p:nvGraphicFramePr>
          <p:cNvPr id="9" name="Table 8">
            <a:extLst>
              <a:ext uri="{FF2B5EF4-FFF2-40B4-BE49-F238E27FC236}">
                <a16:creationId xmlns:a16="http://schemas.microsoft.com/office/drawing/2014/main" id="{83E38340-4742-44CE-A77E-911A5ADC40EE}"/>
              </a:ext>
            </a:extLst>
          </p:cNvPr>
          <p:cNvGraphicFramePr>
            <a:graphicFrameLocks noGrp="1"/>
          </p:cNvGraphicFramePr>
          <p:nvPr/>
        </p:nvGraphicFramePr>
        <p:xfrm>
          <a:off x="598820" y="2138583"/>
          <a:ext cx="6809684" cy="2341868"/>
        </p:xfrm>
        <a:graphic>
          <a:graphicData uri="http://schemas.openxmlformats.org/drawingml/2006/table">
            <a:tbl>
              <a:tblPr firstRow="1" bandRow="1">
                <a:tableStyleId>{5C22544A-7EE6-4342-B048-85BDC9FD1C3A}</a:tableStyleId>
              </a:tblPr>
              <a:tblGrid>
                <a:gridCol w="1769548">
                  <a:extLst>
                    <a:ext uri="{9D8B030D-6E8A-4147-A177-3AD203B41FA5}">
                      <a16:colId xmlns:a16="http://schemas.microsoft.com/office/drawing/2014/main" val="20000"/>
                    </a:ext>
                  </a:extLst>
                </a:gridCol>
                <a:gridCol w="1769548">
                  <a:extLst>
                    <a:ext uri="{9D8B030D-6E8A-4147-A177-3AD203B41FA5}">
                      <a16:colId xmlns:a16="http://schemas.microsoft.com/office/drawing/2014/main" val="20001"/>
                    </a:ext>
                  </a:extLst>
                </a:gridCol>
                <a:gridCol w="1769548">
                  <a:extLst>
                    <a:ext uri="{9D8B030D-6E8A-4147-A177-3AD203B41FA5}">
                      <a16:colId xmlns:a16="http://schemas.microsoft.com/office/drawing/2014/main" val="20002"/>
                    </a:ext>
                  </a:extLst>
                </a:gridCol>
                <a:gridCol w="1501040">
                  <a:extLst>
                    <a:ext uri="{9D8B030D-6E8A-4147-A177-3AD203B41FA5}">
                      <a16:colId xmlns:a16="http://schemas.microsoft.com/office/drawing/2014/main" val="20003"/>
                    </a:ext>
                  </a:extLst>
                </a:gridCol>
              </a:tblGrid>
              <a:tr h="236467">
                <a:tc rowSpan="2" gridSpan="2">
                  <a:txBody>
                    <a:bodyPr/>
                    <a:lstStyle/>
                    <a:p>
                      <a:r>
                        <a:rPr lang="en-US" sz="1500" dirty="0">
                          <a:solidFill>
                            <a:schemeClr val="tx1"/>
                          </a:solidFill>
                          <a:latin typeface="Gill Sans MT" panose="020B0502020104020203" pitchFamily="34" charset="0"/>
                        </a:rPr>
                        <a:t>Your Call</a:t>
                      </a:r>
                    </a:p>
                  </a:txBody>
                  <a:tcPr marL="51435" marR="51435" marT="25718" marB="25718">
                    <a:solidFill>
                      <a:schemeClr val="accent6">
                        <a:lumMod val="60000"/>
                        <a:lumOff val="40000"/>
                      </a:schemeClr>
                    </a:solidFill>
                  </a:tcPr>
                </a:tc>
                <a:tc rowSpan="2" hMerge="1">
                  <a:txBody>
                    <a:bodyPr/>
                    <a:lstStyle/>
                    <a:p>
                      <a:endParaRPr lang="en-US" dirty="0"/>
                    </a:p>
                  </a:txBody>
                  <a:tcPr>
                    <a:solidFill>
                      <a:schemeClr val="accent6">
                        <a:lumMod val="60000"/>
                        <a:lumOff val="40000"/>
                      </a:schemeClr>
                    </a:solidFill>
                  </a:tcPr>
                </a:tc>
                <a:tc gridSpan="2">
                  <a:txBody>
                    <a:bodyPr/>
                    <a:lstStyle/>
                    <a:p>
                      <a:pPr algn="ctr"/>
                      <a:r>
                        <a:rPr lang="en-US" sz="1500" dirty="0">
                          <a:solidFill>
                            <a:schemeClr val="tx1"/>
                          </a:solidFill>
                        </a:rPr>
                        <a:t>Reality</a:t>
                      </a:r>
                    </a:p>
                  </a:txBody>
                  <a:tcPr marL="51435" marR="51435" marT="25718" marB="25718">
                    <a:solidFill>
                      <a:schemeClr val="accent6">
                        <a:lumMod val="60000"/>
                        <a:lumOff val="40000"/>
                      </a:schemeClr>
                    </a:solidFill>
                  </a:tcPr>
                </a:tc>
                <a:tc hMerge="1">
                  <a:txBody>
                    <a:bodyPr/>
                    <a:lstStyle/>
                    <a:p>
                      <a:endParaRPr lang="en-US" dirty="0"/>
                    </a:p>
                  </a:txBody>
                  <a:tcPr>
                    <a:solidFill>
                      <a:schemeClr val="accent6">
                        <a:lumMod val="60000"/>
                        <a:lumOff val="40000"/>
                      </a:schemeClr>
                    </a:solidFill>
                  </a:tcPr>
                </a:tc>
                <a:extLst>
                  <a:ext uri="{0D108BD9-81ED-4DB2-BD59-A6C34878D82A}">
                    <a16:rowId xmlns:a16="http://schemas.microsoft.com/office/drawing/2014/main" val="10000"/>
                  </a:ext>
                </a:extLst>
              </a:tr>
              <a:tr h="429500">
                <a:tc gridSpan="2" vMerge="1">
                  <a:txBody>
                    <a:bodyPr/>
                    <a:lstStyle/>
                    <a:p>
                      <a:endParaRPr lang="en-US"/>
                    </a:p>
                  </a:txBody>
                  <a:tcPr>
                    <a:solidFill>
                      <a:schemeClr val="accent6">
                        <a:lumMod val="60000"/>
                        <a:lumOff val="40000"/>
                      </a:schemeClr>
                    </a:solidFill>
                  </a:tcPr>
                </a:tc>
                <a:tc hMerge="1" vMerge="1">
                  <a:txBody>
                    <a:bodyPr/>
                    <a:lstStyle/>
                    <a:p>
                      <a:endParaRPr lang="en-US" dirty="0"/>
                    </a:p>
                  </a:txBody>
                  <a:tcPr>
                    <a:solidFill>
                      <a:schemeClr val="accent6">
                        <a:lumMod val="60000"/>
                        <a:lumOff val="40000"/>
                      </a:schemeClr>
                    </a:solidFill>
                  </a:tcPr>
                </a:tc>
                <a:tc>
                  <a:txBody>
                    <a:bodyPr/>
                    <a:lstStyle/>
                    <a:p>
                      <a:r>
                        <a:rPr lang="en-US" sz="1500" dirty="0">
                          <a:latin typeface="Gill Sans MT" panose="020B0502020104020203" pitchFamily="34" charset="0"/>
                        </a:rPr>
                        <a:t>New Product Not Superior</a:t>
                      </a:r>
                    </a:p>
                  </a:txBody>
                  <a:tcPr marL="51435" marR="51435" marT="25718" marB="25718">
                    <a:solidFill>
                      <a:schemeClr val="accent6">
                        <a:lumMod val="60000"/>
                        <a:lumOff val="40000"/>
                      </a:schemeClr>
                    </a:solidFill>
                  </a:tcPr>
                </a:tc>
                <a:tc>
                  <a:txBody>
                    <a:bodyPr/>
                    <a:lstStyle/>
                    <a:p>
                      <a:r>
                        <a:rPr lang="en-US" sz="1500" dirty="0">
                          <a:latin typeface="Gill Sans MT" panose="020B0502020104020203" pitchFamily="34" charset="0"/>
                        </a:rPr>
                        <a:t>New Product is Superior </a:t>
                      </a:r>
                    </a:p>
                  </a:txBody>
                  <a:tcPr marL="51435" marR="51435" marT="25718" marB="25718">
                    <a:solidFill>
                      <a:schemeClr val="accent6">
                        <a:lumMod val="60000"/>
                        <a:lumOff val="40000"/>
                      </a:schemeClr>
                    </a:solidFill>
                  </a:tcPr>
                </a:tc>
                <a:extLst>
                  <a:ext uri="{0D108BD9-81ED-4DB2-BD59-A6C34878D82A}">
                    <a16:rowId xmlns:a16="http://schemas.microsoft.com/office/drawing/2014/main" val="10001"/>
                  </a:ext>
                </a:extLst>
              </a:tr>
              <a:tr h="1044560">
                <a:tc rowSpan="2">
                  <a:txBody>
                    <a:bodyPr/>
                    <a:lstStyle/>
                    <a:p>
                      <a:pPr algn="ctr"/>
                      <a:endParaRPr lang="en-US" sz="1500" b="1" dirty="0">
                        <a:latin typeface="Gill Sans MT" panose="020B0502020104020203" pitchFamily="34" charset="0"/>
                      </a:endParaRPr>
                    </a:p>
                    <a:p>
                      <a:pPr algn="ctr"/>
                      <a:endParaRPr lang="en-US" sz="1500" b="1" dirty="0">
                        <a:latin typeface="Gill Sans MT" panose="020B0502020104020203" pitchFamily="34" charset="0"/>
                      </a:endParaRPr>
                    </a:p>
                    <a:p>
                      <a:pPr algn="ctr"/>
                      <a:r>
                        <a:rPr lang="en-US" sz="1500" b="1" dirty="0">
                          <a:latin typeface="Gill Sans MT" panose="020B0502020104020203" pitchFamily="34" charset="0"/>
                        </a:rPr>
                        <a:t>Suggestion of Evidence</a:t>
                      </a:r>
                    </a:p>
                  </a:txBody>
                  <a:tcPr marL="51435" marR="51435" marT="25718" marB="25718">
                    <a:solidFill>
                      <a:schemeClr val="accent6">
                        <a:lumMod val="60000"/>
                        <a:lumOff val="40000"/>
                      </a:schemeClr>
                    </a:solidFill>
                  </a:tcPr>
                </a:tc>
                <a:tc>
                  <a:txBody>
                    <a:bodyPr/>
                    <a:lstStyle/>
                    <a:p>
                      <a:endParaRPr lang="en-US" sz="1500" dirty="0">
                        <a:latin typeface="Gill Sans MT" panose="020B0502020104020203" pitchFamily="34" charset="0"/>
                      </a:endParaRPr>
                    </a:p>
                    <a:p>
                      <a:r>
                        <a:rPr lang="en-US" sz="1500" dirty="0">
                          <a:latin typeface="Gill Sans MT" panose="020B0502020104020203" pitchFamily="34" charset="0"/>
                        </a:rPr>
                        <a:t>New Product is not Superior</a:t>
                      </a:r>
                    </a:p>
                  </a:txBody>
                  <a:tcPr marL="51435" marR="51435" marT="25718" marB="25718">
                    <a:solidFill>
                      <a:schemeClr val="accent6">
                        <a:lumMod val="60000"/>
                        <a:lumOff val="40000"/>
                      </a:schemeClr>
                    </a:solidFill>
                  </a:tcPr>
                </a:tc>
                <a:tc>
                  <a:txBody>
                    <a:bodyPr/>
                    <a:lstStyle/>
                    <a:p>
                      <a:pPr algn="ctr"/>
                      <a:endParaRPr lang="en-US" sz="1500" dirty="0">
                        <a:latin typeface="Gill Sans MT" panose="020B0502020104020203" pitchFamily="34" charset="0"/>
                      </a:endParaRPr>
                    </a:p>
                    <a:p>
                      <a:pPr algn="ctr"/>
                      <a:r>
                        <a:rPr lang="en-US" sz="1500" dirty="0">
                          <a:latin typeface="Gill Sans MT" panose="020B0502020104020203" pitchFamily="34" charset="0"/>
                        </a:rPr>
                        <a:t>Correct Decision</a:t>
                      </a:r>
                    </a:p>
                  </a:txBody>
                  <a:tcPr marL="51435" marR="51435" marT="25718" marB="25718">
                    <a:solidFill>
                      <a:schemeClr val="accent6">
                        <a:lumMod val="60000"/>
                        <a:lumOff val="40000"/>
                      </a:schemeClr>
                    </a:solidFill>
                  </a:tcPr>
                </a:tc>
                <a:tc>
                  <a:txBody>
                    <a:bodyPr/>
                    <a:lstStyle/>
                    <a:p>
                      <a:endParaRPr lang="en-US" sz="1500" dirty="0">
                        <a:latin typeface="Gill Sans MT" panose="020B0502020104020203" pitchFamily="34" charset="0"/>
                      </a:endParaRPr>
                    </a:p>
                    <a:p>
                      <a:r>
                        <a:rPr lang="en-US" sz="1500" dirty="0">
                          <a:latin typeface="Gill Sans MT" panose="020B0502020104020203" pitchFamily="34" charset="0"/>
                        </a:rPr>
                        <a:t>Wrong Decision</a:t>
                      </a:r>
                    </a:p>
                    <a:p>
                      <a:r>
                        <a:rPr lang="en-US" sz="1500" dirty="0">
                          <a:latin typeface="Gill Sans MT" panose="020B0502020104020203" pitchFamily="34" charset="0"/>
                        </a:rPr>
                        <a:t>(Type II Error) </a:t>
                      </a:r>
                      <a:r>
                        <a:rPr lang="el-GR" sz="1500" dirty="0">
                          <a:solidFill>
                            <a:srgbClr val="FF0000"/>
                          </a:solidFill>
                        </a:rPr>
                        <a:t>β</a:t>
                      </a:r>
                      <a:endParaRPr lang="en-US" sz="1500" dirty="0">
                        <a:solidFill>
                          <a:srgbClr val="FF0000"/>
                        </a:solidFill>
                        <a:latin typeface="Gill Sans MT" panose="020B0502020104020203" pitchFamily="34" charset="0"/>
                      </a:endParaRPr>
                    </a:p>
                    <a:p>
                      <a:endParaRPr lang="en-US" sz="1500" dirty="0">
                        <a:latin typeface="Gill Sans MT" panose="020B0502020104020203" pitchFamily="34" charset="0"/>
                      </a:endParaRPr>
                    </a:p>
                  </a:txBody>
                  <a:tcPr marL="51435" marR="51435" marT="25718" marB="25718">
                    <a:solidFill>
                      <a:schemeClr val="accent6">
                        <a:lumMod val="60000"/>
                        <a:lumOff val="40000"/>
                      </a:schemeClr>
                    </a:solidFill>
                  </a:tcPr>
                </a:tc>
                <a:extLst>
                  <a:ext uri="{0D108BD9-81ED-4DB2-BD59-A6C34878D82A}">
                    <a16:rowId xmlns:a16="http://schemas.microsoft.com/office/drawing/2014/main" val="10002"/>
                  </a:ext>
                </a:extLst>
              </a:tr>
              <a:tr h="429500">
                <a:tc vMerge="1">
                  <a:txBody>
                    <a:bodyPr/>
                    <a:lstStyle/>
                    <a:p>
                      <a:endParaRPr lang="en-US" dirty="0"/>
                    </a:p>
                  </a:txBody>
                  <a:tcPr>
                    <a:solidFill>
                      <a:schemeClr val="accent6">
                        <a:lumMod val="60000"/>
                        <a:lumOff val="40000"/>
                      </a:schemeClr>
                    </a:solidFill>
                  </a:tcPr>
                </a:tc>
                <a:tc>
                  <a:txBody>
                    <a:bodyPr/>
                    <a:lstStyle/>
                    <a:p>
                      <a:r>
                        <a:rPr lang="en-US" sz="1500" dirty="0">
                          <a:latin typeface="Gill Sans MT" panose="020B0502020104020203" pitchFamily="34" charset="0"/>
                        </a:rPr>
                        <a:t>New Product is Superior </a:t>
                      </a:r>
                    </a:p>
                  </a:txBody>
                  <a:tcPr marL="51435" marR="51435" marT="25718" marB="25718">
                    <a:solidFill>
                      <a:schemeClr val="accent6">
                        <a:lumMod val="60000"/>
                        <a:lumOff val="40000"/>
                      </a:schemeClr>
                    </a:solidFill>
                  </a:tcPr>
                </a:tc>
                <a:tc>
                  <a:txBody>
                    <a:bodyPr/>
                    <a:lstStyle/>
                    <a:p>
                      <a:r>
                        <a:rPr lang="en-US" sz="1500" dirty="0">
                          <a:latin typeface="Gill Sans MT" panose="020B0502020104020203" pitchFamily="34" charset="0"/>
                        </a:rPr>
                        <a:t>Wrong Decision</a:t>
                      </a:r>
                    </a:p>
                    <a:p>
                      <a:r>
                        <a:rPr lang="en-US" sz="1500" dirty="0">
                          <a:latin typeface="Gill Sans MT" panose="020B0502020104020203" pitchFamily="34" charset="0"/>
                        </a:rPr>
                        <a:t>(Type I Error) </a:t>
                      </a:r>
                      <a:r>
                        <a:rPr lang="el-GR" sz="1500" dirty="0">
                          <a:solidFill>
                            <a:srgbClr val="FF0000"/>
                          </a:solidFill>
                        </a:rPr>
                        <a:t>α</a:t>
                      </a:r>
                      <a:endParaRPr lang="en-US" sz="1500" dirty="0">
                        <a:solidFill>
                          <a:srgbClr val="FF0000"/>
                        </a:solidFill>
                        <a:latin typeface="Gill Sans MT" panose="020B0502020104020203" pitchFamily="34" charset="0"/>
                      </a:endParaRPr>
                    </a:p>
                  </a:txBody>
                  <a:tcPr marL="51435" marR="51435" marT="25718" marB="25718">
                    <a:solidFill>
                      <a:schemeClr val="accent6">
                        <a:lumMod val="60000"/>
                        <a:lumOff val="40000"/>
                      </a:schemeClr>
                    </a:solidFill>
                  </a:tcPr>
                </a:tc>
                <a:tc>
                  <a:txBody>
                    <a:bodyPr/>
                    <a:lstStyle/>
                    <a:p>
                      <a:r>
                        <a:rPr lang="en-US" sz="1500" dirty="0">
                          <a:latin typeface="Gill Sans MT" panose="020B0502020104020203" pitchFamily="34" charset="0"/>
                        </a:rPr>
                        <a:t>Correct Decision</a:t>
                      </a:r>
                    </a:p>
                  </a:txBody>
                  <a:tcPr marL="51435" marR="51435" marT="25718" marB="25718">
                    <a:solidFill>
                      <a:schemeClr val="accent6">
                        <a:lumMod val="60000"/>
                        <a:lumOff val="40000"/>
                      </a:schemeClr>
                    </a:solidFill>
                  </a:tcPr>
                </a:tc>
                <a:extLst>
                  <a:ext uri="{0D108BD9-81ED-4DB2-BD59-A6C34878D82A}">
                    <a16:rowId xmlns:a16="http://schemas.microsoft.com/office/drawing/2014/main" val="10003"/>
                  </a:ext>
                </a:extLst>
              </a:tr>
            </a:tbl>
          </a:graphicData>
        </a:graphic>
      </p:graphicFrame>
      <p:sp>
        <p:nvSpPr>
          <p:cNvPr id="10" name="TextBox 9">
            <a:extLst>
              <a:ext uri="{FF2B5EF4-FFF2-40B4-BE49-F238E27FC236}">
                <a16:creationId xmlns:a16="http://schemas.microsoft.com/office/drawing/2014/main" id="{0DAA83B5-B9E9-4A06-B119-1948C55D3656}"/>
              </a:ext>
            </a:extLst>
          </p:cNvPr>
          <p:cNvSpPr txBox="1"/>
          <p:nvPr/>
        </p:nvSpPr>
        <p:spPr>
          <a:xfrm>
            <a:off x="598820" y="1247805"/>
            <a:ext cx="7287412" cy="707886"/>
          </a:xfrm>
          <a:prstGeom prst="rect">
            <a:avLst/>
          </a:prstGeom>
          <a:noFill/>
        </p:spPr>
        <p:txBody>
          <a:bodyPr wrap="square" rtlCol="0">
            <a:spAutoFit/>
          </a:bodyPr>
          <a:lstStyle/>
          <a:p>
            <a:r>
              <a:rPr lang="en-US" sz="2000" dirty="0">
                <a:solidFill>
                  <a:srgbClr val="FF0000"/>
                </a:solidFill>
                <a:latin typeface="Gill Sans MT" panose="020B0502020104020203" pitchFamily="34" charset="0"/>
              </a:rPr>
              <a:t>H</a:t>
            </a:r>
            <a:r>
              <a:rPr lang="en-US" sz="2000" baseline="-25000" dirty="0">
                <a:solidFill>
                  <a:srgbClr val="FF0000"/>
                </a:solidFill>
                <a:latin typeface="Gill Sans MT" panose="020B0502020104020203" pitchFamily="34" charset="0"/>
              </a:rPr>
              <a:t>0</a:t>
            </a:r>
            <a:r>
              <a:rPr lang="en-US" sz="2000" dirty="0">
                <a:solidFill>
                  <a:srgbClr val="FF0000"/>
                </a:solidFill>
                <a:latin typeface="Gill Sans MT" panose="020B0502020104020203" pitchFamily="34" charset="0"/>
              </a:rPr>
              <a:t> : The New product is as good as the old product, </a:t>
            </a:r>
          </a:p>
          <a:p>
            <a:r>
              <a:rPr lang="en-US" sz="2000" dirty="0">
                <a:solidFill>
                  <a:srgbClr val="FF0000"/>
                </a:solidFill>
                <a:latin typeface="Gill Sans MT" panose="020B0502020104020203" pitchFamily="34" charset="0"/>
              </a:rPr>
              <a:t>H</a:t>
            </a:r>
            <a:r>
              <a:rPr lang="en-US" sz="2000" baseline="-25000" dirty="0">
                <a:solidFill>
                  <a:srgbClr val="FF0000"/>
                </a:solidFill>
                <a:latin typeface="Gill Sans MT" panose="020B0502020104020203" pitchFamily="34" charset="0"/>
              </a:rPr>
              <a:t>1</a:t>
            </a:r>
            <a:r>
              <a:rPr lang="en-US" sz="2000" dirty="0">
                <a:solidFill>
                  <a:srgbClr val="FF0000"/>
                </a:solidFill>
                <a:latin typeface="Gill Sans MT" panose="020B0502020104020203" pitchFamily="34" charset="0"/>
              </a:rPr>
              <a:t> : The New Product is Superior</a:t>
            </a:r>
          </a:p>
        </p:txBody>
      </p:sp>
    </p:spTree>
    <p:extLst>
      <p:ext uri="{BB962C8B-B14F-4D97-AF65-F5344CB8AC3E}">
        <p14:creationId xmlns:p14="http://schemas.microsoft.com/office/powerpoint/2010/main" val="369635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69795-9CFE-4F56-898D-61F675A7C630}"/>
              </a:ext>
            </a:extLst>
          </p:cNvPr>
          <p:cNvSpPr>
            <a:spLocks noGrp="1"/>
          </p:cNvSpPr>
          <p:nvPr>
            <p:ph type="title"/>
          </p:nvPr>
        </p:nvSpPr>
        <p:spPr/>
        <p:txBody>
          <a:bodyPr/>
          <a:lstStyle/>
          <a:p>
            <a:r>
              <a:rPr lang="en-GB" dirty="0"/>
              <a:t>Hypothesis Testing – α, β, and p</a:t>
            </a:r>
          </a:p>
        </p:txBody>
      </p:sp>
      <p:sp>
        <p:nvSpPr>
          <p:cNvPr id="6" name="TextBox 5">
            <a:extLst>
              <a:ext uri="{FF2B5EF4-FFF2-40B4-BE49-F238E27FC236}">
                <a16:creationId xmlns:a16="http://schemas.microsoft.com/office/drawing/2014/main" id="{DB90CE01-C405-47EB-818E-578C23659709}"/>
              </a:ext>
            </a:extLst>
          </p:cNvPr>
          <p:cNvSpPr txBox="1"/>
          <p:nvPr/>
        </p:nvSpPr>
        <p:spPr>
          <a:xfrm>
            <a:off x="469624" y="1280667"/>
            <a:ext cx="11220627" cy="1785104"/>
          </a:xfrm>
          <a:prstGeom prst="rect">
            <a:avLst/>
          </a:prstGeom>
          <a:noFill/>
        </p:spPr>
        <p:txBody>
          <a:bodyPr wrap="square" rtlCol="0">
            <a:spAutoFit/>
          </a:bodyPr>
          <a:lstStyle/>
          <a:p>
            <a:pPr algn="just"/>
            <a:r>
              <a:rPr lang="en-US" sz="2200" dirty="0">
                <a:latin typeface="Gill Sans MT" panose="020B0502020104020203" pitchFamily="34" charset="0"/>
              </a:rPr>
              <a:t>Your Product development claims to have created a superior version to the existing product</a:t>
            </a:r>
          </a:p>
          <a:p>
            <a:pPr algn="just"/>
            <a:r>
              <a:rPr lang="en-US" sz="2200" dirty="0">
                <a:latin typeface="Gill Sans MT" panose="020B0502020104020203" pitchFamily="34" charset="0"/>
              </a:rPr>
              <a:t>Modifications to the existing production facilities to produce the new product would cost USD 20 Million.</a:t>
            </a:r>
          </a:p>
          <a:p>
            <a:pPr algn="just"/>
            <a:r>
              <a:rPr lang="en-US" sz="2200" dirty="0">
                <a:latin typeface="Gill Sans MT" panose="020B0502020104020203" pitchFamily="34" charset="0"/>
              </a:rPr>
              <a:t>The potential increase in profits could be up to USD 40 Million if the new product is superior</a:t>
            </a:r>
          </a:p>
          <a:p>
            <a:pPr algn="just"/>
            <a:r>
              <a:rPr lang="en-US" sz="2200" dirty="0">
                <a:latin typeface="Gill Sans MT" panose="020B0502020104020203" pitchFamily="34" charset="0"/>
              </a:rPr>
              <a:t>You decided to test prototypes with customers</a:t>
            </a:r>
          </a:p>
        </p:txBody>
      </p:sp>
      <p:graphicFrame>
        <p:nvGraphicFramePr>
          <p:cNvPr id="7" name="Table 6">
            <a:extLst>
              <a:ext uri="{FF2B5EF4-FFF2-40B4-BE49-F238E27FC236}">
                <a16:creationId xmlns:a16="http://schemas.microsoft.com/office/drawing/2014/main" id="{ED5F4355-B99A-4D32-9532-EC3B0C1491AA}"/>
              </a:ext>
            </a:extLst>
          </p:cNvPr>
          <p:cNvGraphicFramePr>
            <a:graphicFrameLocks noGrp="1"/>
          </p:cNvGraphicFramePr>
          <p:nvPr/>
        </p:nvGraphicFramePr>
        <p:xfrm>
          <a:off x="469624" y="3683137"/>
          <a:ext cx="6072907" cy="2720344"/>
        </p:xfrm>
        <a:graphic>
          <a:graphicData uri="http://schemas.openxmlformats.org/drawingml/2006/table">
            <a:tbl>
              <a:tblPr firstRow="1" bandRow="1">
                <a:tableStyleId>{5C22544A-7EE6-4342-B048-85BDC9FD1C3A}</a:tableStyleId>
              </a:tblPr>
              <a:tblGrid>
                <a:gridCol w="1578091">
                  <a:extLst>
                    <a:ext uri="{9D8B030D-6E8A-4147-A177-3AD203B41FA5}">
                      <a16:colId xmlns:a16="http://schemas.microsoft.com/office/drawing/2014/main" val="20000"/>
                    </a:ext>
                  </a:extLst>
                </a:gridCol>
                <a:gridCol w="1578091">
                  <a:extLst>
                    <a:ext uri="{9D8B030D-6E8A-4147-A177-3AD203B41FA5}">
                      <a16:colId xmlns:a16="http://schemas.microsoft.com/office/drawing/2014/main" val="20001"/>
                    </a:ext>
                  </a:extLst>
                </a:gridCol>
                <a:gridCol w="1578091">
                  <a:extLst>
                    <a:ext uri="{9D8B030D-6E8A-4147-A177-3AD203B41FA5}">
                      <a16:colId xmlns:a16="http://schemas.microsoft.com/office/drawing/2014/main" val="20002"/>
                    </a:ext>
                  </a:extLst>
                </a:gridCol>
                <a:gridCol w="1338634">
                  <a:extLst>
                    <a:ext uri="{9D8B030D-6E8A-4147-A177-3AD203B41FA5}">
                      <a16:colId xmlns:a16="http://schemas.microsoft.com/office/drawing/2014/main" val="20003"/>
                    </a:ext>
                  </a:extLst>
                </a:gridCol>
              </a:tblGrid>
              <a:tr h="211455">
                <a:tc rowSpan="2" gridSpan="2">
                  <a:txBody>
                    <a:bodyPr/>
                    <a:lstStyle/>
                    <a:p>
                      <a:r>
                        <a:rPr lang="en-US" sz="1500" dirty="0">
                          <a:solidFill>
                            <a:schemeClr val="tx1"/>
                          </a:solidFill>
                          <a:latin typeface="Gill Sans MT" panose="020B0502020104020203" pitchFamily="34" charset="0"/>
                        </a:rPr>
                        <a:t>Your Call</a:t>
                      </a:r>
                    </a:p>
                  </a:txBody>
                  <a:tcPr marL="51435" marR="51435" marT="25718" marB="25718">
                    <a:solidFill>
                      <a:schemeClr val="accent6">
                        <a:lumMod val="60000"/>
                        <a:lumOff val="40000"/>
                      </a:schemeClr>
                    </a:solidFill>
                  </a:tcPr>
                </a:tc>
                <a:tc rowSpan="2" hMerge="1">
                  <a:txBody>
                    <a:bodyPr/>
                    <a:lstStyle/>
                    <a:p>
                      <a:endParaRPr lang="en-US" dirty="0"/>
                    </a:p>
                  </a:txBody>
                  <a:tcPr>
                    <a:solidFill>
                      <a:schemeClr val="accent6">
                        <a:lumMod val="60000"/>
                        <a:lumOff val="40000"/>
                      </a:schemeClr>
                    </a:solidFill>
                  </a:tcPr>
                </a:tc>
                <a:tc gridSpan="2">
                  <a:txBody>
                    <a:bodyPr/>
                    <a:lstStyle/>
                    <a:p>
                      <a:pPr algn="ctr"/>
                      <a:r>
                        <a:rPr lang="en-US" sz="1500" dirty="0">
                          <a:solidFill>
                            <a:schemeClr val="tx1"/>
                          </a:solidFill>
                        </a:rPr>
                        <a:t>Reality</a:t>
                      </a:r>
                    </a:p>
                  </a:txBody>
                  <a:tcPr marL="51435" marR="51435" marT="25718" marB="25718">
                    <a:solidFill>
                      <a:schemeClr val="accent6">
                        <a:lumMod val="60000"/>
                        <a:lumOff val="40000"/>
                      </a:schemeClr>
                    </a:solidFill>
                  </a:tcPr>
                </a:tc>
                <a:tc hMerge="1">
                  <a:txBody>
                    <a:bodyPr/>
                    <a:lstStyle/>
                    <a:p>
                      <a:endParaRPr lang="en-US" dirty="0"/>
                    </a:p>
                  </a:txBody>
                  <a:tcPr>
                    <a:solidFill>
                      <a:schemeClr val="accent6">
                        <a:lumMod val="60000"/>
                        <a:lumOff val="40000"/>
                      </a:schemeClr>
                    </a:solidFill>
                  </a:tcPr>
                </a:tc>
                <a:extLst>
                  <a:ext uri="{0D108BD9-81ED-4DB2-BD59-A6C34878D82A}">
                    <a16:rowId xmlns:a16="http://schemas.microsoft.com/office/drawing/2014/main" val="10000"/>
                  </a:ext>
                </a:extLst>
              </a:tr>
              <a:tr h="371475">
                <a:tc gridSpan="2" vMerge="1">
                  <a:txBody>
                    <a:bodyPr/>
                    <a:lstStyle/>
                    <a:p>
                      <a:endParaRPr lang="en-US"/>
                    </a:p>
                  </a:txBody>
                  <a:tcPr>
                    <a:solidFill>
                      <a:schemeClr val="accent6">
                        <a:lumMod val="60000"/>
                        <a:lumOff val="40000"/>
                      </a:schemeClr>
                    </a:solidFill>
                  </a:tcPr>
                </a:tc>
                <a:tc hMerge="1" vMerge="1">
                  <a:txBody>
                    <a:bodyPr/>
                    <a:lstStyle/>
                    <a:p>
                      <a:endParaRPr lang="en-US" dirty="0"/>
                    </a:p>
                  </a:txBody>
                  <a:tcPr>
                    <a:solidFill>
                      <a:schemeClr val="accent6">
                        <a:lumMod val="60000"/>
                        <a:lumOff val="40000"/>
                      </a:schemeClr>
                    </a:solidFill>
                  </a:tcPr>
                </a:tc>
                <a:tc>
                  <a:txBody>
                    <a:bodyPr/>
                    <a:lstStyle/>
                    <a:p>
                      <a:r>
                        <a:rPr lang="en-US" sz="1500" dirty="0">
                          <a:latin typeface="Gill Sans MT" panose="020B0502020104020203" pitchFamily="34" charset="0"/>
                        </a:rPr>
                        <a:t>New Product Not Superior</a:t>
                      </a:r>
                    </a:p>
                  </a:txBody>
                  <a:tcPr marL="51435" marR="51435" marT="25718" marB="25718">
                    <a:solidFill>
                      <a:schemeClr val="accent6">
                        <a:lumMod val="60000"/>
                        <a:lumOff val="40000"/>
                      </a:schemeClr>
                    </a:solidFill>
                  </a:tcPr>
                </a:tc>
                <a:tc>
                  <a:txBody>
                    <a:bodyPr/>
                    <a:lstStyle/>
                    <a:p>
                      <a:r>
                        <a:rPr lang="en-US" sz="1500" dirty="0">
                          <a:latin typeface="Gill Sans MT" panose="020B0502020104020203" pitchFamily="34" charset="0"/>
                        </a:rPr>
                        <a:t>New Product is Superior </a:t>
                      </a:r>
                    </a:p>
                  </a:txBody>
                  <a:tcPr marL="51435" marR="51435" marT="25718" marB="25718">
                    <a:solidFill>
                      <a:schemeClr val="accent6">
                        <a:lumMod val="60000"/>
                        <a:lumOff val="40000"/>
                      </a:schemeClr>
                    </a:solidFill>
                  </a:tcPr>
                </a:tc>
                <a:extLst>
                  <a:ext uri="{0D108BD9-81ED-4DB2-BD59-A6C34878D82A}">
                    <a16:rowId xmlns:a16="http://schemas.microsoft.com/office/drawing/2014/main" val="10001"/>
                  </a:ext>
                </a:extLst>
              </a:tr>
              <a:tr h="851535">
                <a:tc rowSpan="2">
                  <a:txBody>
                    <a:bodyPr/>
                    <a:lstStyle/>
                    <a:p>
                      <a:pPr algn="ctr"/>
                      <a:endParaRPr lang="en-US" sz="1500" b="1" dirty="0">
                        <a:latin typeface="Gill Sans MT" panose="020B0502020104020203" pitchFamily="34" charset="0"/>
                      </a:endParaRPr>
                    </a:p>
                    <a:p>
                      <a:pPr algn="ctr"/>
                      <a:endParaRPr lang="en-US" sz="1500" b="1" dirty="0">
                        <a:latin typeface="Gill Sans MT" panose="020B0502020104020203" pitchFamily="34" charset="0"/>
                      </a:endParaRPr>
                    </a:p>
                    <a:p>
                      <a:pPr algn="ctr"/>
                      <a:r>
                        <a:rPr lang="en-US" sz="1500" b="1" dirty="0">
                          <a:latin typeface="Gill Sans MT" panose="020B0502020104020203" pitchFamily="34" charset="0"/>
                        </a:rPr>
                        <a:t>Suggestion of Evidence</a:t>
                      </a:r>
                    </a:p>
                  </a:txBody>
                  <a:tcPr marL="51435" marR="51435" marT="25718" marB="25718">
                    <a:solidFill>
                      <a:schemeClr val="accent6">
                        <a:lumMod val="60000"/>
                        <a:lumOff val="40000"/>
                      </a:schemeClr>
                    </a:solidFill>
                  </a:tcPr>
                </a:tc>
                <a:tc>
                  <a:txBody>
                    <a:bodyPr/>
                    <a:lstStyle/>
                    <a:p>
                      <a:endParaRPr lang="en-US" sz="1500" dirty="0">
                        <a:latin typeface="Gill Sans MT" panose="020B0502020104020203" pitchFamily="34" charset="0"/>
                      </a:endParaRPr>
                    </a:p>
                    <a:p>
                      <a:r>
                        <a:rPr lang="en-US" sz="1500" dirty="0">
                          <a:latin typeface="Gill Sans MT" panose="020B0502020104020203" pitchFamily="34" charset="0"/>
                        </a:rPr>
                        <a:t>New Product is not Superior</a:t>
                      </a:r>
                    </a:p>
                  </a:txBody>
                  <a:tcPr marL="51435" marR="51435" marT="25718" marB="25718">
                    <a:solidFill>
                      <a:schemeClr val="accent6">
                        <a:lumMod val="60000"/>
                        <a:lumOff val="40000"/>
                      </a:schemeClr>
                    </a:solidFill>
                  </a:tcPr>
                </a:tc>
                <a:tc>
                  <a:txBody>
                    <a:bodyPr/>
                    <a:lstStyle/>
                    <a:p>
                      <a:pPr algn="ctr"/>
                      <a:endParaRPr lang="en-US" sz="1500" dirty="0">
                        <a:latin typeface="Gill Sans MT" panose="020B0502020104020203" pitchFamily="34" charset="0"/>
                      </a:endParaRPr>
                    </a:p>
                    <a:p>
                      <a:pPr algn="ctr"/>
                      <a:r>
                        <a:rPr lang="en-US" sz="1500" dirty="0">
                          <a:latin typeface="Gill Sans MT" panose="020B0502020104020203" pitchFamily="34" charset="0"/>
                        </a:rPr>
                        <a:t>Correct Decision</a:t>
                      </a:r>
                    </a:p>
                  </a:txBody>
                  <a:tcPr marL="51435" marR="51435" marT="25718" marB="25718">
                    <a:solidFill>
                      <a:schemeClr val="accent6">
                        <a:lumMod val="60000"/>
                        <a:lumOff val="40000"/>
                      </a:schemeClr>
                    </a:solidFill>
                  </a:tcPr>
                </a:tc>
                <a:tc>
                  <a:txBody>
                    <a:bodyPr/>
                    <a:lstStyle/>
                    <a:p>
                      <a:endParaRPr lang="en-US" sz="1500" dirty="0">
                        <a:latin typeface="Gill Sans MT" panose="020B0502020104020203" pitchFamily="34" charset="0"/>
                      </a:endParaRPr>
                    </a:p>
                    <a:p>
                      <a:r>
                        <a:rPr lang="en-US" sz="1500" dirty="0">
                          <a:latin typeface="Gill Sans MT" panose="020B0502020104020203" pitchFamily="34" charset="0"/>
                        </a:rPr>
                        <a:t>Wrong Decision</a:t>
                      </a:r>
                    </a:p>
                    <a:p>
                      <a:r>
                        <a:rPr lang="en-US" sz="1500" dirty="0">
                          <a:latin typeface="Gill Sans MT" panose="020B0502020104020203" pitchFamily="34" charset="0"/>
                        </a:rPr>
                        <a:t>(Type II Error) </a:t>
                      </a:r>
                      <a:r>
                        <a:rPr lang="el-GR" sz="1500" dirty="0">
                          <a:solidFill>
                            <a:srgbClr val="FF0000"/>
                          </a:solidFill>
                        </a:rPr>
                        <a:t>β</a:t>
                      </a:r>
                      <a:endParaRPr lang="en-US" sz="1500" dirty="0">
                        <a:solidFill>
                          <a:srgbClr val="FF0000"/>
                        </a:solidFill>
                        <a:latin typeface="Gill Sans MT" panose="020B0502020104020203" pitchFamily="34" charset="0"/>
                      </a:endParaRPr>
                    </a:p>
                    <a:p>
                      <a:endParaRPr lang="en-US" sz="1500" dirty="0">
                        <a:latin typeface="Gill Sans MT" panose="020B0502020104020203" pitchFamily="34" charset="0"/>
                      </a:endParaRPr>
                    </a:p>
                  </a:txBody>
                  <a:tcPr marL="51435" marR="51435" marT="25718" marB="25718">
                    <a:solidFill>
                      <a:schemeClr val="accent6">
                        <a:lumMod val="60000"/>
                        <a:lumOff val="40000"/>
                      </a:schemeClr>
                    </a:solidFill>
                  </a:tcPr>
                </a:tc>
                <a:extLst>
                  <a:ext uri="{0D108BD9-81ED-4DB2-BD59-A6C34878D82A}">
                    <a16:rowId xmlns:a16="http://schemas.microsoft.com/office/drawing/2014/main" val="10002"/>
                  </a:ext>
                </a:extLst>
              </a:tr>
              <a:tr h="371475">
                <a:tc vMerge="1">
                  <a:txBody>
                    <a:bodyPr/>
                    <a:lstStyle/>
                    <a:p>
                      <a:endParaRPr lang="en-US" dirty="0"/>
                    </a:p>
                  </a:txBody>
                  <a:tcPr>
                    <a:solidFill>
                      <a:schemeClr val="accent6">
                        <a:lumMod val="60000"/>
                        <a:lumOff val="40000"/>
                      </a:schemeClr>
                    </a:solidFill>
                  </a:tcPr>
                </a:tc>
                <a:tc>
                  <a:txBody>
                    <a:bodyPr/>
                    <a:lstStyle/>
                    <a:p>
                      <a:r>
                        <a:rPr lang="en-US" sz="1500" dirty="0">
                          <a:latin typeface="Gill Sans MT" panose="020B0502020104020203" pitchFamily="34" charset="0"/>
                        </a:rPr>
                        <a:t>New Product is Superior </a:t>
                      </a:r>
                    </a:p>
                  </a:txBody>
                  <a:tcPr marL="51435" marR="51435" marT="25718" marB="25718">
                    <a:solidFill>
                      <a:schemeClr val="accent6">
                        <a:lumMod val="60000"/>
                        <a:lumOff val="40000"/>
                      </a:schemeClr>
                    </a:solidFill>
                  </a:tcPr>
                </a:tc>
                <a:tc>
                  <a:txBody>
                    <a:bodyPr/>
                    <a:lstStyle/>
                    <a:p>
                      <a:r>
                        <a:rPr lang="en-US" sz="1500" dirty="0">
                          <a:latin typeface="Gill Sans MT" panose="020B0502020104020203" pitchFamily="34" charset="0"/>
                        </a:rPr>
                        <a:t>Wrong Decision</a:t>
                      </a:r>
                    </a:p>
                    <a:p>
                      <a:r>
                        <a:rPr lang="en-US" sz="1500" dirty="0">
                          <a:latin typeface="Gill Sans MT" panose="020B0502020104020203" pitchFamily="34" charset="0"/>
                        </a:rPr>
                        <a:t>(Type I Error) </a:t>
                      </a:r>
                      <a:r>
                        <a:rPr lang="el-GR" sz="1500" dirty="0">
                          <a:solidFill>
                            <a:srgbClr val="FF0000"/>
                          </a:solidFill>
                        </a:rPr>
                        <a:t>α</a:t>
                      </a:r>
                      <a:endParaRPr lang="en-US" sz="1500" dirty="0">
                        <a:solidFill>
                          <a:srgbClr val="FF0000"/>
                        </a:solidFill>
                        <a:latin typeface="Gill Sans MT" panose="020B0502020104020203" pitchFamily="34" charset="0"/>
                      </a:endParaRPr>
                    </a:p>
                  </a:txBody>
                  <a:tcPr marL="51435" marR="51435" marT="25718" marB="25718">
                    <a:solidFill>
                      <a:schemeClr val="accent6">
                        <a:lumMod val="60000"/>
                        <a:lumOff val="40000"/>
                      </a:schemeClr>
                    </a:solidFill>
                  </a:tcPr>
                </a:tc>
                <a:tc>
                  <a:txBody>
                    <a:bodyPr/>
                    <a:lstStyle/>
                    <a:p>
                      <a:r>
                        <a:rPr lang="en-US" sz="1500" dirty="0">
                          <a:latin typeface="Gill Sans MT" panose="020B0502020104020203" pitchFamily="34" charset="0"/>
                        </a:rPr>
                        <a:t>Correct Decision</a:t>
                      </a:r>
                    </a:p>
                  </a:txBody>
                  <a:tcPr marL="51435" marR="51435" marT="25718" marB="25718">
                    <a:solidFill>
                      <a:schemeClr val="accent6">
                        <a:lumMod val="60000"/>
                        <a:lumOff val="40000"/>
                      </a:schemeClr>
                    </a:solidFill>
                  </a:tcP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9DE2C1B4-69F1-49E0-8CC0-3DBC6A1D1A70}"/>
              </a:ext>
            </a:extLst>
          </p:cNvPr>
          <p:cNvSpPr txBox="1"/>
          <p:nvPr/>
        </p:nvSpPr>
        <p:spPr>
          <a:xfrm>
            <a:off x="469624" y="3098428"/>
            <a:ext cx="9816871" cy="400110"/>
          </a:xfrm>
          <a:prstGeom prst="rect">
            <a:avLst/>
          </a:prstGeom>
          <a:noFill/>
        </p:spPr>
        <p:txBody>
          <a:bodyPr wrap="square" rtlCol="0">
            <a:spAutoFit/>
          </a:bodyPr>
          <a:lstStyle/>
          <a:p>
            <a:r>
              <a:rPr lang="en-US" sz="2000" dirty="0">
                <a:solidFill>
                  <a:srgbClr val="FF0000"/>
                </a:solidFill>
                <a:latin typeface="Gill Sans MT" panose="020B0502020104020203" pitchFamily="34" charset="0"/>
              </a:rPr>
              <a:t>H</a:t>
            </a:r>
            <a:r>
              <a:rPr lang="en-US" sz="2000" baseline="-25000" dirty="0">
                <a:solidFill>
                  <a:srgbClr val="FF0000"/>
                </a:solidFill>
                <a:latin typeface="Gill Sans MT" panose="020B0502020104020203" pitchFamily="34" charset="0"/>
              </a:rPr>
              <a:t>0</a:t>
            </a:r>
            <a:r>
              <a:rPr lang="en-US" sz="2000" dirty="0">
                <a:solidFill>
                  <a:srgbClr val="FF0000"/>
                </a:solidFill>
                <a:latin typeface="Gill Sans MT" panose="020B0502020104020203" pitchFamily="34" charset="0"/>
              </a:rPr>
              <a:t> : The New product is as good as the old product, H</a:t>
            </a:r>
            <a:r>
              <a:rPr lang="en-US" sz="2000" baseline="-25000" dirty="0">
                <a:solidFill>
                  <a:srgbClr val="FF0000"/>
                </a:solidFill>
                <a:latin typeface="Gill Sans MT" panose="020B0502020104020203" pitchFamily="34" charset="0"/>
              </a:rPr>
              <a:t>1</a:t>
            </a:r>
            <a:r>
              <a:rPr lang="en-US" sz="2000" dirty="0">
                <a:solidFill>
                  <a:srgbClr val="FF0000"/>
                </a:solidFill>
                <a:latin typeface="Gill Sans MT" panose="020B0502020104020203" pitchFamily="34" charset="0"/>
              </a:rPr>
              <a:t> : The New Product is Superior</a:t>
            </a:r>
          </a:p>
        </p:txBody>
      </p:sp>
      <p:sp>
        <p:nvSpPr>
          <p:cNvPr id="9" name="TextBox 8">
            <a:extLst>
              <a:ext uri="{FF2B5EF4-FFF2-40B4-BE49-F238E27FC236}">
                <a16:creationId xmlns:a16="http://schemas.microsoft.com/office/drawing/2014/main" id="{1647264D-1D9E-4AE6-8A8C-C8B12FA61925}"/>
              </a:ext>
            </a:extLst>
          </p:cNvPr>
          <p:cNvSpPr txBox="1"/>
          <p:nvPr/>
        </p:nvSpPr>
        <p:spPr>
          <a:xfrm>
            <a:off x="7682110" y="4195111"/>
            <a:ext cx="2996276" cy="1938992"/>
          </a:xfrm>
          <a:prstGeom prst="rect">
            <a:avLst/>
          </a:prstGeom>
          <a:noFill/>
        </p:spPr>
        <p:txBody>
          <a:bodyPr wrap="square" rtlCol="0">
            <a:spAutoFit/>
          </a:bodyPr>
          <a:lstStyle/>
          <a:p>
            <a:r>
              <a:rPr lang="en-US" sz="2000" dirty="0">
                <a:latin typeface="Gill Sans MT" panose="020B0502020104020203" pitchFamily="34" charset="0"/>
              </a:rPr>
              <a:t>You Can fix your </a:t>
            </a:r>
            <a:r>
              <a:rPr lang="el-GR" sz="2000" dirty="0">
                <a:solidFill>
                  <a:srgbClr val="FF0000"/>
                </a:solidFill>
                <a:latin typeface="+mj-lt"/>
              </a:rPr>
              <a:t>α</a:t>
            </a:r>
            <a:r>
              <a:rPr lang="en-US" sz="2000" dirty="0">
                <a:latin typeface="Gill Sans MT" panose="020B0502020104020203" pitchFamily="34" charset="0"/>
              </a:rPr>
              <a:t>, understanding the consequences in terms of costs. Your own risk appetite is the only unknown.</a:t>
            </a:r>
          </a:p>
        </p:txBody>
      </p:sp>
    </p:spTree>
    <p:extLst>
      <p:ext uri="{BB962C8B-B14F-4D97-AF65-F5344CB8AC3E}">
        <p14:creationId xmlns:p14="http://schemas.microsoft.com/office/powerpoint/2010/main" val="3394740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50151-6964-448C-9028-9F7988DD90CB}"/>
              </a:ext>
            </a:extLst>
          </p:cNvPr>
          <p:cNvSpPr>
            <a:spLocks noGrp="1"/>
          </p:cNvSpPr>
          <p:nvPr>
            <p:ph type="title"/>
          </p:nvPr>
        </p:nvSpPr>
        <p:spPr/>
        <p:txBody>
          <a:bodyPr/>
          <a:lstStyle/>
          <a:p>
            <a:r>
              <a:rPr lang="en-IN" dirty="0"/>
              <a:t>Descriptive Statistics – Summarizing Data</a:t>
            </a:r>
          </a:p>
        </p:txBody>
      </p:sp>
      <p:graphicFrame>
        <p:nvGraphicFramePr>
          <p:cNvPr id="6" name="Content Placeholder 3">
            <a:extLst>
              <a:ext uri="{FF2B5EF4-FFF2-40B4-BE49-F238E27FC236}">
                <a16:creationId xmlns:a16="http://schemas.microsoft.com/office/drawing/2014/main" id="{3C9675C6-F103-40E0-9A56-80BAC27EA2CA}"/>
              </a:ext>
            </a:extLst>
          </p:cNvPr>
          <p:cNvGraphicFramePr>
            <a:graphicFrameLocks noGrp="1"/>
          </p:cNvGraphicFramePr>
          <p:nvPr>
            <p:ph idx="1"/>
          </p:nvPr>
        </p:nvGraphicFramePr>
        <p:xfrm>
          <a:off x="261260" y="1921841"/>
          <a:ext cx="5449074" cy="2766060"/>
        </p:xfrm>
        <a:graphic>
          <a:graphicData uri="http://schemas.openxmlformats.org/drawingml/2006/table">
            <a:tbl>
              <a:tblPr>
                <a:tableStyleId>{5C22544A-7EE6-4342-B048-85BDC9FD1C3A}</a:tableStyleId>
              </a:tblPr>
              <a:tblGrid>
                <a:gridCol w="884455">
                  <a:extLst>
                    <a:ext uri="{9D8B030D-6E8A-4147-A177-3AD203B41FA5}">
                      <a16:colId xmlns:a16="http://schemas.microsoft.com/office/drawing/2014/main" val="971038459"/>
                    </a:ext>
                  </a:extLst>
                </a:gridCol>
                <a:gridCol w="804854">
                  <a:extLst>
                    <a:ext uri="{9D8B030D-6E8A-4147-A177-3AD203B41FA5}">
                      <a16:colId xmlns:a16="http://schemas.microsoft.com/office/drawing/2014/main" val="1570565052"/>
                    </a:ext>
                  </a:extLst>
                </a:gridCol>
                <a:gridCol w="875612">
                  <a:extLst>
                    <a:ext uri="{9D8B030D-6E8A-4147-A177-3AD203B41FA5}">
                      <a16:colId xmlns:a16="http://schemas.microsoft.com/office/drawing/2014/main" val="1392836184"/>
                    </a:ext>
                  </a:extLst>
                </a:gridCol>
                <a:gridCol w="760632">
                  <a:extLst>
                    <a:ext uri="{9D8B030D-6E8A-4147-A177-3AD203B41FA5}">
                      <a16:colId xmlns:a16="http://schemas.microsoft.com/office/drawing/2014/main" val="2461161935"/>
                    </a:ext>
                  </a:extLst>
                </a:gridCol>
                <a:gridCol w="902144">
                  <a:extLst>
                    <a:ext uri="{9D8B030D-6E8A-4147-A177-3AD203B41FA5}">
                      <a16:colId xmlns:a16="http://schemas.microsoft.com/office/drawing/2014/main" val="3098373988"/>
                    </a:ext>
                  </a:extLst>
                </a:gridCol>
                <a:gridCol w="1221377">
                  <a:extLst>
                    <a:ext uri="{9D8B030D-6E8A-4147-A177-3AD203B41FA5}">
                      <a16:colId xmlns:a16="http://schemas.microsoft.com/office/drawing/2014/main" val="497592113"/>
                    </a:ext>
                  </a:extLst>
                </a:gridCol>
              </a:tblGrid>
              <a:tr h="237215">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 Hrs</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Hrs</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Sample #</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Hrs</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52678564"/>
                  </a:ext>
                </a:extLst>
              </a:tr>
              <a:tr h="237215">
                <a:tc>
                  <a:txBody>
                    <a:bodyPr/>
                    <a:lstStyle/>
                    <a:p>
                      <a:pPr algn="ctr" fontAlgn="b"/>
                      <a:r>
                        <a:rPr lang="en-IN" sz="1600" u="none" strike="noStrike" dirty="0">
                          <a:effectLst/>
                        </a:rPr>
                        <a:t>1</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55</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11</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45</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21</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39</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37986335"/>
                  </a:ext>
                </a:extLst>
              </a:tr>
              <a:tr h="237215">
                <a:tc>
                  <a:txBody>
                    <a:bodyPr/>
                    <a:lstStyle/>
                    <a:p>
                      <a:pPr algn="ctr" fontAlgn="b"/>
                      <a:r>
                        <a:rPr lang="en-IN" sz="1600" u="none" strike="noStrike">
                          <a:effectLst/>
                        </a:rPr>
                        <a:t>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22</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52</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06525888"/>
                  </a:ext>
                </a:extLst>
              </a:tr>
              <a:tr h="237215">
                <a:tc>
                  <a:txBody>
                    <a:bodyPr/>
                    <a:lstStyle/>
                    <a:p>
                      <a:pPr algn="ctr" fontAlgn="b"/>
                      <a:r>
                        <a:rPr lang="en-IN" sz="1600" u="none" strike="noStrike">
                          <a:effectLst/>
                        </a:rPr>
                        <a:t>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13</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68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33</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77770949"/>
                  </a:ext>
                </a:extLst>
              </a:tr>
              <a:tr h="237215">
                <a:tc>
                  <a:txBody>
                    <a:bodyPr/>
                    <a:lstStyle/>
                    <a:p>
                      <a:pPr algn="ctr" fontAlgn="b"/>
                      <a:r>
                        <a:rPr lang="en-IN" sz="1600" u="none" strike="noStrike">
                          <a:effectLst/>
                        </a:rPr>
                        <a:t>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51</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33018521"/>
                  </a:ext>
                </a:extLst>
              </a:tr>
              <a:tr h="237215">
                <a:tc>
                  <a:txBody>
                    <a:bodyPr/>
                    <a:lstStyle/>
                    <a:p>
                      <a:pPr algn="ctr" fontAlgn="b"/>
                      <a:r>
                        <a:rPr lang="en-IN" sz="1600" u="none" strike="noStrike">
                          <a:effectLst/>
                        </a:rPr>
                        <a:t>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25</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54</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17953730"/>
                  </a:ext>
                </a:extLst>
              </a:tr>
              <a:tr h="237215">
                <a:tc>
                  <a:txBody>
                    <a:bodyPr/>
                    <a:lstStyle/>
                    <a:p>
                      <a:pPr algn="ctr" fontAlgn="b"/>
                      <a:r>
                        <a:rPr lang="en-IN" sz="1600" u="none" strike="noStrike">
                          <a:effectLst/>
                        </a:rPr>
                        <a:t>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16</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59</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0819933"/>
                  </a:ext>
                </a:extLst>
              </a:tr>
              <a:tr h="237215">
                <a:tc>
                  <a:txBody>
                    <a:bodyPr/>
                    <a:lstStyle/>
                    <a:p>
                      <a:pPr algn="ctr" fontAlgn="b"/>
                      <a:r>
                        <a:rPr lang="en-IN" sz="1600" u="none" strike="noStrike">
                          <a:effectLst/>
                        </a:rPr>
                        <a:t>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42</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51673865"/>
                  </a:ext>
                </a:extLst>
              </a:tr>
              <a:tr h="237215">
                <a:tc>
                  <a:txBody>
                    <a:bodyPr/>
                    <a:lstStyle/>
                    <a:p>
                      <a:pPr algn="ctr" fontAlgn="b"/>
                      <a:r>
                        <a:rPr lang="en-IN" sz="1600" u="none" strike="noStrike">
                          <a:effectLst/>
                        </a:rPr>
                        <a:t>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53</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44</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49</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2618592"/>
                  </a:ext>
                </a:extLst>
              </a:tr>
              <a:tr h="237215">
                <a:tc>
                  <a:txBody>
                    <a:bodyPr/>
                    <a:lstStyle/>
                    <a:p>
                      <a:pPr algn="ctr" fontAlgn="b"/>
                      <a:r>
                        <a:rPr lang="en-IN" sz="1600" u="none" strike="noStrike">
                          <a:effectLst/>
                        </a:rPr>
                        <a:t>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19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49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56</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14773113"/>
                  </a:ext>
                </a:extLst>
              </a:tr>
              <a:tr h="237215">
                <a:tc>
                  <a:txBody>
                    <a:bodyPr/>
                    <a:lstStyle/>
                    <a:p>
                      <a:pPr algn="ctr" fontAlgn="b"/>
                      <a:r>
                        <a:rPr lang="en-IN" sz="1600" u="none" strike="noStrike">
                          <a:effectLst/>
                        </a:rPr>
                        <a:t>10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50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20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62</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a:effectLst/>
                        </a:rPr>
                        <a:t>30</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u="none" strike="noStrike" dirty="0">
                          <a:effectLst/>
                        </a:rPr>
                        <a:t>53</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3996407"/>
                  </a:ext>
                </a:extLst>
              </a:tr>
            </a:tbl>
          </a:graphicData>
        </a:graphic>
      </p:graphicFrame>
      <p:sp>
        <p:nvSpPr>
          <p:cNvPr id="7" name="TextBox 6">
            <a:extLst>
              <a:ext uri="{FF2B5EF4-FFF2-40B4-BE49-F238E27FC236}">
                <a16:creationId xmlns:a16="http://schemas.microsoft.com/office/drawing/2014/main" id="{CBB9AE7C-FF6E-41CE-BB95-C0CE555CCD9E}"/>
              </a:ext>
            </a:extLst>
          </p:cNvPr>
          <p:cNvSpPr txBox="1"/>
          <p:nvPr/>
        </p:nvSpPr>
        <p:spPr>
          <a:xfrm>
            <a:off x="5952931" y="1865592"/>
            <a:ext cx="2845836" cy="2308324"/>
          </a:xfrm>
          <a:prstGeom prst="rect">
            <a:avLst/>
          </a:prstGeom>
          <a:noFill/>
        </p:spPr>
        <p:txBody>
          <a:bodyPr wrap="square" rtlCol="0">
            <a:spAutoFit/>
          </a:bodyPr>
          <a:lstStyle/>
          <a:p>
            <a:r>
              <a:rPr lang="en-IN" dirty="0"/>
              <a:t>Mean: 49.67 Hrs</a:t>
            </a:r>
          </a:p>
          <a:p>
            <a:r>
              <a:rPr lang="en-IN" dirty="0"/>
              <a:t>Median: 50 Hrs</a:t>
            </a:r>
          </a:p>
          <a:p>
            <a:r>
              <a:rPr lang="en-IN" dirty="0"/>
              <a:t>Mode: 50 Hrs</a:t>
            </a:r>
          </a:p>
          <a:p>
            <a:r>
              <a:rPr lang="en-IN" dirty="0"/>
              <a:t>Range: 41 Hrs </a:t>
            </a:r>
            <a:r>
              <a:rPr lang="en-IN" i="1" dirty="0"/>
              <a:t>(Max:68Hrs, Min: 27Hrs)</a:t>
            </a:r>
          </a:p>
          <a:p>
            <a:r>
              <a:rPr lang="en-IN" dirty="0"/>
              <a:t>IQR: 8 Hrs</a:t>
            </a:r>
          </a:p>
          <a:p>
            <a:r>
              <a:rPr lang="en-IN" dirty="0" err="1"/>
              <a:t>Std.Dev</a:t>
            </a:r>
            <a:r>
              <a:rPr lang="en-IN" dirty="0"/>
              <a:t>.: 7.81 Hrs</a:t>
            </a:r>
          </a:p>
          <a:p>
            <a:r>
              <a:rPr lang="en-IN" dirty="0"/>
              <a:t>Dispersion: 15.62%</a:t>
            </a:r>
          </a:p>
        </p:txBody>
      </p:sp>
      <mc:AlternateContent xmlns:mc="http://schemas.openxmlformats.org/markup-compatibility/2006" xmlns:cx1="http://schemas.microsoft.com/office/drawing/2015/9/8/chartex">
        <mc:Choice Requires="cx1">
          <p:graphicFrame>
            <p:nvGraphicFramePr>
              <p:cNvPr id="8" name="Content Placeholder 3">
                <a:extLst>
                  <a:ext uri="{FF2B5EF4-FFF2-40B4-BE49-F238E27FC236}">
                    <a16:creationId xmlns:a16="http://schemas.microsoft.com/office/drawing/2014/main" id="{BBF7C1F8-BB80-4656-B1CA-733BEF64825E}"/>
                  </a:ext>
                </a:extLst>
              </p:cNvPr>
              <p:cNvGraphicFramePr>
                <a:graphicFrameLocks/>
              </p:cNvGraphicFramePr>
              <p:nvPr/>
            </p:nvGraphicFramePr>
            <p:xfrm>
              <a:off x="5710334" y="4195710"/>
              <a:ext cx="4655975" cy="250825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8" name="Content Placeholder 3">
                <a:extLst>
                  <a:ext uri="{FF2B5EF4-FFF2-40B4-BE49-F238E27FC236}">
                    <a16:creationId xmlns:a16="http://schemas.microsoft.com/office/drawing/2014/main" id="{BBF7C1F8-BB80-4656-B1CA-733BEF64825E}"/>
                  </a:ext>
                </a:extLst>
              </p:cNvPr>
              <p:cNvPicPr>
                <a:picLocks noGrp="1" noRot="1" noChangeAspect="1" noMove="1" noResize="1" noEditPoints="1" noAdjustHandles="1" noChangeArrowheads="1" noChangeShapeType="1"/>
              </p:cNvPicPr>
              <p:nvPr/>
            </p:nvPicPr>
            <p:blipFill>
              <a:blip r:embed="rId3"/>
              <a:stretch>
                <a:fillRect/>
              </a:stretch>
            </p:blipFill>
            <p:spPr>
              <a:xfrm>
                <a:off x="5710334" y="4195710"/>
                <a:ext cx="4655975" cy="2508250"/>
              </a:xfrm>
              <a:prstGeom prst="rect">
                <a:avLst/>
              </a:prstGeom>
            </p:spPr>
          </p:pic>
        </mc:Fallback>
      </mc:AlternateContent>
    </p:spTree>
    <p:extLst>
      <p:ext uri="{BB962C8B-B14F-4D97-AF65-F5344CB8AC3E}">
        <p14:creationId xmlns:p14="http://schemas.microsoft.com/office/powerpoint/2010/main" val="1510990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74AC7-9849-40AB-BE2E-5F3FCC840D5B}"/>
              </a:ext>
            </a:extLst>
          </p:cNvPr>
          <p:cNvSpPr>
            <a:spLocks noGrp="1"/>
          </p:cNvSpPr>
          <p:nvPr>
            <p:ph type="title"/>
          </p:nvPr>
        </p:nvSpPr>
        <p:spPr>
          <a:xfrm>
            <a:off x="66808" y="131454"/>
            <a:ext cx="11360800" cy="763600"/>
          </a:xfrm>
        </p:spPr>
        <p:txBody>
          <a:bodyPr/>
          <a:lstStyle/>
          <a:p>
            <a:r>
              <a:rPr lang="en-GB" sz="3600" dirty="0"/>
              <a:t>Hypothesis Testing – α, β, and p</a:t>
            </a:r>
          </a:p>
        </p:txBody>
      </p:sp>
      <p:sp>
        <p:nvSpPr>
          <p:cNvPr id="3" name="Content Placeholder 2">
            <a:extLst>
              <a:ext uri="{FF2B5EF4-FFF2-40B4-BE49-F238E27FC236}">
                <a16:creationId xmlns:a16="http://schemas.microsoft.com/office/drawing/2014/main" id="{CF9FABBA-EC14-4DBD-B290-8BF65DF9D8C9}"/>
              </a:ext>
            </a:extLst>
          </p:cNvPr>
          <p:cNvSpPr>
            <a:spLocks noGrp="1"/>
          </p:cNvSpPr>
          <p:nvPr>
            <p:ph idx="1"/>
          </p:nvPr>
        </p:nvSpPr>
        <p:spPr>
          <a:xfrm>
            <a:off x="310298" y="1092122"/>
            <a:ext cx="10898171" cy="4912752"/>
          </a:xfrm>
        </p:spPr>
        <p:txBody>
          <a:bodyPr>
            <a:normAutofit/>
          </a:bodyPr>
          <a:lstStyle/>
          <a:p>
            <a:r>
              <a:rPr lang="en-US" sz="2800" dirty="0"/>
              <a:t>You can fix </a:t>
            </a:r>
            <a:r>
              <a:rPr lang="el-GR" sz="2800" dirty="0">
                <a:solidFill>
                  <a:srgbClr val="FF0000"/>
                </a:solidFill>
                <a:latin typeface="Gill Sans"/>
              </a:rPr>
              <a:t>α</a:t>
            </a:r>
            <a:r>
              <a:rPr lang="en-US" sz="2800" dirty="0"/>
              <a:t> , because you are hypothesizing a given value for H</a:t>
            </a:r>
            <a:r>
              <a:rPr lang="en-US" sz="2800" baseline="-25000" dirty="0"/>
              <a:t>0</a:t>
            </a:r>
            <a:r>
              <a:rPr lang="en-US" sz="2800" dirty="0"/>
              <a:t> </a:t>
            </a:r>
          </a:p>
          <a:p>
            <a:r>
              <a:rPr lang="el-GR" sz="2800" dirty="0">
                <a:solidFill>
                  <a:srgbClr val="FF0000"/>
                </a:solidFill>
                <a:latin typeface="Gill Sans"/>
              </a:rPr>
              <a:t>β</a:t>
            </a:r>
            <a:r>
              <a:rPr lang="en-US" sz="2800" dirty="0"/>
              <a:t> comes into play only H</a:t>
            </a:r>
            <a:r>
              <a:rPr lang="en-US" sz="2800" baseline="-25000" dirty="0"/>
              <a:t>0</a:t>
            </a:r>
            <a:r>
              <a:rPr lang="en-US" sz="2800" dirty="0"/>
              <a:t>  is not true, but you still do not know the true value of the parameter to compute it. You only know what it is not.</a:t>
            </a:r>
          </a:p>
          <a:p>
            <a:r>
              <a:rPr lang="el-GR" sz="3000" dirty="0">
                <a:solidFill>
                  <a:srgbClr val="FF0000"/>
                </a:solidFill>
              </a:rPr>
              <a:t>α</a:t>
            </a:r>
            <a:r>
              <a:rPr lang="en-US" sz="3000" dirty="0"/>
              <a:t> is normally fixed at one of the following values:</a:t>
            </a:r>
          </a:p>
          <a:p>
            <a:pPr lvl="1"/>
            <a:r>
              <a:rPr lang="en-US" sz="2400" dirty="0"/>
              <a:t>0.01 – If you seek </a:t>
            </a:r>
            <a:r>
              <a:rPr lang="en-US" sz="2400" dirty="0">
                <a:solidFill>
                  <a:srgbClr val="FF0000"/>
                </a:solidFill>
              </a:rPr>
              <a:t>very strong </a:t>
            </a:r>
            <a:r>
              <a:rPr lang="en-US" sz="2400" dirty="0"/>
              <a:t>evidence</a:t>
            </a:r>
          </a:p>
          <a:p>
            <a:pPr lvl="1"/>
            <a:r>
              <a:rPr lang="en-US" sz="2400" dirty="0"/>
              <a:t>0.05 – If you seek </a:t>
            </a:r>
            <a:r>
              <a:rPr lang="en-US" sz="2400" dirty="0">
                <a:solidFill>
                  <a:srgbClr val="FF0000"/>
                </a:solidFill>
              </a:rPr>
              <a:t>fairly strong </a:t>
            </a:r>
            <a:r>
              <a:rPr lang="en-US" sz="2400" dirty="0"/>
              <a:t>evidence</a:t>
            </a:r>
          </a:p>
          <a:p>
            <a:pPr lvl="1"/>
            <a:r>
              <a:rPr lang="en-US" sz="2400" dirty="0"/>
              <a:t>0.10 – If you are OK with a </a:t>
            </a:r>
            <a:r>
              <a:rPr lang="en-US" sz="2400" dirty="0">
                <a:solidFill>
                  <a:srgbClr val="FF0000"/>
                </a:solidFill>
              </a:rPr>
              <a:t>weak</a:t>
            </a:r>
            <a:r>
              <a:rPr lang="en-US" sz="2400" dirty="0"/>
              <a:t> evidence</a:t>
            </a:r>
          </a:p>
          <a:p>
            <a:r>
              <a:rPr lang="en-US" sz="3000" dirty="0"/>
              <a:t>If </a:t>
            </a:r>
            <a:r>
              <a:rPr lang="en-US" sz="3000" dirty="0">
                <a:solidFill>
                  <a:srgbClr val="FF0000"/>
                </a:solidFill>
              </a:rPr>
              <a:t>p</a:t>
            </a:r>
            <a:r>
              <a:rPr lang="en-US" sz="3000" dirty="0"/>
              <a:t> (Computed Uncertainty) is lower than  </a:t>
            </a:r>
            <a:r>
              <a:rPr lang="el-GR" sz="3000" dirty="0">
                <a:solidFill>
                  <a:srgbClr val="FF0000"/>
                </a:solidFill>
                <a:latin typeface="Gill Sans"/>
              </a:rPr>
              <a:t>α</a:t>
            </a:r>
            <a:r>
              <a:rPr lang="en-US" sz="3000" dirty="0"/>
              <a:t> (the maximum permissible uncertainty), you reject H</a:t>
            </a:r>
            <a:r>
              <a:rPr lang="en-US" sz="3000" baseline="-25000" dirty="0"/>
              <a:t>0</a:t>
            </a:r>
            <a:endParaRPr lang="en-GB" sz="3000" dirty="0"/>
          </a:p>
        </p:txBody>
      </p:sp>
      <p:sp>
        <p:nvSpPr>
          <p:cNvPr id="4" name="TextBox 3">
            <a:extLst>
              <a:ext uri="{FF2B5EF4-FFF2-40B4-BE49-F238E27FC236}">
                <a16:creationId xmlns:a16="http://schemas.microsoft.com/office/drawing/2014/main" id="{2CFA17C2-0E84-4C5B-A9F5-A4C0CFACBEED}"/>
              </a:ext>
            </a:extLst>
          </p:cNvPr>
          <p:cNvSpPr txBox="1"/>
          <p:nvPr/>
        </p:nvSpPr>
        <p:spPr>
          <a:xfrm>
            <a:off x="683581" y="5211192"/>
            <a:ext cx="8123068" cy="1231106"/>
          </a:xfrm>
          <a:prstGeom prst="rect">
            <a:avLst/>
          </a:prstGeom>
          <a:noFill/>
        </p:spPr>
        <p:txBody>
          <a:bodyPr wrap="square" rtlCol="0">
            <a:spAutoFit/>
          </a:bodyPr>
          <a:lstStyle/>
          <a:p>
            <a:r>
              <a:rPr lang="en-US" sz="2800" dirty="0">
                <a:solidFill>
                  <a:srgbClr val="FF0000"/>
                </a:solidFill>
              </a:rPr>
              <a:t>p</a:t>
            </a:r>
            <a:r>
              <a:rPr lang="en-IN" sz="2800" dirty="0"/>
              <a:t> &lt; </a:t>
            </a:r>
            <a:r>
              <a:rPr lang="el-GR" sz="2800" dirty="0">
                <a:solidFill>
                  <a:srgbClr val="FF0000"/>
                </a:solidFill>
                <a:latin typeface="Gill Sans"/>
              </a:rPr>
              <a:t>α</a:t>
            </a:r>
            <a:r>
              <a:rPr lang="en-IN" sz="2800" dirty="0">
                <a:solidFill>
                  <a:srgbClr val="FF0000"/>
                </a:solidFill>
                <a:latin typeface="Gill Sans"/>
              </a:rPr>
              <a:t> – Reject Null Hypothesis</a:t>
            </a:r>
          </a:p>
          <a:p>
            <a:r>
              <a:rPr lang="en-US" sz="2800" dirty="0">
                <a:solidFill>
                  <a:srgbClr val="FF0000"/>
                </a:solidFill>
              </a:rPr>
              <a:t>p</a:t>
            </a:r>
            <a:r>
              <a:rPr lang="en-IN" sz="2800" dirty="0"/>
              <a:t> &gt; </a:t>
            </a:r>
            <a:r>
              <a:rPr lang="el-GR" sz="2800" dirty="0">
                <a:solidFill>
                  <a:srgbClr val="FF0000"/>
                </a:solidFill>
                <a:latin typeface="Gill Sans"/>
              </a:rPr>
              <a:t>α</a:t>
            </a:r>
            <a:r>
              <a:rPr lang="en-IN" sz="2800" dirty="0">
                <a:solidFill>
                  <a:srgbClr val="FF0000"/>
                </a:solidFill>
                <a:latin typeface="Gill Sans"/>
              </a:rPr>
              <a:t> – Do Not Reject Null Hypothesis</a:t>
            </a:r>
          </a:p>
          <a:p>
            <a:endParaRPr lang="en-IN" dirty="0"/>
          </a:p>
        </p:txBody>
      </p:sp>
    </p:spTree>
    <p:extLst>
      <p:ext uri="{BB962C8B-B14F-4D97-AF65-F5344CB8AC3E}">
        <p14:creationId xmlns:p14="http://schemas.microsoft.com/office/powerpoint/2010/main" val="3992693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F8533-67FD-4352-AD76-9DE8858B36A1}"/>
              </a:ext>
            </a:extLst>
          </p:cNvPr>
          <p:cNvSpPr>
            <a:spLocks noGrp="1"/>
          </p:cNvSpPr>
          <p:nvPr>
            <p:ph type="title"/>
          </p:nvPr>
        </p:nvSpPr>
        <p:spPr/>
        <p:txBody>
          <a:bodyPr/>
          <a:lstStyle/>
          <a:p>
            <a:r>
              <a:rPr lang="en-GB" sz="3600" dirty="0"/>
              <a:t>The Test Statistic</a:t>
            </a:r>
          </a:p>
        </p:txBody>
      </p:sp>
      <p:sp>
        <p:nvSpPr>
          <p:cNvPr id="3" name="Content Placeholder 2">
            <a:extLst>
              <a:ext uri="{FF2B5EF4-FFF2-40B4-BE49-F238E27FC236}">
                <a16:creationId xmlns:a16="http://schemas.microsoft.com/office/drawing/2014/main" id="{0D3ED131-C22B-41B7-A130-D7F5764AA616}"/>
              </a:ext>
            </a:extLst>
          </p:cNvPr>
          <p:cNvSpPr>
            <a:spLocks noGrp="1"/>
          </p:cNvSpPr>
          <p:nvPr>
            <p:ph idx="1"/>
          </p:nvPr>
        </p:nvSpPr>
        <p:spPr/>
        <p:txBody>
          <a:bodyPr>
            <a:normAutofit/>
          </a:bodyPr>
          <a:lstStyle/>
          <a:p>
            <a:r>
              <a:rPr lang="en-GB" sz="2800" dirty="0"/>
              <a:t>This will vary depending on the test, but it will typically be the </a:t>
            </a:r>
            <a:r>
              <a:rPr lang="en-GB" sz="2800" dirty="0">
                <a:solidFill>
                  <a:srgbClr val="00B050"/>
                </a:solidFill>
              </a:rPr>
              <a:t>difference between the observed value in the sample and the hypothesized value</a:t>
            </a:r>
            <a:r>
              <a:rPr lang="en-GB" sz="2800" dirty="0"/>
              <a:t> </a:t>
            </a:r>
            <a:r>
              <a:rPr lang="en-GB" sz="2800" dirty="0">
                <a:solidFill>
                  <a:srgbClr val="FF0000"/>
                </a:solidFill>
              </a:rPr>
              <a:t>divided by a standard error</a:t>
            </a:r>
            <a:r>
              <a:rPr lang="en-GB" sz="2800" dirty="0"/>
              <a:t>. Types of test statistic: z, t, χ2, and F test statistics. </a:t>
            </a:r>
          </a:p>
          <a:p>
            <a:endParaRPr lang="en-GB" sz="2800" dirty="0"/>
          </a:p>
          <a:p>
            <a:r>
              <a:rPr lang="en-US" sz="2800" dirty="0"/>
              <a:t>The choice of test is a function of     </a:t>
            </a:r>
          </a:p>
          <a:p>
            <a:pPr lvl="1"/>
            <a:r>
              <a:rPr lang="en-US" sz="2800" dirty="0"/>
              <a:t>  What is tested?, and</a:t>
            </a:r>
          </a:p>
          <a:p>
            <a:pPr lvl="1"/>
            <a:r>
              <a:rPr lang="en-US" sz="2800" dirty="0"/>
              <a:t>  Assumed Distribution of the population on what is tested, and</a:t>
            </a:r>
          </a:p>
          <a:p>
            <a:pPr lvl="1"/>
            <a:r>
              <a:rPr lang="en-US" sz="2800" dirty="0"/>
              <a:t>  Number of samples involved</a:t>
            </a:r>
          </a:p>
          <a:p>
            <a:endParaRPr lang="en-GB" dirty="0"/>
          </a:p>
        </p:txBody>
      </p:sp>
    </p:spTree>
    <p:extLst>
      <p:ext uri="{BB962C8B-B14F-4D97-AF65-F5344CB8AC3E}">
        <p14:creationId xmlns:p14="http://schemas.microsoft.com/office/powerpoint/2010/main" val="196082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043BB-FEB7-48A4-BB13-A6BA8893CF59}"/>
              </a:ext>
            </a:extLst>
          </p:cNvPr>
          <p:cNvSpPr>
            <a:spLocks noGrp="1"/>
          </p:cNvSpPr>
          <p:nvPr>
            <p:ph type="title"/>
          </p:nvPr>
        </p:nvSpPr>
        <p:spPr/>
        <p:txBody>
          <a:bodyPr/>
          <a:lstStyle/>
          <a:p>
            <a:r>
              <a:rPr lang="en-GB" sz="3600" dirty="0"/>
              <a:t>The Test Statistic</a:t>
            </a:r>
          </a:p>
        </p:txBody>
      </p:sp>
      <p:sp>
        <p:nvSpPr>
          <p:cNvPr id="3" name="Content Placeholder 2">
            <a:extLst>
              <a:ext uri="{FF2B5EF4-FFF2-40B4-BE49-F238E27FC236}">
                <a16:creationId xmlns:a16="http://schemas.microsoft.com/office/drawing/2014/main" id="{45DF6E5D-BAEF-47BB-8182-7A19852DFECD}"/>
              </a:ext>
            </a:extLst>
          </p:cNvPr>
          <p:cNvSpPr>
            <a:spLocks noGrp="1"/>
          </p:cNvSpPr>
          <p:nvPr>
            <p:ph idx="1"/>
          </p:nvPr>
        </p:nvSpPr>
        <p:spPr>
          <a:xfrm>
            <a:off x="71021" y="1586367"/>
            <a:ext cx="12120979" cy="4351338"/>
          </a:xfrm>
        </p:spPr>
        <p:txBody>
          <a:bodyPr>
            <a:normAutofit fontScale="77500" lnSpcReduction="20000"/>
          </a:bodyPr>
          <a:lstStyle/>
          <a:p>
            <a:r>
              <a:rPr lang="en-GB" sz="2800" dirty="0">
                <a:solidFill>
                  <a:srgbClr val="FF0000"/>
                </a:solidFill>
              </a:rPr>
              <a:t>What is tested?</a:t>
            </a:r>
            <a:r>
              <a:rPr lang="en-GB" sz="2800" dirty="0"/>
              <a:t>:   The most commonly tested items are “Test of Differences”</a:t>
            </a:r>
          </a:p>
          <a:p>
            <a:endParaRPr lang="en-GB" sz="2800" dirty="0"/>
          </a:p>
          <a:p>
            <a:r>
              <a:rPr lang="en-GB" sz="2800" dirty="0"/>
              <a:t>Is the proportion equal to a particular value, or is it different? </a:t>
            </a:r>
            <a:r>
              <a:rPr lang="en-GB" sz="2800" dirty="0">
                <a:solidFill>
                  <a:srgbClr val="FF0000"/>
                </a:solidFill>
              </a:rPr>
              <a:t>H</a:t>
            </a:r>
            <a:r>
              <a:rPr lang="en-GB" sz="2800" baseline="-25000" dirty="0">
                <a:solidFill>
                  <a:srgbClr val="FF0000"/>
                </a:solidFill>
              </a:rPr>
              <a:t>0</a:t>
            </a:r>
            <a:r>
              <a:rPr lang="en-GB" sz="2800" dirty="0">
                <a:solidFill>
                  <a:srgbClr val="FF0000"/>
                </a:solidFill>
              </a:rPr>
              <a:t>: </a:t>
            </a:r>
            <a:r>
              <a:rPr lang="el-GR" sz="2800" dirty="0">
                <a:solidFill>
                  <a:srgbClr val="FF0000"/>
                </a:solidFill>
              </a:rPr>
              <a:t>π</a:t>
            </a:r>
            <a:r>
              <a:rPr lang="en-IN" sz="2800" dirty="0">
                <a:solidFill>
                  <a:srgbClr val="FF0000"/>
                </a:solidFill>
              </a:rPr>
              <a:t> = k</a:t>
            </a:r>
            <a:endParaRPr lang="en-GB" sz="2800" dirty="0">
              <a:solidFill>
                <a:srgbClr val="FF0000"/>
              </a:solidFill>
            </a:endParaRPr>
          </a:p>
          <a:p>
            <a:endParaRPr lang="en-GB" sz="2800" dirty="0"/>
          </a:p>
          <a:p>
            <a:r>
              <a:rPr lang="en-GB" sz="2800" dirty="0"/>
              <a:t>Are two proportions from the study relating to two different sub-groups, equal or different? </a:t>
            </a:r>
            <a:r>
              <a:rPr lang="en-GB" dirty="0">
                <a:solidFill>
                  <a:srgbClr val="FF0000"/>
                </a:solidFill>
              </a:rPr>
              <a:t>H</a:t>
            </a:r>
            <a:r>
              <a:rPr lang="en-GB" baseline="-25000" dirty="0">
                <a:solidFill>
                  <a:srgbClr val="FF0000"/>
                </a:solidFill>
              </a:rPr>
              <a:t>0</a:t>
            </a:r>
            <a:r>
              <a:rPr lang="en-GB" dirty="0">
                <a:solidFill>
                  <a:srgbClr val="FF0000"/>
                </a:solidFill>
              </a:rPr>
              <a:t>: </a:t>
            </a:r>
            <a:r>
              <a:rPr lang="el-GR" dirty="0">
                <a:solidFill>
                  <a:srgbClr val="FF0000"/>
                </a:solidFill>
              </a:rPr>
              <a:t>π</a:t>
            </a:r>
            <a:r>
              <a:rPr lang="en-IN" baseline="-25000" dirty="0">
                <a:solidFill>
                  <a:srgbClr val="FF0000"/>
                </a:solidFill>
              </a:rPr>
              <a:t>1</a:t>
            </a:r>
            <a:r>
              <a:rPr lang="en-IN" dirty="0">
                <a:solidFill>
                  <a:srgbClr val="FF0000"/>
                </a:solidFill>
              </a:rPr>
              <a:t> = </a:t>
            </a:r>
            <a:r>
              <a:rPr lang="el-GR" dirty="0">
                <a:solidFill>
                  <a:srgbClr val="FF0000"/>
                </a:solidFill>
              </a:rPr>
              <a:t>π</a:t>
            </a:r>
            <a:r>
              <a:rPr lang="en-IN" baseline="-25000" dirty="0">
                <a:solidFill>
                  <a:srgbClr val="FF0000"/>
                </a:solidFill>
              </a:rPr>
              <a:t>2</a:t>
            </a:r>
            <a:endParaRPr lang="en-GB" dirty="0">
              <a:solidFill>
                <a:srgbClr val="FF0000"/>
              </a:solidFill>
            </a:endParaRPr>
          </a:p>
          <a:p>
            <a:pPr marL="0" indent="0">
              <a:buNone/>
            </a:pPr>
            <a:endParaRPr lang="en-GB" sz="2800" dirty="0"/>
          </a:p>
          <a:p>
            <a:endParaRPr lang="en-GB" sz="2800" dirty="0"/>
          </a:p>
          <a:p>
            <a:r>
              <a:rPr lang="en-GB" sz="2800" dirty="0"/>
              <a:t>Is the average from the study, equal to a particular value, or is it different? </a:t>
            </a:r>
            <a:r>
              <a:rPr lang="en-GB" dirty="0">
                <a:solidFill>
                  <a:srgbClr val="FF0000"/>
                </a:solidFill>
              </a:rPr>
              <a:t>H</a:t>
            </a:r>
            <a:r>
              <a:rPr lang="en-GB" baseline="-25000" dirty="0">
                <a:solidFill>
                  <a:srgbClr val="FF0000"/>
                </a:solidFill>
              </a:rPr>
              <a:t>0</a:t>
            </a:r>
            <a:r>
              <a:rPr lang="en-GB" dirty="0">
                <a:solidFill>
                  <a:srgbClr val="FF0000"/>
                </a:solidFill>
              </a:rPr>
              <a:t>: </a:t>
            </a:r>
            <a:r>
              <a:rPr lang="el-GR" dirty="0">
                <a:solidFill>
                  <a:srgbClr val="FF0000"/>
                </a:solidFill>
              </a:rPr>
              <a:t>μ</a:t>
            </a:r>
            <a:r>
              <a:rPr lang="en-IN" dirty="0">
                <a:solidFill>
                  <a:srgbClr val="FF0000"/>
                </a:solidFill>
              </a:rPr>
              <a:t> = k</a:t>
            </a:r>
            <a:endParaRPr lang="en-GB" dirty="0">
              <a:solidFill>
                <a:srgbClr val="FF0000"/>
              </a:solidFill>
            </a:endParaRPr>
          </a:p>
          <a:p>
            <a:endParaRPr lang="en-GB" sz="2800" dirty="0"/>
          </a:p>
          <a:p>
            <a:r>
              <a:rPr lang="en-GB" sz="2800" dirty="0"/>
              <a:t>Are two averages from the study, relating to two different sub-groups equal or different?</a:t>
            </a:r>
          </a:p>
          <a:p>
            <a:pPr marL="0" indent="0">
              <a:buNone/>
            </a:pPr>
            <a:r>
              <a:rPr lang="en-GB" dirty="0"/>
              <a:t>    </a:t>
            </a:r>
            <a:r>
              <a:rPr lang="en-GB" dirty="0">
                <a:solidFill>
                  <a:srgbClr val="FF0000"/>
                </a:solidFill>
              </a:rPr>
              <a:t>H</a:t>
            </a:r>
            <a:r>
              <a:rPr lang="en-GB" baseline="-25000" dirty="0">
                <a:solidFill>
                  <a:srgbClr val="FF0000"/>
                </a:solidFill>
              </a:rPr>
              <a:t>0</a:t>
            </a:r>
            <a:r>
              <a:rPr lang="en-GB" dirty="0">
                <a:solidFill>
                  <a:srgbClr val="FF0000"/>
                </a:solidFill>
              </a:rPr>
              <a:t>: </a:t>
            </a:r>
            <a:r>
              <a:rPr lang="el-GR" dirty="0">
                <a:solidFill>
                  <a:srgbClr val="FF0000"/>
                </a:solidFill>
              </a:rPr>
              <a:t>μ</a:t>
            </a:r>
            <a:r>
              <a:rPr lang="en-IN" baseline="-25000" dirty="0">
                <a:solidFill>
                  <a:srgbClr val="FF0000"/>
                </a:solidFill>
              </a:rPr>
              <a:t>1</a:t>
            </a:r>
            <a:r>
              <a:rPr lang="en-IN" dirty="0">
                <a:solidFill>
                  <a:srgbClr val="FF0000"/>
                </a:solidFill>
              </a:rPr>
              <a:t> = </a:t>
            </a:r>
            <a:r>
              <a:rPr lang="el-GR" dirty="0">
                <a:solidFill>
                  <a:srgbClr val="FF0000"/>
                </a:solidFill>
              </a:rPr>
              <a:t>μ</a:t>
            </a:r>
            <a:r>
              <a:rPr lang="en-IN" baseline="-25000" dirty="0">
                <a:solidFill>
                  <a:srgbClr val="FF0000"/>
                </a:solidFill>
              </a:rPr>
              <a:t>2</a:t>
            </a:r>
            <a:endParaRPr lang="en-GB" dirty="0">
              <a:solidFill>
                <a:srgbClr val="FF0000"/>
              </a:solidFill>
            </a:endParaRPr>
          </a:p>
          <a:p>
            <a:pPr marL="0" indent="0">
              <a:buNone/>
            </a:pPr>
            <a:endParaRPr lang="en-GB" dirty="0"/>
          </a:p>
        </p:txBody>
      </p:sp>
    </p:spTree>
    <p:extLst>
      <p:ext uri="{BB962C8B-B14F-4D97-AF65-F5344CB8AC3E}">
        <p14:creationId xmlns:p14="http://schemas.microsoft.com/office/powerpoint/2010/main" val="2032929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B7549-65EB-4BBB-A28D-ACBCC28DD3F9}"/>
              </a:ext>
            </a:extLst>
          </p:cNvPr>
          <p:cNvSpPr>
            <a:spLocks noGrp="1"/>
          </p:cNvSpPr>
          <p:nvPr>
            <p:ph type="title"/>
          </p:nvPr>
        </p:nvSpPr>
        <p:spPr/>
        <p:txBody>
          <a:bodyPr/>
          <a:lstStyle/>
          <a:p>
            <a:r>
              <a:rPr lang="en-GB" sz="3600" dirty="0"/>
              <a:t>The Test Statistic</a:t>
            </a:r>
          </a:p>
        </p:txBody>
      </p:sp>
      <p:sp>
        <p:nvSpPr>
          <p:cNvPr id="3" name="Content Placeholder 2">
            <a:extLst>
              <a:ext uri="{FF2B5EF4-FFF2-40B4-BE49-F238E27FC236}">
                <a16:creationId xmlns:a16="http://schemas.microsoft.com/office/drawing/2014/main" id="{FBE89946-282C-4B28-902A-E698467AA43B}"/>
              </a:ext>
            </a:extLst>
          </p:cNvPr>
          <p:cNvSpPr>
            <a:spLocks noGrp="1"/>
          </p:cNvSpPr>
          <p:nvPr>
            <p:ph idx="1"/>
          </p:nvPr>
        </p:nvSpPr>
        <p:spPr/>
        <p:txBody>
          <a:bodyPr>
            <a:normAutofit/>
          </a:bodyPr>
          <a:lstStyle/>
          <a:p>
            <a:r>
              <a:rPr lang="en-GB" sz="2800" dirty="0">
                <a:solidFill>
                  <a:srgbClr val="FF0000"/>
                </a:solidFill>
              </a:rPr>
              <a:t>Assumed Distribution</a:t>
            </a:r>
            <a:r>
              <a:rPr lang="en-GB" sz="2800" dirty="0"/>
              <a:t> of the population on what is tested</a:t>
            </a:r>
          </a:p>
          <a:p>
            <a:endParaRPr lang="en-GB" sz="2800" dirty="0"/>
          </a:p>
          <a:p>
            <a:r>
              <a:rPr lang="en-GB" sz="2800" b="1" dirty="0"/>
              <a:t>Parametric</a:t>
            </a:r>
            <a:r>
              <a:rPr lang="en-GB" sz="2800" dirty="0"/>
              <a:t> statistical </a:t>
            </a:r>
            <a:r>
              <a:rPr lang="en-GB" sz="2800" b="1" dirty="0"/>
              <a:t>test</a:t>
            </a:r>
            <a:r>
              <a:rPr lang="en-GB" sz="2800" dirty="0"/>
              <a:t> is one that </a:t>
            </a:r>
            <a:r>
              <a:rPr lang="en-GB" sz="2800" dirty="0">
                <a:solidFill>
                  <a:srgbClr val="FF0000"/>
                </a:solidFill>
              </a:rPr>
              <a:t>makes assumptions</a:t>
            </a:r>
            <a:r>
              <a:rPr lang="en-GB" sz="2800" dirty="0"/>
              <a:t> about the parameters (defining properties) of the population distribution(s) from which one's data are drawn – </a:t>
            </a:r>
            <a:r>
              <a:rPr lang="en-GB" sz="2800" dirty="0">
                <a:solidFill>
                  <a:srgbClr val="FF0000"/>
                </a:solidFill>
              </a:rPr>
              <a:t>General assumptions are the sample is drawn from a population, wherein the parameter is Normally distributed. </a:t>
            </a:r>
          </a:p>
          <a:p>
            <a:endParaRPr lang="en-GB" dirty="0">
              <a:solidFill>
                <a:srgbClr val="FF0000"/>
              </a:solidFill>
            </a:endParaRPr>
          </a:p>
          <a:p>
            <a:endParaRPr lang="en-GB" dirty="0"/>
          </a:p>
        </p:txBody>
      </p:sp>
    </p:spTree>
    <p:extLst>
      <p:ext uri="{BB962C8B-B14F-4D97-AF65-F5344CB8AC3E}">
        <p14:creationId xmlns:p14="http://schemas.microsoft.com/office/powerpoint/2010/main" val="911821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50781-E37C-47F5-B39E-FEC2D46962BF}"/>
              </a:ext>
            </a:extLst>
          </p:cNvPr>
          <p:cNvSpPr>
            <a:spLocks noGrp="1"/>
          </p:cNvSpPr>
          <p:nvPr>
            <p:ph type="title"/>
          </p:nvPr>
        </p:nvSpPr>
        <p:spPr>
          <a:xfrm>
            <a:off x="163498" y="193335"/>
            <a:ext cx="10515600" cy="975403"/>
          </a:xfrm>
        </p:spPr>
        <p:txBody>
          <a:bodyPr/>
          <a:lstStyle/>
          <a:p>
            <a:r>
              <a:rPr lang="en-GB" sz="3600" dirty="0"/>
              <a:t>The Test statistic</a:t>
            </a:r>
          </a:p>
        </p:txBody>
      </p:sp>
      <p:sp>
        <p:nvSpPr>
          <p:cNvPr id="3" name="Content Placeholder 2">
            <a:extLst>
              <a:ext uri="{FF2B5EF4-FFF2-40B4-BE49-F238E27FC236}">
                <a16:creationId xmlns:a16="http://schemas.microsoft.com/office/drawing/2014/main" id="{5060E9FA-87B9-4F90-804A-F36DB22E4E35}"/>
              </a:ext>
            </a:extLst>
          </p:cNvPr>
          <p:cNvSpPr>
            <a:spLocks noGrp="1"/>
          </p:cNvSpPr>
          <p:nvPr>
            <p:ph idx="1"/>
          </p:nvPr>
        </p:nvSpPr>
        <p:spPr/>
        <p:txBody>
          <a:bodyPr>
            <a:normAutofit/>
          </a:bodyPr>
          <a:lstStyle/>
          <a:p>
            <a:r>
              <a:rPr lang="en-US" sz="2800" dirty="0">
                <a:solidFill>
                  <a:srgbClr val="FF0000"/>
                </a:solidFill>
              </a:rPr>
              <a:t>Number of samples </a:t>
            </a:r>
            <a:r>
              <a:rPr lang="en-US" sz="2800" dirty="0"/>
              <a:t>involved</a:t>
            </a:r>
          </a:p>
          <a:p>
            <a:r>
              <a:rPr lang="en-US" sz="2800" dirty="0">
                <a:solidFill>
                  <a:srgbClr val="FF0000"/>
                </a:solidFill>
              </a:rPr>
              <a:t>One Sample</a:t>
            </a:r>
          </a:p>
          <a:p>
            <a:pPr marL="0" indent="0">
              <a:buNone/>
            </a:pPr>
            <a:r>
              <a:rPr lang="en-US" sz="2800" dirty="0"/>
              <a:t>Example: To test whether the proportion of cars that have a damage is is &lt; 25%, we will consider </a:t>
            </a:r>
            <a:r>
              <a:rPr lang="en-US" sz="2800" dirty="0">
                <a:solidFill>
                  <a:srgbClr val="FF0000"/>
                </a:solidFill>
              </a:rPr>
              <a:t>all the data as one Sample</a:t>
            </a:r>
          </a:p>
          <a:p>
            <a:r>
              <a:rPr lang="en-US" sz="2800" dirty="0">
                <a:solidFill>
                  <a:srgbClr val="FF0000"/>
                </a:solidFill>
              </a:rPr>
              <a:t>Two Samples – Independent</a:t>
            </a:r>
          </a:p>
          <a:p>
            <a:pPr marL="0" indent="0">
              <a:buNone/>
            </a:pPr>
            <a:r>
              <a:rPr lang="en-US" sz="2800" dirty="0"/>
              <a:t>Example: To test whether the proportion of cars with damage is related to transmission type we will consider </a:t>
            </a:r>
            <a:r>
              <a:rPr lang="en-US" sz="2800" dirty="0">
                <a:solidFill>
                  <a:srgbClr val="FF0000"/>
                </a:solidFill>
              </a:rPr>
              <a:t>the data for two transmission types, as two samples, independent of each other, </a:t>
            </a:r>
            <a:r>
              <a:rPr lang="en-US" sz="2800" dirty="0">
                <a:solidFill>
                  <a:srgbClr val="00B050"/>
                </a:solidFill>
              </a:rPr>
              <a:t>i.e. there is no overlap of cars between the two groups</a:t>
            </a:r>
          </a:p>
          <a:p>
            <a:endParaRPr lang="en-US" dirty="0">
              <a:solidFill>
                <a:srgbClr val="FF0000"/>
              </a:solidFill>
            </a:endParaRPr>
          </a:p>
          <a:p>
            <a:endParaRPr lang="en-GB" dirty="0"/>
          </a:p>
        </p:txBody>
      </p:sp>
    </p:spTree>
    <p:extLst>
      <p:ext uri="{BB962C8B-B14F-4D97-AF65-F5344CB8AC3E}">
        <p14:creationId xmlns:p14="http://schemas.microsoft.com/office/powerpoint/2010/main" val="33475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111937" y="127783"/>
            <a:ext cx="8943975" cy="784225"/>
          </a:xfrm>
        </p:spPr>
        <p:txBody>
          <a:bodyPr>
            <a:normAutofit/>
          </a:bodyPr>
          <a:lstStyle/>
          <a:p>
            <a:pPr eaLnBrk="1" hangingPunct="1">
              <a:defRPr/>
            </a:pPr>
            <a:r>
              <a:rPr lang="en-US" sz="3200" b="1" dirty="0"/>
              <a:t>Hypothesis Testing – Procedure Steps</a:t>
            </a:r>
          </a:p>
        </p:txBody>
      </p:sp>
      <p:grpSp>
        <p:nvGrpSpPr>
          <p:cNvPr id="2" name="Group 75"/>
          <p:cNvGrpSpPr>
            <a:grpSpLocks/>
          </p:cNvGrpSpPr>
          <p:nvPr/>
        </p:nvGrpSpPr>
        <p:grpSpPr bwMode="auto">
          <a:xfrm>
            <a:off x="-1144100" y="1275809"/>
            <a:ext cx="8626452" cy="4018390"/>
            <a:chOff x="288" y="541"/>
            <a:chExt cx="4309" cy="3323"/>
          </a:xfrm>
        </p:grpSpPr>
        <p:sp>
          <p:nvSpPr>
            <p:cNvPr id="34820" name="Rectangle 9"/>
            <p:cNvSpPr>
              <a:spLocks noChangeArrowheads="1"/>
            </p:cNvSpPr>
            <p:nvPr/>
          </p:nvSpPr>
          <p:spPr bwMode="auto">
            <a:xfrm>
              <a:off x="288" y="624"/>
              <a:ext cx="112" cy="263"/>
            </a:xfrm>
            <a:prstGeom prst="rect">
              <a:avLst/>
            </a:prstGeom>
            <a:noFill/>
            <a:ln w="12700">
              <a:noFill/>
              <a:miter lim="800000"/>
              <a:headEnd/>
              <a:tailEnd/>
            </a:ln>
          </p:spPr>
          <p:txBody>
            <a:bodyPr wrap="none" lIns="90488" tIns="44450" rIns="90488" bIns="44450">
              <a:spAutoFit/>
            </a:bodyPr>
            <a:lstStyle/>
            <a:p>
              <a:pPr algn="l" eaLnBrk="0" hangingPunct="0">
                <a:defRPr/>
              </a:pPr>
              <a:endParaRPr lang="en-US" sz="2000" dirty="0">
                <a:solidFill>
                  <a:schemeClr val="accent1">
                    <a:lumMod val="50000"/>
                  </a:schemeClr>
                </a:solidFill>
              </a:endParaRPr>
            </a:p>
          </p:txBody>
        </p:sp>
        <p:grpSp>
          <p:nvGrpSpPr>
            <p:cNvPr id="34823" name="Group 72"/>
            <p:cNvGrpSpPr>
              <a:grpSpLocks/>
            </p:cNvGrpSpPr>
            <p:nvPr/>
          </p:nvGrpSpPr>
          <p:grpSpPr bwMode="auto">
            <a:xfrm>
              <a:off x="1033" y="541"/>
              <a:ext cx="2228" cy="380"/>
              <a:chOff x="1321" y="541"/>
              <a:chExt cx="2228" cy="380"/>
            </a:xfrm>
          </p:grpSpPr>
          <p:sp>
            <p:nvSpPr>
              <p:cNvPr id="34863" name="Rectangle 6"/>
              <p:cNvSpPr>
                <a:spLocks noChangeAspect="1" noChangeArrowheads="1"/>
              </p:cNvSpPr>
              <p:nvPr/>
            </p:nvSpPr>
            <p:spPr bwMode="auto">
              <a:xfrm>
                <a:off x="1321" y="558"/>
                <a:ext cx="2228" cy="356"/>
              </a:xfrm>
              <a:prstGeom prst="rect">
                <a:avLst/>
              </a:prstGeom>
              <a:solidFill>
                <a:srgbClr val="CCECFF"/>
              </a:solidFill>
              <a:ln w="12700">
                <a:solidFill>
                  <a:srgbClr val="000000"/>
                </a:solidFill>
                <a:miter lim="800000"/>
                <a:headEnd/>
                <a:tailEnd/>
              </a:ln>
            </p:spPr>
            <p:txBody>
              <a:bodyPr wrap="none" anchor="ctr"/>
              <a:lstStyle/>
              <a:p>
                <a:pPr>
                  <a:defRPr/>
                </a:pPr>
                <a:endParaRPr lang="en-US" dirty="0">
                  <a:solidFill>
                    <a:schemeClr val="accent1">
                      <a:lumMod val="50000"/>
                    </a:schemeClr>
                  </a:solidFill>
                </a:endParaRPr>
              </a:p>
            </p:txBody>
          </p:sp>
          <p:sp>
            <p:nvSpPr>
              <p:cNvPr id="34864" name="Rectangle 8"/>
              <p:cNvSpPr>
                <a:spLocks noChangeAspect="1" noChangeArrowheads="1"/>
              </p:cNvSpPr>
              <p:nvPr/>
            </p:nvSpPr>
            <p:spPr bwMode="auto">
              <a:xfrm>
                <a:off x="1343" y="541"/>
                <a:ext cx="1366" cy="380"/>
              </a:xfrm>
              <a:prstGeom prst="rect">
                <a:avLst/>
              </a:prstGeom>
              <a:noFill/>
              <a:ln w="12700">
                <a:noFill/>
                <a:miter lim="800000"/>
                <a:headEnd/>
                <a:tailEnd/>
              </a:ln>
            </p:spPr>
            <p:txBody>
              <a:bodyPr wrap="none" lIns="90488" tIns="44450" rIns="90488" bIns="44450">
                <a:spAutoFit/>
              </a:bodyPr>
              <a:lstStyle/>
              <a:p>
                <a:pPr algn="l" eaLnBrk="0" hangingPunct="0">
                  <a:defRPr/>
                </a:pPr>
                <a:r>
                  <a:rPr lang="en-US" sz="2400" dirty="0">
                    <a:solidFill>
                      <a:schemeClr val="accent1">
                        <a:lumMod val="50000"/>
                      </a:schemeClr>
                    </a:solidFill>
                  </a:rPr>
                  <a:t>Formulate H</a:t>
                </a:r>
                <a:r>
                  <a:rPr lang="en-US" sz="2400" baseline="-25000" dirty="0">
                    <a:solidFill>
                      <a:schemeClr val="accent1">
                        <a:lumMod val="50000"/>
                      </a:schemeClr>
                    </a:solidFill>
                  </a:rPr>
                  <a:t>0</a:t>
                </a:r>
                <a:r>
                  <a:rPr lang="en-US" sz="2400" dirty="0">
                    <a:solidFill>
                      <a:schemeClr val="accent1">
                        <a:lumMod val="50000"/>
                      </a:schemeClr>
                    </a:solidFill>
                  </a:rPr>
                  <a:t> and H</a:t>
                </a:r>
                <a:r>
                  <a:rPr lang="en-US" sz="2400" baseline="-25000" dirty="0">
                    <a:solidFill>
                      <a:schemeClr val="accent1">
                        <a:lumMod val="50000"/>
                      </a:schemeClr>
                    </a:solidFill>
                  </a:rPr>
                  <a:t>1</a:t>
                </a:r>
              </a:p>
            </p:txBody>
          </p:sp>
        </p:grpSp>
        <p:grpSp>
          <p:nvGrpSpPr>
            <p:cNvPr id="34824" name="Group 63"/>
            <p:cNvGrpSpPr>
              <a:grpSpLocks/>
            </p:cNvGrpSpPr>
            <p:nvPr/>
          </p:nvGrpSpPr>
          <p:grpSpPr bwMode="auto">
            <a:xfrm>
              <a:off x="1022" y="1262"/>
              <a:ext cx="2210" cy="380"/>
              <a:chOff x="1310" y="1262"/>
              <a:chExt cx="2210" cy="380"/>
            </a:xfrm>
          </p:grpSpPr>
          <p:sp>
            <p:nvSpPr>
              <p:cNvPr id="34859" name="Rectangle 5"/>
              <p:cNvSpPr>
                <a:spLocks noChangeAspect="1" noChangeArrowheads="1"/>
              </p:cNvSpPr>
              <p:nvPr/>
            </p:nvSpPr>
            <p:spPr bwMode="auto">
              <a:xfrm>
                <a:off x="1310" y="1302"/>
                <a:ext cx="2210" cy="338"/>
              </a:xfrm>
              <a:prstGeom prst="rect">
                <a:avLst/>
              </a:prstGeom>
              <a:solidFill>
                <a:srgbClr val="CCECFF"/>
              </a:solidFill>
              <a:ln w="12700">
                <a:solidFill>
                  <a:srgbClr val="000000"/>
                </a:solidFill>
                <a:miter lim="800000"/>
                <a:headEnd/>
                <a:tailEnd/>
              </a:ln>
            </p:spPr>
            <p:txBody>
              <a:bodyPr wrap="none" anchor="ctr"/>
              <a:lstStyle/>
              <a:p>
                <a:pPr>
                  <a:defRPr/>
                </a:pPr>
                <a:endParaRPr lang="en-US" dirty="0">
                  <a:solidFill>
                    <a:schemeClr val="accent1">
                      <a:lumMod val="50000"/>
                    </a:schemeClr>
                  </a:solidFill>
                </a:endParaRPr>
              </a:p>
            </p:txBody>
          </p:sp>
          <p:sp>
            <p:nvSpPr>
              <p:cNvPr id="34860" name="Rectangle 10"/>
              <p:cNvSpPr>
                <a:spLocks noChangeAspect="1" noChangeArrowheads="1"/>
              </p:cNvSpPr>
              <p:nvPr/>
            </p:nvSpPr>
            <p:spPr bwMode="auto">
              <a:xfrm>
                <a:off x="1323" y="1262"/>
                <a:ext cx="1535" cy="380"/>
              </a:xfrm>
              <a:prstGeom prst="rect">
                <a:avLst/>
              </a:prstGeom>
              <a:noFill/>
              <a:ln w="12700">
                <a:noFill/>
                <a:miter lim="800000"/>
                <a:headEnd/>
                <a:tailEnd/>
              </a:ln>
            </p:spPr>
            <p:txBody>
              <a:bodyPr wrap="none" lIns="90488" tIns="44450" rIns="90488" bIns="44450">
                <a:spAutoFit/>
              </a:bodyPr>
              <a:lstStyle/>
              <a:p>
                <a:pPr algn="l" eaLnBrk="0" hangingPunct="0">
                  <a:defRPr/>
                </a:pPr>
                <a:r>
                  <a:rPr lang="en-US" sz="2400" dirty="0">
                    <a:solidFill>
                      <a:schemeClr val="accent1">
                        <a:lumMod val="50000"/>
                      </a:schemeClr>
                    </a:solidFill>
                  </a:rPr>
                  <a:t>Select Appropriate Test</a:t>
                </a:r>
              </a:p>
            </p:txBody>
          </p:sp>
        </p:grpSp>
        <p:grpSp>
          <p:nvGrpSpPr>
            <p:cNvPr id="34825" name="Group 61"/>
            <p:cNvGrpSpPr>
              <a:grpSpLocks/>
            </p:cNvGrpSpPr>
            <p:nvPr/>
          </p:nvGrpSpPr>
          <p:grpSpPr bwMode="auto">
            <a:xfrm>
              <a:off x="1013" y="1322"/>
              <a:ext cx="2579" cy="1048"/>
              <a:chOff x="1301" y="1322"/>
              <a:chExt cx="2579" cy="1048"/>
            </a:xfrm>
          </p:grpSpPr>
          <p:sp>
            <p:nvSpPr>
              <p:cNvPr id="34854" name="Rectangle 4"/>
              <p:cNvSpPr>
                <a:spLocks noChangeAspect="1" noChangeArrowheads="1"/>
              </p:cNvSpPr>
              <p:nvPr/>
            </p:nvSpPr>
            <p:spPr bwMode="auto">
              <a:xfrm>
                <a:off x="1335" y="2062"/>
                <a:ext cx="2228" cy="303"/>
              </a:xfrm>
              <a:prstGeom prst="rect">
                <a:avLst/>
              </a:prstGeom>
              <a:solidFill>
                <a:srgbClr val="CCECFF"/>
              </a:solidFill>
              <a:ln w="12700">
                <a:solidFill>
                  <a:srgbClr val="000000"/>
                </a:solidFill>
                <a:miter lim="800000"/>
                <a:headEnd/>
                <a:tailEnd/>
              </a:ln>
            </p:spPr>
            <p:txBody>
              <a:bodyPr wrap="none" anchor="ctr"/>
              <a:lstStyle/>
              <a:p>
                <a:pPr>
                  <a:defRPr/>
                </a:pPr>
                <a:endParaRPr lang="en-US" dirty="0">
                  <a:solidFill>
                    <a:schemeClr val="accent1">
                      <a:lumMod val="50000"/>
                    </a:schemeClr>
                  </a:solidFill>
                </a:endParaRPr>
              </a:p>
            </p:txBody>
          </p:sp>
          <p:grpSp>
            <p:nvGrpSpPr>
              <p:cNvPr id="34855" name="Group 60"/>
              <p:cNvGrpSpPr>
                <a:grpSpLocks/>
              </p:cNvGrpSpPr>
              <p:nvPr/>
            </p:nvGrpSpPr>
            <p:grpSpPr bwMode="auto">
              <a:xfrm>
                <a:off x="1301" y="1322"/>
                <a:ext cx="2579" cy="1048"/>
                <a:chOff x="1301" y="1322"/>
                <a:chExt cx="2579" cy="1048"/>
              </a:xfrm>
            </p:grpSpPr>
            <p:sp>
              <p:nvSpPr>
                <p:cNvPr id="34857" name="Rectangle 15"/>
                <p:cNvSpPr>
                  <a:spLocks noChangeAspect="1" noChangeArrowheads="1"/>
                </p:cNvSpPr>
                <p:nvPr/>
              </p:nvSpPr>
              <p:spPr bwMode="auto">
                <a:xfrm>
                  <a:off x="1301" y="1990"/>
                  <a:ext cx="2046" cy="380"/>
                </a:xfrm>
                <a:prstGeom prst="rect">
                  <a:avLst/>
                </a:prstGeom>
                <a:noFill/>
                <a:ln w="12700">
                  <a:noFill/>
                  <a:miter lim="800000"/>
                  <a:headEnd/>
                  <a:tailEnd/>
                </a:ln>
              </p:spPr>
              <p:txBody>
                <a:bodyPr wrap="none" lIns="90488" tIns="44450" rIns="90488" bIns="44450">
                  <a:spAutoFit/>
                </a:bodyPr>
                <a:lstStyle/>
                <a:p>
                  <a:pPr eaLnBrk="0" hangingPunct="0">
                    <a:defRPr/>
                  </a:pPr>
                  <a:r>
                    <a:rPr lang="en-US" sz="2400" dirty="0">
                      <a:solidFill>
                        <a:schemeClr val="accent1">
                          <a:lumMod val="50000"/>
                        </a:schemeClr>
                      </a:solidFill>
                    </a:rPr>
                    <a:t>Choose Level of Significance, </a:t>
                  </a:r>
                  <a:r>
                    <a:rPr lang="en-US" sz="2400" dirty="0">
                      <a:solidFill>
                        <a:srgbClr val="FF0000"/>
                      </a:solidFill>
                      <a:latin typeface="Symbol" pitchFamily="18" charset="2"/>
                    </a:rPr>
                    <a:t></a:t>
                  </a:r>
                  <a:r>
                    <a:rPr lang="en-US" sz="2400" dirty="0">
                      <a:solidFill>
                        <a:schemeClr val="accent1">
                          <a:lumMod val="50000"/>
                        </a:schemeClr>
                      </a:solidFill>
                    </a:rPr>
                    <a:t> </a:t>
                  </a:r>
                </a:p>
              </p:txBody>
            </p:sp>
            <p:sp>
              <p:nvSpPr>
                <p:cNvPr id="34858" name="Rectangle 16"/>
                <p:cNvSpPr>
                  <a:spLocks noChangeAspect="1" noChangeArrowheads="1"/>
                </p:cNvSpPr>
                <p:nvPr/>
              </p:nvSpPr>
              <p:spPr bwMode="auto">
                <a:xfrm>
                  <a:off x="3689" y="1322"/>
                  <a:ext cx="191" cy="263"/>
                </a:xfrm>
                <a:prstGeom prst="rect">
                  <a:avLst/>
                </a:prstGeom>
                <a:noFill/>
                <a:ln w="12700">
                  <a:noFill/>
                  <a:miter lim="800000"/>
                  <a:headEnd/>
                  <a:tailEnd/>
                </a:ln>
              </p:spPr>
              <p:txBody>
                <a:bodyPr wrap="none" lIns="90488" tIns="44450" rIns="90488" bIns="44450">
                  <a:spAutoFit/>
                </a:bodyPr>
                <a:lstStyle/>
                <a:p>
                  <a:pPr algn="l" eaLnBrk="0" hangingPunct="0">
                    <a:buFont typeface="Symbol" pitchFamily="18" charset="2"/>
                    <a:buChar char="_"/>
                    <a:defRPr/>
                  </a:pPr>
                  <a:endParaRPr lang="en-US" sz="2000" dirty="0">
                    <a:solidFill>
                      <a:schemeClr val="accent1">
                        <a:lumMod val="50000"/>
                      </a:schemeClr>
                    </a:solidFill>
                  </a:endParaRPr>
                </a:p>
              </p:txBody>
            </p:sp>
          </p:grpSp>
        </p:grpSp>
        <p:grpSp>
          <p:nvGrpSpPr>
            <p:cNvPr id="34848" name="Group 69"/>
            <p:cNvGrpSpPr>
              <a:grpSpLocks/>
            </p:cNvGrpSpPr>
            <p:nvPr/>
          </p:nvGrpSpPr>
          <p:grpSpPr bwMode="auto">
            <a:xfrm>
              <a:off x="1565" y="2193"/>
              <a:ext cx="2810" cy="296"/>
              <a:chOff x="1853" y="2193"/>
              <a:chExt cx="2810" cy="296"/>
            </a:xfrm>
          </p:grpSpPr>
          <p:sp>
            <p:nvSpPr>
              <p:cNvPr id="34851" name="Rectangle 13"/>
              <p:cNvSpPr>
                <a:spLocks noChangeAspect="1" noChangeArrowheads="1"/>
              </p:cNvSpPr>
              <p:nvPr/>
            </p:nvSpPr>
            <p:spPr bwMode="auto">
              <a:xfrm>
                <a:off x="1853" y="2193"/>
                <a:ext cx="1874" cy="263"/>
              </a:xfrm>
              <a:prstGeom prst="rect">
                <a:avLst/>
              </a:prstGeom>
              <a:noFill/>
              <a:ln w="12700">
                <a:noFill/>
                <a:miter lim="800000"/>
                <a:headEnd/>
                <a:tailEnd/>
              </a:ln>
            </p:spPr>
            <p:txBody>
              <a:bodyPr wrap="square" lIns="90488" tIns="44450" rIns="90488" bIns="44450">
                <a:spAutoFit/>
              </a:bodyPr>
              <a:lstStyle/>
              <a:p>
                <a:pPr eaLnBrk="0" hangingPunct="0">
                  <a:defRPr/>
                </a:pPr>
                <a:endParaRPr lang="en-US" sz="2000" dirty="0">
                  <a:solidFill>
                    <a:schemeClr val="accent1">
                      <a:lumMod val="50000"/>
                    </a:schemeClr>
                  </a:solidFill>
                </a:endParaRPr>
              </a:p>
            </p:txBody>
          </p:sp>
          <p:sp>
            <p:nvSpPr>
              <p:cNvPr id="34853" name="Rectangle 22"/>
              <p:cNvSpPr>
                <a:spLocks noChangeAspect="1" noChangeArrowheads="1"/>
              </p:cNvSpPr>
              <p:nvPr/>
            </p:nvSpPr>
            <p:spPr bwMode="auto">
              <a:xfrm>
                <a:off x="2827" y="2294"/>
                <a:ext cx="1836" cy="195"/>
              </a:xfrm>
              <a:prstGeom prst="rect">
                <a:avLst/>
              </a:prstGeom>
              <a:noFill/>
              <a:ln w="12700">
                <a:noFill/>
                <a:miter lim="800000"/>
                <a:headEnd/>
                <a:tailEnd/>
              </a:ln>
            </p:spPr>
            <p:txBody>
              <a:bodyPr lIns="90488" tIns="44450" rIns="90488" bIns="44450">
                <a:spAutoFit/>
              </a:bodyPr>
              <a:lstStyle/>
              <a:p>
                <a:pPr eaLnBrk="0" hangingPunct="0">
                  <a:defRPr/>
                </a:pPr>
                <a:endParaRPr lang="en-US" sz="2000" baseline="-25000" dirty="0">
                  <a:solidFill>
                    <a:schemeClr val="accent1">
                      <a:lumMod val="50000"/>
                    </a:schemeClr>
                  </a:solidFill>
                </a:endParaRPr>
              </a:p>
            </p:txBody>
          </p:sp>
        </p:grpSp>
        <p:grpSp>
          <p:nvGrpSpPr>
            <p:cNvPr id="34842" name="Group 67"/>
            <p:cNvGrpSpPr>
              <a:grpSpLocks/>
            </p:cNvGrpSpPr>
            <p:nvPr/>
          </p:nvGrpSpPr>
          <p:grpSpPr bwMode="auto">
            <a:xfrm>
              <a:off x="1775" y="2936"/>
              <a:ext cx="2822" cy="334"/>
              <a:chOff x="2063" y="2936"/>
              <a:chExt cx="2822" cy="334"/>
            </a:xfrm>
          </p:grpSpPr>
          <p:sp>
            <p:nvSpPr>
              <p:cNvPr id="34844" name="Rectangle 24"/>
              <p:cNvSpPr>
                <a:spLocks noChangeAspect="1" noChangeArrowheads="1"/>
              </p:cNvSpPr>
              <p:nvPr/>
            </p:nvSpPr>
            <p:spPr bwMode="auto">
              <a:xfrm>
                <a:off x="3247" y="2936"/>
                <a:ext cx="1638" cy="263"/>
              </a:xfrm>
              <a:prstGeom prst="rect">
                <a:avLst/>
              </a:prstGeom>
              <a:noFill/>
              <a:ln w="12700">
                <a:noFill/>
                <a:miter lim="800000"/>
                <a:headEnd/>
                <a:tailEnd/>
              </a:ln>
            </p:spPr>
            <p:txBody>
              <a:bodyPr lIns="90488" tIns="44450" rIns="90488" bIns="44450">
                <a:spAutoFit/>
              </a:bodyPr>
              <a:lstStyle/>
              <a:p>
                <a:pPr eaLnBrk="0" hangingPunct="0">
                  <a:defRPr/>
                </a:pPr>
                <a:endParaRPr lang="en-US" sz="2000" dirty="0">
                  <a:solidFill>
                    <a:schemeClr val="accent1">
                      <a:lumMod val="50000"/>
                    </a:schemeClr>
                  </a:solidFill>
                </a:endParaRPr>
              </a:p>
            </p:txBody>
          </p:sp>
          <p:sp>
            <p:nvSpPr>
              <p:cNvPr id="34846" name="Rectangle 26"/>
              <p:cNvSpPr>
                <a:spLocks noChangeAspect="1" noChangeArrowheads="1"/>
              </p:cNvSpPr>
              <p:nvPr/>
            </p:nvSpPr>
            <p:spPr bwMode="auto">
              <a:xfrm>
                <a:off x="2063" y="3007"/>
                <a:ext cx="1638" cy="263"/>
              </a:xfrm>
              <a:prstGeom prst="rect">
                <a:avLst/>
              </a:prstGeom>
              <a:noFill/>
              <a:ln w="12700">
                <a:noFill/>
                <a:miter lim="800000"/>
                <a:headEnd/>
                <a:tailEnd/>
              </a:ln>
            </p:spPr>
            <p:txBody>
              <a:bodyPr lIns="90488" tIns="44450" rIns="90488" bIns="44450">
                <a:spAutoFit/>
              </a:bodyPr>
              <a:lstStyle/>
              <a:p>
                <a:pPr eaLnBrk="0" hangingPunct="0">
                  <a:defRPr/>
                </a:pPr>
                <a:endParaRPr lang="en-US" sz="2000" dirty="0">
                  <a:solidFill>
                    <a:schemeClr val="accent1">
                      <a:lumMod val="50000"/>
                    </a:schemeClr>
                  </a:solidFill>
                </a:endParaRPr>
              </a:p>
            </p:txBody>
          </p:sp>
        </p:grpSp>
        <p:sp>
          <p:nvSpPr>
            <p:cNvPr id="34839" name="Rectangle 20"/>
            <p:cNvSpPr>
              <a:spLocks noChangeAspect="1" noChangeArrowheads="1"/>
            </p:cNvSpPr>
            <p:nvPr/>
          </p:nvSpPr>
          <p:spPr bwMode="auto">
            <a:xfrm>
              <a:off x="1491" y="3669"/>
              <a:ext cx="2044" cy="195"/>
            </a:xfrm>
            <a:prstGeom prst="rect">
              <a:avLst/>
            </a:prstGeom>
            <a:noFill/>
            <a:ln w="12700">
              <a:noFill/>
              <a:miter lim="800000"/>
              <a:headEnd/>
              <a:tailEnd/>
            </a:ln>
          </p:spPr>
          <p:txBody>
            <a:bodyPr lIns="90488" tIns="44450" rIns="90488" bIns="44450">
              <a:spAutoFit/>
            </a:bodyPr>
            <a:lstStyle/>
            <a:p>
              <a:pPr algn="l" eaLnBrk="0" hangingPunct="0">
                <a:defRPr/>
              </a:pPr>
              <a:endParaRPr lang="en-US" sz="2000" baseline="-25000" dirty="0">
                <a:solidFill>
                  <a:schemeClr val="accent1">
                    <a:lumMod val="50000"/>
                  </a:schemeClr>
                </a:solidFill>
              </a:endParaRPr>
            </a:p>
          </p:txBody>
        </p:sp>
        <p:grpSp>
          <p:nvGrpSpPr>
            <p:cNvPr id="34833" name="Group 73"/>
            <p:cNvGrpSpPr>
              <a:grpSpLocks/>
            </p:cNvGrpSpPr>
            <p:nvPr/>
          </p:nvGrpSpPr>
          <p:grpSpPr bwMode="auto">
            <a:xfrm>
              <a:off x="1013" y="2793"/>
              <a:ext cx="2998" cy="380"/>
              <a:chOff x="1301" y="2793"/>
              <a:chExt cx="2998" cy="380"/>
            </a:xfrm>
          </p:grpSpPr>
          <p:sp>
            <p:nvSpPr>
              <p:cNvPr id="34834" name="Rectangle 7"/>
              <p:cNvSpPr>
                <a:spLocks noChangeAspect="1" noChangeArrowheads="1"/>
              </p:cNvSpPr>
              <p:nvPr/>
            </p:nvSpPr>
            <p:spPr bwMode="auto">
              <a:xfrm>
                <a:off x="1301" y="2828"/>
                <a:ext cx="2998" cy="345"/>
              </a:xfrm>
              <a:prstGeom prst="rect">
                <a:avLst/>
              </a:prstGeom>
              <a:solidFill>
                <a:srgbClr val="CCECFF"/>
              </a:solidFill>
              <a:ln w="12700">
                <a:solidFill>
                  <a:srgbClr val="000000"/>
                </a:solidFill>
                <a:miter lim="800000"/>
                <a:headEnd/>
                <a:tailEnd/>
              </a:ln>
            </p:spPr>
            <p:txBody>
              <a:bodyPr wrap="none" anchor="ctr"/>
              <a:lstStyle/>
              <a:p>
                <a:pPr>
                  <a:defRPr/>
                </a:pPr>
                <a:endParaRPr lang="en-US" dirty="0">
                  <a:solidFill>
                    <a:schemeClr val="accent1">
                      <a:lumMod val="50000"/>
                    </a:schemeClr>
                  </a:solidFill>
                </a:endParaRPr>
              </a:p>
            </p:txBody>
          </p:sp>
          <p:sp>
            <p:nvSpPr>
              <p:cNvPr id="34835" name="Rectangle 12"/>
              <p:cNvSpPr>
                <a:spLocks noChangeAspect="1" noChangeArrowheads="1"/>
              </p:cNvSpPr>
              <p:nvPr/>
            </p:nvSpPr>
            <p:spPr bwMode="auto">
              <a:xfrm>
                <a:off x="1380" y="2793"/>
                <a:ext cx="2521" cy="380"/>
              </a:xfrm>
              <a:prstGeom prst="rect">
                <a:avLst/>
              </a:prstGeom>
              <a:noFill/>
              <a:ln w="12700">
                <a:noFill/>
                <a:miter lim="800000"/>
                <a:headEnd/>
                <a:tailEnd/>
              </a:ln>
            </p:spPr>
            <p:txBody>
              <a:bodyPr wrap="none" lIns="90488" tIns="44450" rIns="90488" bIns="44450">
                <a:spAutoFit/>
              </a:bodyPr>
              <a:lstStyle/>
              <a:p>
                <a:pPr algn="l" eaLnBrk="0" hangingPunct="0">
                  <a:defRPr/>
                </a:pPr>
                <a:r>
                  <a:rPr lang="en-US" sz="2400" dirty="0">
                    <a:solidFill>
                      <a:schemeClr val="accent1">
                        <a:lumMod val="50000"/>
                      </a:schemeClr>
                    </a:solidFill>
                  </a:rPr>
                  <a:t>Collect Data and Calculate Test Statistic</a:t>
                </a:r>
              </a:p>
            </p:txBody>
          </p:sp>
        </p:grpSp>
      </p:grpSp>
      <p:grpSp>
        <p:nvGrpSpPr>
          <p:cNvPr id="43" name="Group 75"/>
          <p:cNvGrpSpPr>
            <a:grpSpLocks/>
          </p:cNvGrpSpPr>
          <p:nvPr/>
        </p:nvGrpSpPr>
        <p:grpSpPr bwMode="auto">
          <a:xfrm>
            <a:off x="307322" y="0"/>
            <a:ext cx="13321578" cy="5813830"/>
            <a:chOff x="-2467" y="624"/>
            <a:chExt cx="7255" cy="3845"/>
          </a:xfrm>
        </p:grpSpPr>
        <p:sp>
          <p:nvSpPr>
            <p:cNvPr id="44" name="Rectangle 9"/>
            <p:cNvSpPr>
              <a:spLocks noChangeArrowheads="1"/>
            </p:cNvSpPr>
            <p:nvPr/>
          </p:nvSpPr>
          <p:spPr bwMode="auto">
            <a:xfrm>
              <a:off x="288" y="624"/>
              <a:ext cx="112" cy="263"/>
            </a:xfrm>
            <a:prstGeom prst="rect">
              <a:avLst/>
            </a:prstGeom>
            <a:noFill/>
            <a:ln w="12700">
              <a:noFill/>
              <a:miter lim="800000"/>
              <a:headEnd/>
              <a:tailEnd/>
            </a:ln>
          </p:spPr>
          <p:txBody>
            <a:bodyPr wrap="none" lIns="90488" tIns="44450" rIns="90488" bIns="44450">
              <a:spAutoFit/>
            </a:bodyPr>
            <a:lstStyle/>
            <a:p>
              <a:pPr algn="l" eaLnBrk="0" hangingPunct="0">
                <a:defRPr/>
              </a:pPr>
              <a:endParaRPr lang="en-US" sz="2000" dirty="0">
                <a:solidFill>
                  <a:schemeClr val="accent1">
                    <a:lumMod val="50000"/>
                  </a:schemeClr>
                </a:solidFill>
              </a:endParaRPr>
            </a:p>
          </p:txBody>
        </p:sp>
        <p:grpSp>
          <p:nvGrpSpPr>
            <p:cNvPr id="45" name="Group 53"/>
            <p:cNvGrpSpPr>
              <a:grpSpLocks/>
            </p:cNvGrpSpPr>
            <p:nvPr/>
          </p:nvGrpSpPr>
          <p:grpSpPr bwMode="auto">
            <a:xfrm>
              <a:off x="1189" y="2998"/>
              <a:ext cx="1680" cy="304"/>
              <a:chOff x="1477" y="2998"/>
              <a:chExt cx="1680" cy="304"/>
            </a:xfrm>
          </p:grpSpPr>
          <p:sp>
            <p:nvSpPr>
              <p:cNvPr id="68" name="Rectangle 17"/>
              <p:cNvSpPr>
                <a:spLocks noChangeAspect="1" noChangeArrowheads="1"/>
              </p:cNvSpPr>
              <p:nvPr/>
            </p:nvSpPr>
            <p:spPr bwMode="auto">
              <a:xfrm>
                <a:off x="1477" y="3016"/>
                <a:ext cx="1680" cy="235"/>
              </a:xfrm>
              <a:prstGeom prst="rect">
                <a:avLst/>
              </a:prstGeom>
              <a:solidFill>
                <a:srgbClr val="CCECFF"/>
              </a:solidFill>
              <a:ln w="12700">
                <a:solidFill>
                  <a:srgbClr val="000000"/>
                </a:solidFill>
                <a:miter lim="800000"/>
                <a:headEnd/>
                <a:tailEnd/>
              </a:ln>
            </p:spPr>
            <p:txBody>
              <a:bodyPr wrap="none" anchor="ctr"/>
              <a:lstStyle/>
              <a:p>
                <a:pPr>
                  <a:defRPr/>
                </a:pPr>
                <a:endParaRPr lang="en-US" dirty="0">
                  <a:solidFill>
                    <a:schemeClr val="accent1">
                      <a:lumMod val="50000"/>
                    </a:schemeClr>
                  </a:solidFill>
                </a:endParaRPr>
              </a:p>
            </p:txBody>
          </p:sp>
          <p:sp>
            <p:nvSpPr>
              <p:cNvPr id="69" name="Rectangle 18"/>
              <p:cNvSpPr>
                <a:spLocks noChangeAspect="1" noChangeArrowheads="1"/>
              </p:cNvSpPr>
              <p:nvPr/>
            </p:nvSpPr>
            <p:spPr bwMode="auto">
              <a:xfrm>
                <a:off x="1586" y="2998"/>
                <a:ext cx="1237" cy="304"/>
              </a:xfrm>
              <a:prstGeom prst="rect">
                <a:avLst/>
              </a:prstGeom>
              <a:noFill/>
              <a:ln w="12700">
                <a:noFill/>
                <a:miter lim="800000"/>
                <a:headEnd/>
                <a:tailEnd/>
              </a:ln>
            </p:spPr>
            <p:txBody>
              <a:bodyPr wrap="none" lIns="90488" tIns="44450" rIns="90488" bIns="44450">
                <a:spAutoFit/>
              </a:bodyPr>
              <a:lstStyle/>
              <a:p>
                <a:pPr algn="l" eaLnBrk="0" hangingPunct="0">
                  <a:defRPr/>
                </a:pPr>
                <a:r>
                  <a:rPr lang="en-US" sz="2400" dirty="0">
                    <a:solidFill>
                      <a:schemeClr val="accent1">
                        <a:lumMod val="50000"/>
                      </a:schemeClr>
                    </a:solidFill>
                  </a:rPr>
                  <a:t>Draw Conclusion</a:t>
                </a:r>
              </a:p>
            </p:txBody>
          </p:sp>
        </p:grpSp>
        <p:sp>
          <p:nvSpPr>
            <p:cNvPr id="46" name="Rectangle 8"/>
            <p:cNvSpPr>
              <a:spLocks noChangeAspect="1" noChangeArrowheads="1"/>
            </p:cNvSpPr>
            <p:nvPr/>
          </p:nvSpPr>
          <p:spPr bwMode="auto">
            <a:xfrm>
              <a:off x="1749" y="672"/>
              <a:ext cx="100" cy="195"/>
            </a:xfrm>
            <a:prstGeom prst="rect">
              <a:avLst/>
            </a:prstGeom>
            <a:noFill/>
            <a:ln w="12700">
              <a:noFill/>
              <a:miter lim="800000"/>
              <a:headEnd/>
              <a:tailEnd/>
            </a:ln>
          </p:spPr>
          <p:txBody>
            <a:bodyPr wrap="none" lIns="90488" tIns="44450" rIns="90488" bIns="44450">
              <a:spAutoFit/>
            </a:bodyPr>
            <a:lstStyle/>
            <a:p>
              <a:pPr algn="l" eaLnBrk="0" hangingPunct="0">
                <a:defRPr/>
              </a:pPr>
              <a:endParaRPr lang="en-US" sz="2000" baseline="-25000" dirty="0">
                <a:solidFill>
                  <a:schemeClr val="accent1">
                    <a:lumMod val="50000"/>
                  </a:schemeClr>
                </a:solidFill>
              </a:endParaRPr>
            </a:p>
          </p:txBody>
        </p:sp>
        <p:sp>
          <p:nvSpPr>
            <p:cNvPr id="47" name="Rectangle 10"/>
            <p:cNvSpPr>
              <a:spLocks noChangeAspect="1" noChangeArrowheads="1"/>
            </p:cNvSpPr>
            <p:nvPr/>
          </p:nvSpPr>
          <p:spPr bwMode="auto">
            <a:xfrm>
              <a:off x="1606" y="1021"/>
              <a:ext cx="100" cy="263"/>
            </a:xfrm>
            <a:prstGeom prst="rect">
              <a:avLst/>
            </a:prstGeom>
            <a:noFill/>
            <a:ln w="12700">
              <a:noFill/>
              <a:miter lim="800000"/>
              <a:headEnd/>
              <a:tailEnd/>
            </a:ln>
          </p:spPr>
          <p:txBody>
            <a:bodyPr wrap="none" lIns="90488" tIns="44450" rIns="90488" bIns="44450">
              <a:spAutoFit/>
            </a:bodyPr>
            <a:lstStyle/>
            <a:p>
              <a:pPr algn="l" eaLnBrk="0" hangingPunct="0">
                <a:defRPr/>
              </a:pPr>
              <a:endParaRPr lang="en-US" sz="2000" dirty="0">
                <a:solidFill>
                  <a:schemeClr val="accent1">
                    <a:lumMod val="50000"/>
                  </a:schemeClr>
                </a:solidFill>
              </a:endParaRPr>
            </a:p>
          </p:txBody>
        </p:sp>
        <p:grpSp>
          <p:nvGrpSpPr>
            <p:cNvPr id="48" name="Group 60"/>
            <p:cNvGrpSpPr>
              <a:grpSpLocks/>
            </p:cNvGrpSpPr>
            <p:nvPr/>
          </p:nvGrpSpPr>
          <p:grpSpPr bwMode="auto">
            <a:xfrm>
              <a:off x="1497" y="1322"/>
              <a:ext cx="2095" cy="274"/>
              <a:chOff x="1785" y="1322"/>
              <a:chExt cx="2095" cy="274"/>
            </a:xfrm>
          </p:grpSpPr>
          <p:sp>
            <p:nvSpPr>
              <p:cNvPr id="66" name="Rectangle 15"/>
              <p:cNvSpPr>
                <a:spLocks noChangeAspect="1" noChangeArrowheads="1"/>
              </p:cNvSpPr>
              <p:nvPr/>
            </p:nvSpPr>
            <p:spPr bwMode="auto">
              <a:xfrm>
                <a:off x="1785" y="1333"/>
                <a:ext cx="100" cy="263"/>
              </a:xfrm>
              <a:prstGeom prst="rect">
                <a:avLst/>
              </a:prstGeom>
              <a:noFill/>
              <a:ln w="12700">
                <a:noFill/>
                <a:miter lim="800000"/>
                <a:headEnd/>
                <a:tailEnd/>
              </a:ln>
            </p:spPr>
            <p:txBody>
              <a:bodyPr wrap="none" lIns="90488" tIns="44450" rIns="90488" bIns="44450">
                <a:spAutoFit/>
              </a:bodyPr>
              <a:lstStyle/>
              <a:p>
                <a:pPr algn="l" eaLnBrk="0" hangingPunct="0">
                  <a:defRPr/>
                </a:pPr>
                <a:endParaRPr lang="en-US" sz="2000" dirty="0">
                  <a:solidFill>
                    <a:schemeClr val="accent1">
                      <a:lumMod val="50000"/>
                    </a:schemeClr>
                  </a:solidFill>
                </a:endParaRPr>
              </a:p>
            </p:txBody>
          </p:sp>
          <p:sp>
            <p:nvSpPr>
              <p:cNvPr id="67" name="Rectangle 16"/>
              <p:cNvSpPr>
                <a:spLocks noChangeAspect="1" noChangeArrowheads="1"/>
              </p:cNvSpPr>
              <p:nvPr/>
            </p:nvSpPr>
            <p:spPr bwMode="auto">
              <a:xfrm>
                <a:off x="3689" y="1322"/>
                <a:ext cx="191" cy="263"/>
              </a:xfrm>
              <a:prstGeom prst="rect">
                <a:avLst/>
              </a:prstGeom>
              <a:noFill/>
              <a:ln w="12700">
                <a:noFill/>
                <a:miter lim="800000"/>
                <a:headEnd/>
                <a:tailEnd/>
              </a:ln>
            </p:spPr>
            <p:txBody>
              <a:bodyPr wrap="none" lIns="90488" tIns="44450" rIns="90488" bIns="44450">
                <a:spAutoFit/>
              </a:bodyPr>
              <a:lstStyle/>
              <a:p>
                <a:pPr algn="l" eaLnBrk="0" hangingPunct="0">
                  <a:buFont typeface="Symbol" pitchFamily="18" charset="2"/>
                  <a:buChar char="_"/>
                  <a:defRPr/>
                </a:pPr>
                <a:endParaRPr lang="en-US" sz="2000" dirty="0">
                  <a:solidFill>
                    <a:schemeClr val="accent1">
                      <a:lumMod val="50000"/>
                    </a:schemeClr>
                  </a:solidFill>
                </a:endParaRPr>
              </a:p>
            </p:txBody>
          </p:sp>
        </p:grpSp>
        <p:grpSp>
          <p:nvGrpSpPr>
            <p:cNvPr id="62" name="Group 69"/>
            <p:cNvGrpSpPr>
              <a:grpSpLocks/>
            </p:cNvGrpSpPr>
            <p:nvPr/>
          </p:nvGrpSpPr>
          <p:grpSpPr bwMode="auto">
            <a:xfrm>
              <a:off x="-2467" y="2294"/>
              <a:ext cx="7255" cy="2175"/>
              <a:chOff x="-2179" y="2294"/>
              <a:chExt cx="7255" cy="2175"/>
            </a:xfrm>
          </p:grpSpPr>
          <p:sp>
            <p:nvSpPr>
              <p:cNvPr id="63" name="Rectangle 11"/>
              <p:cNvSpPr>
                <a:spLocks noChangeAspect="1" noChangeArrowheads="1"/>
              </p:cNvSpPr>
              <p:nvPr/>
            </p:nvSpPr>
            <p:spPr bwMode="auto">
              <a:xfrm>
                <a:off x="-2179" y="3879"/>
                <a:ext cx="2975" cy="543"/>
              </a:xfrm>
              <a:prstGeom prst="rect">
                <a:avLst/>
              </a:prstGeom>
              <a:solidFill>
                <a:srgbClr val="CCECFF"/>
              </a:solidFill>
              <a:ln w="12700">
                <a:solidFill>
                  <a:srgbClr val="000000"/>
                </a:solidFill>
                <a:miter lim="800000"/>
                <a:headEnd/>
                <a:tailEnd/>
              </a:ln>
            </p:spPr>
            <p:txBody>
              <a:bodyPr wrap="none" anchor="ctr"/>
              <a:lstStyle/>
              <a:p>
                <a:pPr>
                  <a:defRPr/>
                </a:pPr>
                <a:endParaRPr lang="en-US" dirty="0">
                  <a:solidFill>
                    <a:schemeClr val="accent1">
                      <a:lumMod val="50000"/>
                    </a:schemeClr>
                  </a:solidFill>
                </a:endParaRPr>
              </a:p>
            </p:txBody>
          </p:sp>
          <p:sp>
            <p:nvSpPr>
              <p:cNvPr id="64" name="Rectangle 13"/>
              <p:cNvSpPr>
                <a:spLocks noChangeAspect="1" noChangeArrowheads="1"/>
              </p:cNvSpPr>
              <p:nvPr/>
            </p:nvSpPr>
            <p:spPr bwMode="auto">
              <a:xfrm>
                <a:off x="-2169" y="3921"/>
                <a:ext cx="3149" cy="548"/>
              </a:xfrm>
              <a:prstGeom prst="rect">
                <a:avLst/>
              </a:prstGeom>
              <a:noFill/>
              <a:ln w="12700">
                <a:noFill/>
                <a:miter lim="800000"/>
                <a:headEnd/>
                <a:tailEnd/>
              </a:ln>
            </p:spPr>
            <p:txBody>
              <a:bodyPr wrap="square" lIns="90488" tIns="44450" rIns="90488" bIns="44450">
                <a:spAutoFit/>
              </a:bodyPr>
              <a:lstStyle/>
              <a:p>
                <a:pPr eaLnBrk="0" hangingPunct="0">
                  <a:defRPr/>
                </a:pPr>
                <a:r>
                  <a:rPr lang="en-US" sz="2400" dirty="0">
                    <a:solidFill>
                      <a:schemeClr val="accent1">
                        <a:lumMod val="50000"/>
                      </a:schemeClr>
                    </a:solidFill>
                  </a:rPr>
                  <a:t>Determine Probability Associated with Test Statistic(</a:t>
                </a:r>
                <a:r>
                  <a:rPr lang="en-US" sz="2400" dirty="0">
                    <a:solidFill>
                      <a:srgbClr val="FF0000"/>
                    </a:solidFill>
                  </a:rPr>
                  <a:t>p</a:t>
                </a:r>
                <a:r>
                  <a:rPr lang="en-US" sz="2400" dirty="0">
                    <a:solidFill>
                      <a:schemeClr val="accent1">
                        <a:lumMod val="50000"/>
                      </a:schemeClr>
                    </a:solidFill>
                  </a:rPr>
                  <a:t>)</a:t>
                </a:r>
              </a:p>
            </p:txBody>
          </p:sp>
          <p:sp>
            <p:nvSpPr>
              <p:cNvPr id="65" name="Rectangle 22"/>
              <p:cNvSpPr>
                <a:spLocks noChangeAspect="1" noChangeArrowheads="1"/>
              </p:cNvSpPr>
              <p:nvPr/>
            </p:nvSpPr>
            <p:spPr bwMode="auto">
              <a:xfrm>
                <a:off x="3240" y="2294"/>
                <a:ext cx="1836" cy="195"/>
              </a:xfrm>
              <a:prstGeom prst="rect">
                <a:avLst/>
              </a:prstGeom>
              <a:noFill/>
              <a:ln w="12700">
                <a:noFill/>
                <a:miter lim="800000"/>
                <a:headEnd/>
                <a:tailEnd/>
              </a:ln>
            </p:spPr>
            <p:txBody>
              <a:bodyPr lIns="90488" tIns="44450" rIns="90488" bIns="44450">
                <a:spAutoFit/>
              </a:bodyPr>
              <a:lstStyle/>
              <a:p>
                <a:pPr eaLnBrk="0" hangingPunct="0">
                  <a:defRPr/>
                </a:pPr>
                <a:endParaRPr lang="en-US" sz="2000" baseline="-25000" dirty="0">
                  <a:solidFill>
                    <a:schemeClr val="accent1">
                      <a:lumMod val="50000"/>
                    </a:schemeClr>
                  </a:solidFill>
                </a:endParaRPr>
              </a:p>
            </p:txBody>
          </p:sp>
        </p:grpSp>
        <p:grpSp>
          <p:nvGrpSpPr>
            <p:cNvPr id="57" name="Group 67"/>
            <p:cNvGrpSpPr>
              <a:grpSpLocks/>
            </p:cNvGrpSpPr>
            <p:nvPr/>
          </p:nvGrpSpPr>
          <p:grpSpPr bwMode="auto">
            <a:xfrm>
              <a:off x="1189" y="1446"/>
              <a:ext cx="3408" cy="1753"/>
              <a:chOff x="1477" y="1446"/>
              <a:chExt cx="3408" cy="1753"/>
            </a:xfrm>
          </p:grpSpPr>
          <p:sp>
            <p:nvSpPr>
              <p:cNvPr id="58" name="Rectangle 24"/>
              <p:cNvSpPr>
                <a:spLocks noChangeAspect="1" noChangeArrowheads="1"/>
              </p:cNvSpPr>
              <p:nvPr/>
            </p:nvSpPr>
            <p:spPr bwMode="auto">
              <a:xfrm>
                <a:off x="3247" y="2936"/>
                <a:ext cx="1638" cy="263"/>
              </a:xfrm>
              <a:prstGeom prst="rect">
                <a:avLst/>
              </a:prstGeom>
              <a:noFill/>
              <a:ln w="12700">
                <a:noFill/>
                <a:miter lim="800000"/>
                <a:headEnd/>
                <a:tailEnd/>
              </a:ln>
            </p:spPr>
            <p:txBody>
              <a:bodyPr lIns="90488" tIns="44450" rIns="90488" bIns="44450">
                <a:spAutoFit/>
              </a:bodyPr>
              <a:lstStyle/>
              <a:p>
                <a:pPr eaLnBrk="0" hangingPunct="0">
                  <a:defRPr/>
                </a:pPr>
                <a:endParaRPr lang="en-US" sz="2000" dirty="0">
                  <a:solidFill>
                    <a:schemeClr val="accent1">
                      <a:lumMod val="50000"/>
                    </a:schemeClr>
                  </a:solidFill>
                </a:endParaRPr>
              </a:p>
            </p:txBody>
          </p:sp>
          <p:sp>
            <p:nvSpPr>
              <p:cNvPr id="59" name="Rectangle 25"/>
              <p:cNvSpPr>
                <a:spLocks noChangeAspect="1" noChangeArrowheads="1"/>
              </p:cNvSpPr>
              <p:nvPr/>
            </p:nvSpPr>
            <p:spPr bwMode="auto">
              <a:xfrm>
                <a:off x="1477" y="1446"/>
                <a:ext cx="2012" cy="642"/>
              </a:xfrm>
              <a:prstGeom prst="rect">
                <a:avLst/>
              </a:prstGeom>
              <a:solidFill>
                <a:srgbClr val="CCECFF"/>
              </a:solidFill>
              <a:ln w="12700">
                <a:solidFill>
                  <a:srgbClr val="000000"/>
                </a:solidFill>
                <a:miter lim="800000"/>
                <a:headEnd/>
                <a:tailEnd/>
              </a:ln>
            </p:spPr>
            <p:txBody>
              <a:bodyPr wrap="none" anchor="ctr"/>
              <a:lstStyle/>
              <a:p>
                <a:pPr>
                  <a:defRPr/>
                </a:pPr>
                <a:endParaRPr lang="en-US" dirty="0">
                  <a:solidFill>
                    <a:schemeClr val="accent1">
                      <a:lumMod val="50000"/>
                    </a:schemeClr>
                  </a:solidFill>
                </a:endParaRPr>
              </a:p>
            </p:txBody>
          </p:sp>
          <p:sp>
            <p:nvSpPr>
              <p:cNvPr id="60" name="Rectangle 26"/>
              <p:cNvSpPr>
                <a:spLocks noChangeAspect="1" noChangeArrowheads="1"/>
              </p:cNvSpPr>
              <p:nvPr/>
            </p:nvSpPr>
            <p:spPr bwMode="auto">
              <a:xfrm>
                <a:off x="1497" y="1500"/>
                <a:ext cx="1638" cy="548"/>
              </a:xfrm>
              <a:prstGeom prst="rect">
                <a:avLst/>
              </a:prstGeom>
              <a:noFill/>
              <a:ln w="12700">
                <a:noFill/>
                <a:miter lim="800000"/>
                <a:headEnd/>
                <a:tailEnd/>
              </a:ln>
            </p:spPr>
            <p:txBody>
              <a:bodyPr lIns="90488" tIns="44450" rIns="90488" bIns="44450">
                <a:spAutoFit/>
              </a:bodyPr>
              <a:lstStyle/>
              <a:p>
                <a:pPr eaLnBrk="0" hangingPunct="0">
                  <a:defRPr/>
                </a:pPr>
                <a:r>
                  <a:rPr lang="en-US" sz="2400" dirty="0">
                    <a:solidFill>
                      <a:schemeClr val="accent1">
                        <a:lumMod val="50000"/>
                      </a:schemeClr>
                    </a:solidFill>
                  </a:rPr>
                  <a:t>Compare with Level of Significance, </a:t>
                </a:r>
                <a:r>
                  <a:rPr lang="en-US" sz="2400" dirty="0">
                    <a:solidFill>
                      <a:srgbClr val="FF0000"/>
                    </a:solidFill>
                    <a:latin typeface="Symbol" pitchFamily="18" charset="2"/>
                  </a:rPr>
                  <a:t></a:t>
                </a:r>
                <a:r>
                  <a:rPr lang="en-US" sz="2400" dirty="0">
                    <a:solidFill>
                      <a:schemeClr val="accent1">
                        <a:lumMod val="50000"/>
                      </a:schemeClr>
                    </a:solidFill>
                  </a:rPr>
                  <a:t> </a:t>
                </a:r>
              </a:p>
            </p:txBody>
          </p:sp>
        </p:grpSp>
        <p:grpSp>
          <p:nvGrpSpPr>
            <p:cNvPr id="51" name="Group 66"/>
            <p:cNvGrpSpPr>
              <a:grpSpLocks/>
            </p:cNvGrpSpPr>
            <p:nvPr/>
          </p:nvGrpSpPr>
          <p:grpSpPr bwMode="auto">
            <a:xfrm>
              <a:off x="1189" y="2355"/>
              <a:ext cx="2097" cy="361"/>
              <a:chOff x="1477" y="2355"/>
              <a:chExt cx="2097" cy="361"/>
            </a:xfrm>
          </p:grpSpPr>
          <p:sp>
            <p:nvSpPr>
              <p:cNvPr id="54" name="Rectangle 19"/>
              <p:cNvSpPr>
                <a:spLocks noChangeAspect="1" noChangeArrowheads="1"/>
              </p:cNvSpPr>
              <p:nvPr/>
            </p:nvSpPr>
            <p:spPr bwMode="auto">
              <a:xfrm>
                <a:off x="1477" y="2412"/>
                <a:ext cx="2008" cy="304"/>
              </a:xfrm>
              <a:prstGeom prst="rect">
                <a:avLst/>
              </a:prstGeom>
              <a:solidFill>
                <a:srgbClr val="CCECFF"/>
              </a:solidFill>
              <a:ln w="12700">
                <a:solidFill>
                  <a:srgbClr val="000000"/>
                </a:solidFill>
                <a:miter lim="800000"/>
                <a:headEnd/>
                <a:tailEnd/>
              </a:ln>
            </p:spPr>
            <p:txBody>
              <a:bodyPr wrap="none" anchor="ctr"/>
              <a:lstStyle/>
              <a:p>
                <a:pPr>
                  <a:defRPr/>
                </a:pPr>
                <a:endParaRPr lang="en-US" dirty="0">
                  <a:solidFill>
                    <a:schemeClr val="accent1">
                      <a:lumMod val="50000"/>
                    </a:schemeClr>
                  </a:solidFill>
                </a:endParaRPr>
              </a:p>
            </p:txBody>
          </p:sp>
          <p:sp>
            <p:nvSpPr>
              <p:cNvPr id="55" name="Rectangle 20"/>
              <p:cNvSpPr>
                <a:spLocks noChangeAspect="1" noChangeArrowheads="1"/>
              </p:cNvSpPr>
              <p:nvPr/>
            </p:nvSpPr>
            <p:spPr bwMode="auto">
              <a:xfrm>
                <a:off x="1530" y="2355"/>
                <a:ext cx="2044" cy="304"/>
              </a:xfrm>
              <a:prstGeom prst="rect">
                <a:avLst/>
              </a:prstGeom>
              <a:noFill/>
              <a:ln w="12700">
                <a:noFill/>
                <a:miter lim="800000"/>
                <a:headEnd/>
                <a:tailEnd/>
              </a:ln>
            </p:spPr>
            <p:txBody>
              <a:bodyPr lIns="90488" tIns="44450" rIns="90488" bIns="44450">
                <a:spAutoFit/>
              </a:bodyPr>
              <a:lstStyle/>
              <a:p>
                <a:pPr algn="l" eaLnBrk="0" hangingPunct="0">
                  <a:defRPr/>
                </a:pPr>
                <a:r>
                  <a:rPr lang="en-US" sz="2400" dirty="0">
                    <a:solidFill>
                      <a:schemeClr val="accent1">
                        <a:lumMod val="50000"/>
                      </a:schemeClr>
                    </a:solidFill>
                  </a:rPr>
                  <a:t>Reject or Do not Reject H</a:t>
                </a:r>
                <a:r>
                  <a:rPr lang="en-US" sz="2400" baseline="-25000" dirty="0">
                    <a:solidFill>
                      <a:schemeClr val="accent1">
                        <a:lumMod val="50000"/>
                      </a:schemeClr>
                    </a:solidFill>
                  </a:rPr>
                  <a:t>0</a:t>
                </a:r>
              </a:p>
            </p:txBody>
          </p:sp>
        </p:grpSp>
        <p:sp>
          <p:nvSpPr>
            <p:cNvPr id="52" name="Rectangle 12"/>
            <p:cNvSpPr>
              <a:spLocks noChangeAspect="1" noChangeArrowheads="1"/>
            </p:cNvSpPr>
            <p:nvPr/>
          </p:nvSpPr>
          <p:spPr bwMode="auto">
            <a:xfrm>
              <a:off x="1224" y="1694"/>
              <a:ext cx="100" cy="263"/>
            </a:xfrm>
            <a:prstGeom prst="rect">
              <a:avLst/>
            </a:prstGeom>
            <a:noFill/>
            <a:ln w="12700">
              <a:noFill/>
              <a:miter lim="800000"/>
              <a:headEnd/>
              <a:tailEnd/>
            </a:ln>
          </p:spPr>
          <p:txBody>
            <a:bodyPr wrap="none" lIns="90488" tIns="44450" rIns="90488" bIns="44450">
              <a:spAutoFit/>
            </a:bodyPr>
            <a:lstStyle/>
            <a:p>
              <a:pPr algn="l" eaLnBrk="0" hangingPunct="0">
                <a:defRPr/>
              </a:pPr>
              <a:endParaRPr lang="en-US" sz="2000" dirty="0">
                <a:solidFill>
                  <a:schemeClr val="accent1">
                    <a:lumMod val="50000"/>
                  </a:schemeClr>
                </a:solidFill>
              </a:endParaRPr>
            </a:p>
          </p:txBody>
        </p:sp>
      </p:grpSp>
    </p:spTree>
    <p:extLst>
      <p:ext uri="{BB962C8B-B14F-4D97-AF65-F5344CB8AC3E}">
        <p14:creationId xmlns:p14="http://schemas.microsoft.com/office/powerpoint/2010/main" val="164241850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E5A4A3-AEDA-4495-82D9-FEA726DE8B84}"/>
              </a:ext>
            </a:extLst>
          </p:cNvPr>
          <p:cNvSpPr>
            <a:spLocks noGrp="1"/>
          </p:cNvSpPr>
          <p:nvPr>
            <p:ph type="ctrTitle"/>
          </p:nvPr>
        </p:nvSpPr>
        <p:spPr/>
        <p:txBody>
          <a:bodyPr/>
          <a:lstStyle/>
          <a:p>
            <a:r>
              <a:rPr lang="en-US" dirty="0"/>
              <a:t>One sample test for mean</a:t>
            </a:r>
            <a:endParaRPr lang="en-IN" dirty="0"/>
          </a:p>
        </p:txBody>
      </p:sp>
    </p:spTree>
    <p:extLst>
      <p:ext uri="{BB962C8B-B14F-4D97-AF65-F5344CB8AC3E}">
        <p14:creationId xmlns:p14="http://schemas.microsoft.com/office/powerpoint/2010/main" val="3561299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a:xfrm>
            <a:off x="40770" y="100835"/>
            <a:ext cx="10515600" cy="842238"/>
          </a:xfrm>
        </p:spPr>
        <p:txBody>
          <a:bodyPr>
            <a:normAutofit/>
          </a:bodyPr>
          <a:lstStyle/>
          <a:p>
            <a:r>
              <a:rPr lang="en-US" sz="3200" b="1" dirty="0"/>
              <a:t>Hypothesis Testing – Procedure Steps - Example</a:t>
            </a:r>
            <a:endParaRPr lang="en-US" sz="3200" dirty="0"/>
          </a:p>
        </p:txBody>
      </p:sp>
      <p:sp>
        <p:nvSpPr>
          <p:cNvPr id="4" name="TextBox 3"/>
          <p:cNvSpPr txBox="1"/>
          <p:nvPr/>
        </p:nvSpPr>
        <p:spPr>
          <a:xfrm>
            <a:off x="121276" y="1258629"/>
            <a:ext cx="10161767" cy="830997"/>
          </a:xfrm>
          <a:prstGeom prst="rect">
            <a:avLst/>
          </a:prstGeom>
          <a:noFill/>
        </p:spPr>
        <p:txBody>
          <a:bodyPr wrap="square" rtlCol="0">
            <a:spAutoFit/>
          </a:bodyPr>
          <a:lstStyle/>
          <a:p>
            <a:r>
              <a:rPr lang="en-US" sz="2400" dirty="0"/>
              <a:t>We wanted to know, whether the claim made by the maker, that the battery life of the new model of phones is greater than 48 hrs</a:t>
            </a:r>
            <a:r>
              <a:rPr lang="en-US" dirty="0"/>
              <a:t>.</a:t>
            </a:r>
          </a:p>
        </p:txBody>
      </p:sp>
      <p:sp>
        <p:nvSpPr>
          <p:cNvPr id="5" name="TextBox 4"/>
          <p:cNvSpPr txBox="1"/>
          <p:nvPr/>
        </p:nvSpPr>
        <p:spPr>
          <a:xfrm>
            <a:off x="60649" y="2420506"/>
            <a:ext cx="11000928" cy="830997"/>
          </a:xfrm>
          <a:prstGeom prst="rect">
            <a:avLst/>
          </a:prstGeom>
          <a:noFill/>
        </p:spPr>
        <p:txBody>
          <a:bodyPr wrap="square" rtlCol="0">
            <a:spAutoFit/>
          </a:bodyPr>
          <a:lstStyle/>
          <a:p>
            <a:r>
              <a:rPr lang="en-US" sz="2400" dirty="0"/>
              <a:t>We took a sample of 30 mobiles, and measured their battery life and we had an average battery life of 49.67 Hrs. Should we accept the claim made by the product?</a:t>
            </a:r>
          </a:p>
        </p:txBody>
      </p:sp>
      <p:sp>
        <p:nvSpPr>
          <p:cNvPr id="46" name="Rectangle 6"/>
          <p:cNvSpPr>
            <a:spLocks noChangeAspect="1" noChangeArrowheads="1"/>
          </p:cNvSpPr>
          <p:nvPr/>
        </p:nvSpPr>
        <p:spPr bwMode="auto">
          <a:xfrm>
            <a:off x="121276" y="3542182"/>
            <a:ext cx="4460370" cy="401112"/>
          </a:xfrm>
          <a:prstGeom prst="rect">
            <a:avLst/>
          </a:prstGeom>
          <a:solidFill>
            <a:srgbClr val="CCECFF"/>
          </a:solidFill>
          <a:ln w="12700">
            <a:solidFill>
              <a:srgbClr val="000000"/>
            </a:solidFill>
            <a:miter lim="800000"/>
            <a:headEnd/>
            <a:tailEnd/>
          </a:ln>
        </p:spPr>
        <p:txBody>
          <a:bodyPr wrap="none" anchor="ctr"/>
          <a:lstStyle/>
          <a:p>
            <a:pPr>
              <a:defRPr/>
            </a:pPr>
            <a:endParaRPr lang="en-US" dirty="0">
              <a:solidFill>
                <a:schemeClr val="accent1">
                  <a:lumMod val="50000"/>
                </a:schemeClr>
              </a:solidFill>
            </a:endParaRPr>
          </a:p>
        </p:txBody>
      </p:sp>
      <p:sp>
        <p:nvSpPr>
          <p:cNvPr id="47" name="Rectangle 8"/>
          <p:cNvSpPr>
            <a:spLocks noChangeAspect="1" noChangeArrowheads="1"/>
          </p:cNvSpPr>
          <p:nvPr/>
        </p:nvSpPr>
        <p:spPr bwMode="auto">
          <a:xfrm>
            <a:off x="121276" y="3484194"/>
            <a:ext cx="2735493" cy="459100"/>
          </a:xfrm>
          <a:prstGeom prst="rect">
            <a:avLst/>
          </a:prstGeom>
          <a:noFill/>
          <a:ln w="12700">
            <a:noFill/>
            <a:miter lim="800000"/>
            <a:headEnd/>
            <a:tailEnd/>
          </a:ln>
        </p:spPr>
        <p:txBody>
          <a:bodyPr wrap="none" lIns="90488" tIns="44450" rIns="90488" bIns="44450">
            <a:spAutoFit/>
          </a:bodyPr>
          <a:lstStyle/>
          <a:p>
            <a:pPr algn="l" eaLnBrk="0" hangingPunct="0">
              <a:defRPr/>
            </a:pPr>
            <a:r>
              <a:rPr lang="en-US" sz="2400" dirty="0">
                <a:solidFill>
                  <a:schemeClr val="accent1">
                    <a:lumMod val="50000"/>
                  </a:schemeClr>
                </a:solidFill>
              </a:rPr>
              <a:t>Formulate H</a:t>
            </a:r>
            <a:r>
              <a:rPr lang="en-US" sz="2400" baseline="-25000" dirty="0">
                <a:solidFill>
                  <a:schemeClr val="accent1">
                    <a:lumMod val="50000"/>
                  </a:schemeClr>
                </a:solidFill>
              </a:rPr>
              <a:t>0</a:t>
            </a:r>
            <a:r>
              <a:rPr lang="en-US" sz="2400" dirty="0">
                <a:solidFill>
                  <a:schemeClr val="accent1">
                    <a:lumMod val="50000"/>
                  </a:schemeClr>
                </a:solidFill>
              </a:rPr>
              <a:t> and H</a:t>
            </a:r>
            <a:r>
              <a:rPr lang="en-US" sz="2400" baseline="-25000" dirty="0">
                <a:solidFill>
                  <a:schemeClr val="accent1">
                    <a:lumMod val="50000"/>
                  </a:schemeClr>
                </a:solidFill>
              </a:rPr>
              <a:t>1</a:t>
            </a:r>
          </a:p>
        </p:txBody>
      </p:sp>
      <mc:AlternateContent xmlns:mc="http://schemas.openxmlformats.org/markup-compatibility/2006" xmlns:a14="http://schemas.microsoft.com/office/drawing/2010/main">
        <mc:Choice Requires="a14">
          <p:sp>
            <p:nvSpPr>
              <p:cNvPr id="48" name="TextBox 47"/>
              <p:cNvSpPr txBox="1"/>
              <p:nvPr/>
            </p:nvSpPr>
            <p:spPr>
              <a:xfrm flipH="1">
                <a:off x="121276" y="4352405"/>
                <a:ext cx="7466276" cy="1200329"/>
              </a:xfrm>
              <a:prstGeom prst="rect">
                <a:avLst/>
              </a:prstGeom>
              <a:noFill/>
            </p:spPr>
            <p:txBody>
              <a:bodyPr wrap="square" rtlCol="0">
                <a:spAutoFit/>
              </a:bodyPr>
              <a:lstStyle/>
              <a:p>
                <a:r>
                  <a:rPr lang="en-US" sz="2400" dirty="0"/>
                  <a:t>H</a:t>
                </a:r>
                <a:r>
                  <a:rPr lang="en-US" sz="2400" baseline="-25000" dirty="0"/>
                  <a:t>0</a:t>
                </a:r>
                <a:r>
                  <a:rPr lang="en-US" sz="2400" dirty="0"/>
                  <a:t> : Population Battery Life, </a:t>
                </a:r>
                <a:r>
                  <a:rPr lang="el-GR" sz="2400" dirty="0"/>
                  <a:t>μ</a:t>
                </a:r>
                <a:r>
                  <a:rPr lang="en-US" sz="2400" dirty="0"/>
                  <a:t> ≤ 48 </a:t>
                </a:r>
                <a:r>
                  <a:rPr lang="en-US" sz="2400" dirty="0" err="1"/>
                  <a:t>Hrs</a:t>
                </a:r>
                <a:endParaRPr lang="en-US" sz="2400" dirty="0"/>
              </a:p>
              <a:p>
                <a:endParaRPr lang="en-US" sz="2400" dirty="0"/>
              </a:p>
              <a:p>
                <a:r>
                  <a:rPr lang="en-US" sz="2400" dirty="0"/>
                  <a:t>H</a:t>
                </a:r>
                <a:r>
                  <a:rPr lang="en-US" sz="2400" baseline="-25000" dirty="0"/>
                  <a:t>1</a:t>
                </a:r>
                <a:r>
                  <a:rPr lang="en-US" sz="2400" dirty="0"/>
                  <a:t> : Population Battery Life, </a:t>
                </a:r>
                <a:r>
                  <a:rPr lang="el-GR" sz="2400" dirty="0"/>
                  <a:t>μ</a:t>
                </a:r>
                <a:r>
                  <a:rPr lang="en-US" sz="2400" dirty="0"/>
                  <a:t> </a:t>
                </a:r>
                <a14:m>
                  <m:oMath xmlns:m="http://schemas.openxmlformats.org/officeDocument/2006/math">
                    <m:r>
                      <a:rPr lang="en-IN" sz="2400" b="0" i="1" smtClean="0">
                        <a:latin typeface="Cambria Math" panose="02040503050406030204" pitchFamily="18" charset="0"/>
                        <a:ea typeface="Cambria Math" panose="02040503050406030204" pitchFamily="18" charset="0"/>
                      </a:rPr>
                      <m:t>&gt;</m:t>
                    </m:r>
                  </m:oMath>
                </a14:m>
                <a:r>
                  <a:rPr lang="en-US" sz="2400" dirty="0"/>
                  <a:t> 48 </a:t>
                </a:r>
                <a:r>
                  <a:rPr lang="en-US" sz="2400" dirty="0" err="1"/>
                  <a:t>Hrs</a:t>
                </a:r>
                <a:endParaRPr lang="en-US" sz="2400" dirty="0"/>
              </a:p>
            </p:txBody>
          </p:sp>
        </mc:Choice>
        <mc:Fallback xmlns="">
          <p:sp>
            <p:nvSpPr>
              <p:cNvPr id="48" name="TextBox 47"/>
              <p:cNvSpPr txBox="1">
                <a:spLocks noRot="1" noChangeAspect="1" noMove="1" noResize="1" noEditPoints="1" noAdjustHandles="1" noChangeArrowheads="1" noChangeShapeType="1" noTextEdit="1"/>
              </p:cNvSpPr>
              <p:nvPr/>
            </p:nvSpPr>
            <p:spPr>
              <a:xfrm flipH="1">
                <a:off x="121276" y="4352405"/>
                <a:ext cx="7466276" cy="1200329"/>
              </a:xfrm>
              <a:prstGeom prst="rect">
                <a:avLst/>
              </a:prstGeom>
              <a:blipFill>
                <a:blip r:embed="rId3"/>
                <a:stretch>
                  <a:fillRect l="-1306" t="-4061" b="-10660"/>
                </a:stretch>
              </a:blipFill>
            </p:spPr>
            <p:txBody>
              <a:bodyPr/>
              <a:lstStyle/>
              <a:p>
                <a:r>
                  <a:rPr lang="en-IN">
                    <a:noFill/>
                  </a:rPr>
                  <a:t> </a:t>
                </a:r>
              </a:p>
            </p:txBody>
          </p:sp>
        </mc:Fallback>
      </mc:AlternateContent>
      <p:sp>
        <p:nvSpPr>
          <p:cNvPr id="2" name="TextBox 1">
            <a:extLst>
              <a:ext uri="{FF2B5EF4-FFF2-40B4-BE49-F238E27FC236}">
                <a16:creationId xmlns:a16="http://schemas.microsoft.com/office/drawing/2014/main" id="{20595446-D65C-484A-A459-66A50B4FD9AD}"/>
              </a:ext>
            </a:extLst>
          </p:cNvPr>
          <p:cNvSpPr txBox="1"/>
          <p:nvPr/>
        </p:nvSpPr>
        <p:spPr>
          <a:xfrm>
            <a:off x="5655075" y="4352405"/>
            <a:ext cx="6415649" cy="1569660"/>
          </a:xfrm>
          <a:prstGeom prst="rect">
            <a:avLst/>
          </a:prstGeom>
          <a:noFill/>
        </p:spPr>
        <p:txBody>
          <a:bodyPr wrap="square" rtlCol="0">
            <a:spAutoFit/>
          </a:bodyPr>
          <a:lstStyle/>
          <a:p>
            <a:r>
              <a:rPr lang="en-IN" sz="2400" dirty="0"/>
              <a:t>The testing will be made for the </a:t>
            </a:r>
            <a:r>
              <a:rPr lang="en-IN" sz="2400" dirty="0">
                <a:solidFill>
                  <a:srgbClr val="FF0000"/>
                </a:solidFill>
              </a:rPr>
              <a:t>H</a:t>
            </a:r>
            <a:r>
              <a:rPr lang="en-IN" sz="2400" baseline="-25000" dirty="0">
                <a:solidFill>
                  <a:srgbClr val="FF0000"/>
                </a:solidFill>
              </a:rPr>
              <a:t>0</a:t>
            </a:r>
            <a:r>
              <a:rPr lang="en-IN" sz="2400" dirty="0">
                <a:solidFill>
                  <a:srgbClr val="FF0000"/>
                </a:solidFill>
              </a:rPr>
              <a:t> : </a:t>
            </a:r>
            <a:r>
              <a:rPr lang="el-GR" sz="2400" dirty="0">
                <a:solidFill>
                  <a:srgbClr val="FF0000"/>
                </a:solidFill>
              </a:rPr>
              <a:t>μ</a:t>
            </a:r>
            <a:r>
              <a:rPr lang="en-IN" sz="2400" dirty="0">
                <a:solidFill>
                  <a:srgbClr val="FF0000"/>
                </a:solidFill>
              </a:rPr>
              <a:t> = 48 Hrs</a:t>
            </a:r>
          </a:p>
          <a:p>
            <a:r>
              <a:rPr lang="en-IN" sz="2400" dirty="0"/>
              <a:t>Because if you have strong enough evidence to reject the above H</a:t>
            </a:r>
            <a:r>
              <a:rPr lang="en-IN" sz="2400" baseline="-25000" dirty="0"/>
              <a:t>0</a:t>
            </a:r>
            <a:r>
              <a:rPr lang="en-IN" sz="2400" dirty="0"/>
              <a:t> , you will certainly have strong enough evidence to reject the H</a:t>
            </a:r>
            <a:r>
              <a:rPr lang="en-IN" sz="2400" baseline="-25000" dirty="0"/>
              <a:t>0</a:t>
            </a:r>
            <a:r>
              <a:rPr lang="en-IN" sz="2400" dirty="0"/>
              <a:t> : </a:t>
            </a:r>
            <a:r>
              <a:rPr lang="el-GR" sz="2400" dirty="0"/>
              <a:t>μ</a:t>
            </a:r>
            <a:r>
              <a:rPr lang="en-IN" sz="2400" dirty="0"/>
              <a:t>&lt; 48 Hrs</a:t>
            </a:r>
          </a:p>
        </p:txBody>
      </p:sp>
    </p:spTree>
    <p:extLst>
      <p:ext uri="{BB962C8B-B14F-4D97-AF65-F5344CB8AC3E}">
        <p14:creationId xmlns:p14="http://schemas.microsoft.com/office/powerpoint/2010/main" val="37527172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p:bldP spid="48"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a:xfrm>
            <a:off x="65313" y="111180"/>
            <a:ext cx="10515600" cy="638052"/>
          </a:xfrm>
        </p:spPr>
        <p:txBody>
          <a:bodyPr>
            <a:normAutofit/>
          </a:bodyPr>
          <a:lstStyle/>
          <a:p>
            <a:r>
              <a:rPr lang="en-US" sz="3200" b="1" dirty="0"/>
              <a:t>Hypothesis Testing – Procedure Steps - Example</a:t>
            </a:r>
            <a:endParaRPr lang="en-US" sz="3200" dirty="0"/>
          </a:p>
        </p:txBody>
      </p:sp>
      <p:sp>
        <p:nvSpPr>
          <p:cNvPr id="4" name="TextBox 3"/>
          <p:cNvSpPr txBox="1"/>
          <p:nvPr/>
        </p:nvSpPr>
        <p:spPr>
          <a:xfrm>
            <a:off x="133086" y="1674641"/>
            <a:ext cx="11372373" cy="2215991"/>
          </a:xfrm>
          <a:prstGeom prst="rect">
            <a:avLst/>
          </a:prstGeom>
          <a:noFill/>
        </p:spPr>
        <p:txBody>
          <a:bodyPr wrap="square" rtlCol="0">
            <a:spAutoFit/>
          </a:bodyPr>
          <a:lstStyle/>
          <a:p>
            <a:pPr marL="342900" indent="-342900">
              <a:buAutoNum type="arabicPeriod"/>
            </a:pPr>
            <a:r>
              <a:rPr lang="en-US" sz="2400" dirty="0"/>
              <a:t>What is tested? – A Mean being equal to a given value </a:t>
            </a:r>
            <a:r>
              <a:rPr lang="en-IN" sz="2400" dirty="0"/>
              <a:t>H</a:t>
            </a:r>
            <a:r>
              <a:rPr lang="en-IN" sz="2400" baseline="-25000" dirty="0"/>
              <a:t>0</a:t>
            </a:r>
            <a:r>
              <a:rPr lang="en-IN" sz="2400" dirty="0"/>
              <a:t> : </a:t>
            </a:r>
            <a:r>
              <a:rPr lang="el-GR" sz="2400" dirty="0"/>
              <a:t>μ</a:t>
            </a:r>
            <a:r>
              <a:rPr lang="en-IN" sz="2400" dirty="0"/>
              <a:t> = 48 Hrs &amp; H</a:t>
            </a:r>
            <a:r>
              <a:rPr lang="en-IN" sz="2400" baseline="-25000" dirty="0"/>
              <a:t>A</a:t>
            </a:r>
            <a:r>
              <a:rPr lang="en-IN" sz="2400" dirty="0"/>
              <a:t> : </a:t>
            </a:r>
            <a:r>
              <a:rPr lang="el-GR" sz="2400" dirty="0"/>
              <a:t>μ</a:t>
            </a:r>
            <a:r>
              <a:rPr lang="en-IN" sz="2400" dirty="0"/>
              <a:t> &gt; 48 Hrs</a:t>
            </a:r>
            <a:endParaRPr lang="en-US" sz="2400" dirty="0"/>
          </a:p>
          <a:p>
            <a:endParaRPr lang="en-US" sz="2400" dirty="0"/>
          </a:p>
          <a:p>
            <a:r>
              <a:rPr lang="en-US" sz="2400" dirty="0"/>
              <a:t>2. Assumed Distribution of the population on what is tested. – </a:t>
            </a:r>
            <a:r>
              <a:rPr lang="en-US" sz="2400" dirty="0">
                <a:solidFill>
                  <a:srgbClr val="FF0000"/>
                </a:solidFill>
              </a:rPr>
              <a:t>Normal</a:t>
            </a:r>
            <a:r>
              <a:rPr lang="en-US" sz="2400" dirty="0"/>
              <a:t> – Hence a </a:t>
            </a:r>
            <a:r>
              <a:rPr lang="en-US" sz="2400" dirty="0">
                <a:solidFill>
                  <a:srgbClr val="FF0000"/>
                </a:solidFill>
              </a:rPr>
              <a:t>t– test</a:t>
            </a:r>
          </a:p>
          <a:p>
            <a:r>
              <a:rPr lang="en-US" sz="2400" dirty="0">
                <a:solidFill>
                  <a:srgbClr val="FF0000"/>
                </a:solidFill>
              </a:rPr>
              <a:t>    </a:t>
            </a:r>
          </a:p>
          <a:p>
            <a:r>
              <a:rPr lang="en-US" sz="2400" dirty="0"/>
              <a:t>3. Number of samples involved- One</a:t>
            </a:r>
          </a:p>
          <a:p>
            <a:endParaRPr lang="en-US" dirty="0"/>
          </a:p>
        </p:txBody>
      </p:sp>
      <p:sp>
        <p:nvSpPr>
          <p:cNvPr id="5" name="Rectangle 5"/>
          <p:cNvSpPr>
            <a:spLocks noChangeAspect="1" noChangeArrowheads="1"/>
          </p:cNvSpPr>
          <p:nvPr/>
        </p:nvSpPr>
        <p:spPr bwMode="auto">
          <a:xfrm>
            <a:off x="65313" y="1047479"/>
            <a:ext cx="4424335" cy="372033"/>
          </a:xfrm>
          <a:prstGeom prst="rect">
            <a:avLst/>
          </a:prstGeom>
          <a:solidFill>
            <a:srgbClr val="CCECFF"/>
          </a:solidFill>
          <a:ln w="12700">
            <a:solidFill>
              <a:srgbClr val="000000"/>
            </a:solidFill>
            <a:miter lim="800000"/>
            <a:headEnd/>
            <a:tailEnd/>
          </a:ln>
        </p:spPr>
        <p:txBody>
          <a:bodyPr wrap="none" anchor="ctr"/>
          <a:lstStyle/>
          <a:p>
            <a:pPr>
              <a:defRPr/>
            </a:pPr>
            <a:endParaRPr lang="en-US" dirty="0">
              <a:solidFill>
                <a:schemeClr val="accent1">
                  <a:lumMod val="50000"/>
                </a:schemeClr>
              </a:solidFill>
            </a:endParaRPr>
          </a:p>
        </p:txBody>
      </p:sp>
      <p:sp>
        <p:nvSpPr>
          <p:cNvPr id="6" name="Rectangle 10"/>
          <p:cNvSpPr>
            <a:spLocks noChangeAspect="1" noChangeArrowheads="1"/>
          </p:cNvSpPr>
          <p:nvPr/>
        </p:nvSpPr>
        <p:spPr bwMode="auto">
          <a:xfrm>
            <a:off x="65313" y="1003945"/>
            <a:ext cx="3072637" cy="459100"/>
          </a:xfrm>
          <a:prstGeom prst="rect">
            <a:avLst/>
          </a:prstGeom>
          <a:noFill/>
          <a:ln w="12700">
            <a:noFill/>
            <a:miter lim="800000"/>
            <a:headEnd/>
            <a:tailEnd/>
          </a:ln>
        </p:spPr>
        <p:txBody>
          <a:bodyPr wrap="none" lIns="90488" tIns="44450" rIns="90488" bIns="44450">
            <a:spAutoFit/>
          </a:bodyPr>
          <a:lstStyle/>
          <a:p>
            <a:pPr algn="l" eaLnBrk="0" hangingPunct="0">
              <a:defRPr/>
            </a:pPr>
            <a:r>
              <a:rPr lang="en-US" sz="2400" dirty="0">
                <a:solidFill>
                  <a:schemeClr val="accent1">
                    <a:lumMod val="50000"/>
                  </a:schemeClr>
                </a:solidFill>
              </a:rPr>
              <a:t>Select Appropriate Test</a:t>
            </a:r>
          </a:p>
        </p:txBody>
      </p:sp>
      <p:sp>
        <p:nvSpPr>
          <p:cNvPr id="7" name="TextBox 6"/>
          <p:cNvSpPr txBox="1"/>
          <p:nvPr/>
        </p:nvSpPr>
        <p:spPr>
          <a:xfrm>
            <a:off x="133086" y="3871395"/>
            <a:ext cx="6106601" cy="461665"/>
          </a:xfrm>
          <a:prstGeom prst="rect">
            <a:avLst/>
          </a:prstGeom>
          <a:noFill/>
        </p:spPr>
        <p:txBody>
          <a:bodyPr wrap="square" rtlCol="0">
            <a:spAutoFit/>
          </a:bodyPr>
          <a:lstStyle/>
          <a:p>
            <a:r>
              <a:rPr lang="en-US" sz="2400" dirty="0"/>
              <a:t>A one – Sample,  </a:t>
            </a:r>
            <a:r>
              <a:rPr lang="en-US" sz="2400" dirty="0">
                <a:solidFill>
                  <a:srgbClr val="FF0000"/>
                </a:solidFill>
              </a:rPr>
              <a:t>One – tailed</a:t>
            </a:r>
            <a:r>
              <a:rPr lang="en-US" sz="2400" baseline="30000" dirty="0">
                <a:solidFill>
                  <a:srgbClr val="FF0000"/>
                </a:solidFill>
              </a:rPr>
              <a:t>#</a:t>
            </a:r>
            <a:r>
              <a:rPr lang="en-US" sz="2400" dirty="0"/>
              <a:t>, t- test of mean</a:t>
            </a:r>
          </a:p>
        </p:txBody>
      </p:sp>
      <p:sp>
        <p:nvSpPr>
          <p:cNvPr id="8" name="TextBox 7">
            <a:extLst>
              <a:ext uri="{FF2B5EF4-FFF2-40B4-BE49-F238E27FC236}">
                <a16:creationId xmlns:a16="http://schemas.microsoft.com/office/drawing/2014/main" id="{C07A36DD-AFE6-47FF-B3B8-A1CA6F3C4A18}"/>
              </a:ext>
            </a:extLst>
          </p:cNvPr>
          <p:cNvSpPr txBox="1"/>
          <p:nvPr/>
        </p:nvSpPr>
        <p:spPr>
          <a:xfrm>
            <a:off x="3137950" y="4721694"/>
            <a:ext cx="393576" cy="461665"/>
          </a:xfrm>
          <a:prstGeom prst="rect">
            <a:avLst/>
          </a:prstGeom>
          <a:noFill/>
        </p:spPr>
        <p:txBody>
          <a:bodyPr wrap="square" rtlCol="0">
            <a:spAutoFit/>
          </a:bodyPr>
          <a:lstStyle/>
          <a:p>
            <a:r>
              <a:rPr lang="en-IN" sz="2400" dirty="0">
                <a:solidFill>
                  <a:srgbClr val="FF0000"/>
                </a:solidFill>
              </a:rPr>
              <a:t>#</a:t>
            </a:r>
          </a:p>
        </p:txBody>
      </p:sp>
      <p:pic>
        <p:nvPicPr>
          <p:cNvPr id="9" name="Picture 2">
            <a:extLst>
              <a:ext uri="{FF2B5EF4-FFF2-40B4-BE49-F238E27FC236}">
                <a16:creationId xmlns:a16="http://schemas.microsoft.com/office/drawing/2014/main" id="{0C3379E6-232E-4FDF-8461-D6D3BFBFC6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889" y="5048521"/>
            <a:ext cx="8026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1990727A-6683-4CBE-8411-78A0FF96F1BF}"/>
              </a:ext>
            </a:extLst>
          </p:cNvPr>
          <p:cNvSpPr txBox="1"/>
          <p:nvPr/>
        </p:nvSpPr>
        <p:spPr>
          <a:xfrm>
            <a:off x="3137950" y="6533061"/>
            <a:ext cx="2317769" cy="369332"/>
          </a:xfrm>
          <a:prstGeom prst="rect">
            <a:avLst/>
          </a:prstGeom>
          <a:noFill/>
        </p:spPr>
        <p:txBody>
          <a:bodyPr wrap="square" rtlCol="0">
            <a:spAutoFit/>
          </a:bodyPr>
          <a:lstStyle/>
          <a:p>
            <a:r>
              <a:rPr lang="en-IN" dirty="0"/>
              <a:t>Our H</a:t>
            </a:r>
            <a:r>
              <a:rPr lang="en-IN" baseline="-25000" dirty="0"/>
              <a:t>A</a:t>
            </a:r>
            <a:r>
              <a:rPr lang="en-IN" dirty="0"/>
              <a:t> : </a:t>
            </a:r>
            <a:r>
              <a:rPr lang="el-GR" dirty="0"/>
              <a:t>μ</a:t>
            </a:r>
            <a:r>
              <a:rPr lang="en-IN" dirty="0"/>
              <a:t> &gt; 48 Hrs</a:t>
            </a:r>
          </a:p>
        </p:txBody>
      </p:sp>
    </p:spTree>
    <p:extLst>
      <p:ext uri="{BB962C8B-B14F-4D97-AF65-F5344CB8AC3E}">
        <p14:creationId xmlns:p14="http://schemas.microsoft.com/office/powerpoint/2010/main" val="28758522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a:xfrm>
            <a:off x="40770" y="111180"/>
            <a:ext cx="10515600" cy="682440"/>
          </a:xfrm>
        </p:spPr>
        <p:txBody>
          <a:bodyPr>
            <a:normAutofit/>
          </a:bodyPr>
          <a:lstStyle/>
          <a:p>
            <a:r>
              <a:rPr lang="en-US" sz="3200" b="1" dirty="0"/>
              <a:t>Hypothesis Testing – Procedure Steps - Example</a:t>
            </a:r>
            <a:endParaRPr lang="en-US" sz="3200" dirty="0"/>
          </a:p>
        </p:txBody>
      </p:sp>
      <p:sp>
        <p:nvSpPr>
          <p:cNvPr id="4" name="Rectangle 4"/>
          <p:cNvSpPr>
            <a:spLocks noChangeAspect="1" noChangeArrowheads="1"/>
          </p:cNvSpPr>
          <p:nvPr/>
        </p:nvSpPr>
        <p:spPr bwMode="auto">
          <a:xfrm>
            <a:off x="163104" y="1151748"/>
            <a:ext cx="4460370" cy="517254"/>
          </a:xfrm>
          <a:prstGeom prst="rect">
            <a:avLst/>
          </a:prstGeom>
          <a:solidFill>
            <a:srgbClr val="CCECFF"/>
          </a:solidFill>
          <a:ln w="12700">
            <a:solidFill>
              <a:srgbClr val="000000"/>
            </a:solidFill>
            <a:miter lim="800000"/>
            <a:headEnd/>
            <a:tailEnd/>
          </a:ln>
        </p:spPr>
        <p:txBody>
          <a:bodyPr wrap="none" anchor="ctr"/>
          <a:lstStyle/>
          <a:p>
            <a:pPr>
              <a:defRPr/>
            </a:pPr>
            <a:endParaRPr lang="en-US" dirty="0">
              <a:solidFill>
                <a:schemeClr val="accent1">
                  <a:lumMod val="50000"/>
                </a:schemeClr>
              </a:solidFill>
            </a:endParaRPr>
          </a:p>
        </p:txBody>
      </p:sp>
      <p:sp>
        <p:nvSpPr>
          <p:cNvPr id="5" name="Rectangle 15"/>
          <p:cNvSpPr>
            <a:spLocks noChangeAspect="1" noChangeArrowheads="1"/>
          </p:cNvSpPr>
          <p:nvPr/>
        </p:nvSpPr>
        <p:spPr bwMode="auto">
          <a:xfrm>
            <a:off x="163104" y="1167224"/>
            <a:ext cx="4095033" cy="459100"/>
          </a:xfrm>
          <a:prstGeom prst="rect">
            <a:avLst/>
          </a:prstGeom>
          <a:noFill/>
          <a:ln w="12700">
            <a:noFill/>
            <a:miter lim="800000"/>
            <a:headEnd/>
            <a:tailEnd/>
          </a:ln>
        </p:spPr>
        <p:txBody>
          <a:bodyPr wrap="none" lIns="90488" tIns="44450" rIns="90488" bIns="44450">
            <a:spAutoFit/>
          </a:bodyPr>
          <a:lstStyle/>
          <a:p>
            <a:pPr eaLnBrk="0" hangingPunct="0">
              <a:defRPr/>
            </a:pPr>
            <a:r>
              <a:rPr lang="en-US" sz="2400" dirty="0">
                <a:solidFill>
                  <a:schemeClr val="accent1">
                    <a:lumMod val="50000"/>
                  </a:schemeClr>
                </a:solidFill>
              </a:rPr>
              <a:t>Choose Level of Significance, </a:t>
            </a:r>
            <a:r>
              <a:rPr lang="en-US" sz="2400" dirty="0">
                <a:solidFill>
                  <a:srgbClr val="FF0000"/>
                </a:solidFill>
                <a:latin typeface="Symbol" pitchFamily="18" charset="2"/>
              </a:rPr>
              <a:t></a:t>
            </a:r>
            <a:r>
              <a:rPr lang="en-US" sz="2400" dirty="0">
                <a:solidFill>
                  <a:schemeClr val="accent1">
                    <a:lumMod val="50000"/>
                  </a:schemeClr>
                </a:solidFill>
              </a:rPr>
              <a:t> </a:t>
            </a:r>
          </a:p>
        </p:txBody>
      </p:sp>
      <p:sp>
        <p:nvSpPr>
          <p:cNvPr id="2" name="TextBox 1"/>
          <p:cNvSpPr txBox="1"/>
          <p:nvPr/>
        </p:nvSpPr>
        <p:spPr>
          <a:xfrm>
            <a:off x="163104" y="2027130"/>
            <a:ext cx="10845207" cy="1477328"/>
          </a:xfrm>
          <a:prstGeom prst="rect">
            <a:avLst/>
          </a:prstGeom>
          <a:noFill/>
        </p:spPr>
        <p:txBody>
          <a:bodyPr wrap="square" rtlCol="0">
            <a:spAutoFit/>
          </a:bodyPr>
          <a:lstStyle/>
          <a:p>
            <a:r>
              <a:rPr lang="en-US" sz="2400" dirty="0">
                <a:solidFill>
                  <a:srgbClr val="FF0000"/>
                </a:solidFill>
              </a:rPr>
              <a:t>Considerations: </a:t>
            </a:r>
            <a:r>
              <a:rPr lang="en-US" sz="2400" dirty="0"/>
              <a:t>The claim should be made, only if </a:t>
            </a:r>
            <a:r>
              <a:rPr lang="el-GR" sz="2400" dirty="0"/>
              <a:t>μ</a:t>
            </a:r>
            <a:r>
              <a:rPr lang="en-US" sz="2400" dirty="0"/>
              <a:t> &gt; 48, and if we wrongly conclude that </a:t>
            </a:r>
            <a:r>
              <a:rPr lang="el-GR" sz="2400" dirty="0"/>
              <a:t>μ </a:t>
            </a:r>
            <a:r>
              <a:rPr lang="en-US" sz="2400" dirty="0"/>
              <a:t>&gt; 48, when in reality </a:t>
            </a:r>
            <a:r>
              <a:rPr lang="el-GR" sz="2400" dirty="0"/>
              <a:t>μ </a:t>
            </a:r>
            <a:r>
              <a:rPr lang="en-US" sz="2400" dirty="0"/>
              <a:t>≤ 48, we will lose the confidence of the consumer. So we require fairly strong evidence, and therefore let us choose an </a:t>
            </a:r>
            <a:r>
              <a:rPr lang="el-GR" sz="2400" dirty="0"/>
              <a:t>α</a:t>
            </a:r>
            <a:r>
              <a:rPr lang="en-US" sz="2400" dirty="0"/>
              <a:t> = 0.05</a:t>
            </a:r>
          </a:p>
          <a:p>
            <a:endParaRPr lang="en-US" dirty="0"/>
          </a:p>
        </p:txBody>
      </p:sp>
    </p:spTree>
    <p:extLst>
      <p:ext uri="{BB962C8B-B14F-4D97-AF65-F5344CB8AC3E}">
        <p14:creationId xmlns:p14="http://schemas.microsoft.com/office/powerpoint/2010/main" val="13857083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79C74-0230-4C79-BE4E-2AAC5383BFB7}"/>
              </a:ext>
            </a:extLst>
          </p:cNvPr>
          <p:cNvSpPr>
            <a:spLocks noGrp="1"/>
          </p:cNvSpPr>
          <p:nvPr>
            <p:ph type="title"/>
          </p:nvPr>
        </p:nvSpPr>
        <p:spPr>
          <a:xfrm>
            <a:off x="83598" y="89918"/>
            <a:ext cx="11794724" cy="1002035"/>
          </a:xfrm>
        </p:spPr>
        <p:txBody>
          <a:bodyPr>
            <a:normAutofit/>
          </a:bodyPr>
          <a:lstStyle/>
          <a:p>
            <a:r>
              <a:rPr lang="en-US" sz="3600" dirty="0"/>
              <a:t>Revisiting Distributions  -Concept of Sampling Distribution</a:t>
            </a:r>
            <a:endParaRPr lang="en-GB" sz="3600" dirty="0"/>
          </a:p>
        </p:txBody>
      </p:sp>
      <p:sp>
        <p:nvSpPr>
          <p:cNvPr id="3" name="Content Placeholder 2">
            <a:extLst>
              <a:ext uri="{FF2B5EF4-FFF2-40B4-BE49-F238E27FC236}">
                <a16:creationId xmlns:a16="http://schemas.microsoft.com/office/drawing/2014/main" id="{804AB836-D1D4-4C37-886A-C02BE5CBE306}"/>
              </a:ext>
            </a:extLst>
          </p:cNvPr>
          <p:cNvSpPr>
            <a:spLocks noGrp="1"/>
          </p:cNvSpPr>
          <p:nvPr>
            <p:ph idx="1"/>
          </p:nvPr>
        </p:nvSpPr>
        <p:spPr>
          <a:xfrm>
            <a:off x="838199" y="1306286"/>
            <a:ext cx="10638453" cy="4631419"/>
          </a:xfrm>
        </p:spPr>
        <p:txBody>
          <a:bodyPr>
            <a:noAutofit/>
          </a:bodyPr>
          <a:lstStyle/>
          <a:p>
            <a:r>
              <a:rPr lang="en-US" sz="2800" dirty="0"/>
              <a:t>A new mobile model claims a battery life of 48 hours – How do we test it?</a:t>
            </a:r>
          </a:p>
          <a:p>
            <a:endParaRPr lang="en-US" sz="2800" dirty="0"/>
          </a:p>
          <a:p>
            <a:r>
              <a:rPr lang="en-US" sz="2800" dirty="0"/>
              <a:t>It might be difficult to check every piece (N) individuals of the population, and therefore we will take a sample of size “n” from the N pieces to do the test.</a:t>
            </a:r>
          </a:p>
          <a:p>
            <a:endParaRPr lang="en-US" sz="2800" dirty="0"/>
          </a:p>
          <a:p>
            <a:r>
              <a:rPr lang="en-US" sz="2800" dirty="0"/>
              <a:t>We find out the battery life of “n” batteries, and take an average and see how close the average is to “48 Hours”</a:t>
            </a:r>
          </a:p>
          <a:p>
            <a:pPr marL="0" indent="0">
              <a:buNone/>
            </a:pPr>
            <a:endParaRPr lang="en-US" sz="2800" dirty="0"/>
          </a:p>
        </p:txBody>
      </p:sp>
    </p:spTree>
    <p:extLst>
      <p:ext uri="{BB962C8B-B14F-4D97-AF65-F5344CB8AC3E}">
        <p14:creationId xmlns:p14="http://schemas.microsoft.com/office/powerpoint/2010/main" val="38389969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598" y="109139"/>
            <a:ext cx="10515600" cy="620477"/>
          </a:xfrm>
        </p:spPr>
        <p:txBody>
          <a:bodyPr>
            <a:normAutofit/>
          </a:bodyPr>
          <a:lstStyle/>
          <a:p>
            <a:r>
              <a:rPr lang="en-US" sz="3200" b="1" dirty="0"/>
              <a:t>Hypothesis Testing – Procedure Steps - Example</a:t>
            </a:r>
            <a:endParaRPr lang="en-US" sz="3200" dirty="0"/>
          </a:p>
        </p:txBody>
      </p:sp>
      <p:sp>
        <p:nvSpPr>
          <p:cNvPr id="4" name="Rectangle 7"/>
          <p:cNvSpPr>
            <a:spLocks noChangeAspect="1" noChangeArrowheads="1"/>
          </p:cNvSpPr>
          <p:nvPr/>
        </p:nvSpPr>
        <p:spPr bwMode="auto">
          <a:xfrm>
            <a:off x="83598" y="1003243"/>
            <a:ext cx="6001881" cy="416776"/>
          </a:xfrm>
          <a:prstGeom prst="rect">
            <a:avLst/>
          </a:prstGeom>
          <a:solidFill>
            <a:srgbClr val="CCECFF"/>
          </a:solidFill>
          <a:ln w="12700">
            <a:solidFill>
              <a:srgbClr val="000000"/>
            </a:solidFill>
            <a:miter lim="800000"/>
            <a:headEnd/>
            <a:tailEnd/>
          </a:ln>
        </p:spPr>
        <p:txBody>
          <a:bodyPr wrap="none" anchor="ctr"/>
          <a:lstStyle/>
          <a:p>
            <a:pPr>
              <a:defRPr/>
            </a:pPr>
            <a:endParaRPr lang="en-US" dirty="0">
              <a:solidFill>
                <a:schemeClr val="accent1">
                  <a:lumMod val="50000"/>
                </a:schemeClr>
              </a:solidFill>
            </a:endParaRPr>
          </a:p>
        </p:txBody>
      </p:sp>
      <p:sp>
        <p:nvSpPr>
          <p:cNvPr id="5" name="Rectangle 12"/>
          <p:cNvSpPr>
            <a:spLocks noChangeAspect="1" noChangeArrowheads="1"/>
          </p:cNvSpPr>
          <p:nvPr/>
        </p:nvSpPr>
        <p:spPr bwMode="auto">
          <a:xfrm>
            <a:off x="83598" y="967892"/>
            <a:ext cx="5046895" cy="459100"/>
          </a:xfrm>
          <a:prstGeom prst="rect">
            <a:avLst/>
          </a:prstGeom>
          <a:noFill/>
          <a:ln w="12700">
            <a:noFill/>
            <a:miter lim="800000"/>
            <a:headEnd/>
            <a:tailEnd/>
          </a:ln>
        </p:spPr>
        <p:txBody>
          <a:bodyPr wrap="none" lIns="90488" tIns="44450" rIns="90488" bIns="44450">
            <a:spAutoFit/>
          </a:bodyPr>
          <a:lstStyle/>
          <a:p>
            <a:pPr algn="l" eaLnBrk="0" hangingPunct="0">
              <a:defRPr/>
            </a:pPr>
            <a:r>
              <a:rPr lang="en-US" sz="2400" dirty="0">
                <a:solidFill>
                  <a:schemeClr val="accent1">
                    <a:lumMod val="50000"/>
                  </a:schemeClr>
                </a:solidFill>
              </a:rPr>
              <a:t>Collect Data and Calculate Test Statistic</a:t>
            </a:r>
          </a:p>
        </p:txBody>
      </p:sp>
      <p:sp>
        <p:nvSpPr>
          <p:cNvPr id="52" name="TextBox 51"/>
          <p:cNvSpPr txBox="1"/>
          <p:nvPr/>
        </p:nvSpPr>
        <p:spPr>
          <a:xfrm>
            <a:off x="83598" y="1737826"/>
            <a:ext cx="5321731" cy="461665"/>
          </a:xfrm>
          <a:prstGeom prst="rect">
            <a:avLst/>
          </a:prstGeom>
          <a:noFill/>
        </p:spPr>
        <p:txBody>
          <a:bodyPr wrap="square" rtlCol="0">
            <a:spAutoFit/>
          </a:bodyPr>
          <a:lstStyle/>
          <a:p>
            <a:r>
              <a:rPr lang="en-US" sz="2400" dirty="0"/>
              <a:t>The formula for the t- statistic is given by</a:t>
            </a:r>
          </a:p>
        </p:txBody>
      </p:sp>
      <p:pic>
        <p:nvPicPr>
          <p:cNvPr id="6" name="Picture 21">
            <a:extLst>
              <a:ext uri="{FF2B5EF4-FFF2-40B4-BE49-F238E27FC236}">
                <a16:creationId xmlns:a16="http://schemas.microsoft.com/office/drawing/2014/main" id="{A8069181-8F4B-4EE2-885E-38C522D485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74" y="2403946"/>
            <a:ext cx="2281671" cy="287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20">
            <a:extLst>
              <a:ext uri="{FF2B5EF4-FFF2-40B4-BE49-F238E27FC236}">
                <a16:creationId xmlns:a16="http://schemas.microsoft.com/office/drawing/2014/main" id="{CBDEBF96-C44F-453E-AFF9-DD55CAF0E7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528" y="3020674"/>
            <a:ext cx="1740630" cy="31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19">
            <a:extLst>
              <a:ext uri="{FF2B5EF4-FFF2-40B4-BE49-F238E27FC236}">
                <a16:creationId xmlns:a16="http://schemas.microsoft.com/office/drawing/2014/main" id="{2C840A32-2666-4455-BD45-6E7BB9DE19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528" y="3849380"/>
            <a:ext cx="435158" cy="219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A24BB626-33C3-47EF-AFD3-343C0A451BE3}"/>
                  </a:ext>
                </a:extLst>
              </p:cNvPr>
              <p:cNvSpPr txBox="1"/>
              <p:nvPr/>
            </p:nvSpPr>
            <p:spPr>
              <a:xfrm>
                <a:off x="1222227" y="3672710"/>
                <a:ext cx="2472612" cy="591380"/>
              </a:xfrm>
              <a:prstGeom prst="rect">
                <a:avLst/>
              </a:prstGeom>
              <a:noFill/>
            </p:spPr>
            <p:txBody>
              <a:bodyPr wrap="square" rtlCol="0">
                <a:spAutoFit/>
              </a:bodyPr>
              <a:lstStyle/>
              <a:p>
                <a:r>
                  <a:rPr lang="en-IN" dirty="0"/>
                  <a:t>= </a:t>
                </a:r>
                <a14:m>
                  <m:oMath xmlns:m="http://schemas.openxmlformats.org/officeDocument/2006/math">
                    <m:f>
                      <m:fPr>
                        <m:ctrlPr>
                          <a:rPr lang="en-IN" sz="1800" i="1" smtClean="0">
                            <a:latin typeface="Cambria Math" panose="02040503050406030204" pitchFamily="18" charset="0"/>
                          </a:rPr>
                        </m:ctrlPr>
                      </m:fPr>
                      <m:num>
                        <m:r>
                          <m:rPr>
                            <m:nor/>
                          </m:rPr>
                          <a:rPr lang="en-IN" sz="1800" b="0" i="0" smtClean="0">
                            <a:latin typeface="Cambria Math" panose="02040503050406030204" pitchFamily="18" charset="0"/>
                          </a:rPr>
                          <m:t>7.81</m:t>
                        </m:r>
                      </m:num>
                      <m:den>
                        <m:r>
                          <m:rPr>
                            <m:nor/>
                          </m:rPr>
                          <a:rPr lang="en-IN" sz="1800" b="1"/>
                          <m:t>√</m:t>
                        </m:r>
                        <m:r>
                          <a:rPr lang="en-IN" sz="1800" b="1" i="1" smtClean="0">
                            <a:latin typeface="Cambria Math" panose="02040503050406030204" pitchFamily="18" charset="0"/>
                          </a:rPr>
                          <m:t>𝟑𝟎</m:t>
                        </m:r>
                      </m:den>
                    </m:f>
                  </m:oMath>
                </a14:m>
                <a:endParaRPr lang="en-IN" dirty="0"/>
              </a:p>
            </p:txBody>
          </p:sp>
        </mc:Choice>
        <mc:Fallback xmlns="">
          <p:sp>
            <p:nvSpPr>
              <p:cNvPr id="62" name="TextBox 61">
                <a:extLst>
                  <a:ext uri="{FF2B5EF4-FFF2-40B4-BE49-F238E27FC236}">
                    <a16:creationId xmlns:a16="http://schemas.microsoft.com/office/drawing/2014/main" id="{A24BB626-33C3-47EF-AFD3-343C0A451BE3}"/>
                  </a:ext>
                </a:extLst>
              </p:cNvPr>
              <p:cNvSpPr txBox="1">
                <a:spLocks noRot="1" noChangeAspect="1" noMove="1" noResize="1" noEditPoints="1" noAdjustHandles="1" noChangeArrowheads="1" noChangeShapeType="1" noTextEdit="1"/>
              </p:cNvSpPr>
              <p:nvPr/>
            </p:nvSpPr>
            <p:spPr>
              <a:xfrm>
                <a:off x="1222227" y="3672710"/>
                <a:ext cx="2472612" cy="591380"/>
              </a:xfrm>
              <a:prstGeom prst="rect">
                <a:avLst/>
              </a:prstGeom>
              <a:blipFill>
                <a:blip r:embed="rId5"/>
                <a:stretch>
                  <a:fillRect l="-1970"/>
                </a:stretch>
              </a:blipFill>
            </p:spPr>
            <p:txBody>
              <a:bodyPr/>
              <a:lstStyle/>
              <a:p>
                <a:r>
                  <a:rPr lang="en-IN">
                    <a:noFill/>
                  </a:rPr>
                  <a:t> </a:t>
                </a:r>
              </a:p>
            </p:txBody>
          </p:sp>
        </mc:Fallback>
      </mc:AlternateContent>
      <p:sp>
        <p:nvSpPr>
          <p:cNvPr id="63" name="TextBox 62">
            <a:extLst>
              <a:ext uri="{FF2B5EF4-FFF2-40B4-BE49-F238E27FC236}">
                <a16:creationId xmlns:a16="http://schemas.microsoft.com/office/drawing/2014/main" id="{1A657CE8-56A4-4218-9E3C-8300CAE7611C}"/>
              </a:ext>
            </a:extLst>
          </p:cNvPr>
          <p:cNvSpPr txBox="1"/>
          <p:nvPr/>
        </p:nvSpPr>
        <p:spPr>
          <a:xfrm>
            <a:off x="2205775" y="3699125"/>
            <a:ext cx="2213494" cy="369332"/>
          </a:xfrm>
          <a:prstGeom prst="rect">
            <a:avLst/>
          </a:prstGeom>
          <a:noFill/>
        </p:spPr>
        <p:txBody>
          <a:bodyPr wrap="square" rtlCol="0">
            <a:spAutoFit/>
          </a:bodyPr>
          <a:lstStyle/>
          <a:p>
            <a:r>
              <a:rPr lang="en-IN" dirty="0"/>
              <a:t> = 1.425</a:t>
            </a:r>
          </a:p>
        </p:txBody>
      </p:sp>
      <p:sp>
        <p:nvSpPr>
          <p:cNvPr id="64" name="TextBox 63">
            <a:extLst>
              <a:ext uri="{FF2B5EF4-FFF2-40B4-BE49-F238E27FC236}">
                <a16:creationId xmlns:a16="http://schemas.microsoft.com/office/drawing/2014/main" id="{065A117F-6736-46C7-83F4-7BEEAA833A9A}"/>
              </a:ext>
            </a:extLst>
          </p:cNvPr>
          <p:cNvSpPr txBox="1"/>
          <p:nvPr/>
        </p:nvSpPr>
        <p:spPr>
          <a:xfrm>
            <a:off x="341868" y="4647186"/>
            <a:ext cx="4239010" cy="461665"/>
          </a:xfrm>
          <a:prstGeom prst="rect">
            <a:avLst/>
          </a:prstGeom>
          <a:noFill/>
        </p:spPr>
        <p:txBody>
          <a:bodyPr wrap="square" rtlCol="0">
            <a:spAutoFit/>
          </a:bodyPr>
          <a:lstStyle/>
          <a:p>
            <a:r>
              <a:rPr lang="en-IN" sz="2400" dirty="0"/>
              <a:t>t = (49.67 – 48)/1.425 = 1.172</a:t>
            </a:r>
          </a:p>
        </p:txBody>
      </p:sp>
      <p:sp>
        <p:nvSpPr>
          <p:cNvPr id="7" name="TextBox 6">
            <a:extLst>
              <a:ext uri="{FF2B5EF4-FFF2-40B4-BE49-F238E27FC236}">
                <a16:creationId xmlns:a16="http://schemas.microsoft.com/office/drawing/2014/main" id="{9884D4E9-4194-4D2B-BC8B-BEE6AC69763E}"/>
              </a:ext>
            </a:extLst>
          </p:cNvPr>
          <p:cNvSpPr txBox="1"/>
          <p:nvPr/>
        </p:nvSpPr>
        <p:spPr>
          <a:xfrm>
            <a:off x="6276513" y="1811045"/>
            <a:ext cx="4693260" cy="2031325"/>
          </a:xfrm>
          <a:prstGeom prst="rect">
            <a:avLst/>
          </a:prstGeom>
          <a:noFill/>
        </p:spPr>
        <p:txBody>
          <a:bodyPr wrap="square" rtlCol="0">
            <a:spAutoFit/>
          </a:bodyPr>
          <a:lstStyle/>
          <a:p>
            <a:r>
              <a:rPr lang="en-IN" dirty="0"/>
              <a:t>Only when a sample is large enough, we can use the normal distribution, and z- values for computation</a:t>
            </a:r>
          </a:p>
          <a:p>
            <a:endParaRPr lang="en-IN" dirty="0"/>
          </a:p>
          <a:p>
            <a:r>
              <a:rPr lang="en-IN" dirty="0"/>
              <a:t>If the samples are small, you can use the t-distribution, and t-statistic, instead of the z-statistics</a:t>
            </a:r>
          </a:p>
        </p:txBody>
      </p:sp>
    </p:spTree>
    <p:extLst>
      <p:ext uri="{BB962C8B-B14F-4D97-AF65-F5344CB8AC3E}">
        <p14:creationId xmlns:p14="http://schemas.microsoft.com/office/powerpoint/2010/main" val="2518747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 y="90505"/>
            <a:ext cx="10515600" cy="733453"/>
          </a:xfrm>
        </p:spPr>
        <p:txBody>
          <a:bodyPr>
            <a:normAutofit/>
          </a:bodyPr>
          <a:lstStyle/>
          <a:p>
            <a:r>
              <a:rPr lang="en-US" sz="3200" b="1" dirty="0"/>
              <a:t>Hypothesis Testing – Procedure Steps - Example</a:t>
            </a:r>
            <a:endParaRPr lang="en-US" sz="3200" dirty="0"/>
          </a:p>
        </p:txBody>
      </p:sp>
      <p:sp>
        <p:nvSpPr>
          <p:cNvPr id="4" name="Rectangle 11"/>
          <p:cNvSpPr>
            <a:spLocks noChangeAspect="1" noChangeArrowheads="1"/>
          </p:cNvSpPr>
          <p:nvPr/>
        </p:nvSpPr>
        <p:spPr bwMode="auto">
          <a:xfrm>
            <a:off x="361967" y="1031189"/>
            <a:ext cx="4238130" cy="821042"/>
          </a:xfrm>
          <a:prstGeom prst="rect">
            <a:avLst/>
          </a:prstGeom>
          <a:solidFill>
            <a:srgbClr val="CCECFF"/>
          </a:solidFill>
          <a:ln w="12700">
            <a:solidFill>
              <a:srgbClr val="000000"/>
            </a:solidFill>
            <a:miter lim="800000"/>
            <a:headEnd/>
            <a:tailEnd/>
          </a:ln>
        </p:spPr>
        <p:txBody>
          <a:bodyPr wrap="none" anchor="ctr"/>
          <a:lstStyle/>
          <a:p>
            <a:pPr>
              <a:defRPr/>
            </a:pPr>
            <a:endParaRPr lang="en-US" dirty="0">
              <a:solidFill>
                <a:schemeClr val="accent1">
                  <a:lumMod val="50000"/>
                </a:schemeClr>
              </a:solidFill>
            </a:endParaRPr>
          </a:p>
        </p:txBody>
      </p:sp>
      <p:sp>
        <p:nvSpPr>
          <p:cNvPr id="5" name="Rectangle 13"/>
          <p:cNvSpPr>
            <a:spLocks noChangeAspect="1" noChangeArrowheads="1"/>
          </p:cNvSpPr>
          <p:nvPr/>
        </p:nvSpPr>
        <p:spPr bwMode="auto">
          <a:xfrm>
            <a:off x="398690" y="1014556"/>
            <a:ext cx="4208099" cy="828432"/>
          </a:xfrm>
          <a:prstGeom prst="rect">
            <a:avLst/>
          </a:prstGeom>
          <a:noFill/>
          <a:ln w="12700">
            <a:noFill/>
            <a:miter lim="800000"/>
            <a:headEnd/>
            <a:tailEnd/>
          </a:ln>
        </p:spPr>
        <p:txBody>
          <a:bodyPr wrap="square" lIns="90488" tIns="44450" rIns="90488" bIns="44450">
            <a:spAutoFit/>
          </a:bodyPr>
          <a:lstStyle/>
          <a:p>
            <a:pPr eaLnBrk="0" hangingPunct="0">
              <a:defRPr/>
            </a:pPr>
            <a:r>
              <a:rPr lang="en-US" sz="2400" dirty="0">
                <a:solidFill>
                  <a:schemeClr val="accent1">
                    <a:lumMod val="50000"/>
                  </a:schemeClr>
                </a:solidFill>
              </a:rPr>
              <a:t>Determine Probability Associated with Test Statistic (</a:t>
            </a:r>
            <a:r>
              <a:rPr lang="en-US" sz="2400" dirty="0">
                <a:solidFill>
                  <a:srgbClr val="FF0000"/>
                </a:solidFill>
              </a:rPr>
              <a:t>p</a:t>
            </a:r>
            <a:r>
              <a:rPr lang="en-US" sz="2400" dirty="0">
                <a:solidFill>
                  <a:schemeClr val="accent1">
                    <a:lumMod val="50000"/>
                  </a:schemeClr>
                </a:solidFill>
              </a:rPr>
              <a:t>)</a:t>
            </a:r>
          </a:p>
        </p:txBody>
      </p:sp>
      <p:sp>
        <p:nvSpPr>
          <p:cNvPr id="7" name="TextBox 6"/>
          <p:cNvSpPr txBox="1"/>
          <p:nvPr/>
        </p:nvSpPr>
        <p:spPr>
          <a:xfrm>
            <a:off x="289392" y="2148022"/>
            <a:ext cx="5341526" cy="1200329"/>
          </a:xfrm>
          <a:prstGeom prst="rect">
            <a:avLst/>
          </a:prstGeom>
          <a:noFill/>
        </p:spPr>
        <p:txBody>
          <a:bodyPr wrap="square" rtlCol="0">
            <a:spAutoFit/>
          </a:bodyPr>
          <a:lstStyle/>
          <a:p>
            <a:r>
              <a:rPr lang="en-US" sz="2400" dirty="0"/>
              <a:t>You can compute </a:t>
            </a:r>
            <a:r>
              <a:rPr lang="en-US" sz="2400" dirty="0">
                <a:solidFill>
                  <a:srgbClr val="FF0000"/>
                </a:solidFill>
              </a:rPr>
              <a:t>p</a:t>
            </a:r>
            <a:r>
              <a:rPr lang="en-US" sz="2400" dirty="0"/>
              <a:t> from the cumulative t-distribution table, </a:t>
            </a:r>
            <a:r>
              <a:rPr lang="en-US" sz="2400" dirty="0" err="1"/>
              <a:t>t</a:t>
            </a:r>
            <a:r>
              <a:rPr lang="en-US" sz="2400" baseline="-25000" dirty="0" err="1"/>
              <a:t>d.f</a:t>
            </a:r>
            <a:r>
              <a:rPr lang="en-US" sz="2400" baseline="-25000" dirty="0"/>
              <a:t>.=29</a:t>
            </a:r>
            <a:r>
              <a:rPr lang="en-US" sz="2400" dirty="0"/>
              <a:t> = 1.172 corresponds to a p value of 0.1253</a:t>
            </a:r>
          </a:p>
        </p:txBody>
      </p:sp>
      <p:sp>
        <p:nvSpPr>
          <p:cNvPr id="9" name="Rectangle 25"/>
          <p:cNvSpPr>
            <a:spLocks noChangeAspect="1" noChangeArrowheads="1"/>
          </p:cNvSpPr>
          <p:nvPr/>
        </p:nvSpPr>
        <p:spPr bwMode="auto">
          <a:xfrm>
            <a:off x="323399" y="3559434"/>
            <a:ext cx="3694419" cy="970736"/>
          </a:xfrm>
          <a:prstGeom prst="rect">
            <a:avLst/>
          </a:prstGeom>
          <a:solidFill>
            <a:srgbClr val="CCECFF"/>
          </a:solidFill>
          <a:ln w="12700">
            <a:solidFill>
              <a:srgbClr val="000000"/>
            </a:solidFill>
            <a:miter lim="800000"/>
            <a:headEnd/>
            <a:tailEnd/>
          </a:ln>
        </p:spPr>
        <p:txBody>
          <a:bodyPr wrap="none" anchor="ctr"/>
          <a:lstStyle/>
          <a:p>
            <a:pPr>
              <a:defRPr/>
            </a:pPr>
            <a:endParaRPr lang="en-US" dirty="0">
              <a:solidFill>
                <a:schemeClr val="accent1">
                  <a:lumMod val="50000"/>
                </a:schemeClr>
              </a:solidFill>
            </a:endParaRPr>
          </a:p>
        </p:txBody>
      </p:sp>
      <p:sp>
        <p:nvSpPr>
          <p:cNvPr id="10" name="Rectangle 26"/>
          <p:cNvSpPr>
            <a:spLocks noChangeAspect="1" noChangeArrowheads="1"/>
          </p:cNvSpPr>
          <p:nvPr/>
        </p:nvSpPr>
        <p:spPr bwMode="auto">
          <a:xfrm>
            <a:off x="317821" y="3552682"/>
            <a:ext cx="3007683" cy="828432"/>
          </a:xfrm>
          <a:prstGeom prst="rect">
            <a:avLst/>
          </a:prstGeom>
          <a:noFill/>
          <a:ln w="12700">
            <a:noFill/>
            <a:miter lim="800000"/>
            <a:headEnd/>
            <a:tailEnd/>
          </a:ln>
        </p:spPr>
        <p:txBody>
          <a:bodyPr lIns="90488" tIns="44450" rIns="90488" bIns="44450">
            <a:spAutoFit/>
          </a:bodyPr>
          <a:lstStyle/>
          <a:p>
            <a:pPr eaLnBrk="0" hangingPunct="0">
              <a:defRPr/>
            </a:pPr>
            <a:r>
              <a:rPr lang="en-US" sz="2400" dirty="0">
                <a:solidFill>
                  <a:schemeClr val="accent1">
                    <a:lumMod val="50000"/>
                  </a:schemeClr>
                </a:solidFill>
              </a:rPr>
              <a:t>Compare (</a:t>
            </a:r>
            <a:r>
              <a:rPr lang="en-US" sz="2400" dirty="0">
                <a:solidFill>
                  <a:srgbClr val="FF0000"/>
                </a:solidFill>
              </a:rPr>
              <a:t>p</a:t>
            </a:r>
            <a:r>
              <a:rPr lang="en-US" sz="2400" dirty="0">
                <a:solidFill>
                  <a:schemeClr val="accent1">
                    <a:lumMod val="50000"/>
                  </a:schemeClr>
                </a:solidFill>
              </a:rPr>
              <a:t>) with Level of Significance, </a:t>
            </a:r>
            <a:r>
              <a:rPr lang="en-US" sz="2400" dirty="0">
                <a:solidFill>
                  <a:srgbClr val="FF0000"/>
                </a:solidFill>
                <a:latin typeface="Symbol" pitchFamily="18" charset="2"/>
              </a:rPr>
              <a:t></a:t>
            </a:r>
            <a:r>
              <a:rPr lang="en-US" sz="2400" dirty="0">
                <a:solidFill>
                  <a:schemeClr val="accent1">
                    <a:lumMod val="50000"/>
                  </a:schemeClr>
                </a:solidFill>
              </a:rPr>
              <a:t> </a:t>
            </a:r>
          </a:p>
        </p:txBody>
      </p:sp>
      <p:sp>
        <p:nvSpPr>
          <p:cNvPr id="11" name="TextBox 10"/>
          <p:cNvSpPr txBox="1"/>
          <p:nvPr/>
        </p:nvSpPr>
        <p:spPr>
          <a:xfrm>
            <a:off x="0" y="5284788"/>
            <a:ext cx="12322206" cy="1200329"/>
          </a:xfrm>
          <a:prstGeom prst="rect">
            <a:avLst/>
          </a:prstGeom>
          <a:noFill/>
        </p:spPr>
        <p:txBody>
          <a:bodyPr wrap="square" rtlCol="0">
            <a:spAutoFit/>
          </a:bodyPr>
          <a:lstStyle/>
          <a:p>
            <a:r>
              <a:rPr lang="en-US" sz="2400" dirty="0"/>
              <a:t>P= 0.1253, is higher than the </a:t>
            </a:r>
            <a:r>
              <a:rPr lang="el-GR" sz="2400" dirty="0"/>
              <a:t>α</a:t>
            </a:r>
            <a:r>
              <a:rPr lang="en-US" sz="2400" dirty="0"/>
              <a:t> value of 0.05</a:t>
            </a:r>
          </a:p>
          <a:p>
            <a:r>
              <a:rPr lang="en-US" sz="2400" dirty="0"/>
              <a:t>i.e. Computed Uncertainty Level is higher than the chosen maximum uncertainty level permissible</a:t>
            </a:r>
          </a:p>
          <a:p>
            <a:r>
              <a:rPr lang="en-US" sz="2400" dirty="0"/>
              <a:t>i.e. The evidence is not strong enough to reject the Null Hypothesis ( i.e. H</a:t>
            </a:r>
            <a:r>
              <a:rPr lang="en-US" sz="2400" baseline="-25000" dirty="0"/>
              <a:t>0</a:t>
            </a:r>
            <a:r>
              <a:rPr lang="en-US" sz="2400" dirty="0"/>
              <a:t> : </a:t>
            </a:r>
            <a:r>
              <a:rPr lang="el-GR" sz="2400" dirty="0"/>
              <a:t>μ</a:t>
            </a:r>
            <a:r>
              <a:rPr lang="en-US" sz="2400" dirty="0"/>
              <a:t> ≤ 48 </a:t>
            </a:r>
            <a:r>
              <a:rPr lang="en-US" sz="2400" dirty="0" err="1"/>
              <a:t>Hrs</a:t>
            </a:r>
            <a:r>
              <a:rPr lang="en-US" sz="2400" dirty="0"/>
              <a:t>)</a:t>
            </a:r>
          </a:p>
        </p:txBody>
      </p:sp>
      <p:grpSp>
        <p:nvGrpSpPr>
          <p:cNvPr id="8" name="Group 7">
            <a:extLst>
              <a:ext uri="{FF2B5EF4-FFF2-40B4-BE49-F238E27FC236}">
                <a16:creationId xmlns:a16="http://schemas.microsoft.com/office/drawing/2014/main" id="{0AAB2851-BF01-4C7C-B3F3-5EF9DC9A5372}"/>
              </a:ext>
            </a:extLst>
          </p:cNvPr>
          <p:cNvGrpSpPr/>
          <p:nvPr/>
        </p:nvGrpSpPr>
        <p:grpSpPr>
          <a:xfrm>
            <a:off x="6561083" y="799359"/>
            <a:ext cx="5630917" cy="3627073"/>
            <a:chOff x="5327290" y="1757296"/>
            <a:chExt cx="5630917" cy="3627073"/>
          </a:xfrm>
        </p:grpSpPr>
        <p:grpSp>
          <p:nvGrpSpPr>
            <p:cNvPr id="19" name="Group 43"/>
            <p:cNvGrpSpPr>
              <a:grpSpLocks/>
            </p:cNvGrpSpPr>
            <p:nvPr/>
          </p:nvGrpSpPr>
          <p:grpSpPr bwMode="auto">
            <a:xfrm>
              <a:off x="5327290" y="1757296"/>
              <a:ext cx="5630917" cy="3627073"/>
              <a:chOff x="528" y="624"/>
              <a:chExt cx="5048" cy="3465"/>
            </a:xfrm>
          </p:grpSpPr>
          <p:sp>
            <p:nvSpPr>
              <p:cNvPr id="20" name="Rectangle 4"/>
              <p:cNvSpPr>
                <a:spLocks noChangeArrowheads="1"/>
              </p:cNvSpPr>
              <p:nvPr/>
            </p:nvSpPr>
            <p:spPr bwMode="auto">
              <a:xfrm>
                <a:off x="3744" y="2354"/>
                <a:ext cx="1832" cy="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3600" b="1">
                    <a:solidFill>
                      <a:schemeClr val="tx1"/>
                    </a:solidFill>
                    <a:latin typeface="Tahoma" panose="020B0604030504040204" pitchFamily="34" charset="0"/>
                  </a:defRPr>
                </a:lvl1pPr>
                <a:lvl2pPr marL="742950" indent="-285750" eaLnBrk="0" hangingPunct="0">
                  <a:defRPr sz="3600" b="1">
                    <a:solidFill>
                      <a:schemeClr val="tx1"/>
                    </a:solidFill>
                    <a:latin typeface="Tahoma" panose="020B0604030504040204" pitchFamily="34" charset="0"/>
                  </a:defRPr>
                </a:lvl2pPr>
                <a:lvl3pPr marL="1143000" indent="-228600" eaLnBrk="0" hangingPunct="0">
                  <a:defRPr sz="3600" b="1">
                    <a:solidFill>
                      <a:schemeClr val="tx1"/>
                    </a:solidFill>
                    <a:latin typeface="Tahoma" panose="020B0604030504040204" pitchFamily="34" charset="0"/>
                  </a:defRPr>
                </a:lvl3pPr>
                <a:lvl4pPr marL="1600200" indent="-228600" eaLnBrk="0" hangingPunct="0">
                  <a:defRPr sz="3600" b="1">
                    <a:solidFill>
                      <a:schemeClr val="tx1"/>
                    </a:solidFill>
                    <a:latin typeface="Tahoma" panose="020B0604030504040204" pitchFamily="34" charset="0"/>
                  </a:defRPr>
                </a:lvl4pPr>
                <a:lvl5pPr marL="2057400" indent="-228600" eaLnBrk="0" hangingPunct="0">
                  <a:defRPr sz="36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36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36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36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3600" b="1">
                    <a:solidFill>
                      <a:schemeClr val="tx1"/>
                    </a:solidFill>
                    <a:latin typeface="Tahoma" panose="020B0604030504040204" pitchFamily="34" charset="0"/>
                  </a:defRPr>
                </a:lvl9pPr>
              </a:lstStyle>
              <a:p>
                <a:pPr>
                  <a:spcBef>
                    <a:spcPct val="50000"/>
                  </a:spcBef>
                </a:pPr>
                <a:r>
                  <a:rPr lang="en-US" altLang="en-US" sz="2400" b="0" dirty="0">
                    <a:solidFill>
                      <a:srgbClr val="800080"/>
                    </a:solidFill>
                  </a:rPr>
                  <a:t>Unshaded Area </a:t>
                </a:r>
              </a:p>
              <a:p>
                <a:pPr>
                  <a:spcBef>
                    <a:spcPct val="50000"/>
                  </a:spcBef>
                </a:pPr>
                <a:r>
                  <a:rPr lang="en-US" altLang="en-US" sz="2400" b="0" dirty="0">
                    <a:solidFill>
                      <a:srgbClr val="800080"/>
                    </a:solidFill>
                  </a:rPr>
                  <a:t>= 0.1253</a:t>
                </a:r>
              </a:p>
            </p:txBody>
          </p:sp>
          <p:sp>
            <p:nvSpPr>
              <p:cNvPr id="21" name="Rectangle 5"/>
              <p:cNvSpPr>
                <a:spLocks noChangeArrowheads="1"/>
              </p:cNvSpPr>
              <p:nvPr/>
            </p:nvSpPr>
            <p:spPr bwMode="auto">
              <a:xfrm>
                <a:off x="768" y="624"/>
                <a:ext cx="116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3600" b="1">
                    <a:solidFill>
                      <a:schemeClr val="tx1"/>
                    </a:solidFill>
                    <a:latin typeface="Tahoma" panose="020B0604030504040204" pitchFamily="34" charset="0"/>
                  </a:defRPr>
                </a:lvl1pPr>
                <a:lvl2pPr marL="742950" indent="-285750" eaLnBrk="0" hangingPunct="0">
                  <a:defRPr sz="3600" b="1">
                    <a:solidFill>
                      <a:schemeClr val="tx1"/>
                    </a:solidFill>
                    <a:latin typeface="Tahoma" panose="020B0604030504040204" pitchFamily="34" charset="0"/>
                  </a:defRPr>
                </a:lvl2pPr>
                <a:lvl3pPr marL="1143000" indent="-228600" eaLnBrk="0" hangingPunct="0">
                  <a:defRPr sz="3600" b="1">
                    <a:solidFill>
                      <a:schemeClr val="tx1"/>
                    </a:solidFill>
                    <a:latin typeface="Tahoma" panose="020B0604030504040204" pitchFamily="34" charset="0"/>
                  </a:defRPr>
                </a:lvl3pPr>
                <a:lvl4pPr marL="1600200" indent="-228600" eaLnBrk="0" hangingPunct="0">
                  <a:defRPr sz="3600" b="1">
                    <a:solidFill>
                      <a:schemeClr val="tx1"/>
                    </a:solidFill>
                    <a:latin typeface="Tahoma" panose="020B0604030504040204" pitchFamily="34" charset="0"/>
                  </a:defRPr>
                </a:lvl4pPr>
                <a:lvl5pPr marL="2057400" indent="-228600" eaLnBrk="0" hangingPunct="0">
                  <a:defRPr sz="36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36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36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36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3600" b="1">
                    <a:solidFill>
                      <a:schemeClr val="tx1"/>
                    </a:solidFill>
                    <a:latin typeface="Tahoma" panose="020B0604030504040204" pitchFamily="34" charset="0"/>
                  </a:defRPr>
                </a:lvl9pPr>
              </a:lstStyle>
              <a:p>
                <a:pPr algn="l"/>
                <a:endParaRPr lang="en-US" altLang="en-US" sz="2000" b="0" dirty="0">
                  <a:solidFill>
                    <a:srgbClr val="000000"/>
                  </a:solidFill>
                </a:endParaRPr>
              </a:p>
            </p:txBody>
          </p:sp>
          <p:sp>
            <p:nvSpPr>
              <p:cNvPr id="22" name="Rectangle 6"/>
              <p:cNvSpPr>
                <a:spLocks noChangeArrowheads="1"/>
              </p:cNvSpPr>
              <p:nvPr/>
            </p:nvSpPr>
            <p:spPr bwMode="auto">
              <a:xfrm>
                <a:off x="528" y="1298"/>
                <a:ext cx="1440" cy="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eaLnBrk="0" hangingPunct="0">
                  <a:defRPr sz="3600" b="1">
                    <a:solidFill>
                      <a:schemeClr val="tx1"/>
                    </a:solidFill>
                    <a:latin typeface="Tahoma" panose="020B0604030504040204" pitchFamily="34" charset="0"/>
                  </a:defRPr>
                </a:lvl1pPr>
                <a:lvl2pPr marL="742950" indent="-285750" eaLnBrk="0" hangingPunct="0">
                  <a:defRPr sz="3600" b="1">
                    <a:solidFill>
                      <a:schemeClr val="tx1"/>
                    </a:solidFill>
                    <a:latin typeface="Tahoma" panose="020B0604030504040204" pitchFamily="34" charset="0"/>
                  </a:defRPr>
                </a:lvl2pPr>
                <a:lvl3pPr marL="1143000" indent="-228600" eaLnBrk="0" hangingPunct="0">
                  <a:defRPr sz="3600" b="1">
                    <a:solidFill>
                      <a:schemeClr val="tx1"/>
                    </a:solidFill>
                    <a:latin typeface="Tahoma" panose="020B0604030504040204" pitchFamily="34" charset="0"/>
                  </a:defRPr>
                </a:lvl3pPr>
                <a:lvl4pPr marL="1600200" indent="-228600" eaLnBrk="0" hangingPunct="0">
                  <a:defRPr sz="3600" b="1">
                    <a:solidFill>
                      <a:schemeClr val="tx1"/>
                    </a:solidFill>
                    <a:latin typeface="Tahoma" panose="020B0604030504040204" pitchFamily="34" charset="0"/>
                  </a:defRPr>
                </a:lvl4pPr>
                <a:lvl5pPr marL="2057400" indent="-228600" eaLnBrk="0" hangingPunct="0">
                  <a:defRPr sz="36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36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36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36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3600" b="1">
                    <a:solidFill>
                      <a:schemeClr val="tx1"/>
                    </a:solidFill>
                    <a:latin typeface="Tahoma" panose="020B0604030504040204" pitchFamily="34" charset="0"/>
                  </a:defRPr>
                </a:lvl9pPr>
              </a:lstStyle>
              <a:p>
                <a:pPr>
                  <a:spcBef>
                    <a:spcPct val="50000"/>
                  </a:spcBef>
                </a:pPr>
                <a:r>
                  <a:rPr lang="en-US" altLang="en-US" sz="2400" b="0" dirty="0">
                    <a:solidFill>
                      <a:srgbClr val="CC0000"/>
                    </a:solidFill>
                  </a:rPr>
                  <a:t>Shaded Area</a:t>
                </a:r>
              </a:p>
              <a:p>
                <a:pPr>
                  <a:spcBef>
                    <a:spcPct val="50000"/>
                  </a:spcBef>
                </a:pPr>
                <a:r>
                  <a:rPr lang="en-US" altLang="en-US" sz="2400" b="0" dirty="0">
                    <a:solidFill>
                      <a:srgbClr val="CC0000"/>
                    </a:solidFill>
                  </a:rPr>
                  <a:t> = 0.8747</a:t>
                </a:r>
              </a:p>
            </p:txBody>
          </p:sp>
          <p:sp>
            <p:nvSpPr>
              <p:cNvPr id="23" name="Line 7"/>
              <p:cNvSpPr>
                <a:spLocks noChangeShapeType="1"/>
              </p:cNvSpPr>
              <p:nvPr/>
            </p:nvSpPr>
            <p:spPr bwMode="auto">
              <a:xfrm flipV="1">
                <a:off x="4128" y="3026"/>
                <a:ext cx="480" cy="538"/>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Rectangle 8"/>
              <p:cNvSpPr>
                <a:spLocks noChangeArrowheads="1"/>
              </p:cNvSpPr>
              <p:nvPr/>
            </p:nvSpPr>
            <p:spPr bwMode="auto">
              <a:xfrm>
                <a:off x="3384" y="3632"/>
                <a:ext cx="1598"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eaLnBrk="0" hangingPunct="0">
                  <a:defRPr sz="3600" b="1">
                    <a:solidFill>
                      <a:schemeClr val="tx1"/>
                    </a:solidFill>
                    <a:latin typeface="Tahoma" panose="020B0604030504040204" pitchFamily="34" charset="0"/>
                  </a:defRPr>
                </a:lvl1pPr>
                <a:lvl2pPr marL="742950" indent="-285750" eaLnBrk="0" hangingPunct="0">
                  <a:defRPr sz="3600" b="1">
                    <a:solidFill>
                      <a:schemeClr val="tx1"/>
                    </a:solidFill>
                    <a:latin typeface="Tahoma" panose="020B0604030504040204" pitchFamily="34" charset="0"/>
                  </a:defRPr>
                </a:lvl2pPr>
                <a:lvl3pPr marL="1143000" indent="-228600" eaLnBrk="0" hangingPunct="0">
                  <a:defRPr sz="3600" b="1">
                    <a:solidFill>
                      <a:schemeClr val="tx1"/>
                    </a:solidFill>
                    <a:latin typeface="Tahoma" panose="020B0604030504040204" pitchFamily="34" charset="0"/>
                  </a:defRPr>
                </a:lvl3pPr>
                <a:lvl4pPr marL="1600200" indent="-228600" eaLnBrk="0" hangingPunct="0">
                  <a:defRPr sz="3600" b="1">
                    <a:solidFill>
                      <a:schemeClr val="tx1"/>
                    </a:solidFill>
                    <a:latin typeface="Tahoma" panose="020B0604030504040204" pitchFamily="34" charset="0"/>
                  </a:defRPr>
                </a:lvl4pPr>
                <a:lvl5pPr marL="2057400" indent="-228600" eaLnBrk="0" hangingPunct="0">
                  <a:defRPr sz="36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36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36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36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3600" b="1">
                    <a:solidFill>
                      <a:schemeClr val="tx1"/>
                    </a:solidFill>
                    <a:latin typeface="Tahoma" panose="020B0604030504040204" pitchFamily="34" charset="0"/>
                  </a:defRPr>
                </a:lvl9pPr>
              </a:lstStyle>
              <a:p>
                <a:pPr>
                  <a:spcBef>
                    <a:spcPct val="50000"/>
                  </a:spcBef>
                </a:pPr>
                <a:r>
                  <a:rPr lang="en-US" altLang="en-US" sz="2400" b="0" dirty="0">
                    <a:solidFill>
                      <a:srgbClr val="CC0000"/>
                    </a:solidFill>
                  </a:rPr>
                  <a:t>t = 1.172</a:t>
                </a:r>
              </a:p>
            </p:txBody>
          </p:sp>
          <p:sp>
            <p:nvSpPr>
              <p:cNvPr id="25" name="Rectangle 9"/>
              <p:cNvSpPr>
                <a:spLocks noChangeArrowheads="1"/>
              </p:cNvSpPr>
              <p:nvPr/>
            </p:nvSpPr>
            <p:spPr bwMode="auto">
              <a:xfrm>
                <a:off x="2064" y="3650"/>
                <a:ext cx="1212"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sz="3600" b="1">
                    <a:solidFill>
                      <a:schemeClr val="tx1"/>
                    </a:solidFill>
                    <a:latin typeface="Tahoma" panose="020B0604030504040204" pitchFamily="34" charset="0"/>
                  </a:defRPr>
                </a:lvl1pPr>
                <a:lvl2pPr marL="742950" indent="-285750" eaLnBrk="0" hangingPunct="0">
                  <a:defRPr sz="3600" b="1">
                    <a:solidFill>
                      <a:schemeClr val="tx1"/>
                    </a:solidFill>
                    <a:latin typeface="Tahoma" panose="020B0604030504040204" pitchFamily="34" charset="0"/>
                  </a:defRPr>
                </a:lvl2pPr>
                <a:lvl3pPr marL="1143000" indent="-228600" eaLnBrk="0" hangingPunct="0">
                  <a:defRPr sz="3600" b="1">
                    <a:solidFill>
                      <a:schemeClr val="tx1"/>
                    </a:solidFill>
                    <a:latin typeface="Tahoma" panose="020B0604030504040204" pitchFamily="34" charset="0"/>
                  </a:defRPr>
                </a:lvl3pPr>
                <a:lvl4pPr marL="1600200" indent="-228600" eaLnBrk="0" hangingPunct="0">
                  <a:defRPr sz="3600" b="1">
                    <a:solidFill>
                      <a:schemeClr val="tx1"/>
                    </a:solidFill>
                    <a:latin typeface="Tahoma" panose="020B0604030504040204" pitchFamily="34" charset="0"/>
                  </a:defRPr>
                </a:lvl4pPr>
                <a:lvl5pPr marL="2057400" indent="-228600" eaLnBrk="0" hangingPunct="0">
                  <a:defRPr sz="36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36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36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36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3600" b="1">
                    <a:solidFill>
                      <a:schemeClr val="tx1"/>
                    </a:solidFill>
                    <a:latin typeface="Tahoma" panose="020B0604030504040204" pitchFamily="34" charset="0"/>
                  </a:defRPr>
                </a:lvl9pPr>
              </a:lstStyle>
              <a:p>
                <a:pPr>
                  <a:spcBef>
                    <a:spcPct val="50000"/>
                  </a:spcBef>
                </a:pPr>
                <a:endParaRPr lang="en-US" altLang="en-US" sz="2400" b="0" dirty="0">
                  <a:solidFill>
                    <a:srgbClr val="CC0000"/>
                  </a:solidFill>
                </a:endParaRPr>
              </a:p>
            </p:txBody>
          </p:sp>
          <p:sp>
            <p:nvSpPr>
              <p:cNvPr id="26" name="Line 10"/>
              <p:cNvSpPr>
                <a:spLocks noChangeShapeType="1"/>
              </p:cNvSpPr>
              <p:nvPr/>
            </p:nvSpPr>
            <p:spPr bwMode="auto">
              <a:xfrm flipH="1">
                <a:off x="2256" y="2738"/>
                <a:ext cx="1008" cy="8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11"/>
              <p:cNvSpPr>
                <a:spLocks noChangeShapeType="1"/>
              </p:cNvSpPr>
              <p:nvPr/>
            </p:nvSpPr>
            <p:spPr bwMode="auto">
              <a:xfrm flipH="1">
                <a:off x="1680" y="2354"/>
                <a:ext cx="1488" cy="124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12"/>
              <p:cNvSpPr>
                <a:spLocks noChangeShapeType="1"/>
              </p:cNvSpPr>
              <p:nvPr/>
            </p:nvSpPr>
            <p:spPr bwMode="auto">
              <a:xfrm flipH="1">
                <a:off x="1872" y="2498"/>
                <a:ext cx="1344" cy="110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13"/>
              <p:cNvSpPr>
                <a:spLocks noChangeShapeType="1"/>
              </p:cNvSpPr>
              <p:nvPr/>
            </p:nvSpPr>
            <p:spPr bwMode="auto">
              <a:xfrm flipH="1">
                <a:off x="2112" y="2642"/>
                <a:ext cx="1104" cy="92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14"/>
              <p:cNvSpPr>
                <a:spLocks noChangeShapeType="1"/>
              </p:cNvSpPr>
              <p:nvPr/>
            </p:nvSpPr>
            <p:spPr bwMode="auto">
              <a:xfrm>
                <a:off x="864" y="3602"/>
                <a:ext cx="36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Arc 15"/>
              <p:cNvSpPr>
                <a:spLocks/>
              </p:cNvSpPr>
              <p:nvPr/>
            </p:nvSpPr>
            <p:spPr bwMode="auto">
              <a:xfrm flipV="1">
                <a:off x="864" y="1826"/>
                <a:ext cx="1343" cy="1676"/>
              </a:xfrm>
              <a:custGeom>
                <a:avLst/>
                <a:gdLst>
                  <a:gd name="T0" fmla="*/ 0 w 21597"/>
                  <a:gd name="T1" fmla="*/ 0 h 21600"/>
                  <a:gd name="T2" fmla="*/ 0 w 21597"/>
                  <a:gd name="T3" fmla="*/ 0 h 21600"/>
                  <a:gd name="T4" fmla="*/ 0 w 21597"/>
                  <a:gd name="T5" fmla="*/ 0 h 21600"/>
                  <a:gd name="T6" fmla="*/ 0 60000 65536"/>
                  <a:gd name="T7" fmla="*/ 0 60000 65536"/>
                  <a:gd name="T8" fmla="*/ 0 60000 65536"/>
                  <a:gd name="T9" fmla="*/ 0 w 21597"/>
                  <a:gd name="T10" fmla="*/ 0 h 21600"/>
                  <a:gd name="T11" fmla="*/ 21597 w 21597"/>
                  <a:gd name="T12" fmla="*/ 21600 h 21600"/>
                </a:gdLst>
                <a:ahLst/>
                <a:cxnLst>
                  <a:cxn ang="T6">
                    <a:pos x="T0" y="T1"/>
                  </a:cxn>
                  <a:cxn ang="T7">
                    <a:pos x="T2" y="T3"/>
                  </a:cxn>
                  <a:cxn ang="T8">
                    <a:pos x="T4" y="T5"/>
                  </a:cxn>
                </a:cxnLst>
                <a:rect l="T9" t="T10" r="T11" b="T12"/>
                <a:pathLst>
                  <a:path w="21597" h="21600" fill="none" extrusionOk="0">
                    <a:moveTo>
                      <a:pt x="-1" y="0"/>
                    </a:moveTo>
                    <a:cubicBezTo>
                      <a:pt x="11795" y="0"/>
                      <a:pt x="21409" y="9462"/>
                      <a:pt x="21597" y="21256"/>
                    </a:cubicBezTo>
                  </a:path>
                  <a:path w="21597" h="21600" stroke="0" extrusionOk="0">
                    <a:moveTo>
                      <a:pt x="-1" y="0"/>
                    </a:moveTo>
                    <a:cubicBezTo>
                      <a:pt x="11795" y="0"/>
                      <a:pt x="21409" y="9462"/>
                      <a:pt x="21597" y="21256"/>
                    </a:cubicBezTo>
                    <a:lnTo>
                      <a:pt x="0" y="21600"/>
                    </a:lnTo>
                    <a:close/>
                  </a:path>
                </a:pathLst>
              </a:custGeom>
              <a:noFill/>
              <a:ln w="127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2" name="Arc 16"/>
              <p:cNvSpPr>
                <a:spLocks/>
              </p:cNvSpPr>
              <p:nvPr/>
            </p:nvSpPr>
            <p:spPr bwMode="auto">
              <a:xfrm flipH="1" flipV="1">
                <a:off x="3088" y="1826"/>
                <a:ext cx="1344" cy="16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3" name="Line 17"/>
              <p:cNvSpPr>
                <a:spLocks noChangeShapeType="1"/>
              </p:cNvSpPr>
              <p:nvPr/>
            </p:nvSpPr>
            <p:spPr bwMode="auto">
              <a:xfrm flipH="1">
                <a:off x="2448" y="2834"/>
                <a:ext cx="912" cy="76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18"/>
              <p:cNvSpPr>
                <a:spLocks noChangeShapeType="1"/>
              </p:cNvSpPr>
              <p:nvPr/>
            </p:nvSpPr>
            <p:spPr bwMode="auto">
              <a:xfrm flipH="1">
                <a:off x="1488" y="2210"/>
                <a:ext cx="1632" cy="139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19"/>
              <p:cNvSpPr>
                <a:spLocks noChangeShapeType="1"/>
              </p:cNvSpPr>
              <p:nvPr/>
            </p:nvSpPr>
            <p:spPr bwMode="auto">
              <a:xfrm flipH="1">
                <a:off x="1296" y="2066"/>
                <a:ext cx="1776" cy="153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20"/>
              <p:cNvSpPr>
                <a:spLocks noChangeShapeType="1"/>
              </p:cNvSpPr>
              <p:nvPr/>
            </p:nvSpPr>
            <p:spPr bwMode="auto">
              <a:xfrm flipH="1">
                <a:off x="1872" y="1922"/>
                <a:ext cx="1200" cy="100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21"/>
              <p:cNvSpPr>
                <a:spLocks noChangeShapeType="1"/>
              </p:cNvSpPr>
              <p:nvPr/>
            </p:nvSpPr>
            <p:spPr bwMode="auto">
              <a:xfrm flipH="1">
                <a:off x="2064" y="1778"/>
                <a:ext cx="1008" cy="8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 name="Line 22"/>
              <p:cNvSpPr>
                <a:spLocks noChangeShapeType="1"/>
              </p:cNvSpPr>
              <p:nvPr/>
            </p:nvSpPr>
            <p:spPr bwMode="auto">
              <a:xfrm flipH="1">
                <a:off x="2112" y="1682"/>
                <a:ext cx="912" cy="72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 name="Line 23"/>
              <p:cNvSpPr>
                <a:spLocks noChangeShapeType="1"/>
              </p:cNvSpPr>
              <p:nvPr/>
            </p:nvSpPr>
            <p:spPr bwMode="auto">
              <a:xfrm flipH="1">
                <a:off x="2160" y="1586"/>
                <a:ext cx="816" cy="62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 name="Line 24"/>
              <p:cNvSpPr>
                <a:spLocks noChangeShapeType="1"/>
              </p:cNvSpPr>
              <p:nvPr/>
            </p:nvSpPr>
            <p:spPr bwMode="auto">
              <a:xfrm flipH="1">
                <a:off x="2208" y="1442"/>
                <a:ext cx="720" cy="57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Line 25"/>
              <p:cNvSpPr>
                <a:spLocks noChangeShapeType="1"/>
              </p:cNvSpPr>
              <p:nvPr/>
            </p:nvSpPr>
            <p:spPr bwMode="auto">
              <a:xfrm flipH="1">
                <a:off x="2208" y="1346"/>
                <a:ext cx="672" cy="52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 name="Line 26"/>
              <p:cNvSpPr>
                <a:spLocks noChangeShapeType="1"/>
              </p:cNvSpPr>
              <p:nvPr/>
            </p:nvSpPr>
            <p:spPr bwMode="auto">
              <a:xfrm flipH="1">
                <a:off x="2640" y="2930"/>
                <a:ext cx="816" cy="67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27"/>
              <p:cNvSpPr>
                <a:spLocks noChangeShapeType="1"/>
              </p:cNvSpPr>
              <p:nvPr/>
            </p:nvSpPr>
            <p:spPr bwMode="auto">
              <a:xfrm flipH="1">
                <a:off x="2832" y="3026"/>
                <a:ext cx="672" cy="57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28"/>
              <p:cNvSpPr>
                <a:spLocks noChangeShapeType="1"/>
              </p:cNvSpPr>
              <p:nvPr/>
            </p:nvSpPr>
            <p:spPr bwMode="auto">
              <a:xfrm flipH="1">
                <a:off x="3024" y="3165"/>
                <a:ext cx="523" cy="4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 name="Line 29"/>
              <p:cNvSpPr>
                <a:spLocks noChangeShapeType="1"/>
              </p:cNvSpPr>
              <p:nvPr/>
            </p:nvSpPr>
            <p:spPr bwMode="auto">
              <a:xfrm flipH="1">
                <a:off x="3216" y="3276"/>
                <a:ext cx="336" cy="32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32"/>
              <p:cNvSpPr>
                <a:spLocks noChangeShapeType="1"/>
              </p:cNvSpPr>
              <p:nvPr/>
            </p:nvSpPr>
            <p:spPr bwMode="auto">
              <a:xfrm flipH="1" flipV="1">
                <a:off x="1920" y="1826"/>
                <a:ext cx="341" cy="45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33"/>
              <p:cNvSpPr>
                <a:spLocks noChangeShapeType="1"/>
              </p:cNvSpPr>
              <p:nvPr/>
            </p:nvSpPr>
            <p:spPr bwMode="auto">
              <a:xfrm flipH="1">
                <a:off x="2256" y="1298"/>
                <a:ext cx="528" cy="38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 name="Line 34"/>
              <p:cNvSpPr>
                <a:spLocks noChangeShapeType="1"/>
              </p:cNvSpPr>
              <p:nvPr/>
            </p:nvSpPr>
            <p:spPr bwMode="auto">
              <a:xfrm flipH="1">
                <a:off x="3482" y="3127"/>
                <a:ext cx="43" cy="46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36"/>
              <p:cNvSpPr>
                <a:spLocks noChangeShapeType="1"/>
              </p:cNvSpPr>
              <p:nvPr/>
            </p:nvSpPr>
            <p:spPr bwMode="auto">
              <a:xfrm flipH="1">
                <a:off x="1152" y="3362"/>
                <a:ext cx="240" cy="2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 name="Line 37"/>
              <p:cNvSpPr>
                <a:spLocks noChangeShapeType="1"/>
              </p:cNvSpPr>
              <p:nvPr/>
            </p:nvSpPr>
            <p:spPr bwMode="auto">
              <a:xfrm flipH="1">
                <a:off x="864" y="3506"/>
                <a:ext cx="96" cy="9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 name="Line 38"/>
              <p:cNvSpPr>
                <a:spLocks noChangeShapeType="1"/>
              </p:cNvSpPr>
              <p:nvPr/>
            </p:nvSpPr>
            <p:spPr bwMode="auto">
              <a:xfrm flipH="1">
                <a:off x="960" y="3506"/>
                <a:ext cx="96" cy="9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 name="Line 39"/>
              <p:cNvSpPr>
                <a:spLocks noChangeShapeType="1"/>
              </p:cNvSpPr>
              <p:nvPr/>
            </p:nvSpPr>
            <p:spPr bwMode="auto">
              <a:xfrm flipH="1">
                <a:off x="1056" y="3458"/>
                <a:ext cx="144" cy="14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Freeform 40"/>
              <p:cNvSpPr>
                <a:spLocks/>
              </p:cNvSpPr>
              <p:nvPr/>
            </p:nvSpPr>
            <p:spPr bwMode="auto">
              <a:xfrm>
                <a:off x="2202" y="1250"/>
                <a:ext cx="888" cy="614"/>
              </a:xfrm>
              <a:custGeom>
                <a:avLst/>
                <a:gdLst>
                  <a:gd name="T0" fmla="*/ 0 w 888"/>
                  <a:gd name="T1" fmla="*/ 855 h 603"/>
                  <a:gd name="T2" fmla="*/ 88 w 888"/>
                  <a:gd name="T3" fmla="*/ 516 h 603"/>
                  <a:gd name="T4" fmla="*/ 129 w 888"/>
                  <a:gd name="T5" fmla="*/ 399 h 603"/>
                  <a:gd name="T6" fmla="*/ 143 w 888"/>
                  <a:gd name="T7" fmla="*/ 369 h 603"/>
                  <a:gd name="T8" fmla="*/ 170 w 888"/>
                  <a:gd name="T9" fmla="*/ 310 h 603"/>
                  <a:gd name="T10" fmla="*/ 177 w 888"/>
                  <a:gd name="T11" fmla="*/ 283 h 603"/>
                  <a:gd name="T12" fmla="*/ 251 w 888"/>
                  <a:gd name="T13" fmla="*/ 142 h 603"/>
                  <a:gd name="T14" fmla="*/ 305 w 888"/>
                  <a:gd name="T15" fmla="*/ 81 h 603"/>
                  <a:gd name="T16" fmla="*/ 360 w 888"/>
                  <a:gd name="T17" fmla="*/ 27 h 603"/>
                  <a:gd name="T18" fmla="*/ 448 w 888"/>
                  <a:gd name="T19" fmla="*/ 0 h 603"/>
                  <a:gd name="T20" fmla="*/ 603 w 888"/>
                  <a:gd name="T21" fmla="*/ 20 h 603"/>
                  <a:gd name="T22" fmla="*/ 664 w 888"/>
                  <a:gd name="T23" fmla="*/ 91 h 603"/>
                  <a:gd name="T24" fmla="*/ 766 w 888"/>
                  <a:gd name="T25" fmla="*/ 300 h 603"/>
                  <a:gd name="T26" fmla="*/ 841 w 888"/>
                  <a:gd name="T27" fmla="*/ 564 h 603"/>
                  <a:gd name="T28" fmla="*/ 861 w 888"/>
                  <a:gd name="T29" fmla="*/ 700 h 603"/>
                  <a:gd name="T30" fmla="*/ 888 w 888"/>
                  <a:gd name="T31" fmla="*/ 864 h 60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88"/>
                  <a:gd name="T49" fmla="*/ 0 h 603"/>
                  <a:gd name="T50" fmla="*/ 888 w 888"/>
                  <a:gd name="T51" fmla="*/ 603 h 60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88" h="603">
                    <a:moveTo>
                      <a:pt x="0" y="596"/>
                    </a:moveTo>
                    <a:cubicBezTo>
                      <a:pt x="10" y="512"/>
                      <a:pt x="27" y="420"/>
                      <a:pt x="88" y="359"/>
                    </a:cubicBezTo>
                    <a:cubicBezTo>
                      <a:pt x="107" y="302"/>
                      <a:pt x="94" y="330"/>
                      <a:pt x="129" y="278"/>
                    </a:cubicBezTo>
                    <a:cubicBezTo>
                      <a:pt x="134" y="271"/>
                      <a:pt x="143" y="257"/>
                      <a:pt x="143" y="257"/>
                    </a:cubicBezTo>
                    <a:cubicBezTo>
                      <a:pt x="157" y="211"/>
                      <a:pt x="137" y="266"/>
                      <a:pt x="170" y="217"/>
                    </a:cubicBezTo>
                    <a:cubicBezTo>
                      <a:pt x="174" y="211"/>
                      <a:pt x="173" y="202"/>
                      <a:pt x="177" y="196"/>
                    </a:cubicBezTo>
                    <a:cubicBezTo>
                      <a:pt x="195" y="164"/>
                      <a:pt x="221" y="122"/>
                      <a:pt x="251" y="101"/>
                    </a:cubicBezTo>
                    <a:cubicBezTo>
                      <a:pt x="267" y="78"/>
                      <a:pt x="281" y="76"/>
                      <a:pt x="305" y="61"/>
                    </a:cubicBezTo>
                    <a:cubicBezTo>
                      <a:pt x="322" y="35"/>
                      <a:pt x="332" y="36"/>
                      <a:pt x="360" y="27"/>
                    </a:cubicBezTo>
                    <a:cubicBezTo>
                      <a:pt x="391" y="6"/>
                      <a:pt x="409" y="6"/>
                      <a:pt x="448" y="0"/>
                    </a:cubicBezTo>
                    <a:cubicBezTo>
                      <a:pt x="510" y="4"/>
                      <a:pt x="550" y="1"/>
                      <a:pt x="603" y="20"/>
                    </a:cubicBezTo>
                    <a:cubicBezTo>
                      <a:pt x="622" y="38"/>
                      <a:pt x="646" y="49"/>
                      <a:pt x="664" y="67"/>
                    </a:cubicBezTo>
                    <a:cubicBezTo>
                      <a:pt x="696" y="99"/>
                      <a:pt x="747" y="167"/>
                      <a:pt x="766" y="210"/>
                    </a:cubicBezTo>
                    <a:cubicBezTo>
                      <a:pt x="792" y="269"/>
                      <a:pt x="805" y="340"/>
                      <a:pt x="841" y="393"/>
                    </a:cubicBezTo>
                    <a:cubicBezTo>
                      <a:pt x="851" y="427"/>
                      <a:pt x="855" y="451"/>
                      <a:pt x="861" y="488"/>
                    </a:cubicBezTo>
                    <a:cubicBezTo>
                      <a:pt x="868" y="527"/>
                      <a:pt x="888" y="563"/>
                      <a:pt x="888" y="603"/>
                    </a:cubicBezTo>
                  </a:path>
                </a:pathLst>
              </a:custGeom>
              <a:noFill/>
              <a:ln w="1270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 name="Line 41"/>
              <p:cNvSpPr>
                <a:spLocks noChangeShapeType="1"/>
              </p:cNvSpPr>
              <p:nvPr/>
            </p:nvSpPr>
            <p:spPr bwMode="auto">
              <a:xfrm>
                <a:off x="2688" y="1250"/>
                <a:ext cx="0" cy="235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 name="Line 42"/>
              <p:cNvSpPr>
                <a:spLocks noChangeShapeType="1"/>
              </p:cNvSpPr>
              <p:nvPr/>
            </p:nvSpPr>
            <p:spPr bwMode="auto">
              <a:xfrm flipH="1">
                <a:off x="2352" y="1250"/>
                <a:ext cx="336" cy="2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6" name="TextBox 55"/>
            <p:cNvSpPr txBox="1"/>
            <p:nvPr/>
          </p:nvSpPr>
          <p:spPr>
            <a:xfrm>
              <a:off x="7447972" y="4891533"/>
              <a:ext cx="904186" cy="369332"/>
            </a:xfrm>
            <a:prstGeom prst="rect">
              <a:avLst/>
            </a:prstGeom>
            <a:noFill/>
          </p:spPr>
          <p:txBody>
            <a:bodyPr wrap="square" rtlCol="0">
              <a:spAutoFit/>
            </a:bodyPr>
            <a:lstStyle/>
            <a:p>
              <a:r>
                <a:rPr lang="el-GR" dirty="0"/>
                <a:t>μ</a:t>
              </a:r>
              <a:r>
                <a:rPr lang="en-US" dirty="0"/>
                <a:t> = 48</a:t>
              </a:r>
            </a:p>
          </p:txBody>
        </p:sp>
      </p:grpSp>
    </p:spTree>
    <p:extLst>
      <p:ext uri="{BB962C8B-B14F-4D97-AF65-F5344CB8AC3E}">
        <p14:creationId xmlns:p14="http://schemas.microsoft.com/office/powerpoint/2010/main" val="1062158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p:bldP spid="9" grpId="0" animBg="1"/>
      <p:bldP spid="10"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231" y="81350"/>
            <a:ext cx="10515600" cy="629143"/>
          </a:xfrm>
        </p:spPr>
        <p:txBody>
          <a:bodyPr>
            <a:normAutofit/>
          </a:bodyPr>
          <a:lstStyle/>
          <a:p>
            <a:r>
              <a:rPr lang="en-US" sz="3200" b="1" dirty="0"/>
              <a:t>Hypothesis Testing – Procedure Steps - Example</a:t>
            </a:r>
            <a:endParaRPr lang="en-US" sz="3200" dirty="0"/>
          </a:p>
        </p:txBody>
      </p:sp>
      <p:sp>
        <p:nvSpPr>
          <p:cNvPr id="14" name="TextBox 13"/>
          <p:cNvSpPr txBox="1"/>
          <p:nvPr/>
        </p:nvSpPr>
        <p:spPr>
          <a:xfrm>
            <a:off x="237987" y="1796556"/>
            <a:ext cx="5328312" cy="1200329"/>
          </a:xfrm>
          <a:prstGeom prst="rect">
            <a:avLst/>
          </a:prstGeom>
          <a:noFill/>
        </p:spPr>
        <p:txBody>
          <a:bodyPr wrap="square" rtlCol="0">
            <a:spAutoFit/>
          </a:bodyPr>
          <a:lstStyle/>
          <a:p>
            <a:r>
              <a:rPr lang="en-US" sz="2400" dirty="0"/>
              <a:t>The null hypothesis  </a:t>
            </a:r>
          </a:p>
          <a:p>
            <a:r>
              <a:rPr lang="en-US" sz="2400" dirty="0"/>
              <a:t>H</a:t>
            </a:r>
            <a:r>
              <a:rPr lang="en-US" sz="2400" baseline="-25000" dirty="0"/>
              <a:t>0</a:t>
            </a:r>
            <a:r>
              <a:rPr lang="en-US" sz="2400" dirty="0"/>
              <a:t> : Population Battery Life, </a:t>
            </a:r>
            <a:r>
              <a:rPr lang="el-GR" sz="2400" dirty="0"/>
              <a:t>μ</a:t>
            </a:r>
            <a:r>
              <a:rPr lang="en-US" sz="2400" dirty="0"/>
              <a:t> ≤ 48 </a:t>
            </a:r>
            <a:r>
              <a:rPr lang="en-US" sz="2400" dirty="0" err="1"/>
              <a:t>Hrs</a:t>
            </a:r>
            <a:endParaRPr lang="en-US" sz="2400" dirty="0"/>
          </a:p>
          <a:p>
            <a:r>
              <a:rPr lang="en-US" sz="2400" dirty="0">
                <a:solidFill>
                  <a:srgbClr val="FF0000"/>
                </a:solidFill>
              </a:rPr>
              <a:t>is not rejected </a:t>
            </a:r>
          </a:p>
        </p:txBody>
      </p:sp>
      <p:sp>
        <p:nvSpPr>
          <p:cNvPr id="15" name="Rectangle 17"/>
          <p:cNvSpPr>
            <a:spLocks noChangeAspect="1" noChangeArrowheads="1"/>
          </p:cNvSpPr>
          <p:nvPr/>
        </p:nvSpPr>
        <p:spPr bwMode="auto">
          <a:xfrm>
            <a:off x="237987" y="3157953"/>
            <a:ext cx="3101009" cy="355332"/>
          </a:xfrm>
          <a:prstGeom prst="rect">
            <a:avLst/>
          </a:prstGeom>
          <a:solidFill>
            <a:srgbClr val="CCECFF"/>
          </a:solidFill>
          <a:ln w="12700">
            <a:solidFill>
              <a:srgbClr val="000000"/>
            </a:solidFill>
            <a:miter lim="800000"/>
            <a:headEnd/>
            <a:tailEnd/>
          </a:ln>
        </p:spPr>
        <p:txBody>
          <a:bodyPr wrap="none" anchor="ctr"/>
          <a:lstStyle/>
          <a:p>
            <a:pPr>
              <a:defRPr/>
            </a:pPr>
            <a:endParaRPr lang="en-US" dirty="0">
              <a:solidFill>
                <a:schemeClr val="accent1">
                  <a:lumMod val="50000"/>
                </a:schemeClr>
              </a:solidFill>
            </a:endParaRPr>
          </a:p>
        </p:txBody>
      </p:sp>
      <p:sp>
        <p:nvSpPr>
          <p:cNvPr id="16" name="Rectangle 18"/>
          <p:cNvSpPr>
            <a:spLocks noChangeAspect="1" noChangeArrowheads="1"/>
          </p:cNvSpPr>
          <p:nvPr/>
        </p:nvSpPr>
        <p:spPr bwMode="auto">
          <a:xfrm>
            <a:off x="237987" y="3106069"/>
            <a:ext cx="2271072" cy="459100"/>
          </a:xfrm>
          <a:prstGeom prst="rect">
            <a:avLst/>
          </a:prstGeom>
          <a:noFill/>
          <a:ln w="12700">
            <a:noFill/>
            <a:miter lim="800000"/>
            <a:headEnd/>
            <a:tailEnd/>
          </a:ln>
        </p:spPr>
        <p:txBody>
          <a:bodyPr wrap="none" lIns="90488" tIns="44450" rIns="90488" bIns="44450">
            <a:spAutoFit/>
          </a:bodyPr>
          <a:lstStyle/>
          <a:p>
            <a:pPr algn="l" eaLnBrk="0" hangingPunct="0">
              <a:defRPr/>
            </a:pPr>
            <a:r>
              <a:rPr lang="en-US" sz="2400" dirty="0">
                <a:solidFill>
                  <a:schemeClr val="accent1">
                    <a:lumMod val="50000"/>
                  </a:schemeClr>
                </a:solidFill>
              </a:rPr>
              <a:t>Draw Conclusion</a:t>
            </a:r>
          </a:p>
        </p:txBody>
      </p:sp>
      <p:sp>
        <p:nvSpPr>
          <p:cNvPr id="17" name="TextBox 16"/>
          <p:cNvSpPr txBox="1"/>
          <p:nvPr/>
        </p:nvSpPr>
        <p:spPr>
          <a:xfrm>
            <a:off x="237987" y="3898282"/>
            <a:ext cx="5092121" cy="461665"/>
          </a:xfrm>
          <a:prstGeom prst="rect">
            <a:avLst/>
          </a:prstGeom>
          <a:noFill/>
        </p:spPr>
        <p:txBody>
          <a:bodyPr wrap="square" rtlCol="0">
            <a:spAutoFit/>
          </a:bodyPr>
          <a:lstStyle/>
          <a:p>
            <a:r>
              <a:rPr lang="en-US" sz="2400" dirty="0"/>
              <a:t>Do not make the claim</a:t>
            </a:r>
          </a:p>
        </p:txBody>
      </p:sp>
      <p:sp>
        <p:nvSpPr>
          <p:cNvPr id="18" name="Rectangle 19"/>
          <p:cNvSpPr>
            <a:spLocks noChangeAspect="1" noChangeArrowheads="1"/>
          </p:cNvSpPr>
          <p:nvPr/>
        </p:nvSpPr>
        <p:spPr bwMode="auto">
          <a:xfrm>
            <a:off x="237987" y="1104052"/>
            <a:ext cx="3342432" cy="412026"/>
          </a:xfrm>
          <a:prstGeom prst="rect">
            <a:avLst/>
          </a:prstGeom>
          <a:solidFill>
            <a:srgbClr val="CCECFF"/>
          </a:solidFill>
          <a:ln w="12700">
            <a:solidFill>
              <a:srgbClr val="000000"/>
            </a:solidFill>
            <a:miter lim="800000"/>
            <a:headEnd/>
            <a:tailEnd/>
          </a:ln>
        </p:spPr>
        <p:txBody>
          <a:bodyPr wrap="none" anchor="ctr"/>
          <a:lstStyle/>
          <a:p>
            <a:pPr>
              <a:defRPr/>
            </a:pPr>
            <a:endParaRPr lang="en-US" dirty="0">
              <a:solidFill>
                <a:schemeClr val="accent1">
                  <a:lumMod val="50000"/>
                </a:schemeClr>
              </a:solidFill>
            </a:endParaRPr>
          </a:p>
        </p:txBody>
      </p:sp>
      <p:sp>
        <p:nvSpPr>
          <p:cNvPr id="19" name="Rectangle 20"/>
          <p:cNvSpPr>
            <a:spLocks noChangeAspect="1" noChangeArrowheads="1"/>
          </p:cNvSpPr>
          <p:nvPr/>
        </p:nvSpPr>
        <p:spPr bwMode="auto">
          <a:xfrm>
            <a:off x="237987" y="1056978"/>
            <a:ext cx="3753178" cy="459100"/>
          </a:xfrm>
          <a:prstGeom prst="rect">
            <a:avLst/>
          </a:prstGeom>
          <a:noFill/>
          <a:ln w="12700">
            <a:noFill/>
            <a:miter lim="800000"/>
            <a:headEnd/>
            <a:tailEnd/>
          </a:ln>
        </p:spPr>
        <p:txBody>
          <a:bodyPr lIns="90488" tIns="44450" rIns="90488" bIns="44450">
            <a:spAutoFit/>
          </a:bodyPr>
          <a:lstStyle/>
          <a:p>
            <a:pPr algn="l" eaLnBrk="0" hangingPunct="0">
              <a:defRPr/>
            </a:pPr>
            <a:r>
              <a:rPr lang="en-US" sz="2400" dirty="0">
                <a:solidFill>
                  <a:schemeClr val="accent1">
                    <a:lumMod val="50000"/>
                  </a:schemeClr>
                </a:solidFill>
              </a:rPr>
              <a:t>Reject or Do not Reject H</a:t>
            </a:r>
            <a:r>
              <a:rPr lang="en-US" sz="2400" baseline="-25000" dirty="0">
                <a:solidFill>
                  <a:schemeClr val="accent1">
                    <a:lumMod val="50000"/>
                  </a:schemeClr>
                </a:solidFill>
              </a:rPr>
              <a:t>0</a:t>
            </a:r>
          </a:p>
        </p:txBody>
      </p:sp>
      <p:sp>
        <p:nvSpPr>
          <p:cNvPr id="4" name="TextBox 3">
            <a:extLst>
              <a:ext uri="{FF2B5EF4-FFF2-40B4-BE49-F238E27FC236}">
                <a16:creationId xmlns:a16="http://schemas.microsoft.com/office/drawing/2014/main" id="{48615FA0-6A97-4674-A30C-5E7E1F234DCE}"/>
              </a:ext>
            </a:extLst>
          </p:cNvPr>
          <p:cNvSpPr txBox="1"/>
          <p:nvPr/>
        </p:nvSpPr>
        <p:spPr>
          <a:xfrm>
            <a:off x="5814874" y="902895"/>
            <a:ext cx="5921406" cy="2308324"/>
          </a:xfrm>
          <a:prstGeom prst="rect">
            <a:avLst/>
          </a:prstGeom>
          <a:noFill/>
        </p:spPr>
        <p:txBody>
          <a:bodyPr wrap="square" rtlCol="0">
            <a:spAutoFit/>
          </a:bodyPr>
          <a:lstStyle/>
          <a:p>
            <a:r>
              <a:rPr lang="en-IN" sz="2400" dirty="0"/>
              <a:t>What it means:</a:t>
            </a:r>
          </a:p>
          <a:p>
            <a:r>
              <a:rPr lang="en-IN" sz="2400" dirty="0"/>
              <a:t>Though our sample average of battery life was 49.67 Hrs, given the sample size, and variation in the data, </a:t>
            </a:r>
            <a:r>
              <a:rPr lang="en-IN" sz="2400" dirty="0">
                <a:solidFill>
                  <a:srgbClr val="FF0000"/>
                </a:solidFill>
              </a:rPr>
              <a:t>we cannot conclusively reject the hypothesis</a:t>
            </a:r>
            <a:r>
              <a:rPr lang="en-IN" sz="2400" dirty="0"/>
              <a:t>, that the population mean battery life </a:t>
            </a:r>
            <a:r>
              <a:rPr lang="el-GR" sz="2400" dirty="0">
                <a:solidFill>
                  <a:srgbClr val="FF0000"/>
                </a:solidFill>
              </a:rPr>
              <a:t>μ</a:t>
            </a:r>
            <a:r>
              <a:rPr lang="en-US" sz="2400" dirty="0">
                <a:solidFill>
                  <a:srgbClr val="FF0000"/>
                </a:solidFill>
              </a:rPr>
              <a:t> ≤ 48 </a:t>
            </a:r>
            <a:r>
              <a:rPr lang="en-US" sz="2400" dirty="0" err="1">
                <a:solidFill>
                  <a:srgbClr val="FF0000"/>
                </a:solidFill>
              </a:rPr>
              <a:t>Hrs</a:t>
            </a:r>
            <a:endParaRPr lang="en-IN" sz="2400" dirty="0">
              <a:solidFill>
                <a:srgbClr val="FF0000"/>
              </a:solidFill>
            </a:endParaRPr>
          </a:p>
        </p:txBody>
      </p:sp>
    </p:spTree>
    <p:extLst>
      <p:ext uri="{BB962C8B-B14F-4D97-AF65-F5344CB8AC3E}">
        <p14:creationId xmlns:p14="http://schemas.microsoft.com/office/powerpoint/2010/main" val="113051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BA97D-069D-48DC-9F1C-9AAE940828AB}"/>
              </a:ext>
            </a:extLst>
          </p:cNvPr>
          <p:cNvSpPr>
            <a:spLocks noGrp="1"/>
          </p:cNvSpPr>
          <p:nvPr>
            <p:ph type="title"/>
          </p:nvPr>
        </p:nvSpPr>
        <p:spPr>
          <a:xfrm>
            <a:off x="83598" y="143184"/>
            <a:ext cx="10515600" cy="655807"/>
          </a:xfrm>
        </p:spPr>
        <p:txBody>
          <a:bodyPr>
            <a:normAutofit fontScale="90000"/>
          </a:bodyPr>
          <a:lstStyle/>
          <a:p>
            <a:r>
              <a:rPr lang="en-IN" dirty="0"/>
              <a:t>Hypothesis Testing</a:t>
            </a:r>
          </a:p>
        </p:txBody>
      </p:sp>
      <p:sp>
        <p:nvSpPr>
          <p:cNvPr id="4" name="TextBox 3">
            <a:extLst>
              <a:ext uri="{FF2B5EF4-FFF2-40B4-BE49-F238E27FC236}">
                <a16:creationId xmlns:a16="http://schemas.microsoft.com/office/drawing/2014/main" id="{36D5205A-B7AB-4F9B-83EA-217F6A1008E4}"/>
              </a:ext>
            </a:extLst>
          </p:cNvPr>
          <p:cNvSpPr txBox="1"/>
          <p:nvPr/>
        </p:nvSpPr>
        <p:spPr>
          <a:xfrm>
            <a:off x="83598" y="1038688"/>
            <a:ext cx="10617693" cy="830997"/>
          </a:xfrm>
          <a:prstGeom prst="rect">
            <a:avLst/>
          </a:prstGeom>
          <a:noFill/>
        </p:spPr>
        <p:txBody>
          <a:bodyPr wrap="square" rtlCol="0">
            <a:spAutoFit/>
          </a:bodyPr>
          <a:lstStyle/>
          <a:p>
            <a:r>
              <a:rPr lang="en-IN" sz="2400" dirty="0"/>
              <a:t>Because of the example we had chosen to focus on had a variable (Battery Life), whose mean value was of interest to us, we had conducted the Test of means</a:t>
            </a:r>
          </a:p>
        </p:txBody>
      </p:sp>
      <p:sp>
        <p:nvSpPr>
          <p:cNvPr id="5" name="TextBox 4">
            <a:extLst>
              <a:ext uri="{FF2B5EF4-FFF2-40B4-BE49-F238E27FC236}">
                <a16:creationId xmlns:a16="http://schemas.microsoft.com/office/drawing/2014/main" id="{55924C02-D53D-46F9-8D28-048FC727E43F}"/>
              </a:ext>
            </a:extLst>
          </p:cNvPr>
          <p:cNvSpPr txBox="1"/>
          <p:nvPr/>
        </p:nvSpPr>
        <p:spPr>
          <a:xfrm>
            <a:off x="32551" y="2314053"/>
            <a:ext cx="10617693" cy="1200329"/>
          </a:xfrm>
          <a:prstGeom prst="rect">
            <a:avLst/>
          </a:prstGeom>
          <a:noFill/>
        </p:spPr>
        <p:txBody>
          <a:bodyPr wrap="square" rtlCol="0">
            <a:spAutoFit/>
          </a:bodyPr>
          <a:lstStyle/>
          <a:p>
            <a:r>
              <a:rPr lang="en-IN" sz="2400" dirty="0"/>
              <a:t>The same manufacturer may also be interested in controlling the variation in battery life made from different plants at the same level. In which case he would be testing the Hypotheses H : </a:t>
            </a:r>
            <a:r>
              <a:rPr lang="el-GR" sz="2400" dirty="0"/>
              <a:t>σ</a:t>
            </a:r>
            <a:r>
              <a:rPr lang="en-IN" sz="2400" baseline="-25000" dirty="0"/>
              <a:t>A</a:t>
            </a:r>
            <a:r>
              <a:rPr lang="en-IN" sz="2400" dirty="0"/>
              <a:t> = </a:t>
            </a:r>
            <a:r>
              <a:rPr lang="el-GR" sz="2400" dirty="0"/>
              <a:t>σ</a:t>
            </a:r>
            <a:r>
              <a:rPr lang="en-IN" sz="2400" baseline="-25000" dirty="0"/>
              <a:t>B</a:t>
            </a:r>
            <a:r>
              <a:rPr lang="en-IN" sz="2400" dirty="0"/>
              <a:t> = </a:t>
            </a:r>
            <a:r>
              <a:rPr lang="el-GR" sz="2400" dirty="0"/>
              <a:t>σ</a:t>
            </a:r>
            <a:r>
              <a:rPr lang="en-IN" sz="2400" baseline="-25000" dirty="0"/>
              <a:t>C </a:t>
            </a:r>
            <a:r>
              <a:rPr lang="en-IN" sz="2400" dirty="0"/>
              <a:t>(Test of equality of variances)</a:t>
            </a:r>
          </a:p>
        </p:txBody>
      </p:sp>
      <p:sp>
        <p:nvSpPr>
          <p:cNvPr id="6" name="TextBox 5">
            <a:extLst>
              <a:ext uri="{FF2B5EF4-FFF2-40B4-BE49-F238E27FC236}">
                <a16:creationId xmlns:a16="http://schemas.microsoft.com/office/drawing/2014/main" id="{2FA8C5DD-382B-4BD1-8F4F-8DDB937FD05D}"/>
              </a:ext>
            </a:extLst>
          </p:cNvPr>
          <p:cNvSpPr txBox="1"/>
          <p:nvPr/>
        </p:nvSpPr>
        <p:spPr>
          <a:xfrm>
            <a:off x="-18495" y="4047555"/>
            <a:ext cx="10617693" cy="830997"/>
          </a:xfrm>
          <a:prstGeom prst="rect">
            <a:avLst/>
          </a:prstGeom>
          <a:noFill/>
        </p:spPr>
        <p:txBody>
          <a:bodyPr wrap="square" rtlCol="0">
            <a:spAutoFit/>
          </a:bodyPr>
          <a:lstStyle/>
          <a:p>
            <a:r>
              <a:rPr lang="en-IN" sz="2400" dirty="0"/>
              <a:t>Or, he might be checking whether the QC pass proportion is above the target set by him to his plant B (H: </a:t>
            </a:r>
            <a:r>
              <a:rPr lang="el-GR" sz="2400" dirty="0"/>
              <a:t>π</a:t>
            </a:r>
            <a:r>
              <a:rPr lang="en-IN" sz="2400" baseline="-25000" dirty="0"/>
              <a:t>B</a:t>
            </a:r>
            <a:r>
              <a:rPr lang="en-IN" sz="2400" dirty="0"/>
              <a:t> &gt; target proportion)</a:t>
            </a:r>
          </a:p>
        </p:txBody>
      </p:sp>
      <p:sp>
        <p:nvSpPr>
          <p:cNvPr id="7" name="TextBox 6">
            <a:extLst>
              <a:ext uri="{FF2B5EF4-FFF2-40B4-BE49-F238E27FC236}">
                <a16:creationId xmlns:a16="http://schemas.microsoft.com/office/drawing/2014/main" id="{1A97A379-2DD1-45AF-B9A0-FC5FEFA73F47}"/>
              </a:ext>
            </a:extLst>
          </p:cNvPr>
          <p:cNvSpPr txBox="1"/>
          <p:nvPr/>
        </p:nvSpPr>
        <p:spPr>
          <a:xfrm>
            <a:off x="32550" y="5274816"/>
            <a:ext cx="10617693" cy="830997"/>
          </a:xfrm>
          <a:prstGeom prst="rect">
            <a:avLst/>
          </a:prstGeom>
          <a:noFill/>
        </p:spPr>
        <p:txBody>
          <a:bodyPr wrap="square" rtlCol="0">
            <a:spAutoFit/>
          </a:bodyPr>
          <a:lstStyle/>
          <a:p>
            <a:r>
              <a:rPr lang="en-IN" sz="2400" dirty="0"/>
              <a:t>Or, Whether the mean battery life of batteries from two different plants A, and C are the same (H: </a:t>
            </a:r>
            <a:r>
              <a:rPr lang="el-GR" sz="2400" dirty="0"/>
              <a:t>μ</a:t>
            </a:r>
            <a:r>
              <a:rPr lang="en-IN" sz="2400" baseline="-25000" dirty="0"/>
              <a:t>A</a:t>
            </a:r>
            <a:r>
              <a:rPr lang="en-IN" sz="2400" dirty="0"/>
              <a:t> = </a:t>
            </a:r>
            <a:r>
              <a:rPr lang="el-GR" sz="2400" dirty="0"/>
              <a:t>μ</a:t>
            </a:r>
            <a:r>
              <a:rPr lang="en-IN" sz="2400" baseline="-25000" dirty="0"/>
              <a:t>C</a:t>
            </a:r>
            <a:r>
              <a:rPr lang="en-IN" sz="2400" dirty="0"/>
              <a:t> )</a:t>
            </a:r>
          </a:p>
        </p:txBody>
      </p:sp>
      <p:sp>
        <p:nvSpPr>
          <p:cNvPr id="8" name="TextBox 7">
            <a:extLst>
              <a:ext uri="{FF2B5EF4-FFF2-40B4-BE49-F238E27FC236}">
                <a16:creationId xmlns:a16="http://schemas.microsoft.com/office/drawing/2014/main" id="{4383EC23-A1E2-4845-A9ED-F088AA956631}"/>
              </a:ext>
            </a:extLst>
          </p:cNvPr>
          <p:cNvSpPr txBox="1"/>
          <p:nvPr/>
        </p:nvSpPr>
        <p:spPr>
          <a:xfrm>
            <a:off x="32550" y="6271244"/>
            <a:ext cx="10830757" cy="461665"/>
          </a:xfrm>
          <a:prstGeom prst="rect">
            <a:avLst/>
          </a:prstGeom>
          <a:noFill/>
        </p:spPr>
        <p:txBody>
          <a:bodyPr wrap="square" rtlCol="0">
            <a:spAutoFit/>
          </a:bodyPr>
          <a:lstStyle/>
          <a:p>
            <a:r>
              <a:rPr lang="en-IN" sz="2400" dirty="0"/>
              <a:t>Business requirements will determine the kind of hypothesis test that is required</a:t>
            </a:r>
          </a:p>
        </p:txBody>
      </p:sp>
    </p:spTree>
    <p:extLst>
      <p:ext uri="{BB962C8B-B14F-4D97-AF65-F5344CB8AC3E}">
        <p14:creationId xmlns:p14="http://schemas.microsoft.com/office/powerpoint/2010/main" val="2983710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C42E5-1EBF-495D-B717-DCE72485B7DC}"/>
              </a:ext>
            </a:extLst>
          </p:cNvPr>
          <p:cNvSpPr>
            <a:spLocks noGrp="1"/>
          </p:cNvSpPr>
          <p:nvPr>
            <p:ph type="title"/>
          </p:nvPr>
        </p:nvSpPr>
        <p:spPr>
          <a:xfrm>
            <a:off x="65843" y="107673"/>
            <a:ext cx="10515600" cy="646929"/>
          </a:xfrm>
        </p:spPr>
        <p:txBody>
          <a:bodyPr>
            <a:normAutofit fontScale="90000"/>
          </a:bodyPr>
          <a:lstStyle/>
          <a:p>
            <a:r>
              <a:rPr lang="en-IN" dirty="0"/>
              <a:t>Hypothesis Test - Options</a:t>
            </a:r>
          </a:p>
        </p:txBody>
      </p:sp>
      <p:graphicFrame>
        <p:nvGraphicFramePr>
          <p:cNvPr id="5" name="Content Placeholder 2">
            <a:extLst>
              <a:ext uri="{FF2B5EF4-FFF2-40B4-BE49-F238E27FC236}">
                <a16:creationId xmlns:a16="http://schemas.microsoft.com/office/drawing/2014/main" id="{5475E94C-9BEE-4122-A454-AA24C7D2F83F}"/>
              </a:ext>
            </a:extLst>
          </p:cNvPr>
          <p:cNvGraphicFramePr>
            <a:graphicFrameLocks/>
          </p:cNvGraphicFramePr>
          <p:nvPr>
            <p:extLst>
              <p:ext uri="{D42A27DB-BD31-4B8C-83A1-F6EECF244321}">
                <p14:modId xmlns:p14="http://schemas.microsoft.com/office/powerpoint/2010/main" val="1854143410"/>
              </p:ext>
            </p:extLst>
          </p:nvPr>
        </p:nvGraphicFramePr>
        <p:xfrm>
          <a:off x="250590" y="1883812"/>
          <a:ext cx="10330853" cy="3474720"/>
        </p:xfrm>
        <a:graphic>
          <a:graphicData uri="http://schemas.openxmlformats.org/drawingml/2006/table">
            <a:tbl>
              <a:tblPr firstRow="1" bandRow="1">
                <a:tableStyleId>{5C22544A-7EE6-4342-B048-85BDC9FD1C3A}</a:tableStyleId>
              </a:tblPr>
              <a:tblGrid>
                <a:gridCol w="1488693">
                  <a:extLst>
                    <a:ext uri="{9D8B030D-6E8A-4147-A177-3AD203B41FA5}">
                      <a16:colId xmlns:a16="http://schemas.microsoft.com/office/drawing/2014/main" val="20000"/>
                    </a:ext>
                  </a:extLst>
                </a:gridCol>
                <a:gridCol w="2521259">
                  <a:extLst>
                    <a:ext uri="{9D8B030D-6E8A-4147-A177-3AD203B41FA5}">
                      <a16:colId xmlns:a16="http://schemas.microsoft.com/office/drawing/2014/main" val="20001"/>
                    </a:ext>
                  </a:extLst>
                </a:gridCol>
                <a:gridCol w="1963174">
                  <a:extLst>
                    <a:ext uri="{9D8B030D-6E8A-4147-A177-3AD203B41FA5}">
                      <a16:colId xmlns:a16="http://schemas.microsoft.com/office/drawing/2014/main" val="20002"/>
                    </a:ext>
                  </a:extLst>
                </a:gridCol>
                <a:gridCol w="1991042">
                  <a:extLst>
                    <a:ext uri="{9D8B030D-6E8A-4147-A177-3AD203B41FA5}">
                      <a16:colId xmlns:a16="http://schemas.microsoft.com/office/drawing/2014/main" val="20003"/>
                    </a:ext>
                  </a:extLst>
                </a:gridCol>
                <a:gridCol w="2366685">
                  <a:extLst>
                    <a:ext uri="{9D8B030D-6E8A-4147-A177-3AD203B41FA5}">
                      <a16:colId xmlns:a16="http://schemas.microsoft.com/office/drawing/2014/main" val="20004"/>
                    </a:ext>
                  </a:extLst>
                </a:gridCol>
              </a:tblGrid>
              <a:tr h="0">
                <a:tc>
                  <a:txBody>
                    <a:bodyPr/>
                    <a:lstStyle/>
                    <a:p>
                      <a:r>
                        <a:rPr lang="en-US" dirty="0"/>
                        <a:t>Sample</a:t>
                      </a:r>
                    </a:p>
                  </a:txBody>
                  <a:tcPr/>
                </a:tc>
                <a:tc>
                  <a:txBody>
                    <a:bodyPr/>
                    <a:lstStyle/>
                    <a:p>
                      <a:r>
                        <a:rPr lang="en-US" dirty="0"/>
                        <a:t>Data</a:t>
                      </a:r>
                    </a:p>
                  </a:txBody>
                  <a:tcPr/>
                </a:tc>
                <a:tc>
                  <a:txBody>
                    <a:bodyPr/>
                    <a:lstStyle/>
                    <a:p>
                      <a:r>
                        <a:rPr lang="en-US" dirty="0"/>
                        <a:t>Purpose</a:t>
                      </a:r>
                    </a:p>
                  </a:txBody>
                  <a:tcPr/>
                </a:tc>
                <a:tc>
                  <a:txBody>
                    <a:bodyPr/>
                    <a:lstStyle/>
                    <a:p>
                      <a:r>
                        <a:rPr lang="en-US" dirty="0"/>
                        <a:t>Hypothesis</a:t>
                      </a:r>
                    </a:p>
                  </a:txBody>
                  <a:tcPr/>
                </a:tc>
                <a:tc>
                  <a:txBody>
                    <a:bodyPr/>
                    <a:lstStyle/>
                    <a:p>
                      <a:r>
                        <a:rPr lang="en-US" dirty="0"/>
                        <a:t>Test/s</a:t>
                      </a:r>
                    </a:p>
                  </a:txBody>
                  <a:tcPr/>
                </a:tc>
                <a:extLst>
                  <a:ext uri="{0D108BD9-81ED-4DB2-BD59-A6C34878D82A}">
                    <a16:rowId xmlns:a16="http://schemas.microsoft.com/office/drawing/2014/main" val="10000"/>
                  </a:ext>
                </a:extLst>
              </a:tr>
              <a:tr h="370840">
                <a:tc>
                  <a:txBody>
                    <a:bodyPr/>
                    <a:lstStyle/>
                    <a:p>
                      <a:r>
                        <a:rPr lang="en-US" b="1" dirty="0">
                          <a:solidFill>
                            <a:schemeClr val="bg1"/>
                          </a:solidFill>
                        </a:rPr>
                        <a:t>One</a:t>
                      </a:r>
                    </a:p>
                  </a:txBody>
                  <a:tcPr>
                    <a:solidFill>
                      <a:srgbClr val="FF0000"/>
                    </a:solidFill>
                  </a:tcPr>
                </a:tc>
                <a:tc>
                  <a:txBody>
                    <a:bodyPr/>
                    <a:lstStyle/>
                    <a:p>
                      <a:r>
                        <a:rPr lang="en-US" dirty="0"/>
                        <a:t>Categorical (Nominal/Ordinal)</a:t>
                      </a:r>
                    </a:p>
                  </a:txBody>
                  <a:tcPr>
                    <a:solidFill>
                      <a:srgbClr val="FFC000"/>
                    </a:solidFill>
                  </a:tcPr>
                </a:tc>
                <a:tc>
                  <a:txBody>
                    <a:bodyPr/>
                    <a:lstStyle/>
                    <a:p>
                      <a:r>
                        <a:rPr lang="en-US" dirty="0"/>
                        <a:t>Test proportion</a:t>
                      </a:r>
                    </a:p>
                  </a:txBody>
                  <a:tcPr>
                    <a:solidFill>
                      <a:srgbClr val="FFFF00"/>
                    </a:solidFill>
                  </a:tcPr>
                </a:tc>
                <a:tc>
                  <a:txBody>
                    <a:bodyPr/>
                    <a:lstStyle/>
                    <a:p>
                      <a:r>
                        <a:rPr lang="en-US" dirty="0"/>
                        <a:t>H</a:t>
                      </a:r>
                      <a:r>
                        <a:rPr lang="en-US" baseline="-25000" dirty="0"/>
                        <a:t>0 </a:t>
                      </a:r>
                      <a:r>
                        <a:rPr lang="en-US" baseline="0" dirty="0"/>
                        <a:t>: </a:t>
                      </a:r>
                      <a:r>
                        <a:rPr lang="el-GR" dirty="0"/>
                        <a:t>π</a:t>
                      </a:r>
                      <a:r>
                        <a:rPr lang="en-US" dirty="0"/>
                        <a:t> = K</a:t>
                      </a:r>
                    </a:p>
                  </a:txBody>
                  <a:tcPr/>
                </a:tc>
                <a:tc>
                  <a:txBody>
                    <a:bodyPr/>
                    <a:lstStyle/>
                    <a:p>
                      <a:r>
                        <a:rPr lang="en-US" dirty="0"/>
                        <a:t>Binomial Test</a:t>
                      </a:r>
                    </a:p>
                    <a:p>
                      <a:r>
                        <a:rPr lang="en-US" b="1" dirty="0">
                          <a:solidFill>
                            <a:srgbClr val="FFFF00"/>
                          </a:solidFill>
                        </a:rPr>
                        <a:t>z</a:t>
                      </a:r>
                      <a:r>
                        <a:rPr lang="en-US" b="1" baseline="0" dirty="0">
                          <a:solidFill>
                            <a:srgbClr val="FFFF00"/>
                          </a:solidFill>
                        </a:rPr>
                        <a:t> -Test</a:t>
                      </a:r>
                      <a:endParaRPr lang="en-US" b="1" dirty="0">
                        <a:solidFill>
                          <a:srgbClr val="FFFF00"/>
                        </a:solidFill>
                      </a:endParaRPr>
                    </a:p>
                  </a:txBody>
                  <a:tcPr>
                    <a:solidFill>
                      <a:srgbClr val="00B050"/>
                    </a:solidFill>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One</a:t>
                      </a:r>
                    </a:p>
                  </a:txBody>
                  <a:tcPr>
                    <a:solidFill>
                      <a:srgbClr val="FF0000"/>
                    </a:solidFill>
                  </a:tcPr>
                </a:tc>
                <a:tc>
                  <a:txBody>
                    <a:bodyPr/>
                    <a:lstStyle/>
                    <a:p>
                      <a:r>
                        <a:rPr lang="en-US" dirty="0"/>
                        <a:t>Ordered Qualitative</a:t>
                      </a:r>
                    </a:p>
                    <a:p>
                      <a:r>
                        <a:rPr lang="en-US" dirty="0"/>
                        <a:t>Quantitative</a:t>
                      </a:r>
                    </a:p>
                  </a:txBody>
                  <a:tcPr>
                    <a:solidFill>
                      <a:srgbClr val="FFC000"/>
                    </a:solidFill>
                  </a:tcPr>
                </a:tc>
                <a:tc>
                  <a:txBody>
                    <a:bodyPr/>
                    <a:lstStyle/>
                    <a:p>
                      <a:r>
                        <a:rPr lang="en-US" dirty="0"/>
                        <a:t>Test Median</a:t>
                      </a:r>
                    </a:p>
                  </a:txBody>
                  <a:tcPr>
                    <a:solidFill>
                      <a:schemeClr val="tx2">
                        <a:lumMod val="40000"/>
                        <a:lumOff val="60000"/>
                      </a:schemeClr>
                    </a:solidFill>
                  </a:tcPr>
                </a:tc>
                <a:tc>
                  <a:txBody>
                    <a:bodyPr/>
                    <a:lstStyle/>
                    <a:p>
                      <a:r>
                        <a:rPr lang="en-US" dirty="0"/>
                        <a:t>Population</a:t>
                      </a:r>
                      <a:r>
                        <a:rPr lang="en-US" baseline="0" dirty="0"/>
                        <a:t> Median = K</a:t>
                      </a:r>
                      <a:endParaRPr lang="en-US" dirty="0"/>
                    </a:p>
                  </a:txBody>
                  <a:tcPr/>
                </a:tc>
                <a:tc>
                  <a:txBody>
                    <a:bodyPr/>
                    <a:lstStyle/>
                    <a:p>
                      <a:r>
                        <a:rPr lang="en-US" dirty="0"/>
                        <a:t>One sample Wilcoxon signed rank test</a:t>
                      </a:r>
                    </a:p>
                  </a:txBody>
                  <a:tcPr>
                    <a:solidFill>
                      <a:srgbClr val="00B050"/>
                    </a:solidFill>
                  </a:tcPr>
                </a:tc>
                <a:extLst>
                  <a:ext uri="{0D108BD9-81ED-4DB2-BD59-A6C34878D82A}">
                    <a16:rowId xmlns:a16="http://schemas.microsoft.com/office/drawing/2014/main" val="10002"/>
                  </a:ext>
                </a:extLst>
              </a:tr>
              <a:tr h="370840">
                <a:tc>
                  <a:txBody>
                    <a:bodyPr/>
                    <a:lstStyle/>
                    <a:p>
                      <a:r>
                        <a:rPr lang="en-US" b="1" dirty="0">
                          <a:solidFill>
                            <a:schemeClr val="bg1"/>
                          </a:solidFill>
                        </a:rPr>
                        <a:t>One</a:t>
                      </a:r>
                    </a:p>
                  </a:txBody>
                  <a:tcPr>
                    <a:solidFill>
                      <a:srgbClr val="FF0000"/>
                    </a:solidFill>
                  </a:tcPr>
                </a:tc>
                <a:tc>
                  <a:txBody>
                    <a:bodyPr/>
                    <a:lstStyle/>
                    <a:p>
                      <a:r>
                        <a:rPr lang="en-US" dirty="0"/>
                        <a:t>Qualitative</a:t>
                      </a:r>
                    </a:p>
                  </a:txBody>
                  <a:tcPr>
                    <a:solidFill>
                      <a:srgbClr val="FFC000"/>
                    </a:solidFill>
                  </a:tcPr>
                </a:tc>
                <a:tc>
                  <a:txBody>
                    <a:bodyPr/>
                    <a:lstStyle/>
                    <a:p>
                      <a:r>
                        <a:rPr lang="en-US" dirty="0"/>
                        <a:t>Test Distribution</a:t>
                      </a:r>
                    </a:p>
                    <a:p>
                      <a:r>
                        <a:rPr lang="en-US" dirty="0"/>
                        <a:t>(Goodness of Fit)</a:t>
                      </a:r>
                    </a:p>
                  </a:txBody>
                  <a:tcPr>
                    <a:solidFill>
                      <a:schemeClr val="bg2">
                        <a:lumMod val="75000"/>
                      </a:schemeClr>
                    </a:solidFill>
                  </a:tcPr>
                </a:tc>
                <a:tc>
                  <a:txBody>
                    <a:bodyPr/>
                    <a:lstStyle/>
                    <a:p>
                      <a:r>
                        <a:rPr lang="en-US" dirty="0"/>
                        <a:t>Sample</a:t>
                      </a:r>
                      <a:r>
                        <a:rPr lang="en-US" baseline="0" dirty="0"/>
                        <a:t> is drawn from population with a specific distribution</a:t>
                      </a:r>
                      <a:endParaRPr lang="en-US" dirty="0"/>
                    </a:p>
                  </a:txBody>
                  <a:tcPr/>
                </a:tc>
                <a:tc>
                  <a:txBody>
                    <a:bodyPr/>
                    <a:lstStyle/>
                    <a:p>
                      <a:r>
                        <a:rPr lang="en-US" dirty="0"/>
                        <a:t>Chi Square </a:t>
                      </a:r>
                      <a:r>
                        <a:rPr lang="en-US" sz="1800" b="1" dirty="0"/>
                        <a:t>(</a:t>
                      </a:r>
                      <a:r>
                        <a:rPr lang="el-GR" sz="1800" b="1" dirty="0"/>
                        <a:t>χ</a:t>
                      </a:r>
                      <a:r>
                        <a:rPr lang="en-US" sz="1800" b="1" baseline="30000" dirty="0"/>
                        <a:t>2</a:t>
                      </a:r>
                      <a:r>
                        <a:rPr lang="en-US" sz="1800" b="1" dirty="0"/>
                        <a:t>) </a:t>
                      </a:r>
                    </a:p>
                    <a:p>
                      <a:endParaRPr lang="en-US" sz="1800" b="1" dirty="0">
                        <a:solidFill>
                          <a:srgbClr val="FFFF00"/>
                        </a:solidFill>
                      </a:endParaRPr>
                    </a:p>
                    <a:p>
                      <a:r>
                        <a:rPr lang="en-US" sz="1800" b="1" dirty="0">
                          <a:solidFill>
                            <a:srgbClr val="FFFF00"/>
                          </a:solidFill>
                        </a:rPr>
                        <a:t>K – S</a:t>
                      </a:r>
                      <a:r>
                        <a:rPr lang="en-US" sz="1800" b="1" baseline="0" dirty="0">
                          <a:solidFill>
                            <a:srgbClr val="FFFF00"/>
                          </a:solidFill>
                        </a:rPr>
                        <a:t> one sample test</a:t>
                      </a:r>
                      <a:endParaRPr lang="en-US" dirty="0">
                        <a:solidFill>
                          <a:srgbClr val="FFFF00"/>
                        </a:solidFill>
                      </a:endParaRPr>
                    </a:p>
                  </a:txBody>
                  <a:tcPr>
                    <a:solidFill>
                      <a:srgbClr val="00B050"/>
                    </a:solidFill>
                  </a:tcPr>
                </a:tc>
                <a:extLst>
                  <a:ext uri="{0D108BD9-81ED-4DB2-BD59-A6C34878D82A}">
                    <a16:rowId xmlns:a16="http://schemas.microsoft.com/office/drawing/2014/main" val="10003"/>
                  </a:ext>
                </a:extLst>
              </a:tr>
              <a:tr h="370840">
                <a:tc>
                  <a:txBody>
                    <a:bodyPr/>
                    <a:lstStyle/>
                    <a:p>
                      <a:r>
                        <a:rPr lang="en-US" b="1" dirty="0">
                          <a:solidFill>
                            <a:schemeClr val="bg1"/>
                          </a:solidFill>
                        </a:rPr>
                        <a:t>One</a:t>
                      </a:r>
                    </a:p>
                  </a:txBody>
                  <a:tcPr>
                    <a:solidFill>
                      <a:srgbClr val="FF0000"/>
                    </a:solidFill>
                  </a:tcPr>
                </a:tc>
                <a:tc>
                  <a:txBody>
                    <a:bodyPr/>
                    <a:lstStyle/>
                    <a:p>
                      <a:r>
                        <a:rPr lang="en-US" b="1" dirty="0">
                          <a:solidFill>
                            <a:schemeClr val="bg1"/>
                          </a:solidFill>
                        </a:rPr>
                        <a:t>Quantitative</a:t>
                      </a:r>
                      <a:r>
                        <a:rPr lang="en-US" b="1" baseline="0" dirty="0">
                          <a:solidFill>
                            <a:schemeClr val="bg1"/>
                          </a:solidFill>
                        </a:rPr>
                        <a:t> (Interval/Ratio)</a:t>
                      </a:r>
                      <a:endParaRPr lang="en-US" b="1" dirty="0">
                        <a:solidFill>
                          <a:schemeClr val="bg1"/>
                        </a:solidFill>
                      </a:endParaRPr>
                    </a:p>
                  </a:txBody>
                  <a:tcPr>
                    <a:solidFill>
                      <a:srgbClr val="0070C0"/>
                    </a:solidFill>
                  </a:tcPr>
                </a:tc>
                <a:tc>
                  <a:txBody>
                    <a:bodyPr/>
                    <a:lstStyle/>
                    <a:p>
                      <a:r>
                        <a:rPr lang="en-US" dirty="0"/>
                        <a:t>Test Mean</a:t>
                      </a:r>
                    </a:p>
                  </a:txBody>
                  <a:tcPr>
                    <a:solidFill>
                      <a:schemeClr val="accent1">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a:t>
                      </a:r>
                      <a:r>
                        <a:rPr lang="en-US" baseline="-25000" dirty="0"/>
                        <a:t>0 </a:t>
                      </a:r>
                      <a:r>
                        <a:rPr lang="en-US" baseline="0" dirty="0"/>
                        <a:t>: </a:t>
                      </a:r>
                      <a:r>
                        <a:rPr lang="el-GR" dirty="0"/>
                        <a:t>μ</a:t>
                      </a:r>
                      <a:r>
                        <a:rPr lang="en-US" dirty="0"/>
                        <a:t> = K</a:t>
                      </a:r>
                    </a:p>
                    <a:p>
                      <a:endParaRPr lang="en-US" dirty="0"/>
                    </a:p>
                  </a:txBody>
                  <a:tcPr/>
                </a:tc>
                <a:tc>
                  <a:txBody>
                    <a:bodyPr/>
                    <a:lstStyle/>
                    <a:p>
                      <a:r>
                        <a:rPr lang="en-US" dirty="0"/>
                        <a:t>One sample t-test</a:t>
                      </a:r>
                    </a:p>
                  </a:txBody>
                  <a:tcPr>
                    <a:solidFill>
                      <a:srgbClr val="00B050"/>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3379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D60C8-16B1-41CB-AE9E-09F7EAFAA661}"/>
              </a:ext>
            </a:extLst>
          </p:cNvPr>
          <p:cNvSpPr>
            <a:spLocks noGrp="1"/>
          </p:cNvSpPr>
          <p:nvPr>
            <p:ph type="title"/>
          </p:nvPr>
        </p:nvSpPr>
        <p:spPr>
          <a:xfrm>
            <a:off x="110231" y="81040"/>
            <a:ext cx="10515600" cy="771217"/>
          </a:xfrm>
        </p:spPr>
        <p:txBody>
          <a:bodyPr/>
          <a:lstStyle/>
          <a:p>
            <a:r>
              <a:rPr lang="en-IN" dirty="0"/>
              <a:t>Hypothesis Test - Options</a:t>
            </a:r>
          </a:p>
        </p:txBody>
      </p:sp>
      <p:graphicFrame>
        <p:nvGraphicFramePr>
          <p:cNvPr id="4" name="Content Placeholder 2">
            <a:extLst>
              <a:ext uri="{FF2B5EF4-FFF2-40B4-BE49-F238E27FC236}">
                <a16:creationId xmlns:a16="http://schemas.microsoft.com/office/drawing/2014/main" id="{B7108437-9161-48C7-9FEF-FED99D789850}"/>
              </a:ext>
            </a:extLst>
          </p:cNvPr>
          <p:cNvGraphicFramePr>
            <a:graphicFrameLocks/>
          </p:cNvGraphicFramePr>
          <p:nvPr>
            <p:extLst>
              <p:ext uri="{D42A27DB-BD31-4B8C-83A1-F6EECF244321}">
                <p14:modId xmlns:p14="http://schemas.microsoft.com/office/powerpoint/2010/main" val="3267495321"/>
              </p:ext>
            </p:extLst>
          </p:nvPr>
        </p:nvGraphicFramePr>
        <p:xfrm>
          <a:off x="398094" y="4001871"/>
          <a:ext cx="10347664" cy="2570480"/>
        </p:xfrm>
        <a:graphic>
          <a:graphicData uri="http://schemas.openxmlformats.org/drawingml/2006/table">
            <a:tbl>
              <a:tblPr firstRow="1" bandRow="1">
                <a:tableStyleId>{5C22544A-7EE6-4342-B048-85BDC9FD1C3A}</a:tableStyleId>
              </a:tblPr>
              <a:tblGrid>
                <a:gridCol w="1466217">
                  <a:extLst>
                    <a:ext uri="{9D8B030D-6E8A-4147-A177-3AD203B41FA5}">
                      <a16:colId xmlns:a16="http://schemas.microsoft.com/office/drawing/2014/main" val="20000"/>
                    </a:ext>
                  </a:extLst>
                </a:gridCol>
                <a:gridCol w="2515867">
                  <a:extLst>
                    <a:ext uri="{9D8B030D-6E8A-4147-A177-3AD203B41FA5}">
                      <a16:colId xmlns:a16="http://schemas.microsoft.com/office/drawing/2014/main" val="20001"/>
                    </a:ext>
                  </a:extLst>
                </a:gridCol>
                <a:gridCol w="1991042">
                  <a:extLst>
                    <a:ext uri="{9D8B030D-6E8A-4147-A177-3AD203B41FA5}">
                      <a16:colId xmlns:a16="http://schemas.microsoft.com/office/drawing/2014/main" val="20002"/>
                    </a:ext>
                  </a:extLst>
                </a:gridCol>
                <a:gridCol w="1991042">
                  <a:extLst>
                    <a:ext uri="{9D8B030D-6E8A-4147-A177-3AD203B41FA5}">
                      <a16:colId xmlns:a16="http://schemas.microsoft.com/office/drawing/2014/main" val="20003"/>
                    </a:ext>
                  </a:extLst>
                </a:gridCol>
                <a:gridCol w="2383496">
                  <a:extLst>
                    <a:ext uri="{9D8B030D-6E8A-4147-A177-3AD203B41FA5}">
                      <a16:colId xmlns:a16="http://schemas.microsoft.com/office/drawing/2014/main" val="20004"/>
                    </a:ext>
                  </a:extLst>
                </a:gridCol>
              </a:tblGrid>
              <a:tr h="370840">
                <a:tc>
                  <a:txBody>
                    <a:bodyPr/>
                    <a:lstStyle/>
                    <a:p>
                      <a:r>
                        <a:rPr lang="en-US" dirty="0"/>
                        <a:t>Sample</a:t>
                      </a:r>
                    </a:p>
                  </a:txBody>
                  <a:tcPr/>
                </a:tc>
                <a:tc>
                  <a:txBody>
                    <a:bodyPr/>
                    <a:lstStyle/>
                    <a:p>
                      <a:r>
                        <a:rPr lang="en-US" dirty="0"/>
                        <a:t>Data</a:t>
                      </a:r>
                    </a:p>
                  </a:txBody>
                  <a:tcPr/>
                </a:tc>
                <a:tc>
                  <a:txBody>
                    <a:bodyPr/>
                    <a:lstStyle/>
                    <a:p>
                      <a:r>
                        <a:rPr lang="en-US" dirty="0"/>
                        <a:t>Purpose</a:t>
                      </a:r>
                    </a:p>
                  </a:txBody>
                  <a:tcPr/>
                </a:tc>
                <a:tc>
                  <a:txBody>
                    <a:bodyPr/>
                    <a:lstStyle/>
                    <a:p>
                      <a:r>
                        <a:rPr lang="en-US" dirty="0"/>
                        <a:t>Hypothesis</a:t>
                      </a:r>
                    </a:p>
                  </a:txBody>
                  <a:tcPr/>
                </a:tc>
                <a:tc>
                  <a:txBody>
                    <a:bodyPr/>
                    <a:lstStyle/>
                    <a:p>
                      <a:r>
                        <a:rPr lang="en-US" dirty="0"/>
                        <a:t>Test/s</a:t>
                      </a:r>
                    </a:p>
                  </a:txBody>
                  <a:tcPr/>
                </a:tc>
                <a:extLst>
                  <a:ext uri="{0D108BD9-81ED-4DB2-BD59-A6C34878D82A}">
                    <a16:rowId xmlns:a16="http://schemas.microsoft.com/office/drawing/2014/main" val="10000"/>
                  </a:ext>
                </a:extLst>
              </a:tr>
              <a:tr h="370840">
                <a:tc>
                  <a:txBody>
                    <a:bodyPr/>
                    <a:lstStyle/>
                    <a:p>
                      <a:r>
                        <a:rPr lang="en-US" dirty="0"/>
                        <a:t>Two - Paired</a:t>
                      </a:r>
                    </a:p>
                  </a:txBody>
                  <a:tcPr>
                    <a:solidFill>
                      <a:schemeClr val="accent2">
                        <a:lumMod val="60000"/>
                        <a:lumOff val="40000"/>
                      </a:schemeClr>
                    </a:solidFill>
                  </a:tcPr>
                </a:tc>
                <a:tc>
                  <a:txBody>
                    <a:bodyPr/>
                    <a:lstStyle/>
                    <a:p>
                      <a:r>
                        <a:rPr lang="en-US" dirty="0"/>
                        <a:t>Qualitative</a:t>
                      </a:r>
                    </a:p>
                  </a:txBody>
                  <a:tcPr>
                    <a:solidFill>
                      <a:srgbClr val="FFC000"/>
                    </a:solidFill>
                  </a:tcPr>
                </a:tc>
                <a:tc>
                  <a:txBody>
                    <a:bodyPr/>
                    <a:lstStyle/>
                    <a:p>
                      <a:r>
                        <a:rPr lang="en-US" dirty="0"/>
                        <a:t>Test proportion</a:t>
                      </a:r>
                    </a:p>
                  </a:txBody>
                  <a:tcPr>
                    <a:solidFill>
                      <a:srgbClr val="FFFF00"/>
                    </a:solidFill>
                  </a:tcPr>
                </a:tc>
                <a:tc>
                  <a:txBody>
                    <a:bodyPr/>
                    <a:lstStyle/>
                    <a:p>
                      <a:r>
                        <a:rPr lang="en-US" dirty="0"/>
                        <a:t>H</a:t>
                      </a:r>
                      <a:r>
                        <a:rPr lang="en-US" baseline="-25000" dirty="0"/>
                        <a:t>0 </a:t>
                      </a:r>
                      <a:r>
                        <a:rPr lang="en-US" baseline="0" dirty="0"/>
                        <a:t>: </a:t>
                      </a:r>
                      <a:r>
                        <a:rPr lang="el-GR" dirty="0"/>
                        <a:t>π</a:t>
                      </a:r>
                      <a:r>
                        <a:rPr lang="en-US" baseline="-25000" dirty="0"/>
                        <a:t>1</a:t>
                      </a:r>
                      <a:r>
                        <a:rPr lang="en-US" dirty="0"/>
                        <a:t> = </a:t>
                      </a:r>
                      <a:r>
                        <a:rPr lang="el-GR" dirty="0"/>
                        <a:t>π</a:t>
                      </a:r>
                      <a:r>
                        <a:rPr lang="en-US" baseline="-25000" dirty="0"/>
                        <a:t>2</a:t>
                      </a:r>
                      <a:endParaRPr lang="en-US" dirty="0"/>
                    </a:p>
                  </a:txBody>
                  <a:tcPr/>
                </a:tc>
                <a:tc>
                  <a:txBody>
                    <a:bodyPr/>
                    <a:lstStyle/>
                    <a:p>
                      <a:r>
                        <a:rPr lang="en-US" dirty="0"/>
                        <a:t>McNemar Test</a:t>
                      </a:r>
                      <a:endParaRPr lang="en-US" b="1" dirty="0">
                        <a:solidFill>
                          <a:srgbClr val="FFFF00"/>
                        </a:solidFill>
                      </a:endParaRPr>
                    </a:p>
                  </a:txBody>
                  <a:tcPr>
                    <a:solidFill>
                      <a:srgbClr val="00B050"/>
                    </a:solidFill>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Two - Paired</a:t>
                      </a:r>
                    </a:p>
                  </a:txBody>
                  <a:tcPr>
                    <a:solidFill>
                      <a:schemeClr val="accent2">
                        <a:lumMod val="60000"/>
                        <a:lumOff val="40000"/>
                      </a:schemeClr>
                    </a:solidFill>
                  </a:tcPr>
                </a:tc>
                <a:tc>
                  <a:txBody>
                    <a:bodyPr/>
                    <a:lstStyle/>
                    <a:p>
                      <a:r>
                        <a:rPr lang="en-US" dirty="0"/>
                        <a:t>Ordered Qualitative</a:t>
                      </a:r>
                    </a:p>
                    <a:p>
                      <a:r>
                        <a:rPr lang="en-US" dirty="0"/>
                        <a:t>Quantitative</a:t>
                      </a:r>
                    </a:p>
                  </a:txBody>
                  <a:tcPr>
                    <a:solidFill>
                      <a:srgbClr val="FFC000"/>
                    </a:solidFill>
                  </a:tcPr>
                </a:tc>
                <a:tc>
                  <a:txBody>
                    <a:bodyPr/>
                    <a:lstStyle/>
                    <a:p>
                      <a:r>
                        <a:rPr lang="en-US" dirty="0"/>
                        <a:t>Test Median</a:t>
                      </a:r>
                    </a:p>
                  </a:txBody>
                  <a:tcPr>
                    <a:solidFill>
                      <a:schemeClr val="tx2">
                        <a:lumMod val="40000"/>
                        <a:lumOff val="60000"/>
                      </a:schemeClr>
                    </a:solidFill>
                  </a:tcPr>
                </a:tc>
                <a:tc>
                  <a:txBody>
                    <a:bodyPr/>
                    <a:lstStyle/>
                    <a:p>
                      <a:r>
                        <a:rPr lang="en-US" dirty="0"/>
                        <a:t>Two samples come from Populations</a:t>
                      </a:r>
                      <a:r>
                        <a:rPr lang="en-US" baseline="0" dirty="0"/>
                        <a:t> with the same Median</a:t>
                      </a:r>
                      <a:endParaRPr lang="en-US" dirty="0"/>
                    </a:p>
                  </a:txBody>
                  <a:tcPr/>
                </a:tc>
                <a:tc>
                  <a:txBody>
                    <a:bodyPr/>
                    <a:lstStyle/>
                    <a:p>
                      <a:r>
                        <a:rPr lang="en-US" dirty="0"/>
                        <a:t>Wilcoxon Signed</a:t>
                      </a:r>
                      <a:r>
                        <a:rPr lang="en-US" baseline="0" dirty="0"/>
                        <a:t> Rank</a:t>
                      </a:r>
                      <a:endParaRPr lang="en-US" dirty="0"/>
                    </a:p>
                    <a:p>
                      <a:endParaRPr lang="en-US" dirty="0"/>
                    </a:p>
                    <a:p>
                      <a:endParaRPr lang="en-US" dirty="0"/>
                    </a:p>
                  </a:txBody>
                  <a:tcPr>
                    <a:solidFill>
                      <a:srgbClr val="00B050"/>
                    </a:solidFill>
                  </a:tcPr>
                </a:tc>
                <a:extLst>
                  <a:ext uri="{0D108BD9-81ED-4DB2-BD59-A6C34878D82A}">
                    <a16:rowId xmlns:a16="http://schemas.microsoft.com/office/drawing/2014/main" val="10002"/>
                  </a:ext>
                </a:extLst>
              </a:tr>
              <a:tr h="370840">
                <a:tc>
                  <a:txBody>
                    <a:bodyPr/>
                    <a:lstStyle/>
                    <a:p>
                      <a:r>
                        <a:rPr lang="en-US" dirty="0"/>
                        <a:t>Two - Paired</a:t>
                      </a:r>
                    </a:p>
                  </a:txBody>
                  <a:tcPr>
                    <a:solidFill>
                      <a:schemeClr val="accent2">
                        <a:lumMod val="60000"/>
                        <a:lumOff val="40000"/>
                      </a:schemeClr>
                    </a:solidFill>
                  </a:tcPr>
                </a:tc>
                <a:tc>
                  <a:txBody>
                    <a:bodyPr/>
                    <a:lstStyle/>
                    <a:p>
                      <a:r>
                        <a:rPr lang="en-US" b="1" dirty="0">
                          <a:solidFill>
                            <a:schemeClr val="bg1"/>
                          </a:solidFill>
                        </a:rPr>
                        <a:t>Continuous</a:t>
                      </a:r>
                      <a:r>
                        <a:rPr lang="en-US" b="1" baseline="0" dirty="0">
                          <a:solidFill>
                            <a:schemeClr val="bg1"/>
                          </a:solidFill>
                        </a:rPr>
                        <a:t> (Interval/Ratio)</a:t>
                      </a:r>
                      <a:endParaRPr lang="en-US" b="1" dirty="0">
                        <a:solidFill>
                          <a:schemeClr val="bg1"/>
                        </a:solidFill>
                      </a:endParaRPr>
                    </a:p>
                  </a:txBody>
                  <a:tcPr>
                    <a:solidFill>
                      <a:srgbClr val="0070C0"/>
                    </a:solidFill>
                  </a:tcPr>
                </a:tc>
                <a:tc>
                  <a:txBody>
                    <a:bodyPr/>
                    <a:lstStyle/>
                    <a:p>
                      <a:r>
                        <a:rPr lang="en-US" dirty="0"/>
                        <a:t>Test Mean</a:t>
                      </a:r>
                    </a:p>
                  </a:txBody>
                  <a:tcPr>
                    <a:solidFill>
                      <a:schemeClr val="accent1">
                        <a:lumMod val="60000"/>
                        <a:lumOff val="40000"/>
                      </a:schemeClr>
                    </a:solidFill>
                  </a:tcPr>
                </a:tc>
                <a:tc>
                  <a:txBody>
                    <a:bodyPr/>
                    <a:lstStyle/>
                    <a:p>
                      <a:r>
                        <a:rPr lang="en-US" dirty="0"/>
                        <a:t>H</a:t>
                      </a:r>
                      <a:r>
                        <a:rPr lang="en-US" baseline="-25000" dirty="0"/>
                        <a:t>0 </a:t>
                      </a:r>
                      <a:r>
                        <a:rPr lang="en-US" baseline="0" dirty="0"/>
                        <a:t>: </a:t>
                      </a:r>
                      <a:r>
                        <a:rPr lang="el-GR" dirty="0"/>
                        <a:t>μ</a:t>
                      </a:r>
                      <a:r>
                        <a:rPr lang="en-US" baseline="-25000" dirty="0"/>
                        <a:t>1</a:t>
                      </a:r>
                      <a:r>
                        <a:rPr lang="en-US" dirty="0"/>
                        <a:t> = </a:t>
                      </a:r>
                      <a:r>
                        <a:rPr lang="el-GR" dirty="0"/>
                        <a:t>μ</a:t>
                      </a:r>
                      <a:r>
                        <a:rPr lang="en-US" baseline="-25000" dirty="0"/>
                        <a:t>2</a:t>
                      </a:r>
                      <a:endParaRPr lang="en-US" dirty="0"/>
                    </a:p>
                  </a:txBody>
                  <a:tcPr/>
                </a:tc>
                <a:tc>
                  <a:txBody>
                    <a:bodyPr/>
                    <a:lstStyle/>
                    <a:p>
                      <a:r>
                        <a:rPr lang="en-US" dirty="0"/>
                        <a:t>t- Test (with F-Test)</a:t>
                      </a:r>
                      <a:endParaRPr lang="en-US" dirty="0">
                        <a:solidFill>
                          <a:srgbClr val="FFFF00"/>
                        </a:solidFill>
                      </a:endParaRPr>
                    </a:p>
                  </a:txBody>
                  <a:tcPr>
                    <a:solidFill>
                      <a:srgbClr val="00B050"/>
                    </a:solidFill>
                  </a:tcPr>
                </a:tc>
                <a:extLst>
                  <a:ext uri="{0D108BD9-81ED-4DB2-BD59-A6C34878D82A}">
                    <a16:rowId xmlns:a16="http://schemas.microsoft.com/office/drawing/2014/main" val="10003"/>
                  </a:ext>
                </a:extLst>
              </a:tr>
            </a:tbl>
          </a:graphicData>
        </a:graphic>
      </p:graphicFrame>
      <p:graphicFrame>
        <p:nvGraphicFramePr>
          <p:cNvPr id="5" name="Content Placeholder 2">
            <a:extLst>
              <a:ext uri="{FF2B5EF4-FFF2-40B4-BE49-F238E27FC236}">
                <a16:creationId xmlns:a16="http://schemas.microsoft.com/office/drawing/2014/main" id="{0BD2D5ED-8276-4078-9699-8AB8FA32C732}"/>
              </a:ext>
            </a:extLst>
          </p:cNvPr>
          <p:cNvGraphicFramePr>
            <a:graphicFrameLocks noGrp="1"/>
          </p:cNvGraphicFramePr>
          <p:nvPr>
            <p:ph idx="1"/>
            <p:extLst>
              <p:ext uri="{D42A27DB-BD31-4B8C-83A1-F6EECF244321}">
                <p14:modId xmlns:p14="http://schemas.microsoft.com/office/powerpoint/2010/main" val="1705946668"/>
              </p:ext>
            </p:extLst>
          </p:nvPr>
        </p:nvGraphicFramePr>
        <p:xfrm>
          <a:off x="401959" y="1389586"/>
          <a:ext cx="10343799" cy="2468880"/>
        </p:xfrm>
        <a:graphic>
          <a:graphicData uri="http://schemas.openxmlformats.org/drawingml/2006/table">
            <a:tbl>
              <a:tblPr firstRow="1" bandRow="1">
                <a:tableStyleId>{5C22544A-7EE6-4342-B048-85BDC9FD1C3A}</a:tableStyleId>
              </a:tblPr>
              <a:tblGrid>
                <a:gridCol w="1485325">
                  <a:extLst>
                    <a:ext uri="{9D8B030D-6E8A-4147-A177-3AD203B41FA5}">
                      <a16:colId xmlns:a16="http://schemas.microsoft.com/office/drawing/2014/main" val="20000"/>
                    </a:ext>
                  </a:extLst>
                </a:gridCol>
                <a:gridCol w="2512134">
                  <a:extLst>
                    <a:ext uri="{9D8B030D-6E8A-4147-A177-3AD203B41FA5}">
                      <a16:colId xmlns:a16="http://schemas.microsoft.com/office/drawing/2014/main" val="20001"/>
                    </a:ext>
                  </a:extLst>
                </a:gridCol>
                <a:gridCol w="1998729">
                  <a:extLst>
                    <a:ext uri="{9D8B030D-6E8A-4147-A177-3AD203B41FA5}">
                      <a16:colId xmlns:a16="http://schemas.microsoft.com/office/drawing/2014/main" val="20002"/>
                    </a:ext>
                  </a:extLst>
                </a:gridCol>
                <a:gridCol w="1998729">
                  <a:extLst>
                    <a:ext uri="{9D8B030D-6E8A-4147-A177-3AD203B41FA5}">
                      <a16:colId xmlns:a16="http://schemas.microsoft.com/office/drawing/2014/main" val="20003"/>
                    </a:ext>
                  </a:extLst>
                </a:gridCol>
                <a:gridCol w="2348882">
                  <a:extLst>
                    <a:ext uri="{9D8B030D-6E8A-4147-A177-3AD203B41FA5}">
                      <a16:colId xmlns:a16="http://schemas.microsoft.com/office/drawing/2014/main" val="20004"/>
                    </a:ext>
                  </a:extLst>
                </a:gridCol>
              </a:tblGrid>
              <a:tr h="370840">
                <a:tc>
                  <a:txBody>
                    <a:bodyPr/>
                    <a:lstStyle/>
                    <a:p>
                      <a:r>
                        <a:rPr lang="en-US" b="1" dirty="0">
                          <a:solidFill>
                            <a:schemeClr val="bg1"/>
                          </a:solidFill>
                        </a:rPr>
                        <a:t>Two Independent</a:t>
                      </a:r>
                    </a:p>
                  </a:txBody>
                  <a:tcPr>
                    <a:solidFill>
                      <a:srgbClr val="C00000"/>
                    </a:solidFill>
                  </a:tcPr>
                </a:tc>
                <a:tc>
                  <a:txBody>
                    <a:bodyPr/>
                    <a:lstStyle/>
                    <a:p>
                      <a:r>
                        <a:rPr lang="en-US" b="0" dirty="0">
                          <a:solidFill>
                            <a:schemeClr val="tx1"/>
                          </a:solidFill>
                        </a:rPr>
                        <a:t>Qualitative</a:t>
                      </a:r>
                    </a:p>
                  </a:txBody>
                  <a:tcPr>
                    <a:solidFill>
                      <a:srgbClr val="FFC000"/>
                    </a:solidFill>
                  </a:tcPr>
                </a:tc>
                <a:tc>
                  <a:txBody>
                    <a:bodyPr/>
                    <a:lstStyle/>
                    <a:p>
                      <a:r>
                        <a:rPr lang="en-US" b="0" dirty="0">
                          <a:solidFill>
                            <a:schemeClr val="tx1"/>
                          </a:solidFill>
                        </a:rPr>
                        <a:t>Test proportion</a:t>
                      </a:r>
                    </a:p>
                  </a:txBody>
                  <a:tcPr>
                    <a:solidFill>
                      <a:srgbClr val="FFFF00"/>
                    </a:solidFill>
                  </a:tcPr>
                </a:tc>
                <a:tc>
                  <a:txBody>
                    <a:bodyPr/>
                    <a:lstStyle/>
                    <a:p>
                      <a:r>
                        <a:rPr lang="en-US" dirty="0"/>
                        <a:t>H</a:t>
                      </a:r>
                      <a:r>
                        <a:rPr lang="en-US" baseline="-25000" dirty="0"/>
                        <a:t>0 </a:t>
                      </a:r>
                      <a:r>
                        <a:rPr lang="en-US" baseline="0" dirty="0"/>
                        <a:t>: </a:t>
                      </a:r>
                      <a:r>
                        <a:rPr lang="el-GR" dirty="0"/>
                        <a:t>π</a:t>
                      </a:r>
                      <a:r>
                        <a:rPr lang="en-US" baseline="-25000" dirty="0"/>
                        <a:t>1</a:t>
                      </a:r>
                      <a:r>
                        <a:rPr lang="en-US" dirty="0"/>
                        <a:t> = </a:t>
                      </a:r>
                      <a:r>
                        <a:rPr lang="el-GR" dirty="0"/>
                        <a:t>π</a:t>
                      </a:r>
                      <a:r>
                        <a:rPr lang="en-US" baseline="-25000" dirty="0"/>
                        <a:t>2</a:t>
                      </a:r>
                      <a:endParaRPr lang="en-US" dirty="0"/>
                    </a:p>
                  </a:txBody>
                  <a:tcPr/>
                </a:tc>
                <a:tc>
                  <a:txBody>
                    <a:bodyPr/>
                    <a:lstStyle/>
                    <a:p>
                      <a:r>
                        <a:rPr lang="en-US" b="1" dirty="0">
                          <a:solidFill>
                            <a:srgbClr val="FFFF00"/>
                          </a:solidFill>
                        </a:rPr>
                        <a:t>z</a:t>
                      </a:r>
                      <a:r>
                        <a:rPr lang="en-US" b="1" baseline="0" dirty="0">
                          <a:solidFill>
                            <a:srgbClr val="FFFF00"/>
                          </a:solidFill>
                        </a:rPr>
                        <a:t> -Test</a:t>
                      </a:r>
                      <a:endParaRPr lang="en-US" b="1" dirty="0">
                        <a:solidFill>
                          <a:srgbClr val="FFFF00"/>
                        </a:solidFill>
                      </a:endParaRPr>
                    </a:p>
                  </a:txBody>
                  <a:tcPr>
                    <a:solidFill>
                      <a:srgbClr val="00B050"/>
                    </a:solidFill>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Two - Independent</a:t>
                      </a:r>
                    </a:p>
                  </a:txBody>
                  <a:tcPr>
                    <a:solidFill>
                      <a:srgbClr val="C00000"/>
                    </a:solidFill>
                  </a:tcPr>
                </a:tc>
                <a:tc>
                  <a:txBody>
                    <a:bodyPr/>
                    <a:lstStyle/>
                    <a:p>
                      <a:r>
                        <a:rPr lang="en-US" dirty="0"/>
                        <a:t>Ordered Qualitative</a:t>
                      </a:r>
                    </a:p>
                    <a:p>
                      <a:r>
                        <a:rPr lang="en-US" dirty="0"/>
                        <a:t>Quantitative</a:t>
                      </a:r>
                    </a:p>
                  </a:txBody>
                  <a:tcPr>
                    <a:solidFill>
                      <a:srgbClr val="FFC000"/>
                    </a:solidFill>
                  </a:tcPr>
                </a:tc>
                <a:tc>
                  <a:txBody>
                    <a:bodyPr/>
                    <a:lstStyle/>
                    <a:p>
                      <a:r>
                        <a:rPr lang="en-US" dirty="0"/>
                        <a:t>Test Median</a:t>
                      </a:r>
                    </a:p>
                  </a:txBody>
                  <a:tcPr>
                    <a:solidFill>
                      <a:schemeClr val="tx2">
                        <a:lumMod val="40000"/>
                        <a:lumOff val="60000"/>
                      </a:schemeClr>
                    </a:solidFill>
                  </a:tcPr>
                </a:tc>
                <a:tc>
                  <a:txBody>
                    <a:bodyPr/>
                    <a:lstStyle/>
                    <a:p>
                      <a:r>
                        <a:rPr lang="en-US" dirty="0"/>
                        <a:t>Two samples come from Populations</a:t>
                      </a:r>
                      <a:r>
                        <a:rPr lang="en-US" baseline="0" dirty="0"/>
                        <a:t> with the same Median</a:t>
                      </a:r>
                      <a:endParaRPr lang="en-US" dirty="0"/>
                    </a:p>
                  </a:txBody>
                  <a:tcPr/>
                </a:tc>
                <a:tc>
                  <a:txBody>
                    <a:bodyPr/>
                    <a:lstStyle/>
                    <a:p>
                      <a:r>
                        <a:rPr lang="en-US" dirty="0"/>
                        <a:t>Mann – Whitney U test</a:t>
                      </a:r>
                    </a:p>
                    <a:p>
                      <a:endParaRPr lang="en-US" dirty="0"/>
                    </a:p>
                    <a:p>
                      <a:endParaRPr lang="en-US" dirty="0"/>
                    </a:p>
                  </a:txBody>
                  <a:tcPr>
                    <a:solidFill>
                      <a:srgbClr val="00B050"/>
                    </a:solidFill>
                  </a:tcPr>
                </a:tc>
                <a:extLst>
                  <a:ext uri="{0D108BD9-81ED-4DB2-BD59-A6C34878D82A}">
                    <a16:rowId xmlns:a16="http://schemas.microsoft.com/office/drawing/2014/main" val="10002"/>
                  </a:ext>
                </a:extLst>
              </a:tr>
              <a:tr h="370840">
                <a:tc>
                  <a:txBody>
                    <a:bodyPr/>
                    <a:lstStyle/>
                    <a:p>
                      <a:r>
                        <a:rPr lang="en-US" b="1" dirty="0">
                          <a:solidFill>
                            <a:schemeClr val="bg1"/>
                          </a:solidFill>
                        </a:rPr>
                        <a:t>Two - Independent</a:t>
                      </a:r>
                    </a:p>
                  </a:txBody>
                  <a:tcPr>
                    <a:solidFill>
                      <a:srgbClr val="C00000"/>
                    </a:solidFill>
                  </a:tcPr>
                </a:tc>
                <a:tc>
                  <a:txBody>
                    <a:bodyPr/>
                    <a:lstStyle/>
                    <a:p>
                      <a:r>
                        <a:rPr lang="en-US" b="1" dirty="0">
                          <a:solidFill>
                            <a:schemeClr val="bg1"/>
                          </a:solidFill>
                        </a:rPr>
                        <a:t>Continuous</a:t>
                      </a:r>
                      <a:r>
                        <a:rPr lang="en-US" b="1" baseline="0" dirty="0">
                          <a:solidFill>
                            <a:schemeClr val="bg1"/>
                          </a:solidFill>
                        </a:rPr>
                        <a:t> (Interval/Ratio)</a:t>
                      </a:r>
                      <a:endParaRPr lang="en-US" b="1" dirty="0">
                        <a:solidFill>
                          <a:schemeClr val="bg1"/>
                        </a:solidFill>
                      </a:endParaRPr>
                    </a:p>
                  </a:txBody>
                  <a:tcPr>
                    <a:solidFill>
                      <a:srgbClr val="0070C0"/>
                    </a:solidFill>
                  </a:tcPr>
                </a:tc>
                <a:tc>
                  <a:txBody>
                    <a:bodyPr/>
                    <a:lstStyle/>
                    <a:p>
                      <a:r>
                        <a:rPr lang="en-US" dirty="0"/>
                        <a:t>Test Mean</a:t>
                      </a:r>
                    </a:p>
                  </a:txBody>
                  <a:tcPr>
                    <a:solidFill>
                      <a:schemeClr val="accent1">
                        <a:lumMod val="60000"/>
                        <a:lumOff val="40000"/>
                      </a:schemeClr>
                    </a:solidFill>
                  </a:tcPr>
                </a:tc>
                <a:tc>
                  <a:txBody>
                    <a:bodyPr/>
                    <a:lstStyle/>
                    <a:p>
                      <a:r>
                        <a:rPr lang="en-US" dirty="0"/>
                        <a:t>H</a:t>
                      </a:r>
                      <a:r>
                        <a:rPr lang="en-US" baseline="-25000" dirty="0"/>
                        <a:t>0 </a:t>
                      </a:r>
                      <a:r>
                        <a:rPr lang="en-US" baseline="0" dirty="0"/>
                        <a:t>: </a:t>
                      </a:r>
                      <a:r>
                        <a:rPr lang="el-GR" dirty="0"/>
                        <a:t>μ</a:t>
                      </a:r>
                      <a:r>
                        <a:rPr lang="en-US" baseline="-25000" dirty="0"/>
                        <a:t>1</a:t>
                      </a:r>
                      <a:r>
                        <a:rPr lang="en-US" dirty="0"/>
                        <a:t> = </a:t>
                      </a:r>
                      <a:r>
                        <a:rPr lang="el-GR" dirty="0"/>
                        <a:t>μ</a:t>
                      </a:r>
                      <a:r>
                        <a:rPr lang="en-US" baseline="-25000" dirty="0"/>
                        <a:t>2</a:t>
                      </a:r>
                      <a:endParaRPr lang="en-US" dirty="0"/>
                    </a:p>
                  </a:txBody>
                  <a:tcPr/>
                </a:tc>
                <a:tc>
                  <a:txBody>
                    <a:bodyPr/>
                    <a:lstStyle/>
                    <a:p>
                      <a:r>
                        <a:rPr lang="en-US" dirty="0"/>
                        <a:t>t- Test (with F-Test)</a:t>
                      </a:r>
                      <a:endParaRPr lang="en-US" dirty="0">
                        <a:solidFill>
                          <a:srgbClr val="FFFF00"/>
                        </a:solidFill>
                      </a:endParaRPr>
                    </a:p>
                  </a:txBody>
                  <a:tcPr>
                    <a:solidFill>
                      <a:srgbClr val="00B050"/>
                    </a:solidFill>
                  </a:tcPr>
                </a:tc>
                <a:extLst>
                  <a:ext uri="{0D108BD9-81ED-4DB2-BD59-A6C34878D82A}">
                    <a16:rowId xmlns:a16="http://schemas.microsoft.com/office/drawing/2014/main" val="10003"/>
                  </a:ext>
                </a:extLst>
              </a:tr>
            </a:tbl>
          </a:graphicData>
        </a:graphic>
      </p:graphicFrame>
      <p:graphicFrame>
        <p:nvGraphicFramePr>
          <p:cNvPr id="6" name="Table 5">
            <a:extLst>
              <a:ext uri="{FF2B5EF4-FFF2-40B4-BE49-F238E27FC236}">
                <a16:creationId xmlns:a16="http://schemas.microsoft.com/office/drawing/2014/main" id="{E1BAFD86-FCE9-4745-A953-CE17F5340384}"/>
              </a:ext>
            </a:extLst>
          </p:cNvPr>
          <p:cNvGraphicFramePr>
            <a:graphicFrameLocks noGrp="1"/>
          </p:cNvGraphicFramePr>
          <p:nvPr>
            <p:extLst>
              <p:ext uri="{D42A27DB-BD31-4B8C-83A1-F6EECF244321}">
                <p14:modId xmlns:p14="http://schemas.microsoft.com/office/powerpoint/2010/main" val="3776490658"/>
              </p:ext>
            </p:extLst>
          </p:nvPr>
        </p:nvGraphicFramePr>
        <p:xfrm>
          <a:off x="398094" y="1018746"/>
          <a:ext cx="10347664" cy="370840"/>
        </p:xfrm>
        <a:graphic>
          <a:graphicData uri="http://schemas.openxmlformats.org/drawingml/2006/table">
            <a:tbl>
              <a:tblPr firstRow="1" bandRow="1">
                <a:tableStyleId>{5C22544A-7EE6-4342-B048-85BDC9FD1C3A}</a:tableStyleId>
              </a:tblPr>
              <a:tblGrid>
                <a:gridCol w="1492850">
                  <a:extLst>
                    <a:ext uri="{9D8B030D-6E8A-4147-A177-3AD203B41FA5}">
                      <a16:colId xmlns:a16="http://schemas.microsoft.com/office/drawing/2014/main" val="1526166978"/>
                    </a:ext>
                  </a:extLst>
                </a:gridCol>
                <a:gridCol w="2539013">
                  <a:extLst>
                    <a:ext uri="{9D8B030D-6E8A-4147-A177-3AD203B41FA5}">
                      <a16:colId xmlns:a16="http://schemas.microsoft.com/office/drawing/2014/main" val="3162113610"/>
                    </a:ext>
                  </a:extLst>
                </a:gridCol>
                <a:gridCol w="1941263">
                  <a:extLst>
                    <a:ext uri="{9D8B030D-6E8A-4147-A177-3AD203B41FA5}">
                      <a16:colId xmlns:a16="http://schemas.microsoft.com/office/drawing/2014/main" val="179865756"/>
                    </a:ext>
                  </a:extLst>
                </a:gridCol>
                <a:gridCol w="1991042">
                  <a:extLst>
                    <a:ext uri="{9D8B030D-6E8A-4147-A177-3AD203B41FA5}">
                      <a16:colId xmlns:a16="http://schemas.microsoft.com/office/drawing/2014/main" val="2220359699"/>
                    </a:ext>
                  </a:extLst>
                </a:gridCol>
                <a:gridCol w="2383496">
                  <a:extLst>
                    <a:ext uri="{9D8B030D-6E8A-4147-A177-3AD203B41FA5}">
                      <a16:colId xmlns:a16="http://schemas.microsoft.com/office/drawing/2014/main" val="1306256056"/>
                    </a:ext>
                  </a:extLst>
                </a:gridCol>
              </a:tblGrid>
              <a:tr h="370840">
                <a:tc>
                  <a:txBody>
                    <a:bodyPr/>
                    <a:lstStyle/>
                    <a:p>
                      <a:r>
                        <a:rPr lang="en-US" dirty="0"/>
                        <a:t>Sample</a:t>
                      </a:r>
                    </a:p>
                  </a:txBody>
                  <a:tcPr/>
                </a:tc>
                <a:tc>
                  <a:txBody>
                    <a:bodyPr/>
                    <a:lstStyle/>
                    <a:p>
                      <a:r>
                        <a:rPr lang="en-US" dirty="0"/>
                        <a:t>Data</a:t>
                      </a:r>
                    </a:p>
                  </a:txBody>
                  <a:tcPr/>
                </a:tc>
                <a:tc>
                  <a:txBody>
                    <a:bodyPr/>
                    <a:lstStyle/>
                    <a:p>
                      <a:r>
                        <a:rPr lang="en-US" dirty="0"/>
                        <a:t>Purpose</a:t>
                      </a:r>
                    </a:p>
                  </a:txBody>
                  <a:tcPr/>
                </a:tc>
                <a:tc>
                  <a:txBody>
                    <a:bodyPr/>
                    <a:lstStyle/>
                    <a:p>
                      <a:r>
                        <a:rPr lang="en-US" dirty="0"/>
                        <a:t>Hypothesis</a:t>
                      </a:r>
                    </a:p>
                  </a:txBody>
                  <a:tcPr/>
                </a:tc>
                <a:tc>
                  <a:txBody>
                    <a:bodyPr/>
                    <a:lstStyle/>
                    <a:p>
                      <a:r>
                        <a:rPr lang="en-US" dirty="0"/>
                        <a:t>Test/s</a:t>
                      </a:r>
                    </a:p>
                  </a:txBody>
                  <a:tcPr/>
                </a:tc>
                <a:extLst>
                  <a:ext uri="{0D108BD9-81ED-4DB2-BD59-A6C34878D82A}">
                    <a16:rowId xmlns:a16="http://schemas.microsoft.com/office/drawing/2014/main" val="735672327"/>
                  </a:ext>
                </a:extLst>
              </a:tr>
            </a:tbl>
          </a:graphicData>
        </a:graphic>
      </p:graphicFrame>
    </p:spTree>
    <p:extLst>
      <p:ext uri="{BB962C8B-B14F-4D97-AF65-F5344CB8AC3E}">
        <p14:creationId xmlns:p14="http://schemas.microsoft.com/office/powerpoint/2010/main" val="1979742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D60C8-16B1-41CB-AE9E-09F7EAFAA661}"/>
              </a:ext>
            </a:extLst>
          </p:cNvPr>
          <p:cNvSpPr>
            <a:spLocks noGrp="1"/>
          </p:cNvSpPr>
          <p:nvPr>
            <p:ph type="title"/>
          </p:nvPr>
        </p:nvSpPr>
        <p:spPr>
          <a:xfrm>
            <a:off x="110231" y="81040"/>
            <a:ext cx="10515600" cy="771217"/>
          </a:xfrm>
        </p:spPr>
        <p:txBody>
          <a:bodyPr/>
          <a:lstStyle/>
          <a:p>
            <a:r>
              <a:rPr lang="en-IN" dirty="0"/>
              <a:t>References</a:t>
            </a:r>
          </a:p>
        </p:txBody>
      </p:sp>
      <p:sp>
        <p:nvSpPr>
          <p:cNvPr id="7" name="Content Placeholder 6">
            <a:extLst>
              <a:ext uri="{FF2B5EF4-FFF2-40B4-BE49-F238E27FC236}">
                <a16:creationId xmlns:a16="http://schemas.microsoft.com/office/drawing/2014/main" id="{0D545DFB-BACD-77B1-7627-CFEE4B652F58}"/>
              </a:ext>
            </a:extLst>
          </p:cNvPr>
          <p:cNvSpPr>
            <a:spLocks noGrp="1"/>
          </p:cNvSpPr>
          <p:nvPr>
            <p:ph idx="1"/>
          </p:nvPr>
        </p:nvSpPr>
        <p:spPr/>
        <p:txBody>
          <a:bodyPr/>
          <a:lstStyle/>
          <a:p>
            <a:r>
              <a:rPr lang="en-IN" dirty="0"/>
              <a:t>https://stackoverflow.com/questions/2324438/how-to-calculate-the-statistics-t-test-with-numpy</a:t>
            </a:r>
          </a:p>
          <a:p>
            <a:endParaRPr lang="en-IN" dirty="0"/>
          </a:p>
        </p:txBody>
      </p:sp>
    </p:spTree>
    <p:extLst>
      <p:ext uri="{BB962C8B-B14F-4D97-AF65-F5344CB8AC3E}">
        <p14:creationId xmlns:p14="http://schemas.microsoft.com/office/powerpoint/2010/main" val="32277717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sz="4800" dirty="0"/>
            </a:br>
            <a:br>
              <a:rPr lang="en-US" sz="4800" dirty="0"/>
            </a:br>
            <a:r>
              <a:rPr lang="en-US" sz="4800" dirty="0"/>
              <a:t>The End</a:t>
            </a:r>
            <a:br>
              <a:rPr lang="en-US" sz="4800" dirty="0"/>
            </a:br>
            <a:endParaRPr lang="en-US" sz="4800" b="1" dirty="0"/>
          </a:p>
        </p:txBody>
      </p:sp>
    </p:spTree>
    <p:extLst>
      <p:ext uri="{BB962C8B-B14F-4D97-AF65-F5344CB8AC3E}">
        <p14:creationId xmlns:p14="http://schemas.microsoft.com/office/powerpoint/2010/main" val="2759778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79C74-0230-4C79-BE4E-2AAC5383BFB7}"/>
              </a:ext>
            </a:extLst>
          </p:cNvPr>
          <p:cNvSpPr>
            <a:spLocks noGrp="1"/>
          </p:cNvSpPr>
          <p:nvPr>
            <p:ph type="title"/>
          </p:nvPr>
        </p:nvSpPr>
        <p:spPr>
          <a:xfrm>
            <a:off x="92476" y="98795"/>
            <a:ext cx="10515600" cy="1325563"/>
          </a:xfrm>
        </p:spPr>
        <p:txBody>
          <a:bodyPr/>
          <a:lstStyle/>
          <a:p>
            <a:r>
              <a:rPr lang="en-US" sz="3600" dirty="0"/>
              <a:t>Revisiting Distributions </a:t>
            </a:r>
            <a:br>
              <a:rPr lang="en-US" sz="3600" dirty="0"/>
            </a:br>
            <a:r>
              <a:rPr lang="en-US" sz="3600" dirty="0"/>
              <a:t>Concept of Sampling Distribution</a:t>
            </a:r>
            <a:endParaRPr lang="en-GB" sz="3600" dirty="0"/>
          </a:p>
        </p:txBody>
      </p:sp>
      <p:sp>
        <p:nvSpPr>
          <p:cNvPr id="3" name="Content Placeholder 2">
            <a:extLst>
              <a:ext uri="{FF2B5EF4-FFF2-40B4-BE49-F238E27FC236}">
                <a16:creationId xmlns:a16="http://schemas.microsoft.com/office/drawing/2014/main" id="{804AB836-D1D4-4C37-886A-C02BE5CBE306}"/>
              </a:ext>
            </a:extLst>
          </p:cNvPr>
          <p:cNvSpPr>
            <a:spLocks noGrp="1"/>
          </p:cNvSpPr>
          <p:nvPr>
            <p:ph idx="1"/>
          </p:nvPr>
        </p:nvSpPr>
        <p:spPr>
          <a:xfrm>
            <a:off x="270029" y="1972111"/>
            <a:ext cx="10638453" cy="4631419"/>
          </a:xfrm>
        </p:spPr>
        <p:txBody>
          <a:bodyPr>
            <a:normAutofit/>
          </a:bodyPr>
          <a:lstStyle/>
          <a:p>
            <a:r>
              <a:rPr lang="en-US" sz="2800" dirty="0"/>
              <a:t>What we are now interested is </a:t>
            </a:r>
            <a:r>
              <a:rPr lang="en-US" sz="2800" dirty="0">
                <a:solidFill>
                  <a:srgbClr val="FF0000"/>
                </a:solidFill>
              </a:rPr>
              <a:t>not in individual values of the test data </a:t>
            </a:r>
            <a:r>
              <a:rPr lang="en-US" sz="2800" dirty="0"/>
              <a:t>(Battery Life in Hours), </a:t>
            </a:r>
            <a:r>
              <a:rPr lang="en-US" sz="2800" dirty="0">
                <a:solidFill>
                  <a:srgbClr val="FF0000"/>
                </a:solidFill>
              </a:rPr>
              <a:t>but the average of all test data</a:t>
            </a:r>
          </a:p>
          <a:p>
            <a:endParaRPr lang="en-US" sz="2800" dirty="0">
              <a:solidFill>
                <a:srgbClr val="FF0000"/>
              </a:solidFill>
            </a:endParaRPr>
          </a:p>
          <a:p>
            <a:r>
              <a:rPr lang="en-US" sz="2800" dirty="0"/>
              <a:t>We are therefore now interested in knowing </a:t>
            </a:r>
            <a:r>
              <a:rPr lang="en-US" sz="2800" dirty="0">
                <a:solidFill>
                  <a:srgbClr val="FF0000"/>
                </a:solidFill>
              </a:rPr>
              <a:t>how will the averages be distributed</a:t>
            </a:r>
            <a:r>
              <a:rPr lang="en-US" sz="2800" dirty="0"/>
              <a:t> if we take </a:t>
            </a:r>
            <a:r>
              <a:rPr lang="en-US" sz="2800" dirty="0">
                <a:solidFill>
                  <a:srgbClr val="FF0000"/>
                </a:solidFill>
              </a:rPr>
              <a:t>all possible samples of size “n” </a:t>
            </a:r>
            <a:r>
              <a:rPr lang="en-US" sz="2800" dirty="0"/>
              <a:t>from the population of N Batteries</a:t>
            </a:r>
          </a:p>
          <a:p>
            <a:pPr marL="0" indent="0">
              <a:buNone/>
            </a:pPr>
            <a:r>
              <a:rPr lang="en-US" sz="2800" dirty="0"/>
              <a:t> – It is called the “Sampling Distribution of Mean”</a:t>
            </a:r>
          </a:p>
        </p:txBody>
      </p:sp>
    </p:spTree>
    <p:extLst>
      <p:ext uri="{BB962C8B-B14F-4D97-AF65-F5344CB8AC3E}">
        <p14:creationId xmlns:p14="http://schemas.microsoft.com/office/powerpoint/2010/main" val="122544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48503-8158-4589-94C2-205ED5A805C6}"/>
              </a:ext>
            </a:extLst>
          </p:cNvPr>
          <p:cNvSpPr>
            <a:spLocks noGrp="1"/>
          </p:cNvSpPr>
          <p:nvPr>
            <p:ph type="title"/>
          </p:nvPr>
        </p:nvSpPr>
        <p:spPr>
          <a:xfrm>
            <a:off x="83598" y="102599"/>
            <a:ext cx="10515600" cy="954108"/>
          </a:xfrm>
        </p:spPr>
        <p:txBody>
          <a:bodyPr/>
          <a:lstStyle/>
          <a:p>
            <a:r>
              <a:rPr lang="en-US" sz="3600" dirty="0"/>
              <a:t>Distributions -</a:t>
            </a:r>
            <a:r>
              <a:rPr lang="en-IN" sz="3600" dirty="0"/>
              <a:t>Population and Samples</a:t>
            </a:r>
          </a:p>
        </p:txBody>
      </p:sp>
      <p:pic>
        <p:nvPicPr>
          <p:cNvPr id="5" name="Content Placeholder 4">
            <a:extLst>
              <a:ext uri="{FF2B5EF4-FFF2-40B4-BE49-F238E27FC236}">
                <a16:creationId xmlns:a16="http://schemas.microsoft.com/office/drawing/2014/main" id="{2E0CDDEC-648F-4FA4-A338-354B29DA15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7066" y="1827497"/>
            <a:ext cx="6076950" cy="3114675"/>
          </a:xfrm>
        </p:spPr>
      </p:pic>
      <p:sp>
        <p:nvSpPr>
          <p:cNvPr id="3" name="TextBox 2">
            <a:extLst>
              <a:ext uri="{FF2B5EF4-FFF2-40B4-BE49-F238E27FC236}">
                <a16:creationId xmlns:a16="http://schemas.microsoft.com/office/drawing/2014/main" id="{132B9512-A080-4273-93C5-AB392F4A2ED5}"/>
              </a:ext>
            </a:extLst>
          </p:cNvPr>
          <p:cNvSpPr txBox="1"/>
          <p:nvPr/>
        </p:nvSpPr>
        <p:spPr>
          <a:xfrm>
            <a:off x="415600" y="4906619"/>
            <a:ext cx="10001839" cy="523220"/>
          </a:xfrm>
          <a:prstGeom prst="rect">
            <a:avLst/>
          </a:prstGeom>
          <a:noFill/>
        </p:spPr>
        <p:txBody>
          <a:bodyPr wrap="square" rtlCol="0">
            <a:spAutoFit/>
          </a:bodyPr>
          <a:lstStyle/>
          <a:p>
            <a:r>
              <a:rPr lang="en-IN" sz="2800" dirty="0">
                <a:latin typeface="Gill Sans MT" panose="020B0502020104020203" pitchFamily="34" charset="0"/>
              </a:rPr>
              <a:t>Method of Sampling, and Size of Sample are important to inference</a:t>
            </a:r>
          </a:p>
        </p:txBody>
      </p:sp>
      <p:sp>
        <p:nvSpPr>
          <p:cNvPr id="4" name="Rectangle 3">
            <a:extLst>
              <a:ext uri="{FF2B5EF4-FFF2-40B4-BE49-F238E27FC236}">
                <a16:creationId xmlns:a16="http://schemas.microsoft.com/office/drawing/2014/main" id="{34D75881-2CD0-43D5-99FF-B776AA32940F}"/>
              </a:ext>
            </a:extLst>
          </p:cNvPr>
          <p:cNvSpPr/>
          <p:nvPr/>
        </p:nvSpPr>
        <p:spPr>
          <a:xfrm>
            <a:off x="415600" y="5671751"/>
            <a:ext cx="10689274" cy="954107"/>
          </a:xfrm>
          <a:prstGeom prst="rect">
            <a:avLst/>
          </a:prstGeom>
        </p:spPr>
        <p:txBody>
          <a:bodyPr wrap="square">
            <a:spAutoFit/>
          </a:bodyPr>
          <a:lstStyle/>
          <a:p>
            <a:pPr indent="-457200"/>
            <a:r>
              <a:rPr lang="en-US" sz="2800" dirty="0">
                <a:latin typeface="Gill Sans MT" panose="020B0502020104020203" pitchFamily="34" charset="0"/>
              </a:rPr>
              <a:t>The sampling distribution enables us to understand the relationship between the test statistics, and the population parameter values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DC91B99-85E9-4F11-ADCA-E263853B5216}"/>
                  </a:ext>
                </a:extLst>
              </p:cNvPr>
              <p:cNvSpPr txBox="1"/>
              <p:nvPr/>
            </p:nvSpPr>
            <p:spPr>
              <a:xfrm>
                <a:off x="271658" y="2064546"/>
                <a:ext cx="2129351" cy="1846659"/>
              </a:xfrm>
              <a:prstGeom prst="rect">
                <a:avLst/>
              </a:prstGeom>
              <a:noFill/>
            </p:spPr>
            <p:txBody>
              <a:bodyPr wrap="square" rtlCol="0">
                <a:spAutoFit/>
              </a:bodyPr>
              <a:lstStyle/>
              <a:p>
                <a:r>
                  <a:rPr lang="en-IN" sz="3200" dirty="0">
                    <a:latin typeface="Gill Sans MT" panose="020B0502020104020203" pitchFamily="34" charset="0"/>
                  </a:rPr>
                  <a:t>Population Parameters</a:t>
                </a:r>
              </a:p>
              <a:p>
                <a:r>
                  <a:rPr lang="en-IN" sz="3200" b="1" dirty="0">
                    <a:latin typeface="Gill Sans MT" panose="020B0502020104020203" pitchFamily="34" charset="0"/>
                  </a:rPr>
                  <a:t>µ, </a:t>
                </a:r>
                <a14:m>
                  <m:oMath xmlns:m="http://schemas.openxmlformats.org/officeDocument/2006/math">
                    <m:r>
                      <m:rPr>
                        <m:nor/>
                      </m:rPr>
                      <a:rPr lang="el-GR" sz="3200" b="1"/>
                      <m:t>π</m:t>
                    </m:r>
                  </m:oMath>
                </a14:m>
                <a:r>
                  <a:rPr lang="en-IN" sz="3200" dirty="0">
                    <a:latin typeface="Gill Sans MT" panose="020B0502020104020203" pitchFamily="34" charset="0"/>
                  </a:rPr>
                  <a:t>, </a:t>
                </a:r>
                <a:r>
                  <a:rPr lang="el-GR" sz="3200" b="1" dirty="0"/>
                  <a:t>σ</a:t>
                </a:r>
                <a:r>
                  <a:rPr lang="el-GR" sz="3200" b="1" baseline="30000" dirty="0"/>
                  <a:t>2</a:t>
                </a:r>
                <a:endParaRPr lang="en-IN" sz="3200" dirty="0">
                  <a:latin typeface="Gill Sans MT" panose="020B0502020104020203" pitchFamily="34" charset="0"/>
                </a:endParaRPr>
              </a:p>
              <a:p>
                <a:endParaRPr lang="en-IN" dirty="0">
                  <a:latin typeface="Gill Sans MT" panose="020B0502020104020203" pitchFamily="34" charset="0"/>
                </a:endParaRPr>
              </a:p>
            </p:txBody>
          </p:sp>
        </mc:Choice>
        <mc:Fallback xmlns="">
          <p:sp>
            <p:nvSpPr>
              <p:cNvPr id="6" name="TextBox 5">
                <a:extLst>
                  <a:ext uri="{FF2B5EF4-FFF2-40B4-BE49-F238E27FC236}">
                    <a16:creationId xmlns:a16="http://schemas.microsoft.com/office/drawing/2014/main" id="{8DC91B99-85E9-4F11-ADCA-E263853B5216}"/>
                  </a:ext>
                </a:extLst>
              </p:cNvPr>
              <p:cNvSpPr txBox="1">
                <a:spLocks noRot="1" noChangeAspect="1" noMove="1" noResize="1" noEditPoints="1" noAdjustHandles="1" noChangeArrowheads="1" noChangeShapeType="1" noTextEdit="1"/>
              </p:cNvSpPr>
              <p:nvPr/>
            </p:nvSpPr>
            <p:spPr>
              <a:xfrm>
                <a:off x="271658" y="2064546"/>
                <a:ext cx="2129351" cy="1846659"/>
              </a:xfrm>
              <a:prstGeom prst="rect">
                <a:avLst/>
              </a:prstGeom>
              <a:blipFill>
                <a:blip r:embed="rId3"/>
                <a:stretch>
                  <a:fillRect l="-7450" t="-4290" r="-458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EAAE590-C0F8-41BF-A163-96AD2429BD37}"/>
                  </a:ext>
                </a:extLst>
              </p:cNvPr>
              <p:cNvSpPr txBox="1"/>
              <p:nvPr/>
            </p:nvSpPr>
            <p:spPr>
              <a:xfrm>
                <a:off x="8431671" y="2190067"/>
                <a:ext cx="2083423" cy="1846659"/>
              </a:xfrm>
              <a:prstGeom prst="rect">
                <a:avLst/>
              </a:prstGeom>
              <a:noFill/>
            </p:spPr>
            <p:txBody>
              <a:bodyPr wrap="square" rtlCol="0">
                <a:spAutoFit/>
              </a:bodyPr>
              <a:lstStyle/>
              <a:p>
                <a:r>
                  <a:rPr lang="en-IN" sz="3200" dirty="0">
                    <a:latin typeface="Gill Sans MT" panose="020B0502020104020203" pitchFamily="34" charset="0"/>
                  </a:rPr>
                  <a:t>Sample Statistics</a:t>
                </a:r>
              </a:p>
              <a:p>
                <a14:m>
                  <m:oMath xmlns:m="http://schemas.openxmlformats.org/officeDocument/2006/math">
                    <m:acc>
                      <m:accPr>
                        <m:chr m:val="̅"/>
                        <m:ctrlPr>
                          <a:rPr lang="en-US" sz="3200" b="1" i="1" dirty="0">
                            <a:latin typeface="Cambria Math" panose="02040503050406030204" pitchFamily="18" charset="0"/>
                          </a:rPr>
                        </m:ctrlPr>
                      </m:accPr>
                      <m:e>
                        <m:r>
                          <a:rPr lang="en-US" sz="3200" b="1" i="0" dirty="0">
                            <a:latin typeface="Cambria Math" panose="02040503050406030204" pitchFamily="18" charset="0"/>
                          </a:rPr>
                          <m:t>𝐱</m:t>
                        </m:r>
                        <m:r>
                          <a:rPr lang="en-IN" sz="3200" b="1" i="0" dirty="0" smtClean="0">
                            <a:latin typeface="Cambria Math" panose="02040503050406030204" pitchFamily="18" charset="0"/>
                          </a:rPr>
                          <m:t>,</m:t>
                        </m:r>
                      </m:e>
                    </m:acc>
                    <m:r>
                      <a:rPr lang="en-IN" sz="3200" b="1" i="0" dirty="0">
                        <a:latin typeface="Cambria Math" panose="02040503050406030204" pitchFamily="18" charset="0"/>
                      </a:rPr>
                      <m:t> </m:t>
                    </m:r>
                    <m:acc>
                      <m:accPr>
                        <m:chr m:val="̂"/>
                        <m:ctrlPr>
                          <a:rPr lang="en-IN" sz="3200" b="1" i="1" dirty="0" smtClean="0">
                            <a:latin typeface="Cambria Math" panose="02040503050406030204" pitchFamily="18" charset="0"/>
                          </a:rPr>
                        </m:ctrlPr>
                      </m:accPr>
                      <m:e>
                        <m:r>
                          <a:rPr lang="en-IN" sz="3200" b="1" i="0" dirty="0" smtClean="0">
                            <a:latin typeface="Cambria Math" panose="02040503050406030204" pitchFamily="18" charset="0"/>
                          </a:rPr>
                          <m:t>𝐩</m:t>
                        </m:r>
                      </m:e>
                    </m:acc>
                  </m:oMath>
                </a14:m>
                <a:r>
                  <a:rPr lang="en-IN" sz="3200" dirty="0">
                    <a:latin typeface="Gill Sans MT" panose="020B0502020104020203" pitchFamily="34" charset="0"/>
                  </a:rPr>
                  <a:t>, </a:t>
                </a:r>
                <a:r>
                  <a:rPr lang="en-IN" sz="3200" b="1" dirty="0">
                    <a:latin typeface="Gill Sans MT" panose="020B0502020104020203" pitchFamily="34" charset="0"/>
                  </a:rPr>
                  <a:t>s</a:t>
                </a:r>
                <a:r>
                  <a:rPr lang="el-GR" sz="3200" b="1" baseline="30000" dirty="0"/>
                  <a:t>2</a:t>
                </a:r>
                <a:endParaRPr lang="en-IN" sz="3200" dirty="0">
                  <a:latin typeface="Gill Sans MT" panose="020B0502020104020203" pitchFamily="34" charset="0"/>
                </a:endParaRPr>
              </a:p>
              <a:p>
                <a:endParaRPr lang="en-IN" dirty="0">
                  <a:latin typeface="Gill Sans MT" panose="020B0502020104020203" pitchFamily="34" charset="0"/>
                </a:endParaRPr>
              </a:p>
            </p:txBody>
          </p:sp>
        </mc:Choice>
        <mc:Fallback xmlns="">
          <p:sp>
            <p:nvSpPr>
              <p:cNvPr id="7" name="TextBox 6">
                <a:extLst>
                  <a:ext uri="{FF2B5EF4-FFF2-40B4-BE49-F238E27FC236}">
                    <a16:creationId xmlns:a16="http://schemas.microsoft.com/office/drawing/2014/main" id="{6EAAE590-C0F8-41BF-A163-96AD2429BD37}"/>
                  </a:ext>
                </a:extLst>
              </p:cNvPr>
              <p:cNvSpPr txBox="1">
                <a:spLocks noRot="1" noChangeAspect="1" noMove="1" noResize="1" noEditPoints="1" noAdjustHandles="1" noChangeArrowheads="1" noChangeShapeType="1" noTextEdit="1"/>
              </p:cNvSpPr>
              <p:nvPr/>
            </p:nvSpPr>
            <p:spPr>
              <a:xfrm>
                <a:off x="8431671" y="2190067"/>
                <a:ext cx="2083423" cy="1846659"/>
              </a:xfrm>
              <a:prstGeom prst="rect">
                <a:avLst/>
              </a:prstGeom>
              <a:blipFill>
                <a:blip r:embed="rId4"/>
                <a:stretch>
                  <a:fillRect l="-7310" t="-4290"/>
                </a:stretch>
              </a:blipFill>
            </p:spPr>
            <p:txBody>
              <a:bodyPr/>
              <a:lstStyle/>
              <a:p>
                <a:r>
                  <a:rPr lang="en-IN">
                    <a:noFill/>
                  </a:rPr>
                  <a:t> </a:t>
                </a:r>
              </a:p>
            </p:txBody>
          </p:sp>
        </mc:Fallback>
      </mc:AlternateContent>
      <p:sp>
        <p:nvSpPr>
          <p:cNvPr id="12" name="Arrow: Curved Up 11">
            <a:extLst>
              <a:ext uri="{FF2B5EF4-FFF2-40B4-BE49-F238E27FC236}">
                <a16:creationId xmlns:a16="http://schemas.microsoft.com/office/drawing/2014/main" id="{2517C6DE-9D0E-4EF2-B68A-F9BE5DD07402}"/>
              </a:ext>
            </a:extLst>
          </p:cNvPr>
          <p:cNvSpPr/>
          <p:nvPr/>
        </p:nvSpPr>
        <p:spPr>
          <a:xfrm rot="10800000">
            <a:off x="1592800" y="1069131"/>
            <a:ext cx="7311502" cy="112093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867450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79C74-0230-4C79-BE4E-2AAC5383BFB7}"/>
              </a:ext>
            </a:extLst>
          </p:cNvPr>
          <p:cNvSpPr>
            <a:spLocks noGrp="1"/>
          </p:cNvSpPr>
          <p:nvPr>
            <p:ph type="title"/>
          </p:nvPr>
        </p:nvSpPr>
        <p:spPr>
          <a:xfrm>
            <a:off x="67161" y="58944"/>
            <a:ext cx="10515600" cy="971075"/>
          </a:xfrm>
        </p:spPr>
        <p:txBody>
          <a:bodyPr>
            <a:normAutofit/>
          </a:bodyPr>
          <a:lstStyle/>
          <a:p>
            <a:r>
              <a:rPr lang="en-US" sz="3600" b="1" dirty="0"/>
              <a:t>Example</a:t>
            </a:r>
            <a:r>
              <a:rPr lang="en-US" sz="3600" dirty="0"/>
              <a:t> of Sampling Distribution (Mean)</a:t>
            </a:r>
            <a:endParaRPr lang="en-GB" sz="3600" dirty="0"/>
          </a:p>
        </p:txBody>
      </p:sp>
      <p:sp>
        <p:nvSpPr>
          <p:cNvPr id="3" name="Content Placeholder 2">
            <a:extLst>
              <a:ext uri="{FF2B5EF4-FFF2-40B4-BE49-F238E27FC236}">
                <a16:creationId xmlns:a16="http://schemas.microsoft.com/office/drawing/2014/main" id="{804AB836-D1D4-4C37-886A-C02BE5CBE306}"/>
              </a:ext>
            </a:extLst>
          </p:cNvPr>
          <p:cNvSpPr>
            <a:spLocks noGrp="1"/>
          </p:cNvSpPr>
          <p:nvPr>
            <p:ph idx="1"/>
          </p:nvPr>
        </p:nvSpPr>
        <p:spPr>
          <a:xfrm>
            <a:off x="345233" y="1306285"/>
            <a:ext cx="11585507" cy="5144277"/>
          </a:xfrm>
        </p:spPr>
        <p:txBody>
          <a:bodyPr>
            <a:normAutofit/>
          </a:bodyPr>
          <a:lstStyle/>
          <a:p>
            <a:r>
              <a:rPr lang="fr-FR" sz="2800" b="1" dirty="0"/>
              <a:t>Population (N=5)</a:t>
            </a:r>
            <a:r>
              <a:rPr lang="fr-FR" sz="2800" dirty="0"/>
              <a:t> </a:t>
            </a:r>
            <a:r>
              <a:rPr lang="fr-FR" sz="2800" b="1" dirty="0"/>
              <a:t>1</a:t>
            </a:r>
            <a:r>
              <a:rPr lang="fr-FR" sz="2800" dirty="0"/>
              <a:t> </a:t>
            </a:r>
            <a:r>
              <a:rPr lang="fr-FR" sz="2800" b="1" dirty="0"/>
              <a:t>3</a:t>
            </a:r>
            <a:r>
              <a:rPr lang="fr-FR" sz="2800" dirty="0"/>
              <a:t> </a:t>
            </a:r>
            <a:r>
              <a:rPr lang="fr-FR" sz="2800" b="1" dirty="0"/>
              <a:t>5</a:t>
            </a:r>
            <a:r>
              <a:rPr lang="fr-FR" sz="2800" dirty="0"/>
              <a:t> </a:t>
            </a:r>
            <a:r>
              <a:rPr lang="fr-FR" sz="2800" b="1" dirty="0"/>
              <a:t>7</a:t>
            </a:r>
            <a:r>
              <a:rPr lang="fr-FR" sz="2800" dirty="0"/>
              <a:t> </a:t>
            </a:r>
            <a:r>
              <a:rPr lang="fr-FR" sz="2800" b="1" dirty="0"/>
              <a:t>9 </a:t>
            </a:r>
            <a:r>
              <a:rPr lang="fr-FR" sz="2800" b="1" dirty="0">
                <a:solidFill>
                  <a:srgbClr val="FF0000"/>
                </a:solidFill>
              </a:rPr>
              <a:t>: </a:t>
            </a:r>
            <a:r>
              <a:rPr lang="en-IN" sz="2800" b="1" dirty="0"/>
              <a:t> Mean µ</a:t>
            </a:r>
            <a:r>
              <a:rPr lang="en-IN" sz="2800" dirty="0"/>
              <a:t> = </a:t>
            </a:r>
            <a:r>
              <a:rPr lang="en-IN" sz="2800" b="1" dirty="0"/>
              <a:t>5 </a:t>
            </a:r>
            <a:r>
              <a:rPr lang="en-IN" sz="2800" b="1" dirty="0">
                <a:solidFill>
                  <a:srgbClr val="FF0000"/>
                </a:solidFill>
              </a:rPr>
              <a:t>:</a:t>
            </a:r>
            <a:r>
              <a:rPr lang="en-IN" sz="2800" b="1" dirty="0"/>
              <a:t>  Variance </a:t>
            </a:r>
            <a:r>
              <a:rPr lang="el-GR" sz="2800" b="1" dirty="0"/>
              <a:t>σ</a:t>
            </a:r>
            <a:r>
              <a:rPr lang="el-GR" sz="2800" b="1" baseline="30000" dirty="0"/>
              <a:t>2</a:t>
            </a:r>
            <a:r>
              <a:rPr lang="el-GR" sz="2800" dirty="0"/>
              <a:t> </a:t>
            </a:r>
            <a:r>
              <a:rPr lang="en-IN" sz="2800" dirty="0"/>
              <a:t>= </a:t>
            </a:r>
            <a:r>
              <a:rPr lang="el-GR" sz="2800" b="1" dirty="0"/>
              <a:t>8</a:t>
            </a:r>
            <a:endParaRPr lang="en-IN" sz="2800" b="1" dirty="0"/>
          </a:p>
          <a:p>
            <a:r>
              <a:rPr lang="en-IN" sz="2400" b="1" dirty="0"/>
              <a:t>Let’s say, to Estimate the population mean we take a sample of 2 (n=2)</a:t>
            </a:r>
          </a:p>
          <a:p>
            <a:r>
              <a:rPr lang="en-IN" sz="2800" dirty="0"/>
              <a:t>Possible samples of 2 are </a:t>
            </a:r>
            <a:endParaRPr lang="en-US" sz="2800" dirty="0"/>
          </a:p>
        </p:txBody>
      </p:sp>
      <p:graphicFrame>
        <p:nvGraphicFramePr>
          <p:cNvPr id="4" name="Table 3">
            <a:extLst>
              <a:ext uri="{FF2B5EF4-FFF2-40B4-BE49-F238E27FC236}">
                <a16:creationId xmlns:a16="http://schemas.microsoft.com/office/drawing/2014/main" id="{87C31DFB-D66B-42B0-8157-04B9116DA2C4}"/>
              </a:ext>
            </a:extLst>
          </p:cNvPr>
          <p:cNvGraphicFramePr>
            <a:graphicFrameLocks noGrp="1"/>
          </p:cNvGraphicFramePr>
          <p:nvPr/>
        </p:nvGraphicFramePr>
        <p:xfrm>
          <a:off x="597159" y="2777097"/>
          <a:ext cx="3172408" cy="3676263"/>
        </p:xfrm>
        <a:graphic>
          <a:graphicData uri="http://schemas.openxmlformats.org/drawingml/2006/table">
            <a:tbl>
              <a:tblPr>
                <a:tableStyleId>{5C22544A-7EE6-4342-B048-85BDC9FD1C3A}</a:tableStyleId>
              </a:tblPr>
              <a:tblGrid>
                <a:gridCol w="1287451">
                  <a:extLst>
                    <a:ext uri="{9D8B030D-6E8A-4147-A177-3AD203B41FA5}">
                      <a16:colId xmlns:a16="http://schemas.microsoft.com/office/drawing/2014/main" val="689155848"/>
                    </a:ext>
                  </a:extLst>
                </a:gridCol>
                <a:gridCol w="775670">
                  <a:extLst>
                    <a:ext uri="{9D8B030D-6E8A-4147-A177-3AD203B41FA5}">
                      <a16:colId xmlns:a16="http://schemas.microsoft.com/office/drawing/2014/main" val="562125411"/>
                    </a:ext>
                  </a:extLst>
                </a:gridCol>
                <a:gridCol w="1109287">
                  <a:extLst>
                    <a:ext uri="{9D8B030D-6E8A-4147-A177-3AD203B41FA5}">
                      <a16:colId xmlns:a16="http://schemas.microsoft.com/office/drawing/2014/main" val="3016254021"/>
                    </a:ext>
                  </a:extLst>
                </a:gridCol>
              </a:tblGrid>
              <a:tr h="662820">
                <a:tc>
                  <a:txBody>
                    <a:bodyPr/>
                    <a:lstStyle/>
                    <a:p>
                      <a:pPr algn="l" fontAlgn="b"/>
                      <a:r>
                        <a:rPr lang="en-IN" sz="2000" b="1" u="none" strike="noStrike" dirty="0">
                          <a:effectLst/>
                        </a:rPr>
                        <a:t>Samples</a:t>
                      </a:r>
                      <a:r>
                        <a:rPr lang="en-IN" sz="2000" u="none" strike="noStrike" dirty="0">
                          <a:effectLst/>
                        </a:rPr>
                        <a:t> </a:t>
                      </a:r>
                      <a:r>
                        <a:rPr lang="en-IN" sz="2000" b="1" u="none" strike="noStrike" dirty="0">
                          <a:effectLst/>
                        </a:rPr>
                        <a:t>of 2</a:t>
                      </a:r>
                      <a:endParaRPr lang="en-IN"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dirty="0">
                          <a:effectLst/>
                        </a:rPr>
                        <a:t>1</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dirty="0">
                          <a:effectLst/>
                        </a:rPr>
                        <a:t>3</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78899087"/>
                  </a:ext>
                </a:extLst>
              </a:tr>
              <a:tr h="334827">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dirty="0">
                          <a:effectLst/>
                        </a:rPr>
                        <a:t>1</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dirty="0">
                          <a:effectLst/>
                        </a:rPr>
                        <a:t>5</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43387250"/>
                  </a:ext>
                </a:extLst>
              </a:tr>
              <a:tr h="334827">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a:effectLst/>
                        </a:rPr>
                        <a:t>1</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dirty="0">
                          <a:effectLst/>
                        </a:rPr>
                        <a:t>7</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79270941"/>
                  </a:ext>
                </a:extLst>
              </a:tr>
              <a:tr h="334827">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a:effectLst/>
                        </a:rPr>
                        <a:t>1</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dirty="0">
                          <a:effectLst/>
                        </a:rPr>
                        <a:t>9</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83168856"/>
                  </a:ext>
                </a:extLst>
              </a:tr>
              <a:tr h="334827">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a:effectLst/>
                        </a:rPr>
                        <a:t>3</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dirty="0">
                          <a:effectLst/>
                        </a:rPr>
                        <a:t>5</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6895594"/>
                  </a:ext>
                </a:extLst>
              </a:tr>
              <a:tr h="334827">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a:effectLst/>
                        </a:rPr>
                        <a:t>3</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dirty="0">
                          <a:effectLst/>
                        </a:rPr>
                        <a:t>7</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02934675"/>
                  </a:ext>
                </a:extLst>
              </a:tr>
              <a:tr h="334827">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a:effectLst/>
                        </a:rPr>
                        <a:t>3</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dirty="0">
                          <a:effectLst/>
                        </a:rPr>
                        <a:t>9</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82787537"/>
                  </a:ext>
                </a:extLst>
              </a:tr>
              <a:tr h="334827">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a:effectLst/>
                        </a:rPr>
                        <a:t>5</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dirty="0">
                          <a:effectLst/>
                        </a:rPr>
                        <a:t>7</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54535749"/>
                  </a:ext>
                </a:extLst>
              </a:tr>
              <a:tr h="334827">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a:effectLst/>
                        </a:rPr>
                        <a:t>5</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dirty="0">
                          <a:effectLst/>
                        </a:rPr>
                        <a:t>9</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62905251"/>
                  </a:ext>
                </a:extLst>
              </a:tr>
              <a:tr h="334827">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dirty="0">
                          <a:effectLst/>
                        </a:rPr>
                        <a:t>7</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dirty="0">
                          <a:effectLst/>
                        </a:rPr>
                        <a:t>9</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73371003"/>
                  </a:ext>
                </a:extLst>
              </a:tr>
            </a:tbl>
          </a:graphicData>
        </a:graphic>
      </p:graphicFrame>
      <p:graphicFrame>
        <p:nvGraphicFramePr>
          <p:cNvPr id="6" name="Table 5">
            <a:extLst>
              <a:ext uri="{FF2B5EF4-FFF2-40B4-BE49-F238E27FC236}">
                <a16:creationId xmlns:a16="http://schemas.microsoft.com/office/drawing/2014/main" id="{001F32D1-5A9C-4F78-BD20-062AF2F4194F}"/>
              </a:ext>
            </a:extLst>
          </p:cNvPr>
          <p:cNvGraphicFramePr>
            <a:graphicFrameLocks noGrp="1"/>
          </p:cNvGraphicFramePr>
          <p:nvPr>
            <p:extLst>
              <p:ext uri="{D42A27DB-BD31-4B8C-83A1-F6EECF244321}">
                <p14:modId xmlns:p14="http://schemas.microsoft.com/office/powerpoint/2010/main" val="1225089603"/>
              </p:ext>
            </p:extLst>
          </p:nvPr>
        </p:nvGraphicFramePr>
        <p:xfrm>
          <a:off x="3769567" y="2788292"/>
          <a:ext cx="1303365" cy="3676266"/>
        </p:xfrm>
        <a:graphic>
          <a:graphicData uri="http://schemas.openxmlformats.org/drawingml/2006/table">
            <a:tbl>
              <a:tblPr>
                <a:tableStyleId>{5C22544A-7EE6-4342-B048-85BDC9FD1C3A}</a:tableStyleId>
              </a:tblPr>
              <a:tblGrid>
                <a:gridCol w="1303365">
                  <a:extLst>
                    <a:ext uri="{9D8B030D-6E8A-4147-A177-3AD203B41FA5}">
                      <a16:colId xmlns:a16="http://schemas.microsoft.com/office/drawing/2014/main" val="2558611661"/>
                    </a:ext>
                  </a:extLst>
                </a:gridCol>
              </a:tblGrid>
              <a:tr h="334206">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mn-lt"/>
                          <a:ea typeface="+mn-ea"/>
                          <a:cs typeface="+mn-cs"/>
                        </a:rPr>
                        <a:t>Sample Mean </a:t>
                      </a:r>
                      <a:r>
                        <a:rPr kumimoji="0" lang="en-IN" sz="1200" b="1" i="0" u="none" strike="noStrike" kern="1200" cap="none" spc="0" normalizeH="0" baseline="0" noProof="0" dirty="0">
                          <a:ln>
                            <a:noFill/>
                          </a:ln>
                          <a:solidFill>
                            <a:srgbClr val="FF0000"/>
                          </a:solidFill>
                          <a:effectLst/>
                          <a:uLnTx/>
                          <a:uFillTx/>
                          <a:latin typeface="+mn-lt"/>
                          <a:ea typeface="+mn-ea"/>
                          <a:cs typeface="+mn-cs"/>
                        </a:rPr>
                        <a:t>x̅</a:t>
                      </a:r>
                      <a:endParaRPr kumimoji="0" lang="en-IN"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7620" marR="7620" marT="7620" marB="0" anchor="b"/>
                </a:tc>
                <a:extLst>
                  <a:ext uri="{0D108BD9-81ED-4DB2-BD59-A6C34878D82A}">
                    <a16:rowId xmlns:a16="http://schemas.microsoft.com/office/drawing/2014/main" val="3214247768"/>
                  </a:ext>
                </a:extLst>
              </a:tr>
              <a:tr h="334206">
                <a:tc>
                  <a:txBody>
                    <a:bodyPr/>
                    <a:lstStyle/>
                    <a:p>
                      <a:pPr algn="r" fontAlgn="b"/>
                      <a:r>
                        <a:rPr lang="en-IN" sz="2000" u="none" strike="noStrike" dirty="0">
                          <a:effectLst/>
                        </a:rPr>
                        <a:t>2</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3138909"/>
                  </a:ext>
                </a:extLst>
              </a:tr>
              <a:tr h="334206">
                <a:tc>
                  <a:txBody>
                    <a:bodyPr/>
                    <a:lstStyle/>
                    <a:p>
                      <a:pPr algn="r" fontAlgn="b"/>
                      <a:r>
                        <a:rPr lang="en-IN" sz="2000" u="none" strike="noStrike" dirty="0">
                          <a:effectLst/>
                        </a:rPr>
                        <a:t>3</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4956382"/>
                  </a:ext>
                </a:extLst>
              </a:tr>
              <a:tr h="334206">
                <a:tc>
                  <a:txBody>
                    <a:bodyPr/>
                    <a:lstStyle/>
                    <a:p>
                      <a:pPr algn="r" fontAlgn="b"/>
                      <a:r>
                        <a:rPr lang="en-IN" sz="2000" u="none" strike="noStrike" dirty="0">
                          <a:effectLst/>
                        </a:rPr>
                        <a:t>4</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8492614"/>
                  </a:ext>
                </a:extLst>
              </a:tr>
              <a:tr h="334206">
                <a:tc>
                  <a:txBody>
                    <a:bodyPr/>
                    <a:lstStyle/>
                    <a:p>
                      <a:pPr algn="r" fontAlgn="b"/>
                      <a:r>
                        <a:rPr lang="en-IN" sz="2000" u="none" strike="noStrike" dirty="0">
                          <a:effectLst/>
                        </a:rPr>
                        <a:t>5</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5608879"/>
                  </a:ext>
                </a:extLst>
              </a:tr>
              <a:tr h="334206">
                <a:tc>
                  <a:txBody>
                    <a:bodyPr/>
                    <a:lstStyle/>
                    <a:p>
                      <a:pPr algn="r" fontAlgn="b"/>
                      <a:r>
                        <a:rPr lang="en-IN" sz="2000" u="none" strike="noStrike" dirty="0">
                          <a:effectLst/>
                        </a:rPr>
                        <a:t>4</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58062933"/>
                  </a:ext>
                </a:extLst>
              </a:tr>
              <a:tr h="334206">
                <a:tc>
                  <a:txBody>
                    <a:bodyPr/>
                    <a:lstStyle/>
                    <a:p>
                      <a:pPr algn="r" fontAlgn="b"/>
                      <a:r>
                        <a:rPr lang="en-IN" sz="2000" u="none" strike="noStrike" dirty="0">
                          <a:effectLst/>
                        </a:rPr>
                        <a:t>5</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62656834"/>
                  </a:ext>
                </a:extLst>
              </a:tr>
              <a:tr h="334206">
                <a:tc>
                  <a:txBody>
                    <a:bodyPr/>
                    <a:lstStyle/>
                    <a:p>
                      <a:pPr algn="r" fontAlgn="b"/>
                      <a:r>
                        <a:rPr lang="en-IN" sz="2000" u="none" strike="noStrike" dirty="0">
                          <a:effectLst/>
                        </a:rPr>
                        <a:t>6</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39232484"/>
                  </a:ext>
                </a:extLst>
              </a:tr>
              <a:tr h="334206">
                <a:tc>
                  <a:txBody>
                    <a:bodyPr/>
                    <a:lstStyle/>
                    <a:p>
                      <a:pPr algn="r" fontAlgn="b"/>
                      <a:r>
                        <a:rPr lang="en-IN" sz="2000" u="none" strike="noStrike" dirty="0">
                          <a:effectLst/>
                        </a:rPr>
                        <a:t>6</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49979258"/>
                  </a:ext>
                </a:extLst>
              </a:tr>
              <a:tr h="334206">
                <a:tc>
                  <a:txBody>
                    <a:bodyPr/>
                    <a:lstStyle/>
                    <a:p>
                      <a:pPr algn="r" fontAlgn="b"/>
                      <a:r>
                        <a:rPr lang="en-IN" sz="2000" u="none" strike="noStrike" dirty="0">
                          <a:effectLst/>
                        </a:rPr>
                        <a:t>7</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76510383"/>
                  </a:ext>
                </a:extLst>
              </a:tr>
              <a:tr h="334206">
                <a:tc>
                  <a:txBody>
                    <a:bodyPr/>
                    <a:lstStyle/>
                    <a:p>
                      <a:pPr algn="r" fontAlgn="b"/>
                      <a:r>
                        <a:rPr lang="en-IN" sz="2000" u="none" strike="noStrike" dirty="0">
                          <a:effectLst/>
                        </a:rPr>
                        <a:t>8</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06590547"/>
                  </a:ext>
                </a:extLst>
              </a:tr>
            </a:tbl>
          </a:graphicData>
        </a:graphic>
      </p:graphicFrame>
      <p:graphicFrame>
        <p:nvGraphicFramePr>
          <p:cNvPr id="7" name="Table 6">
            <a:extLst>
              <a:ext uri="{FF2B5EF4-FFF2-40B4-BE49-F238E27FC236}">
                <a16:creationId xmlns:a16="http://schemas.microsoft.com/office/drawing/2014/main" id="{0CE7D4B7-F81B-40CF-95A3-6F75B7DCE9BD}"/>
              </a:ext>
            </a:extLst>
          </p:cNvPr>
          <p:cNvGraphicFramePr>
            <a:graphicFrameLocks noGrp="1"/>
          </p:cNvGraphicFramePr>
          <p:nvPr>
            <p:extLst>
              <p:ext uri="{D42A27DB-BD31-4B8C-83A1-F6EECF244321}">
                <p14:modId xmlns:p14="http://schemas.microsoft.com/office/powerpoint/2010/main" val="4205127408"/>
              </p:ext>
            </p:extLst>
          </p:nvPr>
        </p:nvGraphicFramePr>
        <p:xfrm>
          <a:off x="5129138" y="2499722"/>
          <a:ext cx="3809707" cy="746760"/>
        </p:xfrm>
        <a:graphic>
          <a:graphicData uri="http://schemas.openxmlformats.org/drawingml/2006/table">
            <a:tbl>
              <a:tblPr>
                <a:tableStyleId>{5C22544A-7EE6-4342-B048-85BDC9FD1C3A}</a:tableStyleId>
              </a:tblPr>
              <a:tblGrid>
                <a:gridCol w="3165896">
                  <a:extLst>
                    <a:ext uri="{9D8B030D-6E8A-4147-A177-3AD203B41FA5}">
                      <a16:colId xmlns:a16="http://schemas.microsoft.com/office/drawing/2014/main" val="3261242658"/>
                    </a:ext>
                  </a:extLst>
                </a:gridCol>
                <a:gridCol w="643811">
                  <a:extLst>
                    <a:ext uri="{9D8B030D-6E8A-4147-A177-3AD203B41FA5}">
                      <a16:colId xmlns:a16="http://schemas.microsoft.com/office/drawing/2014/main" val="3083323781"/>
                    </a:ext>
                  </a:extLst>
                </a:gridCol>
              </a:tblGrid>
              <a:tr h="320354">
                <a:tc>
                  <a:txBody>
                    <a:bodyPr/>
                    <a:lstStyle/>
                    <a:p>
                      <a:pPr algn="l" fontAlgn="b"/>
                      <a:r>
                        <a:rPr lang="en-IN" sz="2000" u="none" strike="noStrike" dirty="0">
                          <a:effectLst/>
                        </a:rPr>
                        <a:t>Mean (Sample Mean )</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dirty="0">
                          <a:effectLst/>
                        </a:rPr>
                        <a:t>5</a:t>
                      </a:r>
                      <a:endParaRPr lang="en-IN" sz="2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57068539"/>
                  </a:ext>
                </a:extLst>
              </a:tr>
              <a:tr h="320354">
                <a:tc>
                  <a:txBody>
                    <a:bodyPr/>
                    <a:lstStyle/>
                    <a:p>
                      <a:pPr algn="l" fontAlgn="b"/>
                      <a:r>
                        <a:rPr lang="en-IN" sz="2000" u="none" strike="noStrike" dirty="0">
                          <a:effectLst/>
                        </a:rPr>
                        <a:t>Variance (Sample Mean)</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dirty="0">
                          <a:effectLst/>
                        </a:rPr>
                        <a:t>3</a:t>
                      </a:r>
                      <a:endParaRPr lang="en-IN" sz="2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8069123"/>
                  </a:ext>
                </a:extLst>
              </a:tr>
            </a:tbl>
          </a:graphicData>
        </a:graphic>
      </p:graphicFrame>
      <p:graphicFrame>
        <p:nvGraphicFramePr>
          <p:cNvPr id="8" name="Chart 7">
            <a:extLst>
              <a:ext uri="{FF2B5EF4-FFF2-40B4-BE49-F238E27FC236}">
                <a16:creationId xmlns:a16="http://schemas.microsoft.com/office/drawing/2014/main" id="{10FC9806-6C15-44E9-BC3C-2251F520957A}"/>
              </a:ext>
            </a:extLst>
          </p:cNvPr>
          <p:cNvGraphicFramePr>
            <a:graphicFrameLocks/>
          </p:cNvGraphicFramePr>
          <p:nvPr>
            <p:extLst>
              <p:ext uri="{D42A27DB-BD31-4B8C-83A1-F6EECF244321}">
                <p14:modId xmlns:p14="http://schemas.microsoft.com/office/powerpoint/2010/main" val="1177485552"/>
              </p:ext>
            </p:extLst>
          </p:nvPr>
        </p:nvGraphicFramePr>
        <p:xfrm>
          <a:off x="9042760" y="2235381"/>
          <a:ext cx="2887980" cy="16078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7BC1F395-04F0-4644-A212-9160CE14E4BA}"/>
              </a:ext>
            </a:extLst>
          </p:cNvPr>
          <p:cNvGraphicFramePr>
            <a:graphicFrameLocks noGrp="1"/>
          </p:cNvGraphicFramePr>
          <p:nvPr>
            <p:extLst>
              <p:ext uri="{D42A27DB-BD31-4B8C-83A1-F6EECF244321}">
                <p14:modId xmlns:p14="http://schemas.microsoft.com/office/powerpoint/2010/main" val="3690852535"/>
              </p:ext>
            </p:extLst>
          </p:nvPr>
        </p:nvGraphicFramePr>
        <p:xfrm>
          <a:off x="5639069" y="5048795"/>
          <a:ext cx="5449253" cy="502920"/>
        </p:xfrm>
        <a:graphic>
          <a:graphicData uri="http://schemas.openxmlformats.org/drawingml/2006/table">
            <a:tbl>
              <a:tblPr>
                <a:tableStyleId>{5C22544A-7EE6-4342-B048-85BDC9FD1C3A}</a:tableStyleId>
              </a:tblPr>
              <a:tblGrid>
                <a:gridCol w="1383749">
                  <a:extLst>
                    <a:ext uri="{9D8B030D-6E8A-4147-A177-3AD203B41FA5}">
                      <a16:colId xmlns:a16="http://schemas.microsoft.com/office/drawing/2014/main" val="3623960049"/>
                    </a:ext>
                  </a:extLst>
                </a:gridCol>
                <a:gridCol w="573004">
                  <a:extLst>
                    <a:ext uri="{9D8B030D-6E8A-4147-A177-3AD203B41FA5}">
                      <a16:colId xmlns:a16="http://schemas.microsoft.com/office/drawing/2014/main" val="3644750940"/>
                    </a:ext>
                  </a:extLst>
                </a:gridCol>
                <a:gridCol w="609600">
                  <a:extLst>
                    <a:ext uri="{9D8B030D-6E8A-4147-A177-3AD203B41FA5}">
                      <a16:colId xmlns:a16="http://schemas.microsoft.com/office/drawing/2014/main" val="2274650556"/>
                    </a:ext>
                  </a:extLst>
                </a:gridCol>
                <a:gridCol w="609600">
                  <a:extLst>
                    <a:ext uri="{9D8B030D-6E8A-4147-A177-3AD203B41FA5}">
                      <a16:colId xmlns:a16="http://schemas.microsoft.com/office/drawing/2014/main" val="1146648557"/>
                    </a:ext>
                  </a:extLst>
                </a:gridCol>
                <a:gridCol w="533400">
                  <a:extLst>
                    <a:ext uri="{9D8B030D-6E8A-4147-A177-3AD203B41FA5}">
                      <a16:colId xmlns:a16="http://schemas.microsoft.com/office/drawing/2014/main" val="1049680653"/>
                    </a:ext>
                  </a:extLst>
                </a:gridCol>
                <a:gridCol w="609600">
                  <a:extLst>
                    <a:ext uri="{9D8B030D-6E8A-4147-A177-3AD203B41FA5}">
                      <a16:colId xmlns:a16="http://schemas.microsoft.com/office/drawing/2014/main" val="820107644"/>
                    </a:ext>
                  </a:extLst>
                </a:gridCol>
                <a:gridCol w="609600">
                  <a:extLst>
                    <a:ext uri="{9D8B030D-6E8A-4147-A177-3AD203B41FA5}">
                      <a16:colId xmlns:a16="http://schemas.microsoft.com/office/drawing/2014/main" val="3875624493"/>
                    </a:ext>
                  </a:extLst>
                </a:gridCol>
                <a:gridCol w="520700">
                  <a:extLst>
                    <a:ext uri="{9D8B030D-6E8A-4147-A177-3AD203B41FA5}">
                      <a16:colId xmlns:a16="http://schemas.microsoft.com/office/drawing/2014/main" val="2342766785"/>
                    </a:ext>
                  </a:extLst>
                </a:gridCol>
              </a:tblGrid>
              <a:tr h="172615">
                <a:tc>
                  <a:txBody>
                    <a:bodyPr/>
                    <a:lstStyle/>
                    <a:p>
                      <a:pPr algn="ctr" fontAlgn="b"/>
                      <a:r>
                        <a:rPr lang="en-IN" sz="1600" b="1" dirty="0">
                          <a:solidFill>
                            <a:srgbClr val="FF0000"/>
                          </a:solidFill>
                        </a:rPr>
                        <a:t>x̅</a:t>
                      </a:r>
                      <a:endParaRPr lang="en-IN" sz="2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b="1" u="none" strike="noStrike" dirty="0">
                          <a:effectLst/>
                        </a:rPr>
                        <a:t>2</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b="1" u="none" strike="noStrike" dirty="0">
                          <a:effectLst/>
                        </a:rPr>
                        <a:t>3</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b="1" u="none" strike="noStrike" dirty="0">
                          <a:effectLst/>
                        </a:rPr>
                        <a:t>4</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b="1" u="none" strike="noStrike" dirty="0">
                          <a:effectLst/>
                        </a:rPr>
                        <a:t>5</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b="1" u="none" strike="noStrike" dirty="0">
                          <a:effectLst/>
                        </a:rPr>
                        <a:t>6</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b="1" u="none" strike="noStrike" dirty="0">
                          <a:effectLst/>
                        </a:rPr>
                        <a:t>7</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b="1" u="none" strike="noStrike" dirty="0">
                          <a:effectLst/>
                        </a:rPr>
                        <a:t>8</a:t>
                      </a:r>
                      <a:endParaRPr lang="en-IN" sz="16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72742342"/>
                  </a:ext>
                </a:extLst>
              </a:tr>
              <a:tr h="182880">
                <a:tc>
                  <a:txBody>
                    <a:bodyPr/>
                    <a:lstStyle/>
                    <a:p>
                      <a:pPr algn="l" fontAlgn="b"/>
                      <a:r>
                        <a:rPr lang="en-IN" sz="1600" b="1" u="none" strike="noStrike">
                          <a:effectLst/>
                        </a:rPr>
                        <a:t>% Probability</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b="1" i="0" u="none" strike="noStrike" dirty="0">
                          <a:solidFill>
                            <a:srgbClr val="000000"/>
                          </a:solidFill>
                          <a:effectLst/>
                          <a:latin typeface="Calibri" panose="020F0502020204030204" pitchFamily="34" charset="0"/>
                        </a:rPr>
                        <a:t>10%</a:t>
                      </a:r>
                    </a:p>
                  </a:txBody>
                  <a:tcPr marL="7620" marR="7620" marT="7620" marB="0" anchor="b"/>
                </a:tc>
                <a:tc>
                  <a:txBody>
                    <a:bodyPr/>
                    <a:lstStyle/>
                    <a:p>
                      <a:pPr algn="ctr" fontAlgn="b"/>
                      <a:r>
                        <a:rPr lang="en-IN" sz="1600" b="1" i="0" u="none" strike="noStrike" dirty="0">
                          <a:solidFill>
                            <a:srgbClr val="000000"/>
                          </a:solidFill>
                          <a:effectLst/>
                          <a:latin typeface="Calibri" panose="020F0502020204030204" pitchFamily="34" charset="0"/>
                        </a:rPr>
                        <a:t>10%</a:t>
                      </a:r>
                    </a:p>
                  </a:txBody>
                  <a:tcPr marL="7620" marR="7620" marT="7620" marB="0" anchor="b"/>
                </a:tc>
                <a:tc>
                  <a:txBody>
                    <a:bodyPr/>
                    <a:lstStyle/>
                    <a:p>
                      <a:pPr algn="ctr" fontAlgn="b"/>
                      <a:r>
                        <a:rPr lang="en-IN" sz="1600" b="1" i="0" u="none" strike="noStrike" dirty="0">
                          <a:solidFill>
                            <a:srgbClr val="000000"/>
                          </a:solidFill>
                          <a:effectLst/>
                          <a:latin typeface="Calibri" panose="020F0502020204030204" pitchFamily="34" charset="0"/>
                        </a:rPr>
                        <a:t>20%</a:t>
                      </a:r>
                    </a:p>
                  </a:txBody>
                  <a:tcPr marL="7620" marR="7620" marT="7620" marB="0" anchor="b"/>
                </a:tc>
                <a:tc>
                  <a:txBody>
                    <a:bodyPr/>
                    <a:lstStyle/>
                    <a:p>
                      <a:pPr algn="ctr" fontAlgn="b"/>
                      <a:r>
                        <a:rPr lang="en-IN" sz="1600" b="1" i="0" u="none" strike="noStrike" dirty="0">
                          <a:solidFill>
                            <a:srgbClr val="000000"/>
                          </a:solidFill>
                          <a:effectLst/>
                          <a:latin typeface="Calibri" panose="020F0502020204030204" pitchFamily="34" charset="0"/>
                        </a:rPr>
                        <a:t>20%</a:t>
                      </a:r>
                    </a:p>
                  </a:txBody>
                  <a:tcPr marL="7620" marR="7620" marT="7620" marB="0" anchor="b"/>
                </a:tc>
                <a:tc>
                  <a:txBody>
                    <a:bodyPr/>
                    <a:lstStyle/>
                    <a:p>
                      <a:pPr algn="ctr" fontAlgn="b"/>
                      <a:r>
                        <a:rPr lang="en-IN" sz="1600" b="1" i="0" u="none" strike="noStrike" dirty="0">
                          <a:solidFill>
                            <a:srgbClr val="000000"/>
                          </a:solidFill>
                          <a:effectLst/>
                          <a:latin typeface="Calibri" panose="020F0502020204030204" pitchFamily="34" charset="0"/>
                        </a:rPr>
                        <a:t>20%</a:t>
                      </a:r>
                    </a:p>
                  </a:txBody>
                  <a:tcPr marL="7620" marR="7620" marT="7620" marB="0" anchor="b"/>
                </a:tc>
                <a:tc>
                  <a:txBody>
                    <a:bodyPr/>
                    <a:lstStyle/>
                    <a:p>
                      <a:pPr algn="ctr" fontAlgn="b"/>
                      <a:r>
                        <a:rPr lang="en-IN" sz="1600" b="1" i="0" u="none" strike="noStrike" dirty="0">
                          <a:solidFill>
                            <a:srgbClr val="000000"/>
                          </a:solidFill>
                          <a:effectLst/>
                          <a:latin typeface="Calibri" panose="020F0502020204030204" pitchFamily="34" charset="0"/>
                        </a:rPr>
                        <a:t>10%</a:t>
                      </a:r>
                    </a:p>
                  </a:txBody>
                  <a:tcPr marL="7620" marR="7620" marT="7620" marB="0" anchor="b"/>
                </a:tc>
                <a:tc>
                  <a:txBody>
                    <a:bodyPr/>
                    <a:lstStyle/>
                    <a:p>
                      <a:pPr algn="ctr" fontAlgn="b"/>
                      <a:r>
                        <a:rPr lang="en-IN" sz="1600" b="1" i="0" u="none" strike="noStrike" dirty="0">
                          <a:solidFill>
                            <a:srgbClr val="000000"/>
                          </a:solidFill>
                          <a:effectLst/>
                          <a:latin typeface="Calibri" panose="020F0502020204030204" pitchFamily="34" charset="0"/>
                        </a:rPr>
                        <a:t>10%</a:t>
                      </a:r>
                    </a:p>
                  </a:txBody>
                  <a:tcPr marL="7620" marR="7620" marT="7620" marB="0" anchor="b"/>
                </a:tc>
                <a:extLst>
                  <a:ext uri="{0D108BD9-81ED-4DB2-BD59-A6C34878D82A}">
                    <a16:rowId xmlns:a16="http://schemas.microsoft.com/office/drawing/2014/main" val="919876230"/>
                  </a:ext>
                </a:extLst>
              </a:tr>
            </a:tbl>
          </a:graphicData>
        </a:graphic>
      </p:graphicFrame>
      <p:sp>
        <p:nvSpPr>
          <p:cNvPr id="9" name="TextBox 8">
            <a:extLst>
              <a:ext uri="{FF2B5EF4-FFF2-40B4-BE49-F238E27FC236}">
                <a16:creationId xmlns:a16="http://schemas.microsoft.com/office/drawing/2014/main" id="{4404575F-8E0F-4AAA-A440-991446AAF875}"/>
              </a:ext>
            </a:extLst>
          </p:cNvPr>
          <p:cNvSpPr txBox="1"/>
          <p:nvPr/>
        </p:nvSpPr>
        <p:spPr>
          <a:xfrm>
            <a:off x="5522811" y="5657671"/>
            <a:ext cx="6407929" cy="1200329"/>
          </a:xfrm>
          <a:prstGeom prst="rect">
            <a:avLst/>
          </a:prstGeom>
          <a:noFill/>
        </p:spPr>
        <p:txBody>
          <a:bodyPr wrap="square" rtlCol="0">
            <a:spAutoFit/>
          </a:bodyPr>
          <a:lstStyle/>
          <a:p>
            <a:r>
              <a:rPr lang="en-IN" b="1" dirty="0">
                <a:solidFill>
                  <a:srgbClr val="FF0000"/>
                </a:solidFill>
              </a:rPr>
              <a:t>When the “True” Population Mean is 5, and if you take a sample of two to estimate it, you can get any value between 2 and 8 – It is a function of sample size, and the variability that exists in the population</a:t>
            </a:r>
          </a:p>
        </p:txBody>
      </p:sp>
      <p:sp>
        <p:nvSpPr>
          <p:cNvPr id="10" name="Left Brace 9">
            <a:extLst>
              <a:ext uri="{FF2B5EF4-FFF2-40B4-BE49-F238E27FC236}">
                <a16:creationId xmlns:a16="http://schemas.microsoft.com/office/drawing/2014/main" id="{34047F7C-2AF9-4A9B-9566-55721E0364F2}"/>
              </a:ext>
            </a:extLst>
          </p:cNvPr>
          <p:cNvSpPr/>
          <p:nvPr/>
        </p:nvSpPr>
        <p:spPr>
          <a:xfrm rot="5400000">
            <a:off x="7581769" y="4382391"/>
            <a:ext cx="158423" cy="108257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TextBox 10">
            <a:extLst>
              <a:ext uri="{FF2B5EF4-FFF2-40B4-BE49-F238E27FC236}">
                <a16:creationId xmlns:a16="http://schemas.microsoft.com/office/drawing/2014/main" id="{965ADABA-E619-4757-8041-3AFB6B467674}"/>
              </a:ext>
            </a:extLst>
          </p:cNvPr>
          <p:cNvSpPr txBox="1"/>
          <p:nvPr/>
        </p:nvSpPr>
        <p:spPr>
          <a:xfrm>
            <a:off x="6764783" y="4073355"/>
            <a:ext cx="4625267" cy="646331"/>
          </a:xfrm>
          <a:prstGeom prst="rect">
            <a:avLst/>
          </a:prstGeom>
          <a:noFill/>
        </p:spPr>
        <p:txBody>
          <a:bodyPr wrap="square" rtlCol="0">
            <a:spAutoFit/>
          </a:bodyPr>
          <a:lstStyle/>
          <a:p>
            <a:r>
              <a:rPr lang="en-IN" b="1" dirty="0">
                <a:solidFill>
                  <a:srgbClr val="FF0000"/>
                </a:solidFill>
              </a:rPr>
              <a:t>There is a 20% chance of getting a mean of &lt; 4, or &gt; 6, when the true mean is 5</a:t>
            </a:r>
          </a:p>
        </p:txBody>
      </p:sp>
      <p:sp>
        <p:nvSpPr>
          <p:cNvPr id="12" name="Left Brace 11">
            <a:extLst>
              <a:ext uri="{FF2B5EF4-FFF2-40B4-BE49-F238E27FC236}">
                <a16:creationId xmlns:a16="http://schemas.microsoft.com/office/drawing/2014/main" id="{0D32F372-A0BB-4ED2-87EE-3EF6D2608882}"/>
              </a:ext>
            </a:extLst>
          </p:cNvPr>
          <p:cNvSpPr/>
          <p:nvPr/>
        </p:nvSpPr>
        <p:spPr>
          <a:xfrm rot="5400000">
            <a:off x="10407538" y="4369375"/>
            <a:ext cx="158423" cy="108257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 name="TextBox 12">
            <a:extLst>
              <a:ext uri="{FF2B5EF4-FFF2-40B4-BE49-F238E27FC236}">
                <a16:creationId xmlns:a16="http://schemas.microsoft.com/office/drawing/2014/main" id="{46BD91B1-2D7C-418B-AE10-4A19F163305C}"/>
              </a:ext>
            </a:extLst>
          </p:cNvPr>
          <p:cNvSpPr txBox="1"/>
          <p:nvPr/>
        </p:nvSpPr>
        <p:spPr>
          <a:xfrm>
            <a:off x="165701" y="3048238"/>
            <a:ext cx="278072" cy="3416320"/>
          </a:xfrm>
          <a:prstGeom prst="rect">
            <a:avLst/>
          </a:prstGeom>
          <a:noFill/>
        </p:spPr>
        <p:txBody>
          <a:bodyPr wrap="square" rtlCol="0">
            <a:spAutoFit/>
          </a:bodyPr>
          <a:lstStyle/>
          <a:p>
            <a:r>
              <a:rPr lang="en-IN" b="1" dirty="0">
                <a:solidFill>
                  <a:srgbClr val="FF0000"/>
                </a:solidFill>
              </a:rPr>
              <a:t>SAMPLE</a:t>
            </a:r>
          </a:p>
          <a:p>
            <a:endParaRPr lang="en-IN" b="1" dirty="0">
              <a:solidFill>
                <a:srgbClr val="FF0000"/>
              </a:solidFill>
            </a:endParaRPr>
          </a:p>
          <a:p>
            <a:r>
              <a:rPr lang="en-IN" b="1" dirty="0">
                <a:solidFill>
                  <a:srgbClr val="FF0000"/>
                </a:solidFill>
              </a:rPr>
              <a:t>SPACE</a:t>
            </a:r>
          </a:p>
        </p:txBody>
      </p:sp>
      <p:sp>
        <p:nvSpPr>
          <p:cNvPr id="14" name="TextBox 13">
            <a:extLst>
              <a:ext uri="{FF2B5EF4-FFF2-40B4-BE49-F238E27FC236}">
                <a16:creationId xmlns:a16="http://schemas.microsoft.com/office/drawing/2014/main" id="{1592D55F-CFDA-4D19-A11B-4F49E5F7EE77}"/>
              </a:ext>
            </a:extLst>
          </p:cNvPr>
          <p:cNvSpPr txBox="1"/>
          <p:nvPr/>
        </p:nvSpPr>
        <p:spPr>
          <a:xfrm>
            <a:off x="1028617" y="5300255"/>
            <a:ext cx="888817" cy="646331"/>
          </a:xfrm>
          <a:prstGeom prst="rect">
            <a:avLst/>
          </a:prstGeom>
          <a:noFill/>
        </p:spPr>
        <p:txBody>
          <a:bodyPr wrap="square" rtlCol="0">
            <a:spAutoFit/>
          </a:bodyPr>
          <a:lstStyle/>
          <a:p>
            <a:r>
              <a:rPr lang="en-IN" b="1" dirty="0">
                <a:solidFill>
                  <a:srgbClr val="FF0000"/>
                </a:solidFill>
              </a:rPr>
              <a:t>Some</a:t>
            </a:r>
          </a:p>
          <a:p>
            <a:r>
              <a:rPr lang="en-IN" b="1" dirty="0">
                <a:solidFill>
                  <a:srgbClr val="FF0000"/>
                </a:solidFill>
              </a:rPr>
              <a:t>Events</a:t>
            </a:r>
          </a:p>
        </p:txBody>
      </p:sp>
      <p:graphicFrame>
        <p:nvGraphicFramePr>
          <p:cNvPr id="15" name="Table 14">
            <a:extLst>
              <a:ext uri="{FF2B5EF4-FFF2-40B4-BE49-F238E27FC236}">
                <a16:creationId xmlns:a16="http://schemas.microsoft.com/office/drawing/2014/main" id="{8238D535-7261-494F-9BAD-E1CA54CE433F}"/>
              </a:ext>
            </a:extLst>
          </p:cNvPr>
          <p:cNvGraphicFramePr>
            <a:graphicFrameLocks noGrp="1"/>
          </p:cNvGraphicFramePr>
          <p:nvPr>
            <p:extLst>
              <p:ext uri="{D42A27DB-BD31-4B8C-83A1-F6EECF244321}">
                <p14:modId xmlns:p14="http://schemas.microsoft.com/office/powerpoint/2010/main" val="1484943559"/>
              </p:ext>
            </p:extLst>
          </p:nvPr>
        </p:nvGraphicFramePr>
        <p:xfrm>
          <a:off x="732163" y="6482357"/>
          <a:ext cx="3961558" cy="334827"/>
        </p:xfrm>
        <a:graphic>
          <a:graphicData uri="http://schemas.openxmlformats.org/drawingml/2006/table">
            <a:tbl>
              <a:tblPr>
                <a:tableStyleId>{5C22544A-7EE6-4342-B048-85BDC9FD1C3A}</a:tableStyleId>
              </a:tblPr>
              <a:tblGrid>
                <a:gridCol w="1607710">
                  <a:extLst>
                    <a:ext uri="{9D8B030D-6E8A-4147-A177-3AD203B41FA5}">
                      <a16:colId xmlns:a16="http://schemas.microsoft.com/office/drawing/2014/main" val="3345723547"/>
                    </a:ext>
                  </a:extLst>
                </a:gridCol>
                <a:gridCol w="1624790">
                  <a:extLst>
                    <a:ext uri="{9D8B030D-6E8A-4147-A177-3AD203B41FA5}">
                      <a16:colId xmlns:a16="http://schemas.microsoft.com/office/drawing/2014/main" val="1912315807"/>
                    </a:ext>
                  </a:extLst>
                </a:gridCol>
                <a:gridCol w="729058">
                  <a:extLst>
                    <a:ext uri="{9D8B030D-6E8A-4147-A177-3AD203B41FA5}">
                      <a16:colId xmlns:a16="http://schemas.microsoft.com/office/drawing/2014/main" val="3926440615"/>
                    </a:ext>
                  </a:extLst>
                </a:gridCol>
              </a:tblGrid>
              <a:tr h="334827">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2000" b="0" i="0" u="none" strike="noStrike" dirty="0">
                          <a:solidFill>
                            <a:srgbClr val="000000"/>
                          </a:solidFill>
                          <a:effectLst/>
                          <a:latin typeface="Calibri" panose="020F0502020204030204" pitchFamily="34" charset="0"/>
                        </a:rPr>
                        <a:t>Average</a:t>
                      </a:r>
                    </a:p>
                  </a:txBody>
                  <a:tcPr marL="7620" marR="7620" marT="7620" marB="0" anchor="b"/>
                </a:tc>
                <a:tc>
                  <a:txBody>
                    <a:bodyPr/>
                    <a:lstStyle/>
                    <a:p>
                      <a:pPr algn="r" fontAlgn="b"/>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15535289"/>
                  </a:ext>
                </a:extLst>
              </a:tr>
            </a:tbl>
          </a:graphicData>
        </a:graphic>
      </p:graphicFrame>
      <p:sp>
        <p:nvSpPr>
          <p:cNvPr id="16" name="TextBox 15">
            <a:extLst>
              <a:ext uri="{FF2B5EF4-FFF2-40B4-BE49-F238E27FC236}">
                <a16:creationId xmlns:a16="http://schemas.microsoft.com/office/drawing/2014/main" id="{55F5CA5B-B6DD-41E6-AA54-202BBBF8A84E}"/>
              </a:ext>
            </a:extLst>
          </p:cNvPr>
          <p:cNvSpPr txBox="1"/>
          <p:nvPr/>
        </p:nvSpPr>
        <p:spPr>
          <a:xfrm>
            <a:off x="4845205" y="6447852"/>
            <a:ext cx="694441" cy="369332"/>
          </a:xfrm>
          <a:prstGeom prst="rect">
            <a:avLst/>
          </a:prstGeom>
          <a:noFill/>
        </p:spPr>
        <p:txBody>
          <a:bodyPr wrap="square" rtlCol="0">
            <a:spAutoFit/>
          </a:bodyPr>
          <a:lstStyle/>
          <a:p>
            <a:r>
              <a:rPr lang="en-IN" dirty="0"/>
              <a:t>5</a:t>
            </a:r>
          </a:p>
        </p:txBody>
      </p:sp>
    </p:spTree>
    <p:extLst>
      <p:ext uri="{BB962C8B-B14F-4D97-AF65-F5344CB8AC3E}">
        <p14:creationId xmlns:p14="http://schemas.microsoft.com/office/powerpoint/2010/main" val="87557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9" grpId="0"/>
      <p:bldP spid="10" grpId="0" animBg="1"/>
      <p:bldP spid="11" grpId="0"/>
      <p:bldP spid="12" grpId="0" animBg="1"/>
      <p:bldP spid="13" grpId="0"/>
      <p:bldP spid="14"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79C74-0230-4C79-BE4E-2AAC5383BFB7}"/>
              </a:ext>
            </a:extLst>
          </p:cNvPr>
          <p:cNvSpPr>
            <a:spLocks noGrp="1"/>
          </p:cNvSpPr>
          <p:nvPr>
            <p:ph type="title"/>
          </p:nvPr>
        </p:nvSpPr>
        <p:spPr>
          <a:xfrm>
            <a:off x="0" y="216771"/>
            <a:ext cx="10515600" cy="586594"/>
          </a:xfrm>
        </p:spPr>
        <p:txBody>
          <a:bodyPr>
            <a:normAutofit fontScale="90000"/>
          </a:bodyPr>
          <a:lstStyle/>
          <a:p>
            <a:r>
              <a:rPr lang="en-US" b="1" dirty="0"/>
              <a:t>Example</a:t>
            </a:r>
            <a:r>
              <a:rPr lang="en-US" dirty="0"/>
              <a:t> of Sampling Distribution (Mean)</a:t>
            </a:r>
            <a:endParaRPr lang="en-GB" dirty="0"/>
          </a:p>
        </p:txBody>
      </p:sp>
      <p:sp>
        <p:nvSpPr>
          <p:cNvPr id="3" name="Content Placeholder 2">
            <a:extLst>
              <a:ext uri="{FF2B5EF4-FFF2-40B4-BE49-F238E27FC236}">
                <a16:creationId xmlns:a16="http://schemas.microsoft.com/office/drawing/2014/main" id="{804AB836-D1D4-4C37-886A-C02BE5CBE306}"/>
              </a:ext>
            </a:extLst>
          </p:cNvPr>
          <p:cNvSpPr>
            <a:spLocks noGrp="1"/>
          </p:cNvSpPr>
          <p:nvPr>
            <p:ph idx="1"/>
          </p:nvPr>
        </p:nvSpPr>
        <p:spPr>
          <a:xfrm>
            <a:off x="345233" y="1306285"/>
            <a:ext cx="11585507" cy="5144277"/>
          </a:xfrm>
        </p:spPr>
        <p:txBody>
          <a:bodyPr>
            <a:normAutofit/>
          </a:bodyPr>
          <a:lstStyle/>
          <a:p>
            <a:r>
              <a:rPr lang="fr-FR" sz="2800" b="1" dirty="0"/>
              <a:t>Population (N=5)</a:t>
            </a:r>
            <a:r>
              <a:rPr lang="fr-FR" sz="2800" dirty="0"/>
              <a:t> </a:t>
            </a:r>
            <a:r>
              <a:rPr lang="fr-FR" sz="2800" b="1" dirty="0"/>
              <a:t>1</a:t>
            </a:r>
            <a:r>
              <a:rPr lang="fr-FR" sz="2800" dirty="0"/>
              <a:t> </a:t>
            </a:r>
            <a:r>
              <a:rPr lang="fr-FR" sz="2800" b="1" dirty="0"/>
              <a:t>3</a:t>
            </a:r>
            <a:r>
              <a:rPr lang="fr-FR" sz="2800" dirty="0"/>
              <a:t> </a:t>
            </a:r>
            <a:r>
              <a:rPr lang="fr-FR" sz="2800" b="1" dirty="0"/>
              <a:t>5</a:t>
            </a:r>
            <a:r>
              <a:rPr lang="fr-FR" sz="2800" dirty="0"/>
              <a:t> </a:t>
            </a:r>
            <a:r>
              <a:rPr lang="fr-FR" sz="2800" b="1" dirty="0"/>
              <a:t>7</a:t>
            </a:r>
            <a:r>
              <a:rPr lang="fr-FR" sz="2800" dirty="0"/>
              <a:t> </a:t>
            </a:r>
            <a:r>
              <a:rPr lang="fr-FR" sz="2800" b="1" dirty="0"/>
              <a:t>9 </a:t>
            </a:r>
            <a:r>
              <a:rPr lang="fr-FR" sz="2800" b="1" dirty="0">
                <a:solidFill>
                  <a:srgbClr val="FF0000"/>
                </a:solidFill>
              </a:rPr>
              <a:t>: </a:t>
            </a:r>
            <a:r>
              <a:rPr lang="en-IN" sz="2800" b="1" dirty="0"/>
              <a:t> Mean µ</a:t>
            </a:r>
            <a:r>
              <a:rPr lang="en-IN" sz="2800" dirty="0"/>
              <a:t> = </a:t>
            </a:r>
            <a:r>
              <a:rPr lang="en-IN" sz="2800" b="1" dirty="0"/>
              <a:t>5 </a:t>
            </a:r>
            <a:r>
              <a:rPr lang="en-IN" sz="2800" b="1" dirty="0">
                <a:solidFill>
                  <a:srgbClr val="FF0000"/>
                </a:solidFill>
              </a:rPr>
              <a:t>:</a:t>
            </a:r>
            <a:r>
              <a:rPr lang="en-IN" sz="2800" b="1" dirty="0"/>
              <a:t>  Variance </a:t>
            </a:r>
            <a:r>
              <a:rPr lang="el-GR" sz="2800" b="1" dirty="0"/>
              <a:t>σ</a:t>
            </a:r>
            <a:r>
              <a:rPr lang="el-GR" sz="2800" b="1" baseline="30000" dirty="0"/>
              <a:t>2</a:t>
            </a:r>
            <a:r>
              <a:rPr lang="el-GR" sz="2800" dirty="0"/>
              <a:t> </a:t>
            </a:r>
            <a:r>
              <a:rPr lang="en-IN" sz="2800" dirty="0"/>
              <a:t>= </a:t>
            </a:r>
            <a:r>
              <a:rPr lang="el-GR" sz="2800" b="1" dirty="0"/>
              <a:t>8</a:t>
            </a:r>
            <a:endParaRPr lang="en-IN" sz="2800" b="1" dirty="0"/>
          </a:p>
          <a:p>
            <a:r>
              <a:rPr lang="en-IN" sz="2400" b="1" dirty="0"/>
              <a:t>Let’s say, to Estimate we take a sample of 3 (n=3)</a:t>
            </a:r>
          </a:p>
          <a:p>
            <a:r>
              <a:rPr lang="en-IN" dirty="0"/>
              <a:t>Possible samples of 3 are </a:t>
            </a:r>
            <a:endParaRPr lang="en-US" dirty="0"/>
          </a:p>
        </p:txBody>
      </p:sp>
      <p:graphicFrame>
        <p:nvGraphicFramePr>
          <p:cNvPr id="4" name="Table 3">
            <a:extLst>
              <a:ext uri="{FF2B5EF4-FFF2-40B4-BE49-F238E27FC236}">
                <a16:creationId xmlns:a16="http://schemas.microsoft.com/office/drawing/2014/main" id="{87C31DFB-D66B-42B0-8157-04B9116DA2C4}"/>
              </a:ext>
            </a:extLst>
          </p:cNvPr>
          <p:cNvGraphicFramePr>
            <a:graphicFrameLocks noGrp="1"/>
          </p:cNvGraphicFramePr>
          <p:nvPr/>
        </p:nvGraphicFramePr>
        <p:xfrm>
          <a:off x="597159" y="2777097"/>
          <a:ext cx="1287451" cy="3676263"/>
        </p:xfrm>
        <a:graphic>
          <a:graphicData uri="http://schemas.openxmlformats.org/drawingml/2006/table">
            <a:tbl>
              <a:tblPr>
                <a:tableStyleId>{5C22544A-7EE6-4342-B048-85BDC9FD1C3A}</a:tableStyleId>
              </a:tblPr>
              <a:tblGrid>
                <a:gridCol w="1287451">
                  <a:extLst>
                    <a:ext uri="{9D8B030D-6E8A-4147-A177-3AD203B41FA5}">
                      <a16:colId xmlns:a16="http://schemas.microsoft.com/office/drawing/2014/main" val="689155848"/>
                    </a:ext>
                  </a:extLst>
                </a:gridCol>
              </a:tblGrid>
              <a:tr h="662820">
                <a:tc>
                  <a:txBody>
                    <a:bodyPr/>
                    <a:lstStyle/>
                    <a:p>
                      <a:pPr algn="l" fontAlgn="b"/>
                      <a:r>
                        <a:rPr lang="en-IN" sz="2000" b="1" u="none" strike="noStrike" dirty="0">
                          <a:effectLst/>
                        </a:rPr>
                        <a:t>Samples</a:t>
                      </a:r>
                      <a:r>
                        <a:rPr lang="en-IN" sz="2000" u="none" strike="noStrike" dirty="0">
                          <a:effectLst/>
                        </a:rPr>
                        <a:t> </a:t>
                      </a:r>
                      <a:r>
                        <a:rPr lang="en-IN" sz="2000" b="1" u="none" strike="noStrike" dirty="0">
                          <a:effectLst/>
                        </a:rPr>
                        <a:t>of 3</a:t>
                      </a:r>
                      <a:endParaRPr lang="en-IN" sz="20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78899087"/>
                  </a:ext>
                </a:extLst>
              </a:tr>
              <a:tr h="334827">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43387250"/>
                  </a:ext>
                </a:extLst>
              </a:tr>
              <a:tr h="334827">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79270941"/>
                  </a:ext>
                </a:extLst>
              </a:tr>
              <a:tr h="334827">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83168856"/>
                  </a:ext>
                </a:extLst>
              </a:tr>
              <a:tr h="334827">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6895594"/>
                  </a:ext>
                </a:extLst>
              </a:tr>
              <a:tr h="334827">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02934675"/>
                  </a:ext>
                </a:extLst>
              </a:tr>
              <a:tr h="334827">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82787537"/>
                  </a:ext>
                </a:extLst>
              </a:tr>
              <a:tr h="334827">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54535749"/>
                  </a:ext>
                </a:extLst>
              </a:tr>
              <a:tr h="334827">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62905251"/>
                  </a:ext>
                </a:extLst>
              </a:tr>
              <a:tr h="334827">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73371003"/>
                  </a:ext>
                </a:extLst>
              </a:tr>
            </a:tbl>
          </a:graphicData>
        </a:graphic>
      </p:graphicFrame>
      <p:graphicFrame>
        <p:nvGraphicFramePr>
          <p:cNvPr id="6" name="Table 5">
            <a:extLst>
              <a:ext uri="{FF2B5EF4-FFF2-40B4-BE49-F238E27FC236}">
                <a16:creationId xmlns:a16="http://schemas.microsoft.com/office/drawing/2014/main" id="{001F32D1-5A9C-4F78-BD20-062AF2F4194F}"/>
              </a:ext>
            </a:extLst>
          </p:cNvPr>
          <p:cNvGraphicFramePr>
            <a:graphicFrameLocks noGrp="1"/>
          </p:cNvGraphicFramePr>
          <p:nvPr>
            <p:extLst>
              <p:ext uri="{D42A27DB-BD31-4B8C-83A1-F6EECF244321}">
                <p14:modId xmlns:p14="http://schemas.microsoft.com/office/powerpoint/2010/main" val="3058633803"/>
              </p:ext>
            </p:extLst>
          </p:nvPr>
        </p:nvGraphicFramePr>
        <p:xfrm>
          <a:off x="4691310" y="2777097"/>
          <a:ext cx="1168400" cy="3676266"/>
        </p:xfrm>
        <a:graphic>
          <a:graphicData uri="http://schemas.openxmlformats.org/drawingml/2006/table">
            <a:tbl>
              <a:tblPr>
                <a:tableStyleId>{5C22544A-7EE6-4342-B048-85BDC9FD1C3A}</a:tableStyleId>
              </a:tblPr>
              <a:tblGrid>
                <a:gridCol w="1168400">
                  <a:extLst>
                    <a:ext uri="{9D8B030D-6E8A-4147-A177-3AD203B41FA5}">
                      <a16:colId xmlns:a16="http://schemas.microsoft.com/office/drawing/2014/main" val="2558611661"/>
                    </a:ext>
                  </a:extLst>
                </a:gridCol>
              </a:tblGrid>
              <a:tr h="334206">
                <a:tc>
                  <a:txBody>
                    <a:bodyPr/>
                    <a:lstStyle/>
                    <a:p>
                      <a:pPr algn="l" fontAlgn="b"/>
                      <a:r>
                        <a:rPr lang="en-IN" sz="1200" b="1" u="none" strike="noStrike" dirty="0">
                          <a:effectLst/>
                        </a:rPr>
                        <a:t>Sample Mean </a:t>
                      </a:r>
                      <a:r>
                        <a:rPr lang="en-IN" sz="1200" b="1" dirty="0">
                          <a:solidFill>
                            <a:srgbClr val="FF0000"/>
                          </a:solidFill>
                        </a:rPr>
                        <a:t>x̅</a:t>
                      </a:r>
                      <a:endParaRPr lang="en-IN" sz="1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14247768"/>
                  </a:ext>
                </a:extLst>
              </a:tr>
              <a:tr h="334206">
                <a:tc>
                  <a:txBody>
                    <a:bodyPr/>
                    <a:lstStyle/>
                    <a:p>
                      <a:pPr algn="r" fontAlgn="b"/>
                      <a:r>
                        <a:rPr lang="en-IN" sz="2000" b="0" i="0" u="none" strike="noStrike" dirty="0">
                          <a:solidFill>
                            <a:srgbClr val="000000"/>
                          </a:solidFill>
                          <a:effectLst/>
                          <a:latin typeface="Calibri" panose="020F0502020204030204" pitchFamily="34" charset="0"/>
                        </a:rPr>
                        <a:t>3.00</a:t>
                      </a:r>
                    </a:p>
                  </a:txBody>
                  <a:tcPr marL="7620" marR="7620" marT="7620" marB="0" anchor="b"/>
                </a:tc>
                <a:extLst>
                  <a:ext uri="{0D108BD9-81ED-4DB2-BD59-A6C34878D82A}">
                    <a16:rowId xmlns:a16="http://schemas.microsoft.com/office/drawing/2014/main" val="263138909"/>
                  </a:ext>
                </a:extLst>
              </a:tr>
              <a:tr h="334206">
                <a:tc>
                  <a:txBody>
                    <a:bodyPr/>
                    <a:lstStyle/>
                    <a:p>
                      <a:pPr algn="r" fontAlgn="b"/>
                      <a:r>
                        <a:rPr lang="en-IN" sz="2000" b="0" i="0" u="none" strike="noStrike">
                          <a:solidFill>
                            <a:srgbClr val="000000"/>
                          </a:solidFill>
                          <a:effectLst/>
                          <a:latin typeface="Calibri" panose="020F0502020204030204" pitchFamily="34" charset="0"/>
                        </a:rPr>
                        <a:t>3.67</a:t>
                      </a:r>
                    </a:p>
                  </a:txBody>
                  <a:tcPr marL="7620" marR="7620" marT="7620" marB="0" anchor="b"/>
                </a:tc>
                <a:extLst>
                  <a:ext uri="{0D108BD9-81ED-4DB2-BD59-A6C34878D82A}">
                    <a16:rowId xmlns:a16="http://schemas.microsoft.com/office/drawing/2014/main" val="74956382"/>
                  </a:ext>
                </a:extLst>
              </a:tr>
              <a:tr h="334206">
                <a:tc>
                  <a:txBody>
                    <a:bodyPr/>
                    <a:lstStyle/>
                    <a:p>
                      <a:pPr algn="r" fontAlgn="b"/>
                      <a:r>
                        <a:rPr lang="en-IN" sz="2000" b="0" i="0" u="none" strike="noStrike">
                          <a:solidFill>
                            <a:srgbClr val="000000"/>
                          </a:solidFill>
                          <a:effectLst/>
                          <a:latin typeface="Calibri" panose="020F0502020204030204" pitchFamily="34" charset="0"/>
                        </a:rPr>
                        <a:t>4.33</a:t>
                      </a:r>
                    </a:p>
                  </a:txBody>
                  <a:tcPr marL="7620" marR="7620" marT="7620" marB="0" anchor="b"/>
                </a:tc>
                <a:extLst>
                  <a:ext uri="{0D108BD9-81ED-4DB2-BD59-A6C34878D82A}">
                    <a16:rowId xmlns:a16="http://schemas.microsoft.com/office/drawing/2014/main" val="298492614"/>
                  </a:ext>
                </a:extLst>
              </a:tr>
              <a:tr h="334206">
                <a:tc>
                  <a:txBody>
                    <a:bodyPr/>
                    <a:lstStyle/>
                    <a:p>
                      <a:pPr algn="r" fontAlgn="b"/>
                      <a:r>
                        <a:rPr lang="en-IN" sz="2000" b="0" i="0" u="none" strike="noStrike">
                          <a:solidFill>
                            <a:srgbClr val="000000"/>
                          </a:solidFill>
                          <a:effectLst/>
                          <a:latin typeface="Calibri" panose="020F0502020204030204" pitchFamily="34" charset="0"/>
                        </a:rPr>
                        <a:t>4.33</a:t>
                      </a:r>
                    </a:p>
                  </a:txBody>
                  <a:tcPr marL="7620" marR="7620" marT="7620" marB="0" anchor="b"/>
                </a:tc>
                <a:extLst>
                  <a:ext uri="{0D108BD9-81ED-4DB2-BD59-A6C34878D82A}">
                    <a16:rowId xmlns:a16="http://schemas.microsoft.com/office/drawing/2014/main" val="1885608879"/>
                  </a:ext>
                </a:extLst>
              </a:tr>
              <a:tr h="334206">
                <a:tc>
                  <a:txBody>
                    <a:bodyPr/>
                    <a:lstStyle/>
                    <a:p>
                      <a:pPr algn="r" fontAlgn="b"/>
                      <a:r>
                        <a:rPr lang="en-IN" sz="2000" b="0" i="0" u="none" strike="noStrike">
                          <a:solidFill>
                            <a:srgbClr val="000000"/>
                          </a:solidFill>
                          <a:effectLst/>
                          <a:latin typeface="Calibri" panose="020F0502020204030204" pitchFamily="34" charset="0"/>
                        </a:rPr>
                        <a:t>5.00</a:t>
                      </a:r>
                    </a:p>
                  </a:txBody>
                  <a:tcPr marL="7620" marR="7620" marT="7620" marB="0" anchor="b"/>
                </a:tc>
                <a:extLst>
                  <a:ext uri="{0D108BD9-81ED-4DB2-BD59-A6C34878D82A}">
                    <a16:rowId xmlns:a16="http://schemas.microsoft.com/office/drawing/2014/main" val="3558062933"/>
                  </a:ext>
                </a:extLst>
              </a:tr>
              <a:tr h="334206">
                <a:tc>
                  <a:txBody>
                    <a:bodyPr/>
                    <a:lstStyle/>
                    <a:p>
                      <a:pPr algn="r" fontAlgn="b"/>
                      <a:r>
                        <a:rPr lang="en-IN" sz="2000" b="0" i="0" u="none" strike="noStrike">
                          <a:solidFill>
                            <a:srgbClr val="000000"/>
                          </a:solidFill>
                          <a:effectLst/>
                          <a:latin typeface="Calibri" panose="020F0502020204030204" pitchFamily="34" charset="0"/>
                        </a:rPr>
                        <a:t>5.67</a:t>
                      </a:r>
                    </a:p>
                  </a:txBody>
                  <a:tcPr marL="7620" marR="7620" marT="7620" marB="0" anchor="b"/>
                </a:tc>
                <a:extLst>
                  <a:ext uri="{0D108BD9-81ED-4DB2-BD59-A6C34878D82A}">
                    <a16:rowId xmlns:a16="http://schemas.microsoft.com/office/drawing/2014/main" val="3262656834"/>
                  </a:ext>
                </a:extLst>
              </a:tr>
              <a:tr h="334206">
                <a:tc>
                  <a:txBody>
                    <a:bodyPr/>
                    <a:lstStyle/>
                    <a:p>
                      <a:pPr algn="r" fontAlgn="b"/>
                      <a:r>
                        <a:rPr lang="en-IN" sz="2000" b="0" i="0" u="none" strike="noStrike">
                          <a:solidFill>
                            <a:srgbClr val="000000"/>
                          </a:solidFill>
                          <a:effectLst/>
                          <a:latin typeface="Calibri" panose="020F0502020204030204" pitchFamily="34" charset="0"/>
                        </a:rPr>
                        <a:t>5.00</a:t>
                      </a:r>
                    </a:p>
                  </a:txBody>
                  <a:tcPr marL="7620" marR="7620" marT="7620" marB="0" anchor="b"/>
                </a:tc>
                <a:extLst>
                  <a:ext uri="{0D108BD9-81ED-4DB2-BD59-A6C34878D82A}">
                    <a16:rowId xmlns:a16="http://schemas.microsoft.com/office/drawing/2014/main" val="739232484"/>
                  </a:ext>
                </a:extLst>
              </a:tr>
              <a:tr h="334206">
                <a:tc>
                  <a:txBody>
                    <a:bodyPr/>
                    <a:lstStyle/>
                    <a:p>
                      <a:pPr algn="r" fontAlgn="b"/>
                      <a:r>
                        <a:rPr lang="en-IN" sz="2000" b="0" i="0" u="none" strike="noStrike">
                          <a:solidFill>
                            <a:srgbClr val="000000"/>
                          </a:solidFill>
                          <a:effectLst/>
                          <a:latin typeface="Calibri" panose="020F0502020204030204" pitchFamily="34" charset="0"/>
                        </a:rPr>
                        <a:t>5.67</a:t>
                      </a:r>
                    </a:p>
                  </a:txBody>
                  <a:tcPr marL="7620" marR="7620" marT="7620" marB="0" anchor="b"/>
                </a:tc>
                <a:extLst>
                  <a:ext uri="{0D108BD9-81ED-4DB2-BD59-A6C34878D82A}">
                    <a16:rowId xmlns:a16="http://schemas.microsoft.com/office/drawing/2014/main" val="549979258"/>
                  </a:ext>
                </a:extLst>
              </a:tr>
              <a:tr h="334206">
                <a:tc>
                  <a:txBody>
                    <a:bodyPr/>
                    <a:lstStyle/>
                    <a:p>
                      <a:pPr algn="r" fontAlgn="b"/>
                      <a:r>
                        <a:rPr lang="en-IN" sz="2000" b="0" i="0" u="none" strike="noStrike">
                          <a:solidFill>
                            <a:srgbClr val="000000"/>
                          </a:solidFill>
                          <a:effectLst/>
                          <a:latin typeface="Calibri" panose="020F0502020204030204" pitchFamily="34" charset="0"/>
                        </a:rPr>
                        <a:t>6.33</a:t>
                      </a:r>
                    </a:p>
                  </a:txBody>
                  <a:tcPr marL="7620" marR="7620" marT="7620" marB="0" anchor="b"/>
                </a:tc>
                <a:extLst>
                  <a:ext uri="{0D108BD9-81ED-4DB2-BD59-A6C34878D82A}">
                    <a16:rowId xmlns:a16="http://schemas.microsoft.com/office/drawing/2014/main" val="3276510383"/>
                  </a:ext>
                </a:extLst>
              </a:tr>
              <a:tr h="334206">
                <a:tc>
                  <a:txBody>
                    <a:bodyPr/>
                    <a:lstStyle/>
                    <a:p>
                      <a:pPr algn="r" fontAlgn="b"/>
                      <a:r>
                        <a:rPr lang="en-IN" sz="2000" b="0" i="0" u="none" strike="noStrike" dirty="0">
                          <a:solidFill>
                            <a:srgbClr val="000000"/>
                          </a:solidFill>
                          <a:effectLst/>
                          <a:latin typeface="Calibri" panose="020F0502020204030204" pitchFamily="34" charset="0"/>
                        </a:rPr>
                        <a:t>7.00</a:t>
                      </a:r>
                    </a:p>
                  </a:txBody>
                  <a:tcPr marL="7620" marR="7620" marT="7620" marB="0" anchor="b"/>
                </a:tc>
                <a:extLst>
                  <a:ext uri="{0D108BD9-81ED-4DB2-BD59-A6C34878D82A}">
                    <a16:rowId xmlns:a16="http://schemas.microsoft.com/office/drawing/2014/main" val="3606590547"/>
                  </a:ext>
                </a:extLst>
              </a:tr>
            </a:tbl>
          </a:graphicData>
        </a:graphic>
      </p:graphicFrame>
      <p:graphicFrame>
        <p:nvGraphicFramePr>
          <p:cNvPr id="7" name="Table 6">
            <a:extLst>
              <a:ext uri="{FF2B5EF4-FFF2-40B4-BE49-F238E27FC236}">
                <a16:creationId xmlns:a16="http://schemas.microsoft.com/office/drawing/2014/main" id="{0CE7D4B7-F81B-40CF-95A3-6F75B7DCE9BD}"/>
              </a:ext>
            </a:extLst>
          </p:cNvPr>
          <p:cNvGraphicFramePr>
            <a:graphicFrameLocks noGrp="1"/>
          </p:cNvGraphicFramePr>
          <p:nvPr>
            <p:extLst>
              <p:ext uri="{D42A27DB-BD31-4B8C-83A1-F6EECF244321}">
                <p14:modId xmlns:p14="http://schemas.microsoft.com/office/powerpoint/2010/main" val="50845259"/>
              </p:ext>
            </p:extLst>
          </p:nvPr>
        </p:nvGraphicFramePr>
        <p:xfrm>
          <a:off x="6396080" y="2476657"/>
          <a:ext cx="3809707" cy="746760"/>
        </p:xfrm>
        <a:graphic>
          <a:graphicData uri="http://schemas.openxmlformats.org/drawingml/2006/table">
            <a:tbl>
              <a:tblPr>
                <a:tableStyleId>{5C22544A-7EE6-4342-B048-85BDC9FD1C3A}</a:tableStyleId>
              </a:tblPr>
              <a:tblGrid>
                <a:gridCol w="3165896">
                  <a:extLst>
                    <a:ext uri="{9D8B030D-6E8A-4147-A177-3AD203B41FA5}">
                      <a16:colId xmlns:a16="http://schemas.microsoft.com/office/drawing/2014/main" val="3261242658"/>
                    </a:ext>
                  </a:extLst>
                </a:gridCol>
                <a:gridCol w="643811">
                  <a:extLst>
                    <a:ext uri="{9D8B030D-6E8A-4147-A177-3AD203B41FA5}">
                      <a16:colId xmlns:a16="http://schemas.microsoft.com/office/drawing/2014/main" val="3083323781"/>
                    </a:ext>
                  </a:extLst>
                </a:gridCol>
              </a:tblGrid>
              <a:tr h="320354">
                <a:tc>
                  <a:txBody>
                    <a:bodyPr/>
                    <a:lstStyle/>
                    <a:p>
                      <a:pPr algn="l" fontAlgn="b"/>
                      <a:r>
                        <a:rPr lang="en-IN" sz="2000" u="none" strike="noStrike" dirty="0">
                          <a:effectLst/>
                        </a:rPr>
                        <a:t>Mean (Sample Mean )</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dirty="0">
                          <a:effectLst/>
                        </a:rPr>
                        <a:t>5</a:t>
                      </a:r>
                      <a:endParaRPr lang="en-IN" sz="2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57068539"/>
                  </a:ext>
                </a:extLst>
              </a:tr>
              <a:tr h="320354">
                <a:tc>
                  <a:txBody>
                    <a:bodyPr/>
                    <a:lstStyle/>
                    <a:p>
                      <a:pPr algn="l" fontAlgn="b"/>
                      <a:r>
                        <a:rPr lang="en-IN" sz="2000" u="none" strike="noStrike" dirty="0">
                          <a:effectLst/>
                        </a:rPr>
                        <a:t>Variance (Sample Mean)</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dirty="0">
                          <a:effectLst/>
                        </a:rPr>
                        <a:t>1.33</a:t>
                      </a:r>
                      <a:endParaRPr lang="en-IN" sz="2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8069123"/>
                  </a:ext>
                </a:extLst>
              </a:tr>
            </a:tbl>
          </a:graphicData>
        </a:graphic>
      </p:graphicFrame>
      <p:graphicFrame>
        <p:nvGraphicFramePr>
          <p:cNvPr id="9" name="Table 8">
            <a:extLst>
              <a:ext uri="{FF2B5EF4-FFF2-40B4-BE49-F238E27FC236}">
                <a16:creationId xmlns:a16="http://schemas.microsoft.com/office/drawing/2014/main" id="{6737BEFC-25BE-4627-8A0B-A4CC0150D863}"/>
              </a:ext>
            </a:extLst>
          </p:cNvPr>
          <p:cNvGraphicFramePr>
            <a:graphicFrameLocks noGrp="1"/>
          </p:cNvGraphicFramePr>
          <p:nvPr/>
        </p:nvGraphicFramePr>
        <p:xfrm>
          <a:off x="1884610" y="3057021"/>
          <a:ext cx="2806700" cy="3394940"/>
        </p:xfrm>
        <a:graphic>
          <a:graphicData uri="http://schemas.openxmlformats.org/drawingml/2006/table">
            <a:tbl>
              <a:tblPr>
                <a:tableStyleId>{5C22544A-7EE6-4342-B048-85BDC9FD1C3A}</a:tableStyleId>
              </a:tblPr>
              <a:tblGrid>
                <a:gridCol w="736600">
                  <a:extLst>
                    <a:ext uri="{9D8B030D-6E8A-4147-A177-3AD203B41FA5}">
                      <a16:colId xmlns:a16="http://schemas.microsoft.com/office/drawing/2014/main" val="581255204"/>
                    </a:ext>
                  </a:extLst>
                </a:gridCol>
                <a:gridCol w="1017729">
                  <a:extLst>
                    <a:ext uri="{9D8B030D-6E8A-4147-A177-3AD203B41FA5}">
                      <a16:colId xmlns:a16="http://schemas.microsoft.com/office/drawing/2014/main" val="2722506079"/>
                    </a:ext>
                  </a:extLst>
                </a:gridCol>
                <a:gridCol w="1052371">
                  <a:extLst>
                    <a:ext uri="{9D8B030D-6E8A-4147-A177-3AD203B41FA5}">
                      <a16:colId xmlns:a16="http://schemas.microsoft.com/office/drawing/2014/main" val="1165697441"/>
                    </a:ext>
                  </a:extLst>
                </a:gridCol>
              </a:tblGrid>
              <a:tr h="339494">
                <a:tc>
                  <a:txBody>
                    <a:bodyPr/>
                    <a:lstStyle/>
                    <a:p>
                      <a:pPr algn="r" fontAlgn="b"/>
                      <a:r>
                        <a:rPr lang="en-IN" sz="2000" u="none" strike="noStrike" dirty="0">
                          <a:effectLst/>
                        </a:rPr>
                        <a:t>1</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dirty="0">
                          <a:effectLst/>
                        </a:rPr>
                        <a:t>3</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dirty="0">
                          <a:effectLst/>
                        </a:rPr>
                        <a:t>5</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32241098"/>
                  </a:ext>
                </a:extLst>
              </a:tr>
              <a:tr h="339494">
                <a:tc>
                  <a:txBody>
                    <a:bodyPr/>
                    <a:lstStyle/>
                    <a:p>
                      <a:pPr algn="r" fontAlgn="b"/>
                      <a:r>
                        <a:rPr lang="en-IN" sz="2000" u="none" strike="noStrike">
                          <a:effectLst/>
                        </a:rPr>
                        <a:t>1</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a:effectLst/>
                        </a:rPr>
                        <a:t>3</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dirty="0">
                          <a:effectLst/>
                        </a:rPr>
                        <a:t>7</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83669761"/>
                  </a:ext>
                </a:extLst>
              </a:tr>
              <a:tr h="339494">
                <a:tc>
                  <a:txBody>
                    <a:bodyPr/>
                    <a:lstStyle/>
                    <a:p>
                      <a:pPr algn="r" fontAlgn="b"/>
                      <a:r>
                        <a:rPr lang="en-IN" sz="2000" u="none" strike="noStrike">
                          <a:effectLst/>
                        </a:rPr>
                        <a:t>1</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a:effectLst/>
                        </a:rPr>
                        <a:t>3</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dirty="0">
                          <a:effectLst/>
                        </a:rPr>
                        <a:t>9</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10795619"/>
                  </a:ext>
                </a:extLst>
              </a:tr>
              <a:tr h="339494">
                <a:tc>
                  <a:txBody>
                    <a:bodyPr/>
                    <a:lstStyle/>
                    <a:p>
                      <a:pPr algn="r" fontAlgn="b"/>
                      <a:r>
                        <a:rPr lang="en-IN" sz="2000" u="none" strike="noStrike">
                          <a:effectLst/>
                        </a:rPr>
                        <a:t>1</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a:effectLst/>
                        </a:rPr>
                        <a:t>5</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a:effectLst/>
                        </a:rPr>
                        <a:t>7</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0628027"/>
                  </a:ext>
                </a:extLst>
              </a:tr>
              <a:tr h="339494">
                <a:tc>
                  <a:txBody>
                    <a:bodyPr/>
                    <a:lstStyle/>
                    <a:p>
                      <a:pPr algn="r" fontAlgn="b"/>
                      <a:r>
                        <a:rPr lang="en-IN" sz="2000" u="none" strike="noStrike">
                          <a:effectLst/>
                        </a:rPr>
                        <a:t>1</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a:effectLst/>
                        </a:rPr>
                        <a:t>5</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dirty="0">
                          <a:effectLst/>
                        </a:rPr>
                        <a:t>9</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94532574"/>
                  </a:ext>
                </a:extLst>
              </a:tr>
              <a:tr h="339494">
                <a:tc>
                  <a:txBody>
                    <a:bodyPr/>
                    <a:lstStyle/>
                    <a:p>
                      <a:pPr algn="r" fontAlgn="b"/>
                      <a:r>
                        <a:rPr lang="en-IN" sz="2000" u="none" strike="noStrike">
                          <a:effectLst/>
                        </a:rPr>
                        <a:t>1</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a:effectLst/>
                        </a:rPr>
                        <a:t>7</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dirty="0">
                          <a:effectLst/>
                        </a:rPr>
                        <a:t>9</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24866457"/>
                  </a:ext>
                </a:extLst>
              </a:tr>
              <a:tr h="339494">
                <a:tc>
                  <a:txBody>
                    <a:bodyPr/>
                    <a:lstStyle/>
                    <a:p>
                      <a:pPr algn="r" fontAlgn="b"/>
                      <a:r>
                        <a:rPr lang="en-IN" sz="2000" u="none" strike="noStrike">
                          <a:effectLst/>
                        </a:rPr>
                        <a:t>3</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a:effectLst/>
                        </a:rPr>
                        <a:t>5</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dirty="0">
                          <a:effectLst/>
                        </a:rPr>
                        <a:t>7</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53332129"/>
                  </a:ext>
                </a:extLst>
              </a:tr>
              <a:tr h="339494">
                <a:tc>
                  <a:txBody>
                    <a:bodyPr/>
                    <a:lstStyle/>
                    <a:p>
                      <a:pPr algn="r" fontAlgn="b"/>
                      <a:r>
                        <a:rPr lang="en-IN" sz="2000" u="none" strike="noStrike">
                          <a:effectLst/>
                        </a:rPr>
                        <a:t>3</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a:effectLst/>
                        </a:rPr>
                        <a:t>5</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dirty="0">
                          <a:effectLst/>
                        </a:rPr>
                        <a:t>9</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44361982"/>
                  </a:ext>
                </a:extLst>
              </a:tr>
              <a:tr h="339494">
                <a:tc>
                  <a:txBody>
                    <a:bodyPr/>
                    <a:lstStyle/>
                    <a:p>
                      <a:pPr algn="r" fontAlgn="b"/>
                      <a:r>
                        <a:rPr lang="en-IN" sz="2000" u="none" strike="noStrike">
                          <a:effectLst/>
                        </a:rPr>
                        <a:t>3</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a:effectLst/>
                        </a:rPr>
                        <a:t>7</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dirty="0">
                          <a:effectLst/>
                        </a:rPr>
                        <a:t>9</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93256482"/>
                  </a:ext>
                </a:extLst>
              </a:tr>
              <a:tr h="339494">
                <a:tc>
                  <a:txBody>
                    <a:bodyPr/>
                    <a:lstStyle/>
                    <a:p>
                      <a:pPr algn="r" fontAlgn="b"/>
                      <a:r>
                        <a:rPr lang="en-IN" sz="2000" u="none" strike="noStrike">
                          <a:effectLst/>
                        </a:rPr>
                        <a:t>5</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a:effectLst/>
                        </a:rPr>
                        <a:t>7</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2000" u="none" strike="noStrike" dirty="0">
                          <a:effectLst/>
                        </a:rPr>
                        <a:t>9</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35441530"/>
                  </a:ext>
                </a:extLst>
              </a:tr>
            </a:tbl>
          </a:graphicData>
        </a:graphic>
      </p:graphicFrame>
      <p:graphicFrame>
        <p:nvGraphicFramePr>
          <p:cNvPr id="10" name="Chart 9">
            <a:extLst>
              <a:ext uri="{FF2B5EF4-FFF2-40B4-BE49-F238E27FC236}">
                <a16:creationId xmlns:a16="http://schemas.microsoft.com/office/drawing/2014/main" id="{2F10E7ED-5F82-4ACC-BD9C-68C7E3CE8ABA}"/>
              </a:ext>
            </a:extLst>
          </p:cNvPr>
          <p:cNvGraphicFramePr>
            <a:graphicFrameLocks/>
          </p:cNvGraphicFramePr>
          <p:nvPr>
            <p:extLst>
              <p:ext uri="{D42A27DB-BD31-4B8C-83A1-F6EECF244321}">
                <p14:modId xmlns:p14="http://schemas.microsoft.com/office/powerpoint/2010/main" val="228979564"/>
              </p:ext>
            </p:extLst>
          </p:nvPr>
        </p:nvGraphicFramePr>
        <p:xfrm>
          <a:off x="6387221" y="3419004"/>
          <a:ext cx="2221577" cy="167329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Table 10">
            <a:extLst>
              <a:ext uri="{FF2B5EF4-FFF2-40B4-BE49-F238E27FC236}">
                <a16:creationId xmlns:a16="http://schemas.microsoft.com/office/drawing/2014/main" id="{FB6BA511-0CF4-4A83-B129-71B77FCA03B3}"/>
              </a:ext>
            </a:extLst>
          </p:cNvPr>
          <p:cNvGraphicFramePr>
            <a:graphicFrameLocks noGrp="1"/>
          </p:cNvGraphicFramePr>
          <p:nvPr>
            <p:extLst>
              <p:ext uri="{D42A27DB-BD31-4B8C-83A1-F6EECF244321}">
                <p14:modId xmlns:p14="http://schemas.microsoft.com/office/powerpoint/2010/main" val="518990855"/>
              </p:ext>
            </p:extLst>
          </p:nvPr>
        </p:nvGraphicFramePr>
        <p:xfrm>
          <a:off x="6230687" y="5092296"/>
          <a:ext cx="5449253" cy="502920"/>
        </p:xfrm>
        <a:graphic>
          <a:graphicData uri="http://schemas.openxmlformats.org/drawingml/2006/table">
            <a:tbl>
              <a:tblPr>
                <a:tableStyleId>{5C22544A-7EE6-4342-B048-85BDC9FD1C3A}</a:tableStyleId>
              </a:tblPr>
              <a:tblGrid>
                <a:gridCol w="1383749">
                  <a:extLst>
                    <a:ext uri="{9D8B030D-6E8A-4147-A177-3AD203B41FA5}">
                      <a16:colId xmlns:a16="http://schemas.microsoft.com/office/drawing/2014/main" val="3623960049"/>
                    </a:ext>
                  </a:extLst>
                </a:gridCol>
                <a:gridCol w="573004">
                  <a:extLst>
                    <a:ext uri="{9D8B030D-6E8A-4147-A177-3AD203B41FA5}">
                      <a16:colId xmlns:a16="http://schemas.microsoft.com/office/drawing/2014/main" val="3644750940"/>
                    </a:ext>
                  </a:extLst>
                </a:gridCol>
                <a:gridCol w="609600">
                  <a:extLst>
                    <a:ext uri="{9D8B030D-6E8A-4147-A177-3AD203B41FA5}">
                      <a16:colId xmlns:a16="http://schemas.microsoft.com/office/drawing/2014/main" val="2274650556"/>
                    </a:ext>
                  </a:extLst>
                </a:gridCol>
                <a:gridCol w="609600">
                  <a:extLst>
                    <a:ext uri="{9D8B030D-6E8A-4147-A177-3AD203B41FA5}">
                      <a16:colId xmlns:a16="http://schemas.microsoft.com/office/drawing/2014/main" val="1146648557"/>
                    </a:ext>
                  </a:extLst>
                </a:gridCol>
                <a:gridCol w="533400">
                  <a:extLst>
                    <a:ext uri="{9D8B030D-6E8A-4147-A177-3AD203B41FA5}">
                      <a16:colId xmlns:a16="http://schemas.microsoft.com/office/drawing/2014/main" val="1049680653"/>
                    </a:ext>
                  </a:extLst>
                </a:gridCol>
                <a:gridCol w="609600">
                  <a:extLst>
                    <a:ext uri="{9D8B030D-6E8A-4147-A177-3AD203B41FA5}">
                      <a16:colId xmlns:a16="http://schemas.microsoft.com/office/drawing/2014/main" val="820107644"/>
                    </a:ext>
                  </a:extLst>
                </a:gridCol>
                <a:gridCol w="609600">
                  <a:extLst>
                    <a:ext uri="{9D8B030D-6E8A-4147-A177-3AD203B41FA5}">
                      <a16:colId xmlns:a16="http://schemas.microsoft.com/office/drawing/2014/main" val="3875624493"/>
                    </a:ext>
                  </a:extLst>
                </a:gridCol>
                <a:gridCol w="520700">
                  <a:extLst>
                    <a:ext uri="{9D8B030D-6E8A-4147-A177-3AD203B41FA5}">
                      <a16:colId xmlns:a16="http://schemas.microsoft.com/office/drawing/2014/main" val="2342766785"/>
                    </a:ext>
                  </a:extLst>
                </a:gridCol>
              </a:tblGrid>
              <a:tr h="172615">
                <a:tc>
                  <a:txBody>
                    <a:bodyPr/>
                    <a:lstStyle/>
                    <a:p>
                      <a:pPr algn="ctr" fontAlgn="b"/>
                      <a:r>
                        <a:rPr lang="en-IN" sz="1600" b="1" dirty="0">
                          <a:solidFill>
                            <a:srgbClr val="FF0000"/>
                          </a:solidFill>
                        </a:rPr>
                        <a:t>x̅</a:t>
                      </a:r>
                      <a:endParaRPr lang="en-IN" sz="2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b="1" u="none" strike="noStrike" dirty="0">
                          <a:effectLst/>
                        </a:rPr>
                        <a:t>3</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b="1" u="none" strike="noStrike" dirty="0">
                          <a:effectLst/>
                        </a:rPr>
                        <a:t>3.67</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b="1" u="none" strike="noStrike" dirty="0">
                          <a:effectLst/>
                        </a:rPr>
                        <a:t>4.33</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b="1" u="none" strike="noStrike" dirty="0">
                          <a:effectLst/>
                        </a:rPr>
                        <a:t>5</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b="1" u="none" strike="noStrike" dirty="0">
                          <a:effectLst/>
                        </a:rPr>
                        <a:t>5.67</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b="1" u="none" strike="noStrike" dirty="0">
                          <a:effectLst/>
                        </a:rPr>
                        <a:t>6.33</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b="1" u="none" strike="noStrike" dirty="0">
                          <a:effectLst/>
                        </a:rPr>
                        <a:t>7</a:t>
                      </a:r>
                      <a:endParaRPr lang="en-IN" sz="16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72742342"/>
                  </a:ext>
                </a:extLst>
              </a:tr>
              <a:tr h="182880">
                <a:tc>
                  <a:txBody>
                    <a:bodyPr/>
                    <a:lstStyle/>
                    <a:p>
                      <a:pPr algn="l" fontAlgn="b"/>
                      <a:r>
                        <a:rPr lang="en-IN" sz="1600" b="1" u="none" strike="noStrike">
                          <a:effectLst/>
                        </a:rPr>
                        <a:t>% Probability</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b="1" i="0" u="none" strike="noStrike" dirty="0">
                          <a:solidFill>
                            <a:srgbClr val="000000"/>
                          </a:solidFill>
                          <a:effectLst/>
                          <a:latin typeface="Calibri" panose="020F0502020204030204" pitchFamily="34" charset="0"/>
                        </a:rPr>
                        <a:t>10%</a:t>
                      </a:r>
                    </a:p>
                  </a:txBody>
                  <a:tcPr marL="7620" marR="7620" marT="7620" marB="0" anchor="b"/>
                </a:tc>
                <a:tc>
                  <a:txBody>
                    <a:bodyPr/>
                    <a:lstStyle/>
                    <a:p>
                      <a:pPr algn="ctr" fontAlgn="b"/>
                      <a:r>
                        <a:rPr lang="en-IN" sz="1600" b="1" i="0" u="none" strike="noStrike" dirty="0">
                          <a:solidFill>
                            <a:srgbClr val="000000"/>
                          </a:solidFill>
                          <a:effectLst/>
                          <a:latin typeface="Calibri" panose="020F0502020204030204" pitchFamily="34" charset="0"/>
                        </a:rPr>
                        <a:t>10%</a:t>
                      </a:r>
                    </a:p>
                  </a:txBody>
                  <a:tcPr marL="7620" marR="7620" marT="7620" marB="0" anchor="b"/>
                </a:tc>
                <a:tc>
                  <a:txBody>
                    <a:bodyPr/>
                    <a:lstStyle/>
                    <a:p>
                      <a:pPr algn="ctr" fontAlgn="b"/>
                      <a:r>
                        <a:rPr lang="en-IN" sz="1600" b="1" i="0" u="none" strike="noStrike" dirty="0">
                          <a:solidFill>
                            <a:srgbClr val="000000"/>
                          </a:solidFill>
                          <a:effectLst/>
                          <a:latin typeface="Calibri" panose="020F0502020204030204" pitchFamily="34" charset="0"/>
                        </a:rPr>
                        <a:t>20%</a:t>
                      </a:r>
                    </a:p>
                  </a:txBody>
                  <a:tcPr marL="7620" marR="7620" marT="7620" marB="0" anchor="b"/>
                </a:tc>
                <a:tc>
                  <a:txBody>
                    <a:bodyPr/>
                    <a:lstStyle/>
                    <a:p>
                      <a:pPr algn="ctr" fontAlgn="b"/>
                      <a:r>
                        <a:rPr lang="en-IN" sz="1600" b="1" i="0" u="none" strike="noStrike" dirty="0">
                          <a:solidFill>
                            <a:srgbClr val="000000"/>
                          </a:solidFill>
                          <a:effectLst/>
                          <a:latin typeface="Calibri" panose="020F0502020204030204" pitchFamily="34" charset="0"/>
                        </a:rPr>
                        <a:t>20%</a:t>
                      </a:r>
                    </a:p>
                  </a:txBody>
                  <a:tcPr marL="7620" marR="7620" marT="7620" marB="0" anchor="b"/>
                </a:tc>
                <a:tc>
                  <a:txBody>
                    <a:bodyPr/>
                    <a:lstStyle/>
                    <a:p>
                      <a:pPr algn="ctr" fontAlgn="b"/>
                      <a:r>
                        <a:rPr lang="en-IN" sz="1600" b="1" i="0" u="none" strike="noStrike" dirty="0">
                          <a:solidFill>
                            <a:srgbClr val="000000"/>
                          </a:solidFill>
                          <a:effectLst/>
                          <a:latin typeface="Calibri" panose="020F0502020204030204" pitchFamily="34" charset="0"/>
                        </a:rPr>
                        <a:t>20%</a:t>
                      </a:r>
                    </a:p>
                  </a:txBody>
                  <a:tcPr marL="7620" marR="7620" marT="7620" marB="0" anchor="b"/>
                </a:tc>
                <a:tc>
                  <a:txBody>
                    <a:bodyPr/>
                    <a:lstStyle/>
                    <a:p>
                      <a:pPr algn="ctr" fontAlgn="b"/>
                      <a:r>
                        <a:rPr lang="en-IN" sz="1600" b="1" i="0" u="none" strike="noStrike" dirty="0">
                          <a:solidFill>
                            <a:srgbClr val="000000"/>
                          </a:solidFill>
                          <a:effectLst/>
                          <a:latin typeface="Calibri" panose="020F0502020204030204" pitchFamily="34" charset="0"/>
                        </a:rPr>
                        <a:t>10%</a:t>
                      </a:r>
                    </a:p>
                  </a:txBody>
                  <a:tcPr marL="7620" marR="7620" marT="7620" marB="0" anchor="b"/>
                </a:tc>
                <a:tc>
                  <a:txBody>
                    <a:bodyPr/>
                    <a:lstStyle/>
                    <a:p>
                      <a:pPr algn="ctr" fontAlgn="b"/>
                      <a:r>
                        <a:rPr lang="en-IN" sz="1600" b="1" i="0" u="none" strike="noStrike" dirty="0">
                          <a:solidFill>
                            <a:srgbClr val="000000"/>
                          </a:solidFill>
                          <a:effectLst/>
                          <a:latin typeface="Calibri" panose="020F0502020204030204" pitchFamily="34" charset="0"/>
                        </a:rPr>
                        <a:t>10%</a:t>
                      </a:r>
                    </a:p>
                  </a:txBody>
                  <a:tcPr marL="7620" marR="7620" marT="7620" marB="0" anchor="b"/>
                </a:tc>
                <a:extLst>
                  <a:ext uri="{0D108BD9-81ED-4DB2-BD59-A6C34878D82A}">
                    <a16:rowId xmlns:a16="http://schemas.microsoft.com/office/drawing/2014/main" val="919876230"/>
                  </a:ext>
                </a:extLst>
              </a:tr>
            </a:tbl>
          </a:graphicData>
        </a:graphic>
      </p:graphicFrame>
      <p:sp>
        <p:nvSpPr>
          <p:cNvPr id="5" name="TextBox 4">
            <a:extLst>
              <a:ext uri="{FF2B5EF4-FFF2-40B4-BE49-F238E27FC236}">
                <a16:creationId xmlns:a16="http://schemas.microsoft.com/office/drawing/2014/main" id="{F23C0324-71C7-4963-BDAF-C259A06655B1}"/>
              </a:ext>
            </a:extLst>
          </p:cNvPr>
          <p:cNvSpPr txBox="1"/>
          <p:nvPr/>
        </p:nvSpPr>
        <p:spPr>
          <a:xfrm>
            <a:off x="6294268" y="5868140"/>
            <a:ext cx="5385672" cy="646331"/>
          </a:xfrm>
          <a:prstGeom prst="rect">
            <a:avLst/>
          </a:prstGeom>
          <a:noFill/>
        </p:spPr>
        <p:txBody>
          <a:bodyPr wrap="square" rtlCol="0">
            <a:spAutoFit/>
          </a:bodyPr>
          <a:lstStyle/>
          <a:p>
            <a:r>
              <a:rPr lang="en-IN" b="1" dirty="0">
                <a:solidFill>
                  <a:srgbClr val="FF0000"/>
                </a:solidFill>
              </a:rPr>
              <a:t>As the sample size increases, the range of possible estimated mean value narrows down</a:t>
            </a:r>
          </a:p>
        </p:txBody>
      </p:sp>
    </p:spTree>
    <p:extLst>
      <p:ext uri="{BB962C8B-B14F-4D97-AF65-F5344CB8AC3E}">
        <p14:creationId xmlns:p14="http://schemas.microsoft.com/office/powerpoint/2010/main" val="1702887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79C74-0230-4C79-BE4E-2AAC5383BFB7}"/>
              </a:ext>
            </a:extLst>
          </p:cNvPr>
          <p:cNvSpPr>
            <a:spLocks noGrp="1"/>
          </p:cNvSpPr>
          <p:nvPr>
            <p:ph type="title"/>
          </p:nvPr>
        </p:nvSpPr>
        <p:spPr>
          <a:xfrm>
            <a:off x="85662" y="200073"/>
            <a:ext cx="11360800" cy="763600"/>
          </a:xfrm>
        </p:spPr>
        <p:txBody>
          <a:bodyPr>
            <a:normAutofit fontScale="90000"/>
          </a:bodyPr>
          <a:lstStyle/>
          <a:p>
            <a:br>
              <a:rPr lang="en-US" sz="4400" dirty="0"/>
            </a:br>
            <a:r>
              <a:rPr lang="en-US" dirty="0"/>
              <a:t>Example of Sampling Distribution (Mean)</a:t>
            </a:r>
            <a:endParaRPr lang="en-GB" dirty="0"/>
          </a:p>
        </p:txBody>
      </p:sp>
      <p:sp>
        <p:nvSpPr>
          <p:cNvPr id="3" name="Content Placeholder 2">
            <a:extLst>
              <a:ext uri="{FF2B5EF4-FFF2-40B4-BE49-F238E27FC236}">
                <a16:creationId xmlns:a16="http://schemas.microsoft.com/office/drawing/2014/main" id="{804AB836-D1D4-4C37-886A-C02BE5CBE306}"/>
              </a:ext>
            </a:extLst>
          </p:cNvPr>
          <p:cNvSpPr>
            <a:spLocks noGrp="1"/>
          </p:cNvSpPr>
          <p:nvPr>
            <p:ph idx="1"/>
          </p:nvPr>
        </p:nvSpPr>
        <p:spPr>
          <a:xfrm>
            <a:off x="303246" y="1035462"/>
            <a:ext cx="11585507" cy="5717266"/>
          </a:xfrm>
        </p:spPr>
        <p:txBody>
          <a:bodyPr>
            <a:normAutofit/>
          </a:bodyPr>
          <a:lstStyle/>
          <a:p>
            <a:r>
              <a:rPr lang="fr-FR" sz="2800" b="1" dirty="0"/>
              <a:t>Population (N=5)</a:t>
            </a:r>
            <a:r>
              <a:rPr lang="fr-FR" sz="2800" dirty="0"/>
              <a:t> </a:t>
            </a:r>
            <a:r>
              <a:rPr lang="fr-FR" sz="2800" b="1" dirty="0"/>
              <a:t>1</a:t>
            </a:r>
            <a:r>
              <a:rPr lang="fr-FR" sz="2800" dirty="0"/>
              <a:t> </a:t>
            </a:r>
            <a:r>
              <a:rPr lang="fr-FR" sz="2800" b="1" dirty="0"/>
              <a:t>3</a:t>
            </a:r>
            <a:r>
              <a:rPr lang="fr-FR" sz="2800" dirty="0"/>
              <a:t> </a:t>
            </a:r>
            <a:r>
              <a:rPr lang="fr-FR" sz="2800" b="1" dirty="0"/>
              <a:t>5</a:t>
            </a:r>
            <a:r>
              <a:rPr lang="fr-FR" sz="2800" dirty="0"/>
              <a:t> </a:t>
            </a:r>
            <a:r>
              <a:rPr lang="fr-FR" sz="2800" b="1" dirty="0"/>
              <a:t>7</a:t>
            </a:r>
            <a:r>
              <a:rPr lang="fr-FR" sz="2800" dirty="0"/>
              <a:t> </a:t>
            </a:r>
            <a:r>
              <a:rPr lang="fr-FR" sz="2800" b="1" dirty="0"/>
              <a:t>9 </a:t>
            </a:r>
            <a:r>
              <a:rPr lang="fr-FR" sz="2800" b="1" dirty="0">
                <a:solidFill>
                  <a:srgbClr val="FF0000"/>
                </a:solidFill>
              </a:rPr>
              <a:t>: </a:t>
            </a:r>
            <a:r>
              <a:rPr lang="en-IN" sz="2800" b="1" dirty="0"/>
              <a:t> Mean µ</a:t>
            </a:r>
            <a:r>
              <a:rPr lang="en-IN" sz="2800" dirty="0"/>
              <a:t> = </a:t>
            </a:r>
            <a:r>
              <a:rPr lang="en-IN" sz="2800" b="1" dirty="0"/>
              <a:t>5 </a:t>
            </a:r>
            <a:r>
              <a:rPr lang="en-IN" sz="2800" b="1" dirty="0">
                <a:solidFill>
                  <a:srgbClr val="FF0000"/>
                </a:solidFill>
              </a:rPr>
              <a:t>:</a:t>
            </a:r>
            <a:r>
              <a:rPr lang="en-IN" sz="2800" b="1" dirty="0"/>
              <a:t>  Variance </a:t>
            </a:r>
            <a:r>
              <a:rPr lang="el-GR" sz="2800" b="1" dirty="0"/>
              <a:t>σ</a:t>
            </a:r>
            <a:r>
              <a:rPr lang="el-GR" sz="2800" b="1" baseline="30000" dirty="0"/>
              <a:t>2</a:t>
            </a:r>
            <a:r>
              <a:rPr lang="el-GR" sz="2800" dirty="0"/>
              <a:t> </a:t>
            </a:r>
            <a:r>
              <a:rPr lang="en-IN" sz="2800" dirty="0"/>
              <a:t>= </a:t>
            </a:r>
            <a:r>
              <a:rPr lang="el-GR" sz="2800" b="1" dirty="0"/>
              <a:t>8</a:t>
            </a:r>
            <a:endParaRPr lang="en-IN" sz="2800" b="1" dirty="0"/>
          </a:p>
        </p:txBody>
      </p:sp>
      <p:graphicFrame>
        <p:nvGraphicFramePr>
          <p:cNvPr id="7" name="Table 6">
            <a:extLst>
              <a:ext uri="{FF2B5EF4-FFF2-40B4-BE49-F238E27FC236}">
                <a16:creationId xmlns:a16="http://schemas.microsoft.com/office/drawing/2014/main" id="{0CE7D4B7-F81B-40CF-95A3-6F75B7DCE9BD}"/>
              </a:ext>
            </a:extLst>
          </p:cNvPr>
          <p:cNvGraphicFramePr>
            <a:graphicFrameLocks noGrp="1"/>
          </p:cNvGraphicFramePr>
          <p:nvPr>
            <p:extLst>
              <p:ext uri="{D42A27DB-BD31-4B8C-83A1-F6EECF244321}">
                <p14:modId xmlns:p14="http://schemas.microsoft.com/office/powerpoint/2010/main" val="2148156474"/>
              </p:ext>
            </p:extLst>
          </p:nvPr>
        </p:nvGraphicFramePr>
        <p:xfrm>
          <a:off x="1335860" y="2502891"/>
          <a:ext cx="3809707" cy="746760"/>
        </p:xfrm>
        <a:graphic>
          <a:graphicData uri="http://schemas.openxmlformats.org/drawingml/2006/table">
            <a:tbl>
              <a:tblPr>
                <a:tableStyleId>{5C22544A-7EE6-4342-B048-85BDC9FD1C3A}</a:tableStyleId>
              </a:tblPr>
              <a:tblGrid>
                <a:gridCol w="3165896">
                  <a:extLst>
                    <a:ext uri="{9D8B030D-6E8A-4147-A177-3AD203B41FA5}">
                      <a16:colId xmlns:a16="http://schemas.microsoft.com/office/drawing/2014/main" val="3261242658"/>
                    </a:ext>
                  </a:extLst>
                </a:gridCol>
                <a:gridCol w="643811">
                  <a:extLst>
                    <a:ext uri="{9D8B030D-6E8A-4147-A177-3AD203B41FA5}">
                      <a16:colId xmlns:a16="http://schemas.microsoft.com/office/drawing/2014/main" val="3083323781"/>
                    </a:ext>
                  </a:extLst>
                </a:gridCol>
              </a:tblGrid>
              <a:tr h="320354">
                <a:tc>
                  <a:txBody>
                    <a:bodyPr/>
                    <a:lstStyle/>
                    <a:p>
                      <a:pPr algn="l" fontAlgn="b"/>
                      <a:r>
                        <a:rPr lang="en-IN" sz="2000" u="none" strike="noStrike" dirty="0">
                          <a:effectLst/>
                        </a:rPr>
                        <a:t>Mean (Sample Mean )</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dirty="0">
                          <a:effectLst/>
                        </a:rPr>
                        <a:t>5</a:t>
                      </a:r>
                      <a:endParaRPr lang="en-IN" sz="2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57068539"/>
                  </a:ext>
                </a:extLst>
              </a:tr>
              <a:tr h="320354">
                <a:tc>
                  <a:txBody>
                    <a:bodyPr/>
                    <a:lstStyle/>
                    <a:p>
                      <a:pPr algn="l" fontAlgn="b"/>
                      <a:r>
                        <a:rPr lang="en-IN" sz="2000" u="none" strike="noStrike" dirty="0">
                          <a:effectLst/>
                        </a:rPr>
                        <a:t>Variance (Sample Mean)</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dirty="0">
                          <a:effectLst/>
                        </a:rPr>
                        <a:t>1.33</a:t>
                      </a:r>
                      <a:endParaRPr lang="en-IN" sz="2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8069123"/>
                  </a:ext>
                </a:extLst>
              </a:tr>
            </a:tbl>
          </a:graphicData>
        </a:graphic>
      </p:graphicFrame>
      <p:graphicFrame>
        <p:nvGraphicFramePr>
          <p:cNvPr id="11" name="Table 10">
            <a:extLst>
              <a:ext uri="{FF2B5EF4-FFF2-40B4-BE49-F238E27FC236}">
                <a16:creationId xmlns:a16="http://schemas.microsoft.com/office/drawing/2014/main" id="{3F921F1F-CF69-4B3F-98CF-E1DC1B55AF42}"/>
              </a:ext>
            </a:extLst>
          </p:cNvPr>
          <p:cNvGraphicFramePr>
            <a:graphicFrameLocks noGrp="1"/>
          </p:cNvGraphicFramePr>
          <p:nvPr>
            <p:extLst>
              <p:ext uri="{D42A27DB-BD31-4B8C-83A1-F6EECF244321}">
                <p14:modId xmlns:p14="http://schemas.microsoft.com/office/powerpoint/2010/main" val="4068171685"/>
              </p:ext>
            </p:extLst>
          </p:nvPr>
        </p:nvGraphicFramePr>
        <p:xfrm>
          <a:off x="1335860" y="1505493"/>
          <a:ext cx="3809707" cy="746760"/>
        </p:xfrm>
        <a:graphic>
          <a:graphicData uri="http://schemas.openxmlformats.org/drawingml/2006/table">
            <a:tbl>
              <a:tblPr>
                <a:tableStyleId>{5C22544A-7EE6-4342-B048-85BDC9FD1C3A}</a:tableStyleId>
              </a:tblPr>
              <a:tblGrid>
                <a:gridCol w="3165896">
                  <a:extLst>
                    <a:ext uri="{9D8B030D-6E8A-4147-A177-3AD203B41FA5}">
                      <a16:colId xmlns:a16="http://schemas.microsoft.com/office/drawing/2014/main" val="3261242658"/>
                    </a:ext>
                  </a:extLst>
                </a:gridCol>
                <a:gridCol w="643811">
                  <a:extLst>
                    <a:ext uri="{9D8B030D-6E8A-4147-A177-3AD203B41FA5}">
                      <a16:colId xmlns:a16="http://schemas.microsoft.com/office/drawing/2014/main" val="3083323781"/>
                    </a:ext>
                  </a:extLst>
                </a:gridCol>
              </a:tblGrid>
              <a:tr h="320354">
                <a:tc>
                  <a:txBody>
                    <a:bodyPr/>
                    <a:lstStyle/>
                    <a:p>
                      <a:pPr algn="l" fontAlgn="b"/>
                      <a:r>
                        <a:rPr lang="en-IN" sz="2000" u="none" strike="noStrike" dirty="0">
                          <a:effectLst/>
                        </a:rPr>
                        <a:t>Mean (Sample Mean )</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dirty="0">
                          <a:effectLst/>
                        </a:rPr>
                        <a:t>5</a:t>
                      </a:r>
                      <a:endParaRPr lang="en-IN" sz="2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57068539"/>
                  </a:ext>
                </a:extLst>
              </a:tr>
              <a:tr h="320354">
                <a:tc>
                  <a:txBody>
                    <a:bodyPr/>
                    <a:lstStyle/>
                    <a:p>
                      <a:pPr algn="l" fontAlgn="b"/>
                      <a:r>
                        <a:rPr lang="en-IN" sz="2000" u="none" strike="noStrike" dirty="0">
                          <a:effectLst/>
                        </a:rPr>
                        <a:t>Variance (Sample Mean)</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u="none" strike="noStrike" dirty="0">
                          <a:effectLst/>
                        </a:rPr>
                        <a:t>3</a:t>
                      </a:r>
                      <a:endParaRPr lang="en-IN" sz="2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8069123"/>
                  </a:ext>
                </a:extLst>
              </a:tr>
            </a:tbl>
          </a:graphicData>
        </a:graphic>
      </p:graphicFrame>
      <p:sp>
        <p:nvSpPr>
          <p:cNvPr id="12" name="TextBox 11">
            <a:extLst>
              <a:ext uri="{FF2B5EF4-FFF2-40B4-BE49-F238E27FC236}">
                <a16:creationId xmlns:a16="http://schemas.microsoft.com/office/drawing/2014/main" id="{AAB72B47-2E67-4BD3-A010-A586E632ED1C}"/>
              </a:ext>
            </a:extLst>
          </p:cNvPr>
          <p:cNvSpPr txBox="1"/>
          <p:nvPr/>
        </p:nvSpPr>
        <p:spPr>
          <a:xfrm>
            <a:off x="85661" y="2653267"/>
            <a:ext cx="1996751" cy="369332"/>
          </a:xfrm>
          <a:prstGeom prst="rect">
            <a:avLst/>
          </a:prstGeom>
          <a:noFill/>
        </p:spPr>
        <p:txBody>
          <a:bodyPr wrap="square" rtlCol="0">
            <a:spAutoFit/>
          </a:bodyPr>
          <a:lstStyle/>
          <a:p>
            <a:r>
              <a:rPr lang="en-IN" b="1" dirty="0">
                <a:latin typeface="Gill Sans MT" panose="020B0502020104020203" pitchFamily="34" charset="0"/>
              </a:rPr>
              <a:t>For n = 3</a:t>
            </a:r>
          </a:p>
        </p:txBody>
      </p:sp>
      <p:sp>
        <p:nvSpPr>
          <p:cNvPr id="13" name="TextBox 12">
            <a:extLst>
              <a:ext uri="{FF2B5EF4-FFF2-40B4-BE49-F238E27FC236}">
                <a16:creationId xmlns:a16="http://schemas.microsoft.com/office/drawing/2014/main" id="{3543E0A9-8424-4E75-990E-1DDA77AD8845}"/>
              </a:ext>
            </a:extLst>
          </p:cNvPr>
          <p:cNvSpPr txBox="1"/>
          <p:nvPr/>
        </p:nvSpPr>
        <p:spPr>
          <a:xfrm>
            <a:off x="85662" y="1640562"/>
            <a:ext cx="1996751" cy="369332"/>
          </a:xfrm>
          <a:prstGeom prst="rect">
            <a:avLst/>
          </a:prstGeom>
          <a:noFill/>
        </p:spPr>
        <p:txBody>
          <a:bodyPr wrap="square" rtlCol="0">
            <a:spAutoFit/>
          </a:bodyPr>
          <a:lstStyle/>
          <a:p>
            <a:r>
              <a:rPr lang="en-IN" b="1" dirty="0">
                <a:latin typeface="Gill Sans MT" panose="020B0502020104020203" pitchFamily="34" charset="0"/>
              </a:rPr>
              <a:t>For n = 2</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6E6C1AF-DB0A-493C-A500-B68AD86C086F}"/>
                  </a:ext>
                </a:extLst>
              </p:cNvPr>
              <p:cNvSpPr txBox="1"/>
              <p:nvPr/>
            </p:nvSpPr>
            <p:spPr>
              <a:xfrm>
                <a:off x="178337" y="3632485"/>
                <a:ext cx="10161036" cy="461665"/>
              </a:xfrm>
              <a:prstGeom prst="rect">
                <a:avLst/>
              </a:prstGeom>
              <a:noFill/>
            </p:spPr>
            <p:txBody>
              <a:bodyPr wrap="square" rtlCol="0">
                <a:spAutoFit/>
              </a:bodyPr>
              <a:lstStyle/>
              <a:p>
                <a:r>
                  <a:rPr lang="en-IN" sz="2400" dirty="0">
                    <a:latin typeface="Gill Sans MT" panose="020B0502020104020203" pitchFamily="34" charset="0"/>
                  </a:rPr>
                  <a:t>The relationship between </a:t>
                </a:r>
                <a:r>
                  <a:rPr lang="en-IN" sz="2400" b="1" dirty="0">
                    <a:latin typeface="Gill Sans MT" panose="020B0502020104020203" pitchFamily="34" charset="0"/>
                  </a:rPr>
                  <a:t>Mean(</a:t>
                </a:r>
                <a14:m>
                  <m:oMath xmlns:m="http://schemas.openxmlformats.org/officeDocument/2006/math">
                    <m:acc>
                      <m:accPr>
                        <m:chr m:val="̅"/>
                        <m:ctrlPr>
                          <a:rPr lang="en-US" sz="2400" b="1" i="1" dirty="0">
                            <a:latin typeface="Cambria Math" panose="02040503050406030204" pitchFamily="18" charset="0"/>
                          </a:rPr>
                        </m:ctrlPr>
                      </m:accPr>
                      <m:e>
                        <m:r>
                          <a:rPr lang="en-US" sz="2400" b="1" dirty="0">
                            <a:latin typeface="Cambria Math" panose="02040503050406030204" pitchFamily="18" charset="0"/>
                          </a:rPr>
                          <m:t>𝐱</m:t>
                        </m:r>
                      </m:e>
                    </m:acc>
                  </m:oMath>
                </a14:m>
                <a:r>
                  <a:rPr lang="en-IN" sz="2400" b="1" dirty="0">
                    <a:latin typeface="Gill Sans MT" panose="020B0502020104020203" pitchFamily="34" charset="0"/>
                  </a:rPr>
                  <a:t>) </a:t>
                </a:r>
                <a:r>
                  <a:rPr lang="en-IN" sz="2400" dirty="0">
                    <a:latin typeface="Gill Sans MT" panose="020B0502020104020203" pitchFamily="34" charset="0"/>
                  </a:rPr>
                  <a:t>and </a:t>
                </a:r>
                <a:r>
                  <a:rPr lang="en-IN" sz="2400" b="1" dirty="0">
                    <a:latin typeface="Gill Sans MT" panose="020B0502020104020203" pitchFamily="34" charset="0"/>
                  </a:rPr>
                  <a:t>µ </a:t>
                </a:r>
                <a:r>
                  <a:rPr lang="en-IN" sz="2400" dirty="0">
                    <a:latin typeface="Gill Sans MT" panose="020B0502020104020203" pitchFamily="34" charset="0"/>
                  </a:rPr>
                  <a:t>is:</a:t>
                </a:r>
              </a:p>
            </p:txBody>
          </p:sp>
        </mc:Choice>
        <mc:Fallback xmlns="">
          <p:sp>
            <p:nvSpPr>
              <p:cNvPr id="14" name="TextBox 13">
                <a:extLst>
                  <a:ext uri="{FF2B5EF4-FFF2-40B4-BE49-F238E27FC236}">
                    <a16:creationId xmlns:a16="http://schemas.microsoft.com/office/drawing/2014/main" id="{96E6C1AF-DB0A-493C-A500-B68AD86C086F}"/>
                  </a:ext>
                </a:extLst>
              </p:cNvPr>
              <p:cNvSpPr txBox="1">
                <a:spLocks noRot="1" noChangeAspect="1" noMove="1" noResize="1" noEditPoints="1" noAdjustHandles="1" noChangeArrowheads="1" noChangeShapeType="1" noTextEdit="1"/>
              </p:cNvSpPr>
              <p:nvPr/>
            </p:nvSpPr>
            <p:spPr>
              <a:xfrm>
                <a:off x="178337" y="3632485"/>
                <a:ext cx="10161036" cy="461665"/>
              </a:xfrm>
              <a:prstGeom prst="rect">
                <a:avLst/>
              </a:prstGeom>
              <a:blipFill>
                <a:blip r:embed="rId2"/>
                <a:stretch>
                  <a:fillRect l="-900" t="-10526"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7B32601-CDED-4F28-BC9E-8A51EE61D13C}"/>
                  </a:ext>
                </a:extLst>
              </p:cNvPr>
              <p:cNvSpPr txBox="1"/>
              <p:nvPr/>
            </p:nvSpPr>
            <p:spPr>
              <a:xfrm>
                <a:off x="6640279" y="3652523"/>
                <a:ext cx="4935897" cy="461665"/>
              </a:xfrm>
              <a:prstGeom prst="rect">
                <a:avLst/>
              </a:prstGeom>
              <a:noFill/>
            </p:spPr>
            <p:txBody>
              <a:bodyPr wrap="square" rtlCol="0">
                <a:spAutoFit/>
              </a:bodyPr>
              <a:lstStyle/>
              <a:p>
                <a:r>
                  <a:rPr lang="en-IN" sz="2400" b="1" dirty="0">
                    <a:latin typeface="Gill Sans MT" panose="020B0502020104020203" pitchFamily="34" charset="0"/>
                  </a:rPr>
                  <a:t>Mean(</a:t>
                </a:r>
                <a14:m>
                  <m:oMath xmlns:m="http://schemas.openxmlformats.org/officeDocument/2006/math">
                    <m:acc>
                      <m:accPr>
                        <m:chr m:val="̅"/>
                        <m:ctrlPr>
                          <a:rPr lang="en-US" sz="2400" b="1" i="1" dirty="0" smtClean="0">
                            <a:latin typeface="Cambria Math" panose="02040503050406030204" pitchFamily="18" charset="0"/>
                          </a:rPr>
                        </m:ctrlPr>
                      </m:accPr>
                      <m:e>
                        <m:r>
                          <a:rPr lang="en-US" sz="2400" b="1" dirty="0">
                            <a:latin typeface="Cambria Math" panose="02040503050406030204" pitchFamily="18" charset="0"/>
                          </a:rPr>
                          <m:t>𝐱</m:t>
                        </m:r>
                      </m:e>
                    </m:acc>
                    <m:r>
                      <a:rPr lang="en-IN" sz="2400" b="1" dirty="0">
                        <a:latin typeface="Cambria Math" panose="02040503050406030204" pitchFamily="18" charset="0"/>
                      </a:rPr>
                      <m:t> </m:t>
                    </m:r>
                  </m:oMath>
                </a14:m>
                <a:r>
                  <a:rPr lang="en-IN" sz="2400" b="1" dirty="0">
                    <a:latin typeface="Gill Sans MT" panose="020B0502020104020203" pitchFamily="34" charset="0"/>
                  </a:rPr>
                  <a:t>)  = </a:t>
                </a:r>
                <a:r>
                  <a:rPr lang="en-IN" sz="2400" dirty="0">
                    <a:latin typeface="Gill Sans MT" panose="020B0502020104020203" pitchFamily="34" charset="0"/>
                  </a:rPr>
                  <a:t> </a:t>
                </a:r>
                <a:r>
                  <a:rPr lang="en-IN" sz="2400" b="1" dirty="0">
                    <a:latin typeface="Gill Sans MT" panose="020B0502020104020203" pitchFamily="34" charset="0"/>
                  </a:rPr>
                  <a:t>µ</a:t>
                </a:r>
                <a:endParaRPr lang="en-IN" sz="2400" dirty="0">
                  <a:latin typeface="Gill Sans MT" panose="020B0502020104020203" pitchFamily="34" charset="0"/>
                </a:endParaRPr>
              </a:p>
            </p:txBody>
          </p:sp>
        </mc:Choice>
        <mc:Fallback xmlns="">
          <p:sp>
            <p:nvSpPr>
              <p:cNvPr id="15" name="TextBox 14">
                <a:extLst>
                  <a:ext uri="{FF2B5EF4-FFF2-40B4-BE49-F238E27FC236}">
                    <a16:creationId xmlns:a16="http://schemas.microsoft.com/office/drawing/2014/main" id="{27B32601-CDED-4F28-BC9E-8A51EE61D13C}"/>
                  </a:ext>
                </a:extLst>
              </p:cNvPr>
              <p:cNvSpPr txBox="1">
                <a:spLocks noRot="1" noChangeAspect="1" noMove="1" noResize="1" noEditPoints="1" noAdjustHandles="1" noChangeArrowheads="1" noChangeShapeType="1" noTextEdit="1"/>
              </p:cNvSpPr>
              <p:nvPr/>
            </p:nvSpPr>
            <p:spPr>
              <a:xfrm>
                <a:off x="6640279" y="3652523"/>
                <a:ext cx="4935897" cy="461665"/>
              </a:xfrm>
              <a:prstGeom prst="rect">
                <a:avLst/>
              </a:prstGeom>
              <a:blipFill>
                <a:blip r:embed="rId3"/>
                <a:stretch>
                  <a:fillRect l="-1852" t="-10526"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C47F6DF-6932-452E-AD2A-9930F9D75826}"/>
                  </a:ext>
                </a:extLst>
              </p:cNvPr>
              <p:cNvSpPr txBox="1"/>
              <p:nvPr/>
            </p:nvSpPr>
            <p:spPr>
              <a:xfrm>
                <a:off x="6835366" y="4399076"/>
                <a:ext cx="4282750" cy="617477"/>
              </a:xfrm>
              <a:prstGeom prst="rect">
                <a:avLst/>
              </a:prstGeom>
              <a:noFill/>
            </p:spPr>
            <p:txBody>
              <a:bodyPr wrap="square" rtlCol="0">
                <a:spAutoFit/>
              </a:bodyPr>
              <a:lstStyle/>
              <a:p>
                <a:r>
                  <a:rPr lang="en-IN" sz="2400" dirty="0">
                    <a:latin typeface="Gill Sans MT" panose="020B0502020104020203" pitchFamily="34" charset="0"/>
                  </a:rPr>
                  <a:t> </a:t>
                </a:r>
                <a:r>
                  <a:rPr lang="en-IN" sz="2400" b="1" dirty="0">
                    <a:latin typeface="Gill Sans MT" panose="020B0502020104020203" pitchFamily="34" charset="0"/>
                  </a:rPr>
                  <a:t>Variance</a:t>
                </a:r>
                <a:r>
                  <a:rPr lang="en-IN" sz="2400" dirty="0">
                    <a:latin typeface="Gill Sans MT" panose="020B0502020104020203" pitchFamily="34" charset="0"/>
                  </a:rPr>
                  <a:t> (</a:t>
                </a:r>
                <a14:m>
                  <m:oMath xmlns:m="http://schemas.openxmlformats.org/officeDocument/2006/math">
                    <m:acc>
                      <m:accPr>
                        <m:chr m:val="̅"/>
                        <m:ctrlPr>
                          <a:rPr lang="en-US" sz="2400" b="1" i="1" dirty="0">
                            <a:latin typeface="Cambria Math" panose="02040503050406030204" pitchFamily="18" charset="0"/>
                          </a:rPr>
                        </m:ctrlPr>
                      </m:accPr>
                      <m:e>
                        <m:r>
                          <a:rPr lang="en-US" sz="2400" b="1" dirty="0">
                            <a:latin typeface="Cambria Math" panose="02040503050406030204" pitchFamily="18" charset="0"/>
                          </a:rPr>
                          <m:t>𝐱</m:t>
                        </m:r>
                      </m:e>
                    </m:acc>
                  </m:oMath>
                </a14:m>
                <a:r>
                  <a:rPr lang="en-IN" sz="2400" dirty="0">
                    <a:latin typeface="Gill Sans MT" panose="020B0502020104020203" pitchFamily="34" charset="0"/>
                  </a:rPr>
                  <a:t>) =   </a:t>
                </a:r>
                <a14:m>
                  <m:oMath xmlns:m="http://schemas.openxmlformats.org/officeDocument/2006/math">
                    <m:f>
                      <m:fPr>
                        <m:ctrlPr>
                          <a:rPr lang="en-IN" sz="2400" i="1">
                            <a:latin typeface="Cambria Math" panose="02040503050406030204" pitchFamily="18" charset="0"/>
                          </a:rPr>
                        </m:ctrlPr>
                      </m:fPr>
                      <m:num>
                        <m:r>
                          <m:rPr>
                            <m:nor/>
                          </m:rPr>
                          <a:rPr lang="el-GR" sz="2400" dirty="0">
                            <a:latin typeface="Gill Sans"/>
                          </a:rPr>
                          <m:t>σ</m:t>
                        </m:r>
                        <m:r>
                          <m:rPr>
                            <m:nor/>
                          </m:rPr>
                          <a:rPr lang="en-IN" sz="2400" baseline="30000" dirty="0">
                            <a:latin typeface="Gill Sans MT" panose="020B0502020104020203" pitchFamily="34" charset="0"/>
                          </a:rPr>
                          <m:t>2</m:t>
                        </m:r>
                      </m:num>
                      <m:den>
                        <m:r>
                          <a:rPr lang="en-IN" sz="2400" i="1">
                            <a:latin typeface="Cambria Math" panose="02040503050406030204" pitchFamily="18" charset="0"/>
                          </a:rPr>
                          <m:t>𝑛</m:t>
                        </m:r>
                      </m:den>
                    </m:f>
                  </m:oMath>
                </a14:m>
                <a:r>
                  <a:rPr lang="en-IN" sz="2400" dirty="0">
                    <a:latin typeface="Gill Sans MT" panose="020B0502020104020203" pitchFamily="34" charset="0"/>
                  </a:rPr>
                  <a:t>  X  </a:t>
                </a:r>
                <a14:m>
                  <m:oMath xmlns:m="http://schemas.openxmlformats.org/officeDocument/2006/math">
                    <m:f>
                      <m:fPr>
                        <m:ctrlPr>
                          <a:rPr lang="en-IN" sz="2400" i="1">
                            <a:latin typeface="Cambria Math" panose="02040503050406030204" pitchFamily="18" charset="0"/>
                            <a:ea typeface="Cambria Math" panose="02040503050406030204" pitchFamily="18" charset="0"/>
                          </a:rPr>
                        </m:ctrlPr>
                      </m:fPr>
                      <m:num>
                        <m:r>
                          <a:rPr lang="en-IN" sz="2400" i="1">
                            <a:latin typeface="Cambria Math" panose="02040503050406030204" pitchFamily="18" charset="0"/>
                            <a:ea typeface="Cambria Math" panose="02040503050406030204" pitchFamily="18" charset="0"/>
                          </a:rPr>
                          <m:t>𝑁</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𝑛</m:t>
                        </m:r>
                      </m:num>
                      <m:den>
                        <m:r>
                          <a:rPr lang="en-IN" sz="2400" i="1">
                            <a:latin typeface="Cambria Math" panose="02040503050406030204" pitchFamily="18" charset="0"/>
                            <a:ea typeface="Cambria Math" panose="02040503050406030204" pitchFamily="18" charset="0"/>
                          </a:rPr>
                          <m:t>𝑁</m:t>
                        </m:r>
                        <m:r>
                          <a:rPr lang="en-IN" sz="2400" i="1">
                            <a:latin typeface="Cambria Math" panose="02040503050406030204" pitchFamily="18" charset="0"/>
                            <a:ea typeface="Cambria Math" panose="02040503050406030204" pitchFamily="18" charset="0"/>
                          </a:rPr>
                          <m:t>−1</m:t>
                        </m:r>
                      </m:den>
                    </m:f>
                  </m:oMath>
                </a14:m>
                <a:endParaRPr lang="en-IN" sz="2400" dirty="0">
                  <a:latin typeface="Gill Sans MT" panose="020B0502020104020203" pitchFamily="34" charset="0"/>
                </a:endParaRPr>
              </a:p>
            </p:txBody>
          </p:sp>
        </mc:Choice>
        <mc:Fallback xmlns="">
          <p:sp>
            <p:nvSpPr>
              <p:cNvPr id="16" name="TextBox 15">
                <a:extLst>
                  <a:ext uri="{FF2B5EF4-FFF2-40B4-BE49-F238E27FC236}">
                    <a16:creationId xmlns:a16="http://schemas.microsoft.com/office/drawing/2014/main" id="{8C47F6DF-6932-452E-AD2A-9930F9D75826}"/>
                  </a:ext>
                </a:extLst>
              </p:cNvPr>
              <p:cNvSpPr txBox="1">
                <a:spLocks noRot="1" noChangeAspect="1" noMove="1" noResize="1" noEditPoints="1" noAdjustHandles="1" noChangeArrowheads="1" noChangeShapeType="1" noTextEdit="1"/>
              </p:cNvSpPr>
              <p:nvPr/>
            </p:nvSpPr>
            <p:spPr>
              <a:xfrm>
                <a:off x="6835366" y="4399076"/>
                <a:ext cx="4282750" cy="617477"/>
              </a:xfrm>
              <a:prstGeom prst="rect">
                <a:avLst/>
              </a:prstGeom>
              <a:blipFill>
                <a:blip r:embed="rId4"/>
                <a:stretch>
                  <a:fillRect l="-142" b="-891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BC8E29F-4531-4375-BC9F-985AD410EFE4}"/>
                  </a:ext>
                </a:extLst>
              </p:cNvPr>
              <p:cNvSpPr txBox="1"/>
              <p:nvPr/>
            </p:nvSpPr>
            <p:spPr>
              <a:xfrm>
                <a:off x="178337" y="4476983"/>
                <a:ext cx="7552575" cy="461665"/>
              </a:xfrm>
              <a:prstGeom prst="rect">
                <a:avLst/>
              </a:prstGeom>
              <a:noFill/>
            </p:spPr>
            <p:txBody>
              <a:bodyPr wrap="square" rtlCol="0">
                <a:spAutoFit/>
              </a:bodyPr>
              <a:lstStyle/>
              <a:p>
                <a:r>
                  <a:rPr lang="en-IN" sz="2400" dirty="0">
                    <a:latin typeface="Gill Sans MT" panose="020B0502020104020203" pitchFamily="34" charset="0"/>
                  </a:rPr>
                  <a:t>The relationship between </a:t>
                </a:r>
                <a:r>
                  <a:rPr lang="en-IN" sz="2400" b="1" dirty="0">
                    <a:latin typeface="Gill Sans MT" panose="020B0502020104020203" pitchFamily="34" charset="0"/>
                  </a:rPr>
                  <a:t>Variance (</a:t>
                </a:r>
                <a14:m>
                  <m:oMath xmlns:m="http://schemas.openxmlformats.org/officeDocument/2006/math">
                    <m:acc>
                      <m:accPr>
                        <m:chr m:val="̅"/>
                        <m:ctrlPr>
                          <a:rPr lang="en-US" sz="2400" b="1" i="1" dirty="0">
                            <a:latin typeface="Cambria Math" panose="02040503050406030204" pitchFamily="18" charset="0"/>
                          </a:rPr>
                        </m:ctrlPr>
                      </m:accPr>
                      <m:e>
                        <m:r>
                          <a:rPr lang="en-US" sz="2400" b="1" dirty="0">
                            <a:latin typeface="Cambria Math" panose="02040503050406030204" pitchFamily="18" charset="0"/>
                          </a:rPr>
                          <m:t>𝐱</m:t>
                        </m:r>
                      </m:e>
                    </m:acc>
                  </m:oMath>
                </a14:m>
                <a:r>
                  <a:rPr lang="en-IN" sz="2400" b="1" dirty="0">
                    <a:latin typeface="Gill Sans MT" panose="020B0502020104020203" pitchFamily="34" charset="0"/>
                  </a:rPr>
                  <a:t>) </a:t>
                </a:r>
                <a:r>
                  <a:rPr lang="en-IN" sz="2400" dirty="0">
                    <a:latin typeface="Gill Sans MT" panose="020B0502020104020203" pitchFamily="34" charset="0"/>
                  </a:rPr>
                  <a:t>and </a:t>
                </a:r>
                <a:r>
                  <a:rPr lang="el-GR" sz="2400" b="1" dirty="0"/>
                  <a:t>σ</a:t>
                </a:r>
                <a:r>
                  <a:rPr lang="el-GR" sz="2400" b="1" baseline="30000" dirty="0"/>
                  <a:t>2</a:t>
                </a:r>
                <a:r>
                  <a:rPr lang="en-IN" sz="2400" b="1" dirty="0">
                    <a:latin typeface="Gill Sans MT" panose="020B0502020104020203" pitchFamily="34" charset="0"/>
                  </a:rPr>
                  <a:t> </a:t>
                </a:r>
                <a:r>
                  <a:rPr lang="en-IN" sz="2400" dirty="0">
                    <a:latin typeface="Gill Sans MT" panose="020B0502020104020203" pitchFamily="34" charset="0"/>
                  </a:rPr>
                  <a:t>is:</a:t>
                </a:r>
              </a:p>
            </p:txBody>
          </p:sp>
        </mc:Choice>
        <mc:Fallback xmlns="">
          <p:sp>
            <p:nvSpPr>
              <p:cNvPr id="17" name="TextBox 16">
                <a:extLst>
                  <a:ext uri="{FF2B5EF4-FFF2-40B4-BE49-F238E27FC236}">
                    <a16:creationId xmlns:a16="http://schemas.microsoft.com/office/drawing/2014/main" id="{FBC8E29F-4531-4375-BC9F-985AD410EFE4}"/>
                  </a:ext>
                </a:extLst>
              </p:cNvPr>
              <p:cNvSpPr txBox="1">
                <a:spLocks noRot="1" noChangeAspect="1" noMove="1" noResize="1" noEditPoints="1" noAdjustHandles="1" noChangeArrowheads="1" noChangeShapeType="1" noTextEdit="1"/>
              </p:cNvSpPr>
              <p:nvPr/>
            </p:nvSpPr>
            <p:spPr>
              <a:xfrm>
                <a:off x="178337" y="4476983"/>
                <a:ext cx="7552575" cy="461665"/>
              </a:xfrm>
              <a:prstGeom prst="rect">
                <a:avLst/>
              </a:prstGeom>
              <a:blipFill>
                <a:blip r:embed="rId5"/>
                <a:stretch>
                  <a:fillRect l="-1211" t="-11842"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5FA4D1C-F5EC-497D-8751-F139F3F24A93}"/>
                  </a:ext>
                </a:extLst>
              </p:cNvPr>
              <p:cNvSpPr txBox="1"/>
              <p:nvPr/>
            </p:nvSpPr>
            <p:spPr>
              <a:xfrm>
                <a:off x="234819" y="5321482"/>
                <a:ext cx="7269891" cy="622286"/>
              </a:xfrm>
              <a:prstGeom prst="rect">
                <a:avLst/>
              </a:prstGeom>
              <a:noFill/>
            </p:spPr>
            <p:txBody>
              <a:bodyPr wrap="square" rtlCol="0">
                <a:spAutoFit/>
              </a:bodyPr>
              <a:lstStyle/>
              <a:p>
                <a:r>
                  <a:rPr lang="en-IN" sz="2400" dirty="0">
                    <a:latin typeface="Gill Sans MT" panose="020B0502020104020203" pitchFamily="34" charset="0"/>
                  </a:rPr>
                  <a:t>When “N” is Large the term </a:t>
                </a:r>
                <a14:m>
                  <m:oMath xmlns:m="http://schemas.openxmlformats.org/officeDocument/2006/math">
                    <m:f>
                      <m:fPr>
                        <m:ctrlPr>
                          <a:rPr lang="en-IN" sz="2400" b="1" i="1">
                            <a:latin typeface="Cambria Math" panose="02040503050406030204" pitchFamily="18" charset="0"/>
                            <a:ea typeface="Cambria Math" panose="02040503050406030204" pitchFamily="18" charset="0"/>
                          </a:rPr>
                        </m:ctrlPr>
                      </m:fPr>
                      <m:num>
                        <m:r>
                          <a:rPr lang="en-IN" sz="2400" b="1" i="1">
                            <a:latin typeface="Cambria Math" panose="02040503050406030204" pitchFamily="18" charset="0"/>
                            <a:ea typeface="Cambria Math" panose="02040503050406030204" pitchFamily="18" charset="0"/>
                          </a:rPr>
                          <m:t>𝑵</m:t>
                        </m:r>
                        <m:r>
                          <a:rPr lang="en-IN" sz="2400" b="1" i="1">
                            <a:latin typeface="Cambria Math" panose="02040503050406030204" pitchFamily="18" charset="0"/>
                            <a:ea typeface="Cambria Math" panose="02040503050406030204" pitchFamily="18" charset="0"/>
                          </a:rPr>
                          <m:t>−</m:t>
                        </m:r>
                        <m:r>
                          <a:rPr lang="en-IN" sz="2400" b="1" i="1">
                            <a:latin typeface="Cambria Math" panose="02040503050406030204" pitchFamily="18" charset="0"/>
                            <a:ea typeface="Cambria Math" panose="02040503050406030204" pitchFamily="18" charset="0"/>
                          </a:rPr>
                          <m:t>𝒏</m:t>
                        </m:r>
                      </m:num>
                      <m:den>
                        <m:r>
                          <a:rPr lang="en-IN" sz="2400" b="1" i="1">
                            <a:latin typeface="Cambria Math" panose="02040503050406030204" pitchFamily="18" charset="0"/>
                            <a:ea typeface="Cambria Math" panose="02040503050406030204" pitchFamily="18" charset="0"/>
                          </a:rPr>
                          <m:t>𝑵</m:t>
                        </m:r>
                        <m:r>
                          <a:rPr lang="en-IN" sz="2400" b="1" i="1">
                            <a:latin typeface="Cambria Math" panose="02040503050406030204" pitchFamily="18" charset="0"/>
                            <a:ea typeface="Cambria Math" panose="02040503050406030204" pitchFamily="18" charset="0"/>
                          </a:rPr>
                          <m:t>−</m:t>
                        </m:r>
                        <m:r>
                          <a:rPr lang="en-IN" sz="2400" b="1" i="1">
                            <a:latin typeface="Cambria Math" panose="02040503050406030204" pitchFamily="18" charset="0"/>
                            <a:ea typeface="Cambria Math" panose="02040503050406030204" pitchFamily="18" charset="0"/>
                          </a:rPr>
                          <m:t>𝟏</m:t>
                        </m:r>
                      </m:den>
                    </m:f>
                  </m:oMath>
                </a14:m>
                <a:r>
                  <a:rPr lang="en-IN" sz="2400" b="1" dirty="0">
                    <a:latin typeface="Gill Sans MT" panose="020B0502020104020203" pitchFamily="34" charset="0"/>
                  </a:rPr>
                  <a:t> </a:t>
                </a:r>
                <a:r>
                  <a:rPr lang="en-IN" sz="2400" dirty="0">
                    <a:latin typeface="Gill Sans MT" panose="020B0502020104020203" pitchFamily="34" charset="0"/>
                  </a:rPr>
                  <a:t>will approach </a:t>
                </a:r>
                <a:r>
                  <a:rPr lang="en-IN" sz="2800" dirty="0">
                    <a:latin typeface="+mj-lt"/>
                  </a:rPr>
                  <a:t>1</a:t>
                </a:r>
                <a:r>
                  <a:rPr lang="en-IN" sz="2800" dirty="0">
                    <a:latin typeface="Gill Sans MT" panose="020B0502020104020203" pitchFamily="34" charset="0"/>
                  </a:rPr>
                  <a:t>:</a:t>
                </a:r>
              </a:p>
            </p:txBody>
          </p:sp>
        </mc:Choice>
        <mc:Fallback xmlns="">
          <p:sp>
            <p:nvSpPr>
              <p:cNvPr id="18" name="TextBox 17">
                <a:extLst>
                  <a:ext uri="{FF2B5EF4-FFF2-40B4-BE49-F238E27FC236}">
                    <a16:creationId xmlns:a16="http://schemas.microsoft.com/office/drawing/2014/main" id="{75FA4D1C-F5EC-497D-8751-F139F3F24A93}"/>
                  </a:ext>
                </a:extLst>
              </p:cNvPr>
              <p:cNvSpPr txBox="1">
                <a:spLocks noRot="1" noChangeAspect="1" noMove="1" noResize="1" noEditPoints="1" noAdjustHandles="1" noChangeArrowheads="1" noChangeShapeType="1" noTextEdit="1"/>
              </p:cNvSpPr>
              <p:nvPr/>
            </p:nvSpPr>
            <p:spPr>
              <a:xfrm>
                <a:off x="234819" y="5321482"/>
                <a:ext cx="7269891" cy="622286"/>
              </a:xfrm>
              <a:prstGeom prst="rect">
                <a:avLst/>
              </a:prstGeom>
              <a:blipFill>
                <a:blip r:embed="rId6"/>
                <a:stretch>
                  <a:fillRect l="-1342" t="-6863" b="-1568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D674D64-C33C-468B-B81B-D9A52110C7CF}"/>
                  </a:ext>
                </a:extLst>
              </p:cNvPr>
              <p:cNvSpPr txBox="1"/>
              <p:nvPr/>
            </p:nvSpPr>
            <p:spPr>
              <a:xfrm>
                <a:off x="6835366" y="5315631"/>
                <a:ext cx="4282750" cy="617477"/>
              </a:xfrm>
              <a:prstGeom prst="rect">
                <a:avLst/>
              </a:prstGeom>
              <a:noFill/>
            </p:spPr>
            <p:txBody>
              <a:bodyPr wrap="square" rtlCol="0">
                <a:spAutoFit/>
              </a:bodyPr>
              <a:lstStyle/>
              <a:p>
                <a:r>
                  <a:rPr lang="en-IN" sz="2800" dirty="0">
                    <a:latin typeface="Gill Sans MT" panose="020B0502020104020203" pitchFamily="34" charset="0"/>
                  </a:rPr>
                  <a:t> </a:t>
                </a:r>
                <a:r>
                  <a:rPr lang="en-IN" sz="2400" b="1" dirty="0">
                    <a:latin typeface="Gill Sans MT" panose="020B0502020104020203" pitchFamily="34" charset="0"/>
                  </a:rPr>
                  <a:t>Variance</a:t>
                </a:r>
                <a:r>
                  <a:rPr lang="en-IN" sz="2400" dirty="0">
                    <a:latin typeface="Gill Sans MT" panose="020B0502020104020203" pitchFamily="34" charset="0"/>
                  </a:rPr>
                  <a:t> (</a:t>
                </a:r>
                <a14:m>
                  <m:oMath xmlns:m="http://schemas.openxmlformats.org/officeDocument/2006/math">
                    <m:acc>
                      <m:accPr>
                        <m:chr m:val="̅"/>
                        <m:ctrlPr>
                          <a:rPr lang="en-US" sz="2400" b="1" i="1" dirty="0">
                            <a:latin typeface="Cambria Math" panose="02040503050406030204" pitchFamily="18" charset="0"/>
                          </a:rPr>
                        </m:ctrlPr>
                      </m:accPr>
                      <m:e>
                        <m:r>
                          <a:rPr lang="en-US" sz="2400" b="1" dirty="0">
                            <a:latin typeface="Cambria Math" panose="02040503050406030204" pitchFamily="18" charset="0"/>
                          </a:rPr>
                          <m:t>𝐱</m:t>
                        </m:r>
                      </m:e>
                    </m:acc>
                    <m:r>
                      <a:rPr lang="en-IN" sz="2400" b="1" dirty="0">
                        <a:latin typeface="Cambria Math" panose="02040503050406030204" pitchFamily="18" charset="0"/>
                      </a:rPr>
                      <m:t> </m:t>
                    </m:r>
                  </m:oMath>
                </a14:m>
                <a:r>
                  <a:rPr lang="en-IN" sz="2400" dirty="0">
                    <a:latin typeface="Gill Sans MT" panose="020B0502020104020203" pitchFamily="34" charset="0"/>
                  </a:rPr>
                  <a:t>)    =   </a:t>
                </a:r>
                <a14:m>
                  <m:oMath xmlns:m="http://schemas.openxmlformats.org/officeDocument/2006/math">
                    <m:f>
                      <m:fPr>
                        <m:ctrlPr>
                          <a:rPr lang="en-IN" sz="2400" i="1">
                            <a:latin typeface="Cambria Math" panose="02040503050406030204" pitchFamily="18" charset="0"/>
                          </a:rPr>
                        </m:ctrlPr>
                      </m:fPr>
                      <m:num>
                        <m:r>
                          <m:rPr>
                            <m:nor/>
                          </m:rPr>
                          <a:rPr lang="el-GR" sz="2400" dirty="0">
                            <a:latin typeface="Gill Sans"/>
                          </a:rPr>
                          <m:t>σ</m:t>
                        </m:r>
                        <m:r>
                          <m:rPr>
                            <m:nor/>
                          </m:rPr>
                          <a:rPr lang="en-IN" sz="2400" baseline="30000" dirty="0">
                            <a:latin typeface="Gill Sans MT" panose="020B0502020104020203" pitchFamily="34" charset="0"/>
                          </a:rPr>
                          <m:t>2</m:t>
                        </m:r>
                      </m:num>
                      <m:den>
                        <m:r>
                          <a:rPr lang="en-IN" sz="2400" i="1">
                            <a:latin typeface="Cambria Math" panose="02040503050406030204" pitchFamily="18" charset="0"/>
                          </a:rPr>
                          <m:t>𝑛</m:t>
                        </m:r>
                      </m:den>
                    </m:f>
                  </m:oMath>
                </a14:m>
                <a:endParaRPr lang="en-IN" sz="2400" dirty="0">
                  <a:latin typeface="Gill Sans MT" panose="020B0502020104020203" pitchFamily="34" charset="0"/>
                </a:endParaRPr>
              </a:p>
            </p:txBody>
          </p:sp>
        </mc:Choice>
        <mc:Fallback xmlns="">
          <p:sp>
            <p:nvSpPr>
              <p:cNvPr id="19" name="TextBox 18">
                <a:extLst>
                  <a:ext uri="{FF2B5EF4-FFF2-40B4-BE49-F238E27FC236}">
                    <a16:creationId xmlns:a16="http://schemas.microsoft.com/office/drawing/2014/main" id="{9D674D64-C33C-468B-B81B-D9A52110C7CF}"/>
                  </a:ext>
                </a:extLst>
              </p:cNvPr>
              <p:cNvSpPr txBox="1">
                <a:spLocks noRot="1" noChangeAspect="1" noMove="1" noResize="1" noEditPoints="1" noAdjustHandles="1" noChangeArrowheads="1" noChangeShapeType="1" noTextEdit="1"/>
              </p:cNvSpPr>
              <p:nvPr/>
            </p:nvSpPr>
            <p:spPr>
              <a:xfrm>
                <a:off x="6835366" y="5315631"/>
                <a:ext cx="4282750" cy="617477"/>
              </a:xfrm>
              <a:prstGeom prst="rect">
                <a:avLst/>
              </a:prstGeom>
              <a:blipFill>
                <a:blip r:embed="rId7"/>
                <a:stretch>
                  <a:fillRect b="-8911"/>
                </a:stretch>
              </a:blipFill>
            </p:spPr>
            <p:txBody>
              <a:bodyPr/>
              <a:lstStyle/>
              <a:p>
                <a:r>
                  <a:rPr lang="en-IN">
                    <a:noFill/>
                  </a:rPr>
                  <a:t> </a:t>
                </a:r>
              </a:p>
            </p:txBody>
          </p:sp>
        </mc:Fallback>
      </mc:AlternateContent>
    </p:spTree>
    <p:extLst>
      <p:ext uri="{BB962C8B-B14F-4D97-AF65-F5344CB8AC3E}">
        <p14:creationId xmlns:p14="http://schemas.microsoft.com/office/powerpoint/2010/main" val="1036242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79C74-0230-4C79-BE4E-2AAC5383BFB7}"/>
              </a:ext>
            </a:extLst>
          </p:cNvPr>
          <p:cNvSpPr>
            <a:spLocks noGrp="1"/>
          </p:cNvSpPr>
          <p:nvPr>
            <p:ph type="title"/>
          </p:nvPr>
        </p:nvSpPr>
        <p:spPr>
          <a:xfrm>
            <a:off x="0" y="126542"/>
            <a:ext cx="10515600" cy="868461"/>
          </a:xfrm>
        </p:spPr>
        <p:txBody>
          <a:bodyPr>
            <a:normAutofit fontScale="90000"/>
          </a:bodyPr>
          <a:lstStyle/>
          <a:p>
            <a:r>
              <a:rPr lang="en-US" sz="4400" dirty="0"/>
              <a:t>Revisiting Distributions </a:t>
            </a:r>
            <a:br>
              <a:rPr lang="en-US" sz="4400" dirty="0"/>
            </a:br>
            <a:r>
              <a:rPr lang="en-US" dirty="0"/>
              <a:t>Example of Sampling Distribution (Mean)</a:t>
            </a:r>
            <a:endParaRPr lang="en-GB" dirty="0"/>
          </a:p>
        </p:txBody>
      </p:sp>
      <p:graphicFrame>
        <p:nvGraphicFramePr>
          <p:cNvPr id="20" name="Content Placeholder 19">
            <a:extLst>
              <a:ext uri="{FF2B5EF4-FFF2-40B4-BE49-F238E27FC236}">
                <a16:creationId xmlns:a16="http://schemas.microsoft.com/office/drawing/2014/main" id="{18F5C151-0F58-476F-BF2B-840FE27A7298}"/>
              </a:ext>
            </a:extLst>
          </p:cNvPr>
          <p:cNvGraphicFramePr>
            <a:graphicFrameLocks noGrp="1"/>
          </p:cNvGraphicFramePr>
          <p:nvPr>
            <p:ph idx="1"/>
          </p:nvPr>
        </p:nvGraphicFramePr>
        <p:xfrm>
          <a:off x="8761445" y="2302002"/>
          <a:ext cx="2789856" cy="2015413"/>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5FA4D1C-F5EC-497D-8751-F139F3F24A93}"/>
                  </a:ext>
                </a:extLst>
              </p:cNvPr>
              <p:cNvSpPr txBox="1"/>
              <p:nvPr/>
            </p:nvSpPr>
            <p:spPr>
              <a:xfrm>
                <a:off x="261260" y="1353651"/>
                <a:ext cx="5903167" cy="622286"/>
              </a:xfrm>
              <a:prstGeom prst="rect">
                <a:avLst/>
              </a:prstGeom>
              <a:noFill/>
            </p:spPr>
            <p:txBody>
              <a:bodyPr wrap="square" rtlCol="0">
                <a:spAutoFit/>
              </a:bodyPr>
              <a:lstStyle/>
              <a:p>
                <a:r>
                  <a:rPr lang="en-IN" dirty="0">
                    <a:latin typeface="Gill Sans MT" panose="020B0502020104020203" pitchFamily="34" charset="0"/>
                  </a:rPr>
                  <a:t>When “N” is Large the term </a:t>
                </a:r>
                <a14:m>
                  <m:oMath xmlns:m="http://schemas.openxmlformats.org/officeDocument/2006/math">
                    <m:f>
                      <m:fPr>
                        <m:ctrlPr>
                          <a:rPr lang="en-IN" sz="2400" b="1" i="1">
                            <a:latin typeface="Cambria Math" panose="02040503050406030204" pitchFamily="18" charset="0"/>
                            <a:ea typeface="Cambria Math" panose="02040503050406030204" pitchFamily="18" charset="0"/>
                          </a:rPr>
                        </m:ctrlPr>
                      </m:fPr>
                      <m:num>
                        <m:r>
                          <a:rPr lang="en-IN" sz="2400" b="1" i="1">
                            <a:latin typeface="Cambria Math" panose="02040503050406030204" pitchFamily="18" charset="0"/>
                            <a:ea typeface="Cambria Math" panose="02040503050406030204" pitchFamily="18" charset="0"/>
                          </a:rPr>
                          <m:t>𝑵</m:t>
                        </m:r>
                        <m:r>
                          <a:rPr lang="en-IN" sz="2400" b="1" i="1">
                            <a:latin typeface="Cambria Math" panose="02040503050406030204" pitchFamily="18" charset="0"/>
                            <a:ea typeface="Cambria Math" panose="02040503050406030204" pitchFamily="18" charset="0"/>
                          </a:rPr>
                          <m:t>−</m:t>
                        </m:r>
                        <m:r>
                          <a:rPr lang="en-IN" sz="2400" b="1" i="1">
                            <a:latin typeface="Cambria Math" panose="02040503050406030204" pitchFamily="18" charset="0"/>
                            <a:ea typeface="Cambria Math" panose="02040503050406030204" pitchFamily="18" charset="0"/>
                          </a:rPr>
                          <m:t>𝒏</m:t>
                        </m:r>
                      </m:num>
                      <m:den>
                        <m:r>
                          <a:rPr lang="en-IN" sz="2400" b="1" i="1">
                            <a:latin typeface="Cambria Math" panose="02040503050406030204" pitchFamily="18" charset="0"/>
                            <a:ea typeface="Cambria Math" panose="02040503050406030204" pitchFamily="18" charset="0"/>
                          </a:rPr>
                          <m:t>𝑵</m:t>
                        </m:r>
                        <m:r>
                          <a:rPr lang="en-IN" sz="2400" b="1" i="1">
                            <a:latin typeface="Cambria Math" panose="02040503050406030204" pitchFamily="18" charset="0"/>
                            <a:ea typeface="Cambria Math" panose="02040503050406030204" pitchFamily="18" charset="0"/>
                          </a:rPr>
                          <m:t>−</m:t>
                        </m:r>
                        <m:r>
                          <a:rPr lang="en-IN" sz="2400" b="1" i="1">
                            <a:latin typeface="Cambria Math" panose="02040503050406030204" pitchFamily="18" charset="0"/>
                            <a:ea typeface="Cambria Math" panose="02040503050406030204" pitchFamily="18" charset="0"/>
                          </a:rPr>
                          <m:t>𝟏</m:t>
                        </m:r>
                      </m:den>
                    </m:f>
                  </m:oMath>
                </a14:m>
                <a:r>
                  <a:rPr lang="en-IN" sz="2400" b="1" dirty="0">
                    <a:latin typeface="Gill Sans MT" panose="020B0502020104020203" pitchFamily="34" charset="0"/>
                  </a:rPr>
                  <a:t> </a:t>
                </a:r>
                <a:r>
                  <a:rPr lang="en-IN" dirty="0">
                    <a:latin typeface="Gill Sans MT" panose="020B0502020104020203" pitchFamily="34" charset="0"/>
                  </a:rPr>
                  <a:t>will approach 1:</a:t>
                </a:r>
              </a:p>
            </p:txBody>
          </p:sp>
        </mc:Choice>
        <mc:Fallback xmlns="">
          <p:sp>
            <p:nvSpPr>
              <p:cNvPr id="18" name="TextBox 17">
                <a:extLst>
                  <a:ext uri="{FF2B5EF4-FFF2-40B4-BE49-F238E27FC236}">
                    <a16:creationId xmlns:a16="http://schemas.microsoft.com/office/drawing/2014/main" id="{75FA4D1C-F5EC-497D-8751-F139F3F24A93}"/>
                  </a:ext>
                </a:extLst>
              </p:cNvPr>
              <p:cNvSpPr txBox="1">
                <a:spLocks noRot="1" noChangeAspect="1" noMove="1" noResize="1" noEditPoints="1" noAdjustHandles="1" noChangeArrowheads="1" noChangeShapeType="1" noTextEdit="1"/>
              </p:cNvSpPr>
              <p:nvPr/>
            </p:nvSpPr>
            <p:spPr>
              <a:xfrm>
                <a:off x="261260" y="1353651"/>
                <a:ext cx="5903167" cy="622286"/>
              </a:xfrm>
              <a:prstGeom prst="rect">
                <a:avLst/>
              </a:prstGeom>
              <a:blipFill>
                <a:blip r:embed="rId3"/>
                <a:stretch>
                  <a:fillRect l="-93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D674D64-C33C-468B-B81B-D9A52110C7CF}"/>
                  </a:ext>
                </a:extLst>
              </p:cNvPr>
              <p:cNvSpPr txBox="1"/>
              <p:nvPr/>
            </p:nvSpPr>
            <p:spPr>
              <a:xfrm>
                <a:off x="5968541" y="1167088"/>
                <a:ext cx="4871094" cy="1012650"/>
              </a:xfrm>
              <a:prstGeom prst="rect">
                <a:avLst/>
              </a:prstGeom>
              <a:noFill/>
            </p:spPr>
            <p:txBody>
              <a:bodyPr wrap="square" rtlCol="0">
                <a:spAutoFit/>
              </a:bodyPr>
              <a:lstStyle/>
              <a:p>
                <a:r>
                  <a:rPr lang="en-IN" dirty="0">
                    <a:latin typeface="Gill Sans MT" panose="020B0502020104020203" pitchFamily="34" charset="0"/>
                  </a:rPr>
                  <a:t> </a:t>
                </a:r>
                <a:r>
                  <a:rPr lang="en-IN" b="1" dirty="0">
                    <a:latin typeface="Gill Sans MT" panose="020B0502020104020203" pitchFamily="34" charset="0"/>
                  </a:rPr>
                  <a:t>Variance</a:t>
                </a:r>
                <a:r>
                  <a:rPr lang="en-IN" dirty="0">
                    <a:latin typeface="Gill Sans MT" panose="020B0502020104020203" pitchFamily="34" charset="0"/>
                  </a:rPr>
                  <a:t> (</a:t>
                </a:r>
                <a14:m>
                  <m:oMath xmlns:m="http://schemas.openxmlformats.org/officeDocument/2006/math">
                    <m:acc>
                      <m:accPr>
                        <m:chr m:val="̅"/>
                        <m:ctrlPr>
                          <a:rPr lang="en-US" b="1" i="1" dirty="0">
                            <a:latin typeface="Cambria Math" panose="02040503050406030204" pitchFamily="18" charset="0"/>
                          </a:rPr>
                        </m:ctrlPr>
                      </m:accPr>
                      <m:e>
                        <m:r>
                          <a:rPr lang="en-US" b="1" dirty="0">
                            <a:latin typeface="Cambria Math" panose="02040503050406030204" pitchFamily="18" charset="0"/>
                          </a:rPr>
                          <m:t>𝐱</m:t>
                        </m:r>
                        <m:r>
                          <a:rPr lang="en-IN" b="1" dirty="0">
                            <a:latin typeface="Cambria Math" panose="02040503050406030204" pitchFamily="18" charset="0"/>
                          </a:rPr>
                          <m:t>,</m:t>
                        </m:r>
                      </m:e>
                    </m:acc>
                    <m:r>
                      <a:rPr lang="en-IN" b="1" dirty="0">
                        <a:latin typeface="Cambria Math" panose="02040503050406030204" pitchFamily="18" charset="0"/>
                      </a:rPr>
                      <m:t> </m:t>
                    </m:r>
                  </m:oMath>
                </a14:m>
                <a:r>
                  <a:rPr lang="en-IN" dirty="0">
                    <a:latin typeface="Gill Sans MT" panose="020B0502020104020203" pitchFamily="34" charset="0"/>
                  </a:rPr>
                  <a:t>)    =   </a:t>
                </a:r>
                <a14:m>
                  <m:oMath xmlns:m="http://schemas.openxmlformats.org/officeDocument/2006/math">
                    <m:f>
                      <m:fPr>
                        <m:ctrlPr>
                          <a:rPr lang="en-IN" sz="2800" i="1">
                            <a:latin typeface="Cambria Math" panose="02040503050406030204" pitchFamily="18" charset="0"/>
                          </a:rPr>
                        </m:ctrlPr>
                      </m:fPr>
                      <m:num>
                        <m:r>
                          <m:rPr>
                            <m:nor/>
                          </m:rPr>
                          <a:rPr lang="el-GR" sz="2800" dirty="0"/>
                          <m:t>σ</m:t>
                        </m:r>
                        <m:r>
                          <m:rPr>
                            <m:nor/>
                          </m:rPr>
                          <a:rPr lang="en-IN" sz="2800" baseline="30000" dirty="0">
                            <a:latin typeface="Gill Sans MT" panose="020B0502020104020203" pitchFamily="34" charset="0"/>
                          </a:rPr>
                          <m:t>2</m:t>
                        </m:r>
                      </m:num>
                      <m:den>
                        <m:r>
                          <a:rPr lang="en-IN" sz="2800" i="1">
                            <a:latin typeface="Cambria Math" panose="02040503050406030204" pitchFamily="18" charset="0"/>
                          </a:rPr>
                          <m:t>𝑛</m:t>
                        </m:r>
                      </m:den>
                    </m:f>
                  </m:oMath>
                </a14:m>
                <a:endParaRPr lang="en-IN" sz="2800" dirty="0">
                  <a:latin typeface="Gill Sans MT" panose="020B0502020104020203" pitchFamily="34" charset="0"/>
                </a:endParaRPr>
              </a:p>
              <a:p>
                <a:r>
                  <a:rPr lang="en-IN" sz="2000" dirty="0">
                    <a:latin typeface="Gill Sans MT" panose="020B0502020104020203" pitchFamily="34" charset="0"/>
                  </a:rPr>
                  <a:t>(Also Called the Standard Error of Mean)</a:t>
                </a:r>
              </a:p>
            </p:txBody>
          </p:sp>
        </mc:Choice>
        <mc:Fallback xmlns="">
          <p:sp>
            <p:nvSpPr>
              <p:cNvPr id="19" name="TextBox 18">
                <a:extLst>
                  <a:ext uri="{FF2B5EF4-FFF2-40B4-BE49-F238E27FC236}">
                    <a16:creationId xmlns:a16="http://schemas.microsoft.com/office/drawing/2014/main" id="{9D674D64-C33C-468B-B81B-D9A52110C7CF}"/>
                  </a:ext>
                </a:extLst>
              </p:cNvPr>
              <p:cNvSpPr txBox="1">
                <a:spLocks noRot="1" noChangeAspect="1" noMove="1" noResize="1" noEditPoints="1" noAdjustHandles="1" noChangeArrowheads="1" noChangeShapeType="1" noTextEdit="1"/>
              </p:cNvSpPr>
              <p:nvPr/>
            </p:nvSpPr>
            <p:spPr>
              <a:xfrm>
                <a:off x="5968541" y="1167088"/>
                <a:ext cx="4871094" cy="1012650"/>
              </a:xfrm>
              <a:prstGeom prst="rect">
                <a:avLst/>
              </a:prstGeom>
              <a:blipFill>
                <a:blip r:embed="rId4"/>
                <a:stretch>
                  <a:fillRect l="-1252" t="-599" b="-9581"/>
                </a:stretch>
              </a:blipFill>
            </p:spPr>
            <p:txBody>
              <a:bodyPr/>
              <a:lstStyle/>
              <a:p>
                <a:r>
                  <a:rPr lang="en-IN">
                    <a:noFill/>
                  </a:rPr>
                  <a:t> </a:t>
                </a:r>
              </a:p>
            </p:txBody>
          </p:sp>
        </mc:Fallback>
      </mc:AlternateContent>
      <p:graphicFrame>
        <p:nvGraphicFramePr>
          <p:cNvPr id="21" name="Chart 20">
            <a:extLst>
              <a:ext uri="{FF2B5EF4-FFF2-40B4-BE49-F238E27FC236}">
                <a16:creationId xmlns:a16="http://schemas.microsoft.com/office/drawing/2014/main" id="{1CCB7A58-065C-40C7-B777-2C0D38A7B0CC}"/>
              </a:ext>
            </a:extLst>
          </p:cNvPr>
          <p:cNvGraphicFramePr>
            <a:graphicFrameLocks/>
          </p:cNvGraphicFramePr>
          <p:nvPr/>
        </p:nvGraphicFramePr>
        <p:xfrm>
          <a:off x="5284080" y="2288006"/>
          <a:ext cx="2887980" cy="201541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a:extLst>
              <a:ext uri="{FF2B5EF4-FFF2-40B4-BE49-F238E27FC236}">
                <a16:creationId xmlns:a16="http://schemas.microsoft.com/office/drawing/2014/main" id="{E4BA6ACF-C378-4D1F-B9AE-F43C9B459B51}"/>
              </a:ext>
            </a:extLst>
          </p:cNvPr>
          <p:cNvGraphicFramePr>
            <a:graphicFrameLocks/>
          </p:cNvGraphicFramePr>
          <p:nvPr/>
        </p:nvGraphicFramePr>
        <p:xfrm>
          <a:off x="640699" y="2302002"/>
          <a:ext cx="3698036" cy="1873198"/>
        </p:xfrm>
        <a:graphic>
          <a:graphicData uri="http://schemas.openxmlformats.org/drawingml/2006/chart">
            <c:chart xmlns:c="http://schemas.openxmlformats.org/drawingml/2006/chart" xmlns:r="http://schemas.openxmlformats.org/officeDocument/2006/relationships" r:id="rId6"/>
          </a:graphicData>
        </a:graphic>
      </p:graphicFrame>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2E04AE4-4622-49A0-9A87-9B4C1694A197}"/>
                  </a:ext>
                </a:extLst>
              </p:cNvPr>
              <p:cNvSpPr txBox="1"/>
              <p:nvPr/>
            </p:nvSpPr>
            <p:spPr>
              <a:xfrm>
                <a:off x="195943" y="4215952"/>
                <a:ext cx="9666514" cy="1408462"/>
              </a:xfrm>
              <a:prstGeom prst="rect">
                <a:avLst/>
              </a:prstGeom>
              <a:noFill/>
            </p:spPr>
            <p:txBody>
              <a:bodyPr wrap="square" rtlCol="0">
                <a:spAutoFit/>
              </a:bodyPr>
              <a:lstStyle/>
              <a:p>
                <a:r>
                  <a:rPr lang="en-US" sz="2000" dirty="0">
                    <a:latin typeface="Gill Sans MT" panose="020B0502020104020203" pitchFamily="34" charset="0"/>
                  </a:rPr>
                  <a:t>As “n” increases to a large number (&gt;30), the sampling distribution is well approximated by a normal curve, with a mean of </a:t>
                </a:r>
                <a:r>
                  <a:rPr lang="en-IN" sz="2000" b="1" dirty="0">
                    <a:latin typeface="Gill Sans MT" panose="020B0502020104020203" pitchFamily="34" charset="0"/>
                  </a:rPr>
                  <a:t>µ, </a:t>
                </a:r>
                <a:r>
                  <a:rPr lang="en-IN" sz="2000" dirty="0">
                    <a:latin typeface="Gill Sans MT" panose="020B0502020104020203" pitchFamily="34" charset="0"/>
                  </a:rPr>
                  <a:t>and a variance of </a:t>
                </a:r>
                <a14:m>
                  <m:oMath xmlns:m="http://schemas.openxmlformats.org/officeDocument/2006/math">
                    <m:f>
                      <m:fPr>
                        <m:ctrlPr>
                          <a:rPr lang="en-IN" sz="2000" b="1" i="1">
                            <a:latin typeface="Cambria Math" panose="02040503050406030204" pitchFamily="18" charset="0"/>
                          </a:rPr>
                        </m:ctrlPr>
                      </m:fPr>
                      <m:num>
                        <m:r>
                          <m:rPr>
                            <m:nor/>
                          </m:rPr>
                          <a:rPr lang="el-GR" sz="2000" b="1" dirty="0"/>
                          <m:t>σ</m:t>
                        </m:r>
                        <m:r>
                          <m:rPr>
                            <m:nor/>
                          </m:rPr>
                          <a:rPr lang="en-IN" sz="2000" b="1" baseline="30000" dirty="0">
                            <a:latin typeface="Gill Sans MT" panose="020B0502020104020203" pitchFamily="34" charset="0"/>
                          </a:rPr>
                          <m:t>2</m:t>
                        </m:r>
                      </m:num>
                      <m:den>
                        <m:r>
                          <a:rPr lang="en-IN" sz="2000" b="1" i="1">
                            <a:latin typeface="Cambria Math" panose="02040503050406030204" pitchFamily="18" charset="0"/>
                          </a:rPr>
                          <m:t>𝒏</m:t>
                        </m:r>
                      </m:den>
                    </m:f>
                  </m:oMath>
                </a14:m>
                <a:endParaRPr lang="en-IN" sz="2000" b="1" dirty="0">
                  <a:latin typeface="Gill Sans MT" panose="020B0502020104020203" pitchFamily="34" charset="0"/>
                </a:endParaRPr>
              </a:p>
              <a:p>
                <a:endParaRPr lang="en-IN" b="1" dirty="0">
                  <a:latin typeface="Gill Sans MT" panose="020B0502020104020203" pitchFamily="34" charset="0"/>
                </a:endParaRPr>
              </a:p>
              <a:p>
                <a:r>
                  <a:rPr lang="en-IN" b="1" dirty="0">
                    <a:latin typeface="Gill Sans MT" panose="020B0502020104020203" pitchFamily="34" charset="0"/>
                  </a:rPr>
                  <a:t>-Central Limit Theorem</a:t>
                </a:r>
              </a:p>
            </p:txBody>
          </p:sp>
        </mc:Choice>
        <mc:Fallback xmlns="">
          <p:sp>
            <p:nvSpPr>
              <p:cNvPr id="4" name="TextBox 3">
                <a:extLst>
                  <a:ext uri="{FF2B5EF4-FFF2-40B4-BE49-F238E27FC236}">
                    <a16:creationId xmlns:a16="http://schemas.microsoft.com/office/drawing/2014/main" id="{92E04AE4-4622-49A0-9A87-9B4C1694A197}"/>
                  </a:ext>
                </a:extLst>
              </p:cNvPr>
              <p:cNvSpPr txBox="1">
                <a:spLocks noRot="1" noChangeAspect="1" noMove="1" noResize="1" noEditPoints="1" noAdjustHandles="1" noChangeArrowheads="1" noChangeShapeType="1" noTextEdit="1"/>
              </p:cNvSpPr>
              <p:nvPr/>
            </p:nvSpPr>
            <p:spPr>
              <a:xfrm>
                <a:off x="195943" y="4215952"/>
                <a:ext cx="9666514" cy="1408462"/>
              </a:xfrm>
              <a:prstGeom prst="rect">
                <a:avLst/>
              </a:prstGeom>
              <a:blipFill>
                <a:blip r:embed="rId7"/>
                <a:stretch>
                  <a:fillRect l="-631" t="-2597" b="-6061"/>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CBBC1A66-AAE4-48B4-AFAE-CA7DED50BBF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19060" y="5048250"/>
            <a:ext cx="2895600" cy="1581150"/>
          </a:xfrm>
          <a:prstGeom prst="rect">
            <a:avLst/>
          </a:prstGeom>
        </p:spPr>
      </p:pic>
      <p:pic>
        <p:nvPicPr>
          <p:cNvPr id="6" name="Picture 5">
            <a:extLst>
              <a:ext uri="{FF2B5EF4-FFF2-40B4-BE49-F238E27FC236}">
                <a16:creationId xmlns:a16="http://schemas.microsoft.com/office/drawing/2014/main" id="{0E9336C1-80D2-43E6-A716-F4DCEF41ED84}"/>
              </a:ext>
            </a:extLst>
          </p:cNvPr>
          <p:cNvPicPr>
            <a:picLocks noChangeAspect="1"/>
          </p:cNvPicPr>
          <p:nvPr/>
        </p:nvPicPr>
        <p:blipFill>
          <a:blip r:embed="rId9"/>
          <a:stretch>
            <a:fillRect/>
          </a:stretch>
        </p:blipFill>
        <p:spPr>
          <a:xfrm>
            <a:off x="177314" y="5531308"/>
            <a:ext cx="3867150" cy="1200150"/>
          </a:xfrm>
          <a:prstGeom prst="rect">
            <a:avLst/>
          </a:prstGeom>
        </p:spPr>
      </p:pic>
    </p:spTree>
    <p:extLst>
      <p:ext uri="{BB962C8B-B14F-4D97-AF65-F5344CB8AC3E}">
        <p14:creationId xmlns:p14="http://schemas.microsoft.com/office/powerpoint/2010/main" val="2668309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0" grpId="0">
        <p:bldAsOne/>
      </p:bldGraphic>
      <p:bldGraphic spid="21" grpId="0">
        <p:bldAsOne/>
      </p:bldGraphic>
      <p:bldGraphic spid="22" grpId="0">
        <p:bldAsOne/>
      </p:bldGraphic>
      <p:bldP spid="4"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20289</TotalTime>
  <Words>3629</Words>
  <Application>Microsoft Office PowerPoint</Application>
  <PresentationFormat>Widescreen</PresentationFormat>
  <Paragraphs>701</Paragraphs>
  <Slides>37</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37</vt:i4>
      </vt:variant>
    </vt:vector>
  </HeadingPairs>
  <TitlesOfParts>
    <vt:vector size="49" baseType="lpstr">
      <vt:lpstr>Arial</vt:lpstr>
      <vt:lpstr>Calibri</vt:lpstr>
      <vt:lpstr>Calibri Light</vt:lpstr>
      <vt:lpstr>Cambria Math</vt:lpstr>
      <vt:lpstr>Gill Sans</vt:lpstr>
      <vt:lpstr>Gill Sans MT</vt:lpstr>
      <vt:lpstr>Montserrat</vt:lpstr>
      <vt:lpstr>Symbol</vt:lpstr>
      <vt:lpstr>system-ui</vt:lpstr>
      <vt:lpstr>Tahoma</vt:lpstr>
      <vt:lpstr>Times New Roman</vt:lpstr>
      <vt:lpstr>Office Theme</vt:lpstr>
      <vt:lpstr>Inferential Statistics </vt:lpstr>
      <vt:lpstr>Descriptive Statistics – Summarizing Data</vt:lpstr>
      <vt:lpstr>Revisiting Distributions  -Concept of Sampling Distribution</vt:lpstr>
      <vt:lpstr>Revisiting Distributions  Concept of Sampling Distribution</vt:lpstr>
      <vt:lpstr>Distributions -Population and Samples</vt:lpstr>
      <vt:lpstr>Example of Sampling Distribution (Mean)</vt:lpstr>
      <vt:lpstr>Example of Sampling Distribution (Mean)</vt:lpstr>
      <vt:lpstr> Example of Sampling Distribution (Mean)</vt:lpstr>
      <vt:lpstr>Revisiting Distributions  Example of Sampling Distribution (Mean)</vt:lpstr>
      <vt:lpstr>Implication of distribution of sampling mean and CLT</vt:lpstr>
      <vt:lpstr>Confidence Intervals</vt:lpstr>
      <vt:lpstr>Sampling Distribution - Proportions</vt:lpstr>
      <vt:lpstr>Sampling Distribution - Proportions</vt:lpstr>
      <vt:lpstr>Hypothesis Testing</vt:lpstr>
      <vt:lpstr>Hypothesis Testing- Concept</vt:lpstr>
      <vt:lpstr>Hypothesis Testing: Components</vt:lpstr>
      <vt:lpstr>Hypothesis Testing – α, β, and p</vt:lpstr>
      <vt:lpstr>Hypothesis – An example</vt:lpstr>
      <vt:lpstr>Hypothesis Testing – α, β, and p</vt:lpstr>
      <vt:lpstr>Hypothesis Testing – α, β, and p</vt:lpstr>
      <vt:lpstr>The Test Statistic</vt:lpstr>
      <vt:lpstr>The Test Statistic</vt:lpstr>
      <vt:lpstr>The Test Statistic</vt:lpstr>
      <vt:lpstr>The Test statistic</vt:lpstr>
      <vt:lpstr>Hypothesis Testing – Procedure Steps</vt:lpstr>
      <vt:lpstr>One sample test for mean</vt:lpstr>
      <vt:lpstr>Hypothesis Testing – Procedure Steps - Example</vt:lpstr>
      <vt:lpstr>Hypothesis Testing – Procedure Steps - Example</vt:lpstr>
      <vt:lpstr>Hypothesis Testing – Procedure Steps - Example</vt:lpstr>
      <vt:lpstr>Hypothesis Testing – Procedure Steps - Example</vt:lpstr>
      <vt:lpstr>Hypothesis Testing – Procedure Steps - Example</vt:lpstr>
      <vt:lpstr>Hypothesis Testing – Procedure Steps - Example</vt:lpstr>
      <vt:lpstr>Hypothesis Testing</vt:lpstr>
      <vt:lpstr>Hypothesis Test - Options</vt:lpstr>
      <vt:lpstr>Hypothesis Test - Options</vt:lpstr>
      <vt:lpstr>References</vt:lpstr>
      <vt:lpstr>  The End </vt:lpstr>
    </vt:vector>
  </TitlesOfParts>
  <Company>Personal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Suresh</dc:creator>
  <cp:lastModifiedBy>Lohithaksha Maniraj Maiyar</cp:lastModifiedBy>
  <cp:revision>593</cp:revision>
  <dcterms:created xsi:type="dcterms:W3CDTF">2014-12-15T11:55:54Z</dcterms:created>
  <dcterms:modified xsi:type="dcterms:W3CDTF">2022-05-29T17:02:24Z</dcterms:modified>
</cp:coreProperties>
</file>