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Ex2.xml" ContentType="application/vnd.ms-office.chartex+xml"/>
  <Override PartName="/ppt/charts/style7.xml" ContentType="application/vnd.ms-office.chartstyle+xml"/>
  <Override PartName="/ppt/charts/colors7.xml" ContentType="application/vnd.ms-office.chartcolorstyle+xml"/>
  <Override PartName="/ppt/charts/chart6.xml" ContentType="application/vnd.openxmlformats-officedocument.drawingml.chart+xml"/>
  <Override PartName="/ppt/charts/style8.xml" ContentType="application/vnd.ms-office.chartstyle+xml"/>
  <Override PartName="/ppt/charts/colors8.xml" ContentType="application/vnd.ms-office.chartcolorstyle+xml"/>
  <Override PartName="/ppt/charts/chartEx3.xml" ContentType="application/vnd.ms-office.chartex+xml"/>
  <Override PartName="/ppt/charts/style9.xml" ContentType="application/vnd.ms-office.chartstyle+xml"/>
  <Override PartName="/ppt/charts/colors9.xml" ContentType="application/vnd.ms-office.chartcolorstyle+xml"/>
  <Override PartName="/ppt/charts/chartEx4.xml" ContentType="application/vnd.ms-office.chartex+xml"/>
  <Override PartName="/ppt/charts/style10.xml" ContentType="application/vnd.ms-office.chartstyle+xml"/>
  <Override PartName="/ppt/charts/colors10.xml" ContentType="application/vnd.ms-office.chartcolorstyle+xml"/>
  <Override PartName="/ppt/charts/chart7.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8.xml" ContentType="application/vnd.openxmlformats-officedocument.drawingml.chart+xml"/>
  <Override PartName="/ppt/charts/style12.xml" ContentType="application/vnd.ms-office.chartstyle+xml"/>
  <Override PartName="/ppt/charts/colors12.xml" ContentType="application/vnd.ms-office.chartcolorstyl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notesMasterIdLst>
    <p:notesMasterId r:id="rId63"/>
  </p:notesMasterIdLst>
  <p:sldIdLst>
    <p:sldId id="466" r:id="rId2"/>
    <p:sldId id="322" r:id="rId3"/>
    <p:sldId id="312" r:id="rId4"/>
    <p:sldId id="1033" r:id="rId5"/>
    <p:sldId id="1037" r:id="rId6"/>
    <p:sldId id="1035" r:id="rId7"/>
    <p:sldId id="1000" r:id="rId8"/>
    <p:sldId id="1001" r:id="rId9"/>
    <p:sldId id="1051" r:id="rId10"/>
    <p:sldId id="1086" r:id="rId11"/>
    <p:sldId id="1052" r:id="rId12"/>
    <p:sldId id="1053" r:id="rId13"/>
    <p:sldId id="1054" r:id="rId14"/>
    <p:sldId id="1142" r:id="rId15"/>
    <p:sldId id="1079" r:id="rId16"/>
    <p:sldId id="1080" r:id="rId17"/>
    <p:sldId id="1015" r:id="rId18"/>
    <p:sldId id="1057" r:id="rId19"/>
    <p:sldId id="1058" r:id="rId20"/>
    <p:sldId id="1081" r:id="rId21"/>
    <p:sldId id="1059" r:id="rId22"/>
    <p:sldId id="1087" r:id="rId23"/>
    <p:sldId id="1013" r:id="rId24"/>
    <p:sldId id="1002" r:id="rId25"/>
    <p:sldId id="1088" r:id="rId26"/>
    <p:sldId id="1089" r:id="rId27"/>
    <p:sldId id="1173" r:id="rId28"/>
    <p:sldId id="1090" r:id="rId29"/>
    <p:sldId id="1091" r:id="rId30"/>
    <p:sldId id="1122" r:id="rId31"/>
    <p:sldId id="1068" r:id="rId32"/>
    <p:sldId id="1069" r:id="rId33"/>
    <p:sldId id="1070" r:id="rId34"/>
    <p:sldId id="1082" r:id="rId35"/>
    <p:sldId id="1083" r:id="rId36"/>
    <p:sldId id="1171" r:id="rId37"/>
    <p:sldId id="1047" r:id="rId38"/>
    <p:sldId id="1071" r:id="rId39"/>
    <p:sldId id="1085" r:id="rId40"/>
    <p:sldId id="1072" r:id="rId41"/>
    <p:sldId id="1172" r:id="rId42"/>
    <p:sldId id="1073" r:id="rId43"/>
    <p:sldId id="1120" r:id="rId44"/>
    <p:sldId id="1121" r:id="rId45"/>
    <p:sldId id="1170" r:id="rId46"/>
    <p:sldId id="1141" r:id="rId47"/>
    <p:sldId id="1018" r:id="rId48"/>
    <p:sldId id="1154" r:id="rId49"/>
    <p:sldId id="1093" r:id="rId50"/>
    <p:sldId id="1155" r:id="rId51"/>
    <p:sldId id="1156" r:id="rId52"/>
    <p:sldId id="1021" r:id="rId53"/>
    <p:sldId id="1157" r:id="rId54"/>
    <p:sldId id="1158" r:id="rId55"/>
    <p:sldId id="1159" r:id="rId56"/>
    <p:sldId id="1160" r:id="rId57"/>
    <p:sldId id="1161" r:id="rId58"/>
    <p:sldId id="1163" r:id="rId59"/>
    <p:sldId id="522" r:id="rId60"/>
    <p:sldId id="1164" r:id="rId61"/>
    <p:sldId id="1138"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4" autoAdjust="0"/>
    <p:restoredTop sz="94660"/>
  </p:normalViewPr>
  <p:slideViewPr>
    <p:cSldViewPr snapToGrid="0">
      <p:cViewPr varScale="1">
        <p:scale>
          <a:sx n="96" d="100"/>
          <a:sy n="96" d="100"/>
        </p:scale>
        <p:origin x="144"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oleObject" Target="file:///C:\Users\lohit\Desktop\Box%20whisker%20plot.xlsx" TargetMode="External"/><Relationship Id="rId2" Type="http://schemas.microsoft.com/office/2011/relationships/chartColorStyle" Target="colors8.xml"/><Relationship Id="rId1" Type="http://schemas.microsoft.com/office/2011/relationships/chartStyle" Target="style8.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11.xml"/><Relationship Id="rId1" Type="http://schemas.microsoft.com/office/2011/relationships/chartStyle" Target="style11.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12.xml"/><Relationship Id="rId1" Type="http://schemas.microsoft.com/office/2011/relationships/chartStyle" Target="style12.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D:\Personal\Personal\Gyan%20Data\Stella%20MSc\Mobile%20Battery%20data.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D:\Personal\Personal\Gyan%20Data\Stella%20MSc\Mobile%20Battery%20data.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file:///D:\Personal\Personal\Gyan%20Data\Stella%20MSc\Mobile%20Battery%20data.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oleObject" Target="file:///D:\Personal\Personal\Gyan%20Data\Stella%20MSc\Mobile%20Battery%20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dirty="0">
                <a:solidFill>
                  <a:srgbClr val="FF0000"/>
                </a:solidFill>
              </a:rPr>
              <a:t>Frequency Polygon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Sheet1!$D$15</c:f>
              <c:strCache>
                <c:ptCount val="1"/>
                <c:pt idx="0">
                  <c:v>f</c:v>
                </c:pt>
              </c:strCache>
            </c:strRef>
          </c:tx>
          <c:spPr>
            <a:ln w="28575" cap="rnd">
              <a:solidFill>
                <a:schemeClr val="accent1"/>
              </a:solidFill>
              <a:round/>
            </a:ln>
            <a:effectLst/>
          </c:spPr>
          <c:marker>
            <c:symbol val="none"/>
          </c:marker>
          <c:cat>
            <c:numRef>
              <c:f>Sheet1!$C$16:$C$57</c:f>
              <c:numCache>
                <c:formatCode>General</c:formatCode>
                <c:ptCount val="42"/>
                <c:pt idx="0">
                  <c:v>68</c:v>
                </c:pt>
                <c:pt idx="1">
                  <c:v>67</c:v>
                </c:pt>
                <c:pt idx="2">
                  <c:v>66</c:v>
                </c:pt>
                <c:pt idx="3">
                  <c:v>65</c:v>
                </c:pt>
                <c:pt idx="4">
                  <c:v>64</c:v>
                </c:pt>
                <c:pt idx="5">
                  <c:v>63</c:v>
                </c:pt>
                <c:pt idx="6">
                  <c:v>62</c:v>
                </c:pt>
                <c:pt idx="7">
                  <c:v>61</c:v>
                </c:pt>
                <c:pt idx="8">
                  <c:v>60</c:v>
                </c:pt>
                <c:pt idx="9">
                  <c:v>59</c:v>
                </c:pt>
                <c:pt idx="10">
                  <c:v>58</c:v>
                </c:pt>
                <c:pt idx="11">
                  <c:v>57</c:v>
                </c:pt>
                <c:pt idx="12">
                  <c:v>56</c:v>
                </c:pt>
                <c:pt idx="13">
                  <c:v>55</c:v>
                </c:pt>
                <c:pt idx="14">
                  <c:v>54</c:v>
                </c:pt>
                <c:pt idx="15">
                  <c:v>53</c:v>
                </c:pt>
                <c:pt idx="16">
                  <c:v>52</c:v>
                </c:pt>
                <c:pt idx="17">
                  <c:v>51</c:v>
                </c:pt>
                <c:pt idx="18">
                  <c:v>50</c:v>
                </c:pt>
                <c:pt idx="19">
                  <c:v>49</c:v>
                </c:pt>
                <c:pt idx="20">
                  <c:v>48</c:v>
                </c:pt>
                <c:pt idx="21">
                  <c:v>47</c:v>
                </c:pt>
                <c:pt idx="22">
                  <c:v>46</c:v>
                </c:pt>
                <c:pt idx="23">
                  <c:v>45</c:v>
                </c:pt>
                <c:pt idx="24">
                  <c:v>44</c:v>
                </c:pt>
                <c:pt idx="25">
                  <c:v>43</c:v>
                </c:pt>
                <c:pt idx="26">
                  <c:v>42</c:v>
                </c:pt>
                <c:pt idx="27">
                  <c:v>41</c:v>
                </c:pt>
                <c:pt idx="28">
                  <c:v>40</c:v>
                </c:pt>
                <c:pt idx="29">
                  <c:v>39</c:v>
                </c:pt>
                <c:pt idx="30">
                  <c:v>38</c:v>
                </c:pt>
                <c:pt idx="31">
                  <c:v>37</c:v>
                </c:pt>
                <c:pt idx="32">
                  <c:v>36</c:v>
                </c:pt>
                <c:pt idx="33">
                  <c:v>35</c:v>
                </c:pt>
                <c:pt idx="34">
                  <c:v>34</c:v>
                </c:pt>
                <c:pt idx="35">
                  <c:v>33</c:v>
                </c:pt>
                <c:pt idx="36">
                  <c:v>32</c:v>
                </c:pt>
                <c:pt idx="37">
                  <c:v>31</c:v>
                </c:pt>
                <c:pt idx="38">
                  <c:v>30</c:v>
                </c:pt>
                <c:pt idx="39">
                  <c:v>29</c:v>
                </c:pt>
                <c:pt idx="40">
                  <c:v>28</c:v>
                </c:pt>
                <c:pt idx="41">
                  <c:v>27</c:v>
                </c:pt>
              </c:numCache>
            </c:numRef>
          </c:cat>
          <c:val>
            <c:numRef>
              <c:f>Sheet1!$D$16:$D$57</c:f>
              <c:numCache>
                <c:formatCode>General</c:formatCode>
                <c:ptCount val="42"/>
                <c:pt idx="0">
                  <c:v>1</c:v>
                </c:pt>
                <c:pt idx="1">
                  <c:v>0</c:v>
                </c:pt>
                <c:pt idx="2">
                  <c:v>0</c:v>
                </c:pt>
                <c:pt idx="3">
                  <c:v>0</c:v>
                </c:pt>
                <c:pt idx="4">
                  <c:v>0</c:v>
                </c:pt>
                <c:pt idx="5">
                  <c:v>0</c:v>
                </c:pt>
                <c:pt idx="6">
                  <c:v>1</c:v>
                </c:pt>
                <c:pt idx="7">
                  <c:v>0</c:v>
                </c:pt>
                <c:pt idx="8">
                  <c:v>0</c:v>
                </c:pt>
                <c:pt idx="9">
                  <c:v>1</c:v>
                </c:pt>
                <c:pt idx="10">
                  <c:v>0</c:v>
                </c:pt>
                <c:pt idx="11">
                  <c:v>1</c:v>
                </c:pt>
                <c:pt idx="12">
                  <c:v>1</c:v>
                </c:pt>
                <c:pt idx="13">
                  <c:v>1</c:v>
                </c:pt>
                <c:pt idx="14">
                  <c:v>2</c:v>
                </c:pt>
                <c:pt idx="15">
                  <c:v>2</c:v>
                </c:pt>
                <c:pt idx="16">
                  <c:v>2</c:v>
                </c:pt>
                <c:pt idx="17">
                  <c:v>2</c:v>
                </c:pt>
                <c:pt idx="18">
                  <c:v>3</c:v>
                </c:pt>
                <c:pt idx="19">
                  <c:v>2</c:v>
                </c:pt>
                <c:pt idx="20">
                  <c:v>2</c:v>
                </c:pt>
                <c:pt idx="21">
                  <c:v>1</c:v>
                </c:pt>
                <c:pt idx="22">
                  <c:v>2</c:v>
                </c:pt>
                <c:pt idx="23">
                  <c:v>1</c:v>
                </c:pt>
                <c:pt idx="24">
                  <c:v>1</c:v>
                </c:pt>
                <c:pt idx="25">
                  <c:v>0</c:v>
                </c:pt>
                <c:pt idx="26">
                  <c:v>1</c:v>
                </c:pt>
                <c:pt idx="27">
                  <c:v>0</c:v>
                </c:pt>
                <c:pt idx="28">
                  <c:v>0</c:v>
                </c:pt>
                <c:pt idx="29">
                  <c:v>1</c:v>
                </c:pt>
                <c:pt idx="30">
                  <c:v>0</c:v>
                </c:pt>
                <c:pt idx="31">
                  <c:v>0</c:v>
                </c:pt>
                <c:pt idx="32">
                  <c:v>0</c:v>
                </c:pt>
                <c:pt idx="33">
                  <c:v>0</c:v>
                </c:pt>
                <c:pt idx="34">
                  <c:v>0</c:v>
                </c:pt>
                <c:pt idx="35">
                  <c:v>1</c:v>
                </c:pt>
                <c:pt idx="36">
                  <c:v>0</c:v>
                </c:pt>
                <c:pt idx="37">
                  <c:v>0</c:v>
                </c:pt>
                <c:pt idx="38">
                  <c:v>0</c:v>
                </c:pt>
                <c:pt idx="39">
                  <c:v>0</c:v>
                </c:pt>
                <c:pt idx="40">
                  <c:v>0</c:v>
                </c:pt>
                <c:pt idx="41">
                  <c:v>1</c:v>
                </c:pt>
              </c:numCache>
            </c:numRef>
          </c:val>
          <c:smooth val="0"/>
          <c:extLst>
            <c:ext xmlns:c16="http://schemas.microsoft.com/office/drawing/2014/chart" uri="{C3380CC4-5D6E-409C-BE32-E72D297353CC}">
              <c16:uniqueId val="{00000000-69BD-4262-9E8A-7646DF76C45C}"/>
            </c:ext>
          </c:extLst>
        </c:ser>
        <c:dLbls>
          <c:showLegendKey val="0"/>
          <c:showVal val="0"/>
          <c:showCatName val="0"/>
          <c:showSerName val="0"/>
          <c:showPercent val="0"/>
          <c:showBubbleSize val="0"/>
        </c:dLbls>
        <c:smooth val="0"/>
        <c:axId val="642427576"/>
        <c:axId val="642430528"/>
      </c:lineChart>
      <c:catAx>
        <c:axId val="642427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430528"/>
        <c:crosses val="autoZero"/>
        <c:auto val="1"/>
        <c:lblAlgn val="ctr"/>
        <c:lblOffset val="100"/>
        <c:noMultiLvlLbl val="0"/>
      </c:catAx>
      <c:valAx>
        <c:axId val="6424305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4275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a:solidFill>
                  <a:srgbClr val="FF0000"/>
                </a:solidFill>
                <a:latin typeface="Calibri" panose="020F0502020204030204" pitchFamily="34" charset="0"/>
                <a:cs typeface="Calibri" panose="020F0502020204030204" pitchFamily="34" charset="0"/>
              </a:rPr>
              <a:t>Cumulative Frequency Polygon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numRef>
              <c:f>'Cumulative f'!$N$3:$N$16</c:f>
              <c:numCache>
                <c:formatCode>General</c:formatCode>
                <c:ptCount val="14"/>
                <c:pt idx="0">
                  <c:v>28</c:v>
                </c:pt>
                <c:pt idx="1">
                  <c:v>31</c:v>
                </c:pt>
                <c:pt idx="2">
                  <c:v>34</c:v>
                </c:pt>
                <c:pt idx="3">
                  <c:v>37</c:v>
                </c:pt>
                <c:pt idx="4">
                  <c:v>40</c:v>
                </c:pt>
                <c:pt idx="5">
                  <c:v>43</c:v>
                </c:pt>
                <c:pt idx="6">
                  <c:v>46</c:v>
                </c:pt>
                <c:pt idx="7">
                  <c:v>49</c:v>
                </c:pt>
                <c:pt idx="8">
                  <c:v>52</c:v>
                </c:pt>
                <c:pt idx="9">
                  <c:v>55</c:v>
                </c:pt>
                <c:pt idx="10">
                  <c:v>58</c:v>
                </c:pt>
                <c:pt idx="11">
                  <c:v>61</c:v>
                </c:pt>
                <c:pt idx="12">
                  <c:v>64</c:v>
                </c:pt>
                <c:pt idx="13">
                  <c:v>67</c:v>
                </c:pt>
              </c:numCache>
            </c:numRef>
          </c:cat>
          <c:val>
            <c:numRef>
              <c:f>'Cumulative f'!$O$3:$O$16</c:f>
              <c:numCache>
                <c:formatCode>General</c:formatCode>
                <c:ptCount val="14"/>
                <c:pt idx="0">
                  <c:v>1</c:v>
                </c:pt>
                <c:pt idx="1">
                  <c:v>1</c:v>
                </c:pt>
                <c:pt idx="2">
                  <c:v>2</c:v>
                </c:pt>
                <c:pt idx="3">
                  <c:v>2</c:v>
                </c:pt>
                <c:pt idx="4">
                  <c:v>3</c:v>
                </c:pt>
                <c:pt idx="5">
                  <c:v>5</c:v>
                </c:pt>
                <c:pt idx="6">
                  <c:v>9</c:v>
                </c:pt>
                <c:pt idx="7">
                  <c:v>16</c:v>
                </c:pt>
                <c:pt idx="8">
                  <c:v>22</c:v>
                </c:pt>
                <c:pt idx="9">
                  <c:v>26</c:v>
                </c:pt>
                <c:pt idx="10">
                  <c:v>28</c:v>
                </c:pt>
                <c:pt idx="11">
                  <c:v>29</c:v>
                </c:pt>
                <c:pt idx="12">
                  <c:v>29</c:v>
                </c:pt>
                <c:pt idx="13">
                  <c:v>30</c:v>
                </c:pt>
              </c:numCache>
            </c:numRef>
          </c:val>
          <c:smooth val="0"/>
          <c:extLst>
            <c:ext xmlns:c16="http://schemas.microsoft.com/office/drawing/2014/chart" uri="{C3380CC4-5D6E-409C-BE32-E72D297353CC}">
              <c16:uniqueId val="{00000000-2F8E-43B2-AE2C-15AD9D40DBD0}"/>
            </c:ext>
          </c:extLst>
        </c:ser>
        <c:dLbls>
          <c:showLegendKey val="0"/>
          <c:showVal val="0"/>
          <c:showCatName val="0"/>
          <c:showSerName val="0"/>
          <c:showPercent val="0"/>
          <c:showBubbleSize val="0"/>
        </c:dLbls>
        <c:smooth val="0"/>
        <c:axId val="527297024"/>
        <c:axId val="527296696"/>
      </c:lineChart>
      <c:catAx>
        <c:axId val="5272970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 of Hours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7296696"/>
        <c:crosses val="autoZero"/>
        <c:auto val="1"/>
        <c:lblAlgn val="ctr"/>
        <c:lblOffset val="100"/>
        <c:noMultiLvlLbl val="0"/>
      </c:catAx>
      <c:valAx>
        <c:axId val="5272966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 Cumulative Frequency</a:t>
                </a:r>
              </a:p>
              <a:p>
                <a:pPr>
                  <a:defRPr sz="1000" b="0" i="0" u="none" strike="noStrike" kern="1200" baseline="0">
                    <a:solidFill>
                      <a:schemeClr val="tx1">
                        <a:lumMod val="65000"/>
                        <a:lumOff val="35000"/>
                      </a:schemeClr>
                    </a:solidFill>
                    <a:latin typeface="+mn-lt"/>
                    <a:ea typeface="+mn-ea"/>
                    <a:cs typeface="+mn-cs"/>
                  </a:defRPr>
                </a:pPr>
                <a:r>
                  <a:rPr lang="en-IN"/>
                  <a:t>itle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72970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a:solidFill>
                  <a:srgbClr val="FF0000"/>
                </a:solidFill>
                <a:latin typeface="Calibri" panose="020F0502020204030204" pitchFamily="34" charset="0"/>
                <a:cs typeface="Calibri" panose="020F0502020204030204" pitchFamily="34" charset="0"/>
              </a:rPr>
              <a:t>Frequency Polygon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numRef>
              <c:f>Sheet2!$X$3:$X$16</c:f>
              <c:numCache>
                <c:formatCode>General</c:formatCode>
                <c:ptCount val="14"/>
                <c:pt idx="0">
                  <c:v>28</c:v>
                </c:pt>
                <c:pt idx="1">
                  <c:v>31</c:v>
                </c:pt>
                <c:pt idx="2">
                  <c:v>34</c:v>
                </c:pt>
                <c:pt idx="3">
                  <c:v>37</c:v>
                </c:pt>
                <c:pt idx="4">
                  <c:v>40</c:v>
                </c:pt>
                <c:pt idx="5">
                  <c:v>43</c:v>
                </c:pt>
                <c:pt idx="6">
                  <c:v>46</c:v>
                </c:pt>
                <c:pt idx="7">
                  <c:v>49</c:v>
                </c:pt>
                <c:pt idx="8">
                  <c:v>52</c:v>
                </c:pt>
                <c:pt idx="9">
                  <c:v>55</c:v>
                </c:pt>
                <c:pt idx="10">
                  <c:v>58</c:v>
                </c:pt>
                <c:pt idx="11">
                  <c:v>61</c:v>
                </c:pt>
                <c:pt idx="12">
                  <c:v>64</c:v>
                </c:pt>
                <c:pt idx="13">
                  <c:v>67</c:v>
                </c:pt>
              </c:numCache>
            </c:numRef>
          </c:cat>
          <c:val>
            <c:numRef>
              <c:f>Sheet2!$Y$3:$Y$16</c:f>
              <c:numCache>
                <c:formatCode>General</c:formatCode>
                <c:ptCount val="14"/>
                <c:pt idx="0">
                  <c:v>1</c:v>
                </c:pt>
                <c:pt idx="1">
                  <c:v>0</c:v>
                </c:pt>
                <c:pt idx="2">
                  <c:v>1</c:v>
                </c:pt>
                <c:pt idx="3">
                  <c:v>0</c:v>
                </c:pt>
                <c:pt idx="4">
                  <c:v>1</c:v>
                </c:pt>
                <c:pt idx="5">
                  <c:v>2</c:v>
                </c:pt>
                <c:pt idx="6">
                  <c:v>4</c:v>
                </c:pt>
                <c:pt idx="7">
                  <c:v>7</c:v>
                </c:pt>
                <c:pt idx="8">
                  <c:v>6</c:v>
                </c:pt>
                <c:pt idx="9">
                  <c:v>4</c:v>
                </c:pt>
                <c:pt idx="10">
                  <c:v>2</c:v>
                </c:pt>
                <c:pt idx="11">
                  <c:v>1</c:v>
                </c:pt>
                <c:pt idx="12">
                  <c:v>0</c:v>
                </c:pt>
                <c:pt idx="13">
                  <c:v>1</c:v>
                </c:pt>
              </c:numCache>
            </c:numRef>
          </c:val>
          <c:smooth val="0"/>
          <c:extLst>
            <c:ext xmlns:c16="http://schemas.microsoft.com/office/drawing/2014/chart" uri="{C3380CC4-5D6E-409C-BE32-E72D297353CC}">
              <c16:uniqueId val="{00000000-99FD-4C53-88AA-6D2521287DDD}"/>
            </c:ext>
          </c:extLst>
        </c:ser>
        <c:dLbls>
          <c:showLegendKey val="0"/>
          <c:showVal val="0"/>
          <c:showCatName val="0"/>
          <c:showSerName val="0"/>
          <c:showPercent val="0"/>
          <c:showBubbleSize val="0"/>
        </c:dLbls>
        <c:smooth val="0"/>
        <c:axId val="525197360"/>
        <c:axId val="525197688"/>
      </c:lineChart>
      <c:catAx>
        <c:axId val="5251973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 of Hours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5197688"/>
        <c:crosses val="autoZero"/>
        <c:auto val="0"/>
        <c:lblAlgn val="ctr"/>
        <c:lblOffset val="100"/>
        <c:noMultiLvlLbl val="0"/>
      </c:catAx>
      <c:valAx>
        <c:axId val="5251976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51973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Frequency by Plants</a:t>
            </a:r>
          </a:p>
          <a:p>
            <a:pPr>
              <a:defRPr sz="1400" b="0" i="0" u="none" strike="noStrike" kern="1200" spc="0" baseline="0">
                <a:solidFill>
                  <a:schemeClr val="tx1">
                    <a:lumMod val="65000"/>
                    <a:lumOff val="35000"/>
                  </a:schemeClr>
                </a:solidFill>
                <a:latin typeface="+mn-lt"/>
                <a:ea typeface="+mn-ea"/>
                <a:cs typeface="+mn-cs"/>
              </a:defRPr>
            </a:pP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'Bar and Pie Charts'!$D$2</c:f>
              <c:strCache>
                <c:ptCount val="1"/>
                <c:pt idx="0">
                  <c:v>Frequency</c:v>
                </c:pt>
              </c:strCache>
            </c:strRef>
          </c:tx>
          <c:spPr>
            <a:solidFill>
              <a:schemeClr val="accent1"/>
            </a:solidFill>
            <a:ln>
              <a:noFill/>
            </a:ln>
            <a:effectLst/>
          </c:spPr>
          <c:invertIfNegative val="0"/>
          <c:cat>
            <c:strRef>
              <c:f>'Bar and Pie Charts'!$C$3:$C$5</c:f>
              <c:strCache>
                <c:ptCount val="3"/>
                <c:pt idx="0">
                  <c:v>A</c:v>
                </c:pt>
                <c:pt idx="1">
                  <c:v>B</c:v>
                </c:pt>
                <c:pt idx="2">
                  <c:v>C</c:v>
                </c:pt>
              </c:strCache>
            </c:strRef>
          </c:cat>
          <c:val>
            <c:numRef>
              <c:f>'Bar and Pie Charts'!$D$3:$D$5</c:f>
              <c:numCache>
                <c:formatCode>General</c:formatCode>
                <c:ptCount val="3"/>
                <c:pt idx="0">
                  <c:v>12</c:v>
                </c:pt>
                <c:pt idx="1">
                  <c:v>9</c:v>
                </c:pt>
                <c:pt idx="2">
                  <c:v>9</c:v>
                </c:pt>
              </c:numCache>
            </c:numRef>
          </c:val>
          <c:extLst>
            <c:ext xmlns:c16="http://schemas.microsoft.com/office/drawing/2014/chart" uri="{C3380CC4-5D6E-409C-BE32-E72D297353CC}">
              <c16:uniqueId val="{00000000-9FD2-495B-A033-FFA806A358B6}"/>
            </c:ext>
          </c:extLst>
        </c:ser>
        <c:dLbls>
          <c:showLegendKey val="0"/>
          <c:showVal val="0"/>
          <c:showCatName val="0"/>
          <c:showSerName val="0"/>
          <c:showPercent val="0"/>
          <c:showBubbleSize val="0"/>
        </c:dLbls>
        <c:gapWidth val="219"/>
        <c:overlap val="-27"/>
        <c:axId val="527433272"/>
        <c:axId val="527430320"/>
      </c:barChart>
      <c:catAx>
        <c:axId val="5274332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Plant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7430320"/>
        <c:crosses val="autoZero"/>
        <c:auto val="1"/>
        <c:lblAlgn val="ctr"/>
        <c:lblOffset val="100"/>
        <c:noMultiLvlLbl val="0"/>
      </c:catAx>
      <c:valAx>
        <c:axId val="5274303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74332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Frequency by Plants</a:t>
            </a:r>
          </a:p>
          <a:p>
            <a:pPr>
              <a:defRPr sz="1400" b="0" i="0" u="none" strike="noStrike" kern="1200" spc="0" baseline="0">
                <a:solidFill>
                  <a:schemeClr val="tx1">
                    <a:lumMod val="65000"/>
                    <a:lumOff val="35000"/>
                  </a:schemeClr>
                </a:solidFill>
                <a:latin typeface="+mn-lt"/>
                <a:ea typeface="+mn-ea"/>
                <a:cs typeface="+mn-cs"/>
              </a:defRPr>
            </a:pP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'Bar and Pie Charts'!$D$2</c:f>
              <c:strCache>
                <c:ptCount val="1"/>
                <c:pt idx="0">
                  <c:v>Frequency</c:v>
                </c:pt>
              </c:strCache>
            </c:strRef>
          </c:tx>
          <c:dPt>
            <c:idx val="0"/>
            <c:bubble3D val="0"/>
            <c:spPr>
              <a:solidFill>
                <a:schemeClr val="accent1"/>
              </a:solidFill>
              <a:ln>
                <a:noFill/>
              </a:ln>
              <a:effectLst/>
            </c:spPr>
            <c:extLst>
              <c:ext xmlns:c16="http://schemas.microsoft.com/office/drawing/2014/chart" uri="{C3380CC4-5D6E-409C-BE32-E72D297353CC}">
                <c16:uniqueId val="{00000001-02C9-44A7-9A27-9E84C49807FB}"/>
              </c:ext>
            </c:extLst>
          </c:dPt>
          <c:dPt>
            <c:idx val="1"/>
            <c:bubble3D val="0"/>
            <c:spPr>
              <a:solidFill>
                <a:schemeClr val="accent2"/>
              </a:solidFill>
              <a:ln>
                <a:noFill/>
              </a:ln>
              <a:effectLst/>
            </c:spPr>
            <c:extLst>
              <c:ext xmlns:c16="http://schemas.microsoft.com/office/drawing/2014/chart" uri="{C3380CC4-5D6E-409C-BE32-E72D297353CC}">
                <c16:uniqueId val="{00000003-02C9-44A7-9A27-9E84C49807FB}"/>
              </c:ext>
            </c:extLst>
          </c:dPt>
          <c:dPt>
            <c:idx val="2"/>
            <c:bubble3D val="0"/>
            <c:spPr>
              <a:solidFill>
                <a:schemeClr val="accent3"/>
              </a:solidFill>
              <a:ln>
                <a:noFill/>
              </a:ln>
              <a:effectLst/>
            </c:spPr>
            <c:extLst>
              <c:ext xmlns:c16="http://schemas.microsoft.com/office/drawing/2014/chart" uri="{C3380CC4-5D6E-409C-BE32-E72D297353CC}">
                <c16:uniqueId val="{00000005-02C9-44A7-9A27-9E84C49807FB}"/>
              </c:ext>
            </c:extLst>
          </c:dPt>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'Bar and Pie Charts'!$C$3:$C$5</c:f>
              <c:strCache>
                <c:ptCount val="3"/>
                <c:pt idx="0">
                  <c:v>A</c:v>
                </c:pt>
                <c:pt idx="1">
                  <c:v>B</c:v>
                </c:pt>
                <c:pt idx="2">
                  <c:v>C</c:v>
                </c:pt>
              </c:strCache>
            </c:strRef>
          </c:cat>
          <c:val>
            <c:numRef>
              <c:f>'Bar and Pie Charts'!$D$3:$D$5</c:f>
              <c:numCache>
                <c:formatCode>General</c:formatCode>
                <c:ptCount val="3"/>
                <c:pt idx="0">
                  <c:v>12</c:v>
                </c:pt>
                <c:pt idx="1">
                  <c:v>9</c:v>
                </c:pt>
                <c:pt idx="2">
                  <c:v>9</c:v>
                </c:pt>
              </c:numCache>
            </c:numRef>
          </c:val>
          <c:extLst>
            <c:ext xmlns:c16="http://schemas.microsoft.com/office/drawing/2014/chart" uri="{C3380CC4-5D6E-409C-BE32-E72D297353CC}">
              <c16:uniqueId val="{00000006-02C9-44A7-9A27-9E84C49807FB}"/>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Box-whisker</a:t>
            </a:r>
          </a:p>
          <a:p>
            <a:pPr>
              <a:defRPr sz="1400" b="0" i="0" u="none" strike="noStrike" kern="1200" spc="0" baseline="0">
                <a:solidFill>
                  <a:schemeClr val="tx1">
                    <a:lumMod val="65000"/>
                    <a:lumOff val="35000"/>
                  </a:schemeClr>
                </a:solidFill>
                <a:latin typeface="+mn-lt"/>
                <a:ea typeface="+mn-ea"/>
                <a:cs typeface="+mn-cs"/>
              </a:defRPr>
            </a:pPr>
            <a:r>
              <a:rPr lang="en-IN"/>
              <a:t>plot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Sheet1!$D$9</c:f>
              <c:strCache>
                <c:ptCount val="1"/>
                <c:pt idx="0">
                  <c:v>box1</c:v>
                </c:pt>
              </c:strCache>
            </c:strRef>
          </c:tx>
          <c:spPr>
            <a:solidFill>
              <a:schemeClr val="accent1"/>
            </a:solidFill>
            <a:ln>
              <a:noFill/>
            </a:ln>
            <a:effectLst/>
          </c:spPr>
          <c:invertIfNegative val="0"/>
          <c:dPt>
            <c:idx val="0"/>
            <c:invertIfNegative val="0"/>
            <c:bubble3D val="0"/>
            <c:spPr>
              <a:noFill/>
              <a:ln>
                <a:noFill/>
              </a:ln>
              <a:effectLst/>
            </c:spPr>
            <c:extLst>
              <c:ext xmlns:c16="http://schemas.microsoft.com/office/drawing/2014/chart" uri="{C3380CC4-5D6E-409C-BE32-E72D297353CC}">
                <c16:uniqueId val="{00000001-F840-4074-A6EF-2166122C573A}"/>
              </c:ext>
            </c:extLst>
          </c:dPt>
          <c:errBars>
            <c:errBarType val="minus"/>
            <c:errValType val="cust"/>
            <c:noEndCap val="0"/>
            <c:plus>
              <c:numLit>
                <c:formatCode>General</c:formatCode>
                <c:ptCount val="1"/>
                <c:pt idx="0">
                  <c:v>1</c:v>
                </c:pt>
              </c:numLit>
            </c:plus>
            <c:minus>
              <c:numRef>
                <c:f>Sheet1!$E$13</c:f>
                <c:numCache>
                  <c:formatCode>General</c:formatCode>
                  <c:ptCount val="1"/>
                  <c:pt idx="0">
                    <c:v>12</c:v>
                  </c:pt>
                </c:numCache>
              </c:numRef>
            </c:minus>
            <c:spPr>
              <a:noFill/>
              <a:ln w="9525" cap="flat" cmpd="sng" algn="ctr">
                <a:solidFill>
                  <a:schemeClr val="tx1">
                    <a:lumMod val="65000"/>
                    <a:lumOff val="35000"/>
                  </a:schemeClr>
                </a:solidFill>
                <a:round/>
              </a:ln>
              <a:effectLst/>
            </c:spPr>
          </c:errBars>
          <c:val>
            <c:numRef>
              <c:f>Sheet1!$E$9</c:f>
              <c:numCache>
                <c:formatCode>General</c:formatCode>
                <c:ptCount val="1"/>
                <c:pt idx="0">
                  <c:v>46</c:v>
                </c:pt>
              </c:numCache>
            </c:numRef>
          </c:val>
          <c:extLst>
            <c:ext xmlns:c16="http://schemas.microsoft.com/office/drawing/2014/chart" uri="{C3380CC4-5D6E-409C-BE32-E72D297353CC}">
              <c16:uniqueId val="{00000002-F840-4074-A6EF-2166122C573A}"/>
            </c:ext>
          </c:extLst>
        </c:ser>
        <c:ser>
          <c:idx val="1"/>
          <c:order val="1"/>
          <c:tx>
            <c:strRef>
              <c:f>Sheet1!$D$10</c:f>
              <c:strCache>
                <c:ptCount val="1"/>
                <c:pt idx="0">
                  <c:v>box2</c:v>
                </c:pt>
              </c:strCache>
            </c:strRef>
          </c:tx>
          <c:spPr>
            <a:solidFill>
              <a:schemeClr val="accent1"/>
            </a:solidFill>
            <a:ln>
              <a:noFill/>
            </a:ln>
            <a:effectLst/>
          </c:spPr>
          <c:invertIfNegative val="0"/>
          <c:val>
            <c:numRef>
              <c:f>Sheet1!$E$10</c:f>
              <c:numCache>
                <c:formatCode>General</c:formatCode>
                <c:ptCount val="1"/>
                <c:pt idx="0">
                  <c:v>4</c:v>
                </c:pt>
              </c:numCache>
            </c:numRef>
          </c:val>
          <c:extLst>
            <c:ext xmlns:c16="http://schemas.microsoft.com/office/drawing/2014/chart" uri="{C3380CC4-5D6E-409C-BE32-E72D297353CC}">
              <c16:uniqueId val="{00000003-F840-4074-A6EF-2166122C573A}"/>
            </c:ext>
          </c:extLst>
        </c:ser>
        <c:ser>
          <c:idx val="2"/>
          <c:order val="2"/>
          <c:tx>
            <c:strRef>
              <c:f>Sheet1!$D$11</c:f>
              <c:strCache>
                <c:ptCount val="1"/>
                <c:pt idx="0">
                  <c:v>box3</c:v>
                </c:pt>
              </c:strCache>
            </c:strRef>
          </c:tx>
          <c:spPr>
            <a:solidFill>
              <a:schemeClr val="accent1"/>
            </a:solidFill>
            <a:ln>
              <a:noFill/>
            </a:ln>
            <a:effectLst/>
          </c:spPr>
          <c:invertIfNegative val="0"/>
          <c:errBars>
            <c:errBarType val="plus"/>
            <c:errValType val="cust"/>
            <c:noEndCap val="0"/>
            <c:plus>
              <c:numRef>
                <c:f>Sheet1!$E$13</c:f>
                <c:numCache>
                  <c:formatCode>General</c:formatCode>
                  <c:ptCount val="1"/>
                  <c:pt idx="0">
                    <c:v>12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val>
            <c:numRef>
              <c:f>Sheet1!$E$11</c:f>
              <c:numCache>
                <c:formatCode>General</c:formatCode>
                <c:ptCount val="1"/>
                <c:pt idx="0">
                  <c:v>4</c:v>
                </c:pt>
              </c:numCache>
            </c:numRef>
          </c:val>
          <c:extLst>
            <c:ext xmlns:c16="http://schemas.microsoft.com/office/drawing/2014/chart" uri="{C3380CC4-5D6E-409C-BE32-E72D297353CC}">
              <c16:uniqueId val="{00000004-F840-4074-A6EF-2166122C573A}"/>
            </c:ext>
          </c:extLst>
        </c:ser>
        <c:dLbls>
          <c:showLegendKey val="0"/>
          <c:showVal val="0"/>
          <c:showCatName val="0"/>
          <c:showSerName val="0"/>
          <c:showPercent val="0"/>
          <c:showBubbleSize val="0"/>
        </c:dLbls>
        <c:gapWidth val="150"/>
        <c:overlap val="100"/>
        <c:axId val="83665919"/>
        <c:axId val="83667167"/>
      </c:barChart>
      <c:catAx>
        <c:axId val="836659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667167"/>
        <c:crosses val="autoZero"/>
        <c:auto val="1"/>
        <c:lblAlgn val="ctr"/>
        <c:lblOffset val="100"/>
        <c:noMultiLvlLbl val="0"/>
      </c:catAx>
      <c:valAx>
        <c:axId val="836671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6659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Frequency by Plants</a:t>
            </a:r>
          </a:p>
          <a:p>
            <a:pPr>
              <a:defRPr sz="1400" b="0" i="0" u="none" strike="noStrike" kern="1200" spc="0" baseline="0">
                <a:solidFill>
                  <a:schemeClr val="tx1">
                    <a:lumMod val="65000"/>
                    <a:lumOff val="35000"/>
                  </a:schemeClr>
                </a:solidFill>
                <a:latin typeface="+mn-lt"/>
                <a:ea typeface="+mn-ea"/>
                <a:cs typeface="+mn-cs"/>
              </a:defRPr>
            </a:pP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'Bar and Pie Charts'!$D$2</c:f>
              <c:strCache>
                <c:ptCount val="1"/>
                <c:pt idx="0">
                  <c:v>Frequency</c:v>
                </c:pt>
              </c:strCache>
            </c:strRef>
          </c:tx>
          <c:spPr>
            <a:solidFill>
              <a:schemeClr val="accent1"/>
            </a:solidFill>
            <a:ln>
              <a:noFill/>
            </a:ln>
            <a:effectLst/>
          </c:spPr>
          <c:invertIfNegative val="0"/>
          <c:cat>
            <c:strRef>
              <c:f>'Bar and Pie Charts'!$C$3:$C$5</c:f>
              <c:strCache>
                <c:ptCount val="3"/>
                <c:pt idx="0">
                  <c:v>A</c:v>
                </c:pt>
                <c:pt idx="1">
                  <c:v>B</c:v>
                </c:pt>
                <c:pt idx="2">
                  <c:v>C</c:v>
                </c:pt>
              </c:strCache>
            </c:strRef>
          </c:cat>
          <c:val>
            <c:numRef>
              <c:f>'Bar and Pie Charts'!$D$3:$D$5</c:f>
              <c:numCache>
                <c:formatCode>General</c:formatCode>
                <c:ptCount val="3"/>
                <c:pt idx="0">
                  <c:v>12</c:v>
                </c:pt>
                <c:pt idx="1">
                  <c:v>9</c:v>
                </c:pt>
                <c:pt idx="2">
                  <c:v>9</c:v>
                </c:pt>
              </c:numCache>
            </c:numRef>
          </c:val>
          <c:extLst>
            <c:ext xmlns:c16="http://schemas.microsoft.com/office/drawing/2014/chart" uri="{C3380CC4-5D6E-409C-BE32-E72D297353CC}">
              <c16:uniqueId val="{00000000-9FD2-495B-A033-FFA806A358B6}"/>
            </c:ext>
          </c:extLst>
        </c:ser>
        <c:dLbls>
          <c:showLegendKey val="0"/>
          <c:showVal val="0"/>
          <c:showCatName val="0"/>
          <c:showSerName val="0"/>
          <c:showPercent val="0"/>
          <c:showBubbleSize val="0"/>
        </c:dLbls>
        <c:gapWidth val="219"/>
        <c:overlap val="-27"/>
        <c:axId val="527433272"/>
        <c:axId val="527430320"/>
      </c:barChart>
      <c:catAx>
        <c:axId val="5274332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Plant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7430320"/>
        <c:crosses val="autoZero"/>
        <c:auto val="1"/>
        <c:lblAlgn val="ctr"/>
        <c:lblOffset val="100"/>
        <c:noMultiLvlLbl val="0"/>
      </c:catAx>
      <c:valAx>
        <c:axId val="5274303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74332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Frequency by Plants</a:t>
            </a:r>
          </a:p>
          <a:p>
            <a:pPr>
              <a:defRPr sz="1400" b="0" i="0" u="none" strike="noStrike" kern="1200" spc="0" baseline="0">
                <a:solidFill>
                  <a:schemeClr val="tx1">
                    <a:lumMod val="65000"/>
                    <a:lumOff val="35000"/>
                  </a:schemeClr>
                </a:solidFill>
                <a:latin typeface="+mn-lt"/>
                <a:ea typeface="+mn-ea"/>
                <a:cs typeface="+mn-cs"/>
              </a:defRPr>
            </a:pP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'Bar and Pie Charts'!$D$2</c:f>
              <c:strCache>
                <c:ptCount val="1"/>
                <c:pt idx="0">
                  <c:v>Frequency</c:v>
                </c:pt>
              </c:strCache>
            </c:strRef>
          </c:tx>
          <c:dPt>
            <c:idx val="0"/>
            <c:bubble3D val="0"/>
            <c:spPr>
              <a:solidFill>
                <a:schemeClr val="accent1"/>
              </a:solidFill>
              <a:ln>
                <a:noFill/>
              </a:ln>
              <a:effectLst/>
            </c:spPr>
            <c:extLst>
              <c:ext xmlns:c16="http://schemas.microsoft.com/office/drawing/2014/chart" uri="{C3380CC4-5D6E-409C-BE32-E72D297353CC}">
                <c16:uniqueId val="{00000001-02C9-44A7-9A27-9E84C49807FB}"/>
              </c:ext>
            </c:extLst>
          </c:dPt>
          <c:dPt>
            <c:idx val="1"/>
            <c:bubble3D val="0"/>
            <c:spPr>
              <a:solidFill>
                <a:schemeClr val="accent2"/>
              </a:solidFill>
              <a:ln>
                <a:noFill/>
              </a:ln>
              <a:effectLst/>
            </c:spPr>
            <c:extLst>
              <c:ext xmlns:c16="http://schemas.microsoft.com/office/drawing/2014/chart" uri="{C3380CC4-5D6E-409C-BE32-E72D297353CC}">
                <c16:uniqueId val="{00000003-02C9-44A7-9A27-9E84C49807FB}"/>
              </c:ext>
            </c:extLst>
          </c:dPt>
          <c:dPt>
            <c:idx val="2"/>
            <c:bubble3D val="0"/>
            <c:spPr>
              <a:solidFill>
                <a:schemeClr val="accent3"/>
              </a:solidFill>
              <a:ln>
                <a:noFill/>
              </a:ln>
              <a:effectLst/>
            </c:spPr>
            <c:extLst>
              <c:ext xmlns:c16="http://schemas.microsoft.com/office/drawing/2014/chart" uri="{C3380CC4-5D6E-409C-BE32-E72D297353CC}">
                <c16:uniqueId val="{00000005-02C9-44A7-9A27-9E84C49807FB}"/>
              </c:ext>
            </c:extLst>
          </c:dPt>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'Bar and Pie Charts'!$C$3:$C$5</c:f>
              <c:strCache>
                <c:ptCount val="3"/>
                <c:pt idx="0">
                  <c:v>A</c:v>
                </c:pt>
                <c:pt idx="1">
                  <c:v>B</c:v>
                </c:pt>
                <c:pt idx="2">
                  <c:v>C</c:v>
                </c:pt>
              </c:strCache>
            </c:strRef>
          </c:cat>
          <c:val>
            <c:numRef>
              <c:f>'Bar and Pie Charts'!$D$3:$D$5</c:f>
              <c:numCache>
                <c:formatCode>General</c:formatCode>
                <c:ptCount val="3"/>
                <c:pt idx="0">
                  <c:v>12</c:v>
                </c:pt>
                <c:pt idx="1">
                  <c:v>9</c:v>
                </c:pt>
                <c:pt idx="2">
                  <c:v>9</c:v>
                </c:pt>
              </c:numCache>
            </c:numRef>
          </c:val>
          <c:extLst>
            <c:ext xmlns:c16="http://schemas.microsoft.com/office/drawing/2014/chart" uri="{C3380CC4-5D6E-409C-BE32-E72D297353CC}">
              <c16:uniqueId val="{00000006-02C9-44A7-9A27-9E84C49807FB}"/>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Sheet2!$E$3:$E$32</cx:f>
        <cx:lvl ptCount="30" formatCode="General">
          <cx:pt idx="0">68</cx:pt>
          <cx:pt idx="1">62</cx:pt>
          <cx:pt idx="2">59</cx:pt>
          <cx:pt idx="3">57</cx:pt>
          <cx:pt idx="4">56</cx:pt>
          <cx:pt idx="5">55</cx:pt>
          <cx:pt idx="6">54</cx:pt>
          <cx:pt idx="7">54</cx:pt>
          <cx:pt idx="8">53</cx:pt>
          <cx:pt idx="9">53</cx:pt>
          <cx:pt idx="10">52</cx:pt>
          <cx:pt idx="11">52</cx:pt>
          <cx:pt idx="12">51</cx:pt>
          <cx:pt idx="13">51</cx:pt>
          <cx:pt idx="14">50</cx:pt>
          <cx:pt idx="15">50</cx:pt>
          <cx:pt idx="16">50</cx:pt>
          <cx:pt idx="17">49</cx:pt>
          <cx:pt idx="18">49</cx:pt>
          <cx:pt idx="19">48</cx:pt>
          <cx:pt idx="20">48</cx:pt>
          <cx:pt idx="21">47</cx:pt>
          <cx:pt idx="22">46</cx:pt>
          <cx:pt idx="23">46</cx:pt>
          <cx:pt idx="24">45</cx:pt>
          <cx:pt idx="25">44</cx:pt>
          <cx:pt idx="26">42</cx:pt>
          <cx:pt idx="27">39</cx:pt>
          <cx:pt idx="28">33</cx:pt>
          <cx:pt idx="29">27</cx:pt>
        </cx:lvl>
      </cx:numDim>
    </cx:data>
    <cx:data id="1">
      <cx:numDim type="val">
        <cx:f>Sheet2!$F$3:$F$32</cx:f>
        <cx:lvl ptCount="30" formatCode="General">
          <cx:pt idx="0">13</cx:pt>
          <cx:pt idx="1">20</cx:pt>
          <cx:pt idx="2">26</cx:pt>
          <cx:pt idx="3">9</cx:pt>
          <cx:pt idx="4">29</cx:pt>
          <cx:pt idx="5">1</cx:pt>
          <cx:pt idx="6">14</cx:pt>
          <cx:pt idx="7">25</cx:pt>
          <cx:pt idx="8">8</cx:pt>
          <cx:pt idx="9">30</cx:pt>
          <cx:pt idx="10">3</cx:pt>
          <cx:pt idx="11">22</cx:pt>
          <cx:pt idx="12">4</cx:pt>
          <cx:pt idx="13">24</cx:pt>
          <cx:pt idx="14">6</cx:pt>
          <cx:pt idx="15">10</cx:pt>
          <cx:pt idx="16">12</cx:pt>
          <cx:pt idx="17">19</cx:pt>
          <cx:pt idx="18">28</cx:pt>
          <cx:pt idx="19">5</cx:pt>
          <cx:pt idx="20">16</cx:pt>
          <cx:pt idx="21">17</cx:pt>
          <cx:pt idx="22">2</cx:pt>
          <cx:pt idx="23">15</cx:pt>
          <cx:pt idx="24">11</cx:pt>
          <cx:pt idx="25">18</cx:pt>
          <cx:pt idx="26">27</cx:pt>
          <cx:pt idx="27">21</cx:pt>
          <cx:pt idx="28">23</cx:pt>
          <cx:pt idx="29">7</cx:pt>
        </cx:lvl>
      </cx:numDim>
    </cx:data>
  </cx:chartData>
  <cx:chart>
    <cx:title pos="t" align="ctr" overlay="0">
      <cx:tx>
        <cx:txData>
          <cx:v>Histogram</cx:v>
        </cx:txData>
      </cx:tx>
      <cx:txPr>
        <a:bodyPr spcFirstLastPara="1" vertOverflow="ellipsis" horzOverflow="overflow" wrap="square" lIns="0" tIns="0" rIns="0" bIns="0" anchor="ctr" anchorCtr="1"/>
        <a:lstStyle/>
        <a:p>
          <a:pPr algn="ctr" rtl="0">
            <a:defRPr/>
          </a:pPr>
          <a:r>
            <a:rPr lang="en-US" sz="1800" b="1" i="0" u="none" strike="noStrike" baseline="0" dirty="0">
              <a:solidFill>
                <a:srgbClr val="FF0000"/>
              </a:solidFill>
              <a:latin typeface="Calibri" panose="020F0502020204030204"/>
            </a:rPr>
            <a:t>Histogram</a:t>
          </a:r>
        </a:p>
      </cx:txPr>
    </cx:title>
    <cx:plotArea>
      <cx:plotAreaRegion>
        <cx:series layoutId="clusteredColumn" uniqueId="{A1C2CA13-71FD-4E78-8CBD-114B6C2D7CF7}" formatIdx="0">
          <cx:tx>
            <cx:txData>
              <cx:f>Sheet2!$E$2</cx:f>
              <cx:v># of Hrs</cx:v>
            </cx:txData>
          </cx:tx>
          <cx:dataId val="0"/>
          <cx:layoutPr>
            <cx:binning intervalClosed="r" underflow="26.5" overflow="68.5">
              <cx:binSize val="3"/>
            </cx:binning>
          </cx:layoutPr>
        </cx:series>
        <cx:series layoutId="clusteredColumn" hidden="1" uniqueId="{6DFD430A-E1C9-44C2-A586-A14975DC89C0}" formatIdx="1">
          <cx:tx>
            <cx:txData>
              <cx:f>Sheet2!$F$2</cx:f>
              <cx:v>Sample #</cx:v>
            </cx:txData>
          </cx:tx>
          <cx:dataId val="1"/>
          <cx:layoutPr>
            <cx:binning intervalClosed="r"/>
          </cx:layoutPr>
        </cx:series>
      </cx:plotAreaRegion>
      <cx:axis id="0">
        <cx:catScaling gapWidth="0"/>
        <cx:title>
          <cx:tx>
            <cx:rich>
              <a:bodyPr spcFirstLastPara="1" vertOverflow="ellipsis" horzOverflow="overflow" wrap="square" lIns="0" tIns="0" rIns="0" bIns="0" anchor="ctr" anchorCtr="1"/>
              <a:lstStyle/>
              <a:p>
                <a:pPr algn="ctr" rtl="0">
                  <a:defRPr/>
                </a:pPr>
                <a:r>
                  <a:rPr lang="en-US" sz="900" b="0" i="0" u="none" strike="noStrike" baseline="0" dirty="0">
                    <a:solidFill>
                      <a:sysClr val="windowText" lastClr="000000">
                        <a:lumMod val="65000"/>
                        <a:lumOff val="35000"/>
                      </a:sysClr>
                    </a:solidFill>
                    <a:latin typeface="Calibri" panose="020F0502020204030204"/>
                  </a:rPr>
                  <a:t>Number of Hours</a:t>
                </a:r>
              </a:p>
              <a:p>
                <a:pPr algn="ctr" rtl="0">
                  <a:defRPr/>
                </a:pPr>
                <a:endParaRPr lang="en-US" sz="900" b="0" i="0" u="none" strike="noStrike" baseline="0" dirty="0">
                  <a:solidFill>
                    <a:sysClr val="windowText" lastClr="000000">
                      <a:lumMod val="65000"/>
                      <a:lumOff val="35000"/>
                    </a:sysClr>
                  </a:solidFill>
                  <a:latin typeface="Calibri" panose="020F0502020204030204"/>
                </a:endParaRPr>
              </a:p>
            </cx:rich>
          </cx:tx>
        </cx:title>
        <cx:tickLabels/>
      </cx:axis>
      <cx:axis id="1">
        <cx:valScaling/>
        <cx:title>
          <cx:tx>
            <cx:rich>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Frequency</a:t>
                </a:r>
              </a:p>
              <a:p>
                <a:pPr algn="ctr" rtl="0">
                  <a:defRPr/>
                </a:pPr>
                <a:endParaRPr lang="en-US" sz="900" b="0" i="0" u="none" strike="noStrike" baseline="0">
                  <a:solidFill>
                    <a:sysClr val="windowText" lastClr="000000">
                      <a:lumMod val="65000"/>
                      <a:lumOff val="35000"/>
                    </a:sysClr>
                  </a:solidFill>
                  <a:latin typeface="Calibri" panose="020F0502020204030204"/>
                </a:endParaRPr>
              </a:p>
            </cx:rich>
          </cx:tx>
        </cx:title>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'Box Plots'!$C$4:$C$33</cx:f>
        <cx:lvl ptCount="30" formatCode="General">
          <cx:pt idx="0">55</cx:pt>
          <cx:pt idx="1">46</cx:pt>
          <cx:pt idx="2">52</cx:pt>
          <cx:pt idx="3">51</cx:pt>
          <cx:pt idx="4">48</cx:pt>
          <cx:pt idx="5">50</cx:pt>
          <cx:pt idx="6">27</cx:pt>
          <cx:pt idx="7">53</cx:pt>
          <cx:pt idx="8">57</cx:pt>
          <cx:pt idx="9">50</cx:pt>
          <cx:pt idx="10">45</cx:pt>
          <cx:pt idx="11">50</cx:pt>
          <cx:pt idx="12">68</cx:pt>
          <cx:pt idx="13">54</cx:pt>
          <cx:pt idx="14">46</cx:pt>
          <cx:pt idx="15">48</cx:pt>
          <cx:pt idx="16">47</cx:pt>
          <cx:pt idx="17">44</cx:pt>
          <cx:pt idx="18">49</cx:pt>
          <cx:pt idx="19">62</cx:pt>
          <cx:pt idx="20">39</cx:pt>
          <cx:pt idx="21">52</cx:pt>
          <cx:pt idx="22">33</cx:pt>
          <cx:pt idx="23">51</cx:pt>
          <cx:pt idx="24">54</cx:pt>
          <cx:pt idx="25">59</cx:pt>
          <cx:pt idx="26">42</cx:pt>
          <cx:pt idx="27">49</cx:pt>
          <cx:pt idx="28">56</cx:pt>
          <cx:pt idx="29">53</cx:pt>
        </cx:lvl>
      </cx:numDim>
    </cx:data>
  </cx:chartData>
  <cx:chart>
    <cx:title pos="t" align="ctr" overlay="0">
      <cx:tx>
        <cx:txData>
          <cx:v>Box-Whisker Plot</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Box-Whisker Plot</a:t>
          </a:r>
        </a:p>
      </cx:txPr>
    </cx:title>
    <cx:plotArea>
      <cx:plotAreaRegion>
        <cx:series layoutId="boxWhisker" uniqueId="{8F41A57D-A7C0-4B22-AB8B-2E2CE9303051}">
          <cx:tx>
            <cx:txData>
              <cx:f>'Box Plots'!$C$3</cx:f>
              <cx:v># of Hrs</cx:v>
            </cx:txData>
          </cx:tx>
          <cx:dataId val="0"/>
          <cx:layoutPr>
            <cx:visibility meanLine="0" meanMarker="1" nonoutliers="0" outliers="1"/>
            <cx:statistics quartileMethod="exclusive"/>
          </cx:layoutPr>
        </cx:series>
      </cx:plotAreaRegion>
      <cx:axis id="0" hidden="1">
        <cx:catScaling gapWidth="1"/>
        <cx:title>
          <cx:txPr>
            <a:bodyPr spcFirstLastPara="1" vertOverflow="ellipsis" horzOverflow="overflow" wrap="square" lIns="0" tIns="0" rIns="0" bIns="0" anchor="ctr" anchorCtr="1"/>
            <a:lstStyle/>
            <a:p>
              <a:pPr algn="ctr" rtl="0">
                <a:defRPr/>
              </a:pPr>
              <a:endParaRPr lang="en-US" sz="900" b="0" i="0" u="none" strike="noStrike" baseline="0">
                <a:solidFill>
                  <a:sysClr val="windowText" lastClr="000000">
                    <a:lumMod val="65000"/>
                    <a:lumOff val="35000"/>
                  </a:sysClr>
                </a:solidFill>
                <a:latin typeface="Calibri" panose="020F0502020204030204"/>
              </a:endParaRPr>
            </a:p>
          </cx:txPr>
        </cx:title>
        <cx:tickLabels/>
      </cx:axis>
      <cx:axis id="1">
        <cx:valScaling/>
        <cx:title>
          <cx:tx>
            <cx:rich>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No Of Hours</a:t>
                </a:r>
              </a:p>
              <a:p>
                <a:pPr algn="ctr" rtl="0">
                  <a:defRPr/>
                </a:pPr>
                <a:endParaRPr lang="en-US" sz="900" b="0" i="0" u="none" strike="noStrike" baseline="0">
                  <a:solidFill>
                    <a:sysClr val="windowText" lastClr="000000">
                      <a:lumMod val="65000"/>
                      <a:lumOff val="35000"/>
                    </a:sysClr>
                  </a:solidFill>
                  <a:latin typeface="Calibri" panose="020F0502020204030204"/>
                </a:endParaRPr>
              </a:p>
            </cx:rich>
          </cx:tx>
        </cx:title>
        <cx:majorGridlines/>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Sheet2!$E$3:$E$32</cx:f>
        <cx:lvl ptCount="30" formatCode="General">
          <cx:pt idx="0">68</cx:pt>
          <cx:pt idx="1">62</cx:pt>
          <cx:pt idx="2">59</cx:pt>
          <cx:pt idx="3">57</cx:pt>
          <cx:pt idx="4">56</cx:pt>
          <cx:pt idx="5">55</cx:pt>
          <cx:pt idx="6">54</cx:pt>
          <cx:pt idx="7">54</cx:pt>
          <cx:pt idx="8">53</cx:pt>
          <cx:pt idx="9">53</cx:pt>
          <cx:pt idx="10">52</cx:pt>
          <cx:pt idx="11">52</cx:pt>
          <cx:pt idx="12">51</cx:pt>
          <cx:pt idx="13">51</cx:pt>
          <cx:pt idx="14">50</cx:pt>
          <cx:pt idx="15">50</cx:pt>
          <cx:pt idx="16">50</cx:pt>
          <cx:pt idx="17">49</cx:pt>
          <cx:pt idx="18">49</cx:pt>
          <cx:pt idx="19">48</cx:pt>
          <cx:pt idx="20">48</cx:pt>
          <cx:pt idx="21">47</cx:pt>
          <cx:pt idx="22">46</cx:pt>
          <cx:pt idx="23">46</cx:pt>
          <cx:pt idx="24">45</cx:pt>
          <cx:pt idx="25">44</cx:pt>
          <cx:pt idx="26">42</cx:pt>
          <cx:pt idx="27">39</cx:pt>
          <cx:pt idx="28">33</cx:pt>
          <cx:pt idx="29">27</cx:pt>
        </cx:lvl>
      </cx:numDim>
    </cx:data>
    <cx:data id="1">
      <cx:numDim type="val">
        <cx:f>Sheet2!$F$3:$F$32</cx:f>
        <cx:lvl ptCount="30" formatCode="General">
          <cx:pt idx="0">13</cx:pt>
          <cx:pt idx="1">20</cx:pt>
          <cx:pt idx="2">26</cx:pt>
          <cx:pt idx="3">9</cx:pt>
          <cx:pt idx="4">29</cx:pt>
          <cx:pt idx="5">1</cx:pt>
          <cx:pt idx="6">14</cx:pt>
          <cx:pt idx="7">25</cx:pt>
          <cx:pt idx="8">8</cx:pt>
          <cx:pt idx="9">30</cx:pt>
          <cx:pt idx="10">3</cx:pt>
          <cx:pt idx="11">22</cx:pt>
          <cx:pt idx="12">4</cx:pt>
          <cx:pt idx="13">24</cx:pt>
          <cx:pt idx="14">6</cx:pt>
          <cx:pt idx="15">10</cx:pt>
          <cx:pt idx="16">12</cx:pt>
          <cx:pt idx="17">19</cx:pt>
          <cx:pt idx="18">28</cx:pt>
          <cx:pt idx="19">5</cx:pt>
          <cx:pt idx="20">16</cx:pt>
          <cx:pt idx="21">17</cx:pt>
          <cx:pt idx="22">2</cx:pt>
          <cx:pt idx="23">15</cx:pt>
          <cx:pt idx="24">11</cx:pt>
          <cx:pt idx="25">18</cx:pt>
          <cx:pt idx="26">27</cx:pt>
          <cx:pt idx="27">21</cx:pt>
          <cx:pt idx="28">23</cx:pt>
          <cx:pt idx="29">7</cx:pt>
        </cx:lvl>
      </cx:numDim>
    </cx:data>
  </cx:chartData>
  <cx:chart>
    <cx:title pos="t" align="ctr" overlay="0">
      <cx:tx>
        <cx:txData>
          <cx:v>Histogram</cx:v>
        </cx:txData>
      </cx:tx>
      <cx:txPr>
        <a:bodyPr spcFirstLastPara="1" vertOverflow="ellipsis" horzOverflow="overflow" wrap="square" lIns="0" tIns="0" rIns="0" bIns="0" anchor="ctr" anchorCtr="1"/>
        <a:lstStyle/>
        <a:p>
          <a:pPr algn="ctr" rtl="0">
            <a:defRPr/>
          </a:pPr>
          <a:r>
            <a:rPr lang="en-US" sz="1800" b="1" i="0" u="none" strike="noStrike" baseline="0" dirty="0">
              <a:solidFill>
                <a:srgbClr val="FF0000"/>
              </a:solidFill>
              <a:latin typeface="Calibri" panose="020F0502020204030204"/>
            </a:rPr>
            <a:t>Histogram</a:t>
          </a:r>
        </a:p>
      </cx:txPr>
    </cx:title>
    <cx:plotArea>
      <cx:plotAreaRegion>
        <cx:series layoutId="clusteredColumn" uniqueId="{A1C2CA13-71FD-4E78-8CBD-114B6C2D7CF7}" formatIdx="0">
          <cx:tx>
            <cx:txData>
              <cx:f>Sheet2!$E$2</cx:f>
              <cx:v># of Hrs</cx:v>
            </cx:txData>
          </cx:tx>
          <cx:dataId val="0"/>
          <cx:layoutPr>
            <cx:binning intervalClosed="r" underflow="26.5" overflow="68.5">
              <cx:binSize val="3"/>
            </cx:binning>
          </cx:layoutPr>
        </cx:series>
        <cx:series layoutId="clusteredColumn" hidden="1" uniqueId="{6DFD430A-E1C9-44C2-A586-A14975DC89C0}" formatIdx="1">
          <cx:tx>
            <cx:txData>
              <cx:f>Sheet2!$F$2</cx:f>
              <cx:v>Sample #</cx:v>
            </cx:txData>
          </cx:tx>
          <cx:dataId val="1"/>
          <cx:layoutPr>
            <cx:binning intervalClosed="r"/>
          </cx:layoutPr>
        </cx:series>
      </cx:plotAreaRegion>
      <cx:axis id="0">
        <cx:catScaling gapWidth="0"/>
        <cx:title>
          <cx:tx>
            <cx:rich>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 of Hours</a:t>
                </a:r>
              </a:p>
              <a:p>
                <a:pPr algn="ctr" rtl="0">
                  <a:defRPr/>
                </a:pPr>
                <a:endParaRPr lang="en-US" sz="900" b="0" i="0" u="none" strike="noStrike" baseline="0">
                  <a:solidFill>
                    <a:sysClr val="windowText" lastClr="000000">
                      <a:lumMod val="65000"/>
                      <a:lumOff val="35000"/>
                    </a:sysClr>
                  </a:solidFill>
                  <a:latin typeface="Calibri" panose="020F0502020204030204"/>
                </a:endParaRPr>
              </a:p>
            </cx:rich>
          </cx:tx>
        </cx:title>
        <cx:tickLabels/>
      </cx:axis>
      <cx:axis id="1">
        <cx:valScaling/>
        <cx:title>
          <cx:tx>
            <cx:rich>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Frequency</a:t>
                </a:r>
              </a:p>
              <a:p>
                <a:pPr algn="ctr" rtl="0">
                  <a:defRPr/>
                </a:pPr>
                <a:endParaRPr lang="en-US" sz="900" b="0" i="0" u="none" strike="noStrike" baseline="0">
                  <a:solidFill>
                    <a:sysClr val="windowText" lastClr="000000">
                      <a:lumMod val="65000"/>
                      <a:lumOff val="35000"/>
                    </a:sysClr>
                  </a:solidFill>
                  <a:latin typeface="Calibri" panose="020F0502020204030204"/>
                </a:endParaRPr>
              </a:p>
            </cx:rich>
          </cx:tx>
        </cx:title>
        <cx:majorGridlines/>
        <cx:tickLabels/>
      </cx:axis>
    </cx:plotArea>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'Box Plots'!$C$4:$C$33</cx:f>
        <cx:lvl ptCount="30" formatCode="General">
          <cx:pt idx="0">55</cx:pt>
          <cx:pt idx="1">46</cx:pt>
          <cx:pt idx="2">52</cx:pt>
          <cx:pt idx="3">51</cx:pt>
          <cx:pt idx="4">48</cx:pt>
          <cx:pt idx="5">50</cx:pt>
          <cx:pt idx="6">27</cx:pt>
          <cx:pt idx="7">53</cx:pt>
          <cx:pt idx="8">57</cx:pt>
          <cx:pt idx="9">50</cx:pt>
          <cx:pt idx="10">45</cx:pt>
          <cx:pt idx="11">50</cx:pt>
          <cx:pt idx="12">68</cx:pt>
          <cx:pt idx="13">54</cx:pt>
          <cx:pt idx="14">46</cx:pt>
          <cx:pt idx="15">48</cx:pt>
          <cx:pt idx="16">47</cx:pt>
          <cx:pt idx="17">44</cx:pt>
          <cx:pt idx="18">49</cx:pt>
          <cx:pt idx="19">62</cx:pt>
          <cx:pt idx="20">39</cx:pt>
          <cx:pt idx="21">52</cx:pt>
          <cx:pt idx="22">33</cx:pt>
          <cx:pt idx="23">51</cx:pt>
          <cx:pt idx="24">54</cx:pt>
          <cx:pt idx="25">59</cx:pt>
          <cx:pt idx="26">42</cx:pt>
          <cx:pt idx="27">49</cx:pt>
          <cx:pt idx="28">56</cx:pt>
          <cx:pt idx="29">53</cx:pt>
        </cx:lvl>
      </cx:numDim>
    </cx:data>
  </cx:chartData>
  <cx:chart>
    <cx:title pos="t" align="ctr" overlay="0">
      <cx:tx>
        <cx:txData>
          <cx:v>Box-Whisker Plot</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Box-Whisker Plot</a:t>
          </a:r>
        </a:p>
      </cx:txPr>
    </cx:title>
    <cx:plotArea>
      <cx:plotAreaRegion>
        <cx:series layoutId="boxWhisker" uniqueId="{8F41A57D-A7C0-4B22-AB8B-2E2CE9303051}">
          <cx:tx>
            <cx:txData>
              <cx:f>'Box Plots'!$C$3</cx:f>
              <cx:v># of Hrs</cx:v>
            </cx:txData>
          </cx:tx>
          <cx:dataId val="0"/>
          <cx:layoutPr>
            <cx:visibility meanLine="0" meanMarker="1" nonoutliers="0" outliers="1"/>
            <cx:statistics quartileMethod="exclusive"/>
          </cx:layoutPr>
        </cx:series>
      </cx:plotAreaRegion>
      <cx:axis id="0" hidden="1">
        <cx:catScaling gapWidth="1"/>
        <cx:title>
          <cx:txPr>
            <a:bodyPr spcFirstLastPara="1" vertOverflow="ellipsis" horzOverflow="overflow" wrap="square" lIns="0" tIns="0" rIns="0" bIns="0" anchor="ctr" anchorCtr="1"/>
            <a:lstStyle/>
            <a:p>
              <a:pPr algn="ctr" rtl="0">
                <a:defRPr/>
              </a:pPr>
              <a:endParaRPr lang="en-US" sz="900" b="0" i="0" u="none" strike="noStrike" baseline="0">
                <a:solidFill>
                  <a:sysClr val="windowText" lastClr="000000">
                    <a:lumMod val="65000"/>
                    <a:lumOff val="35000"/>
                  </a:sysClr>
                </a:solidFill>
                <a:latin typeface="Calibri" panose="020F0502020204030204"/>
              </a:endParaRPr>
            </a:p>
          </cx:txPr>
        </cx:title>
        <cx:tickLabels/>
      </cx:axis>
      <cx:axis id="1">
        <cx:valScaling/>
        <cx:title>
          <cx:tx>
            <cx:rich>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No Of Hours</a:t>
                </a:r>
              </a:p>
              <a:p>
                <a:pPr algn="ctr" rtl="0">
                  <a:defRPr/>
                </a:pPr>
                <a:endParaRPr lang="en-US" sz="900" b="0" i="0" u="none" strike="noStrike" baseline="0">
                  <a:solidFill>
                    <a:sysClr val="windowText" lastClr="000000">
                      <a:lumMod val="65000"/>
                      <a:lumOff val="35000"/>
                    </a:sysClr>
                  </a:solidFill>
                  <a:latin typeface="Calibri" panose="020F0502020204030204"/>
                </a:endParaRPr>
              </a:p>
            </cx:rich>
          </cx:tx>
        </cx:title>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91E201-ACB3-4370-B127-71C599B4A3B4}" type="datetimeFigureOut">
              <a:rPr lang="en-US" smtClean="0"/>
              <a:t>5/29/2022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0CF567-3CD1-459F-B487-634EA7B3CEBE}" type="slidenum">
              <a:rPr lang="en-US" smtClean="0"/>
              <a:t>‹#›</a:t>
            </a:fld>
            <a:endParaRPr lang="en-US"/>
          </a:p>
        </p:txBody>
      </p:sp>
    </p:spTree>
    <p:extLst>
      <p:ext uri="{BB962C8B-B14F-4D97-AF65-F5344CB8AC3E}">
        <p14:creationId xmlns:p14="http://schemas.microsoft.com/office/powerpoint/2010/main" val="1852660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05030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7124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30924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9" name="Picture 1">
            <a:extLst>
              <a:ext uri="{FF2B5EF4-FFF2-40B4-BE49-F238E27FC236}">
                <a16:creationId xmlns:a16="http://schemas.microsoft.com/office/drawing/2014/main" id="{7B47A000-D340-415C-B451-F6358447FDF4}"/>
              </a:ext>
            </a:extLst>
          </p:cNvPr>
          <p:cNvPicPr>
            <a:picLocks noChangeAspect="1" noChangeArrowheads="1"/>
          </p:cNvPicPr>
          <p:nvPr userDrawn="1"/>
        </p:nvPicPr>
        <p:blipFill>
          <a:blip r:embed="rId2" cstate="print"/>
          <a:srcRect/>
          <a:stretch>
            <a:fillRect/>
          </a:stretch>
        </p:blipFill>
        <p:spPr bwMode="auto">
          <a:xfrm>
            <a:off x="1888570" y="2313986"/>
            <a:ext cx="8857808" cy="1679938"/>
          </a:xfrm>
          <a:prstGeom prst="rect">
            <a:avLst/>
          </a:prstGeom>
          <a:noFill/>
          <a:ln w="9525">
            <a:noFill/>
            <a:miter lim="800000"/>
            <a:headEnd/>
            <a:tailEnd/>
          </a:ln>
          <a:effectLst/>
        </p:spPr>
      </p:pic>
      <p:sp>
        <p:nvSpPr>
          <p:cNvPr id="10" name="Title 1">
            <a:extLst>
              <a:ext uri="{FF2B5EF4-FFF2-40B4-BE49-F238E27FC236}">
                <a16:creationId xmlns:a16="http://schemas.microsoft.com/office/drawing/2014/main" id="{D1356ED1-3CFA-40FA-8F21-818840F4F4FE}"/>
              </a:ext>
            </a:extLst>
          </p:cNvPr>
          <p:cNvSpPr>
            <a:spLocks noGrp="1"/>
          </p:cNvSpPr>
          <p:nvPr>
            <p:ph type="ctrTitle"/>
          </p:nvPr>
        </p:nvSpPr>
        <p:spPr>
          <a:xfrm>
            <a:off x="2304999" y="2705259"/>
            <a:ext cx="8024949" cy="897392"/>
          </a:xfrm>
        </p:spPr>
        <p:txBody>
          <a:bodyPr anchor="b">
            <a:normAutofit/>
          </a:bodyPr>
          <a:lstStyle>
            <a:lvl1pPr algn="ctr">
              <a:defRPr sz="4000"/>
            </a:lvl1pPr>
          </a:lstStyle>
          <a:p>
            <a:r>
              <a:rPr lang="en-US" dirty="0"/>
              <a:t>Click to edit Master title style</a:t>
            </a:r>
            <a:endParaRPr lang="en-GB" dirty="0"/>
          </a:p>
        </p:txBody>
      </p:sp>
    </p:spTree>
    <p:extLst>
      <p:ext uri="{BB962C8B-B14F-4D97-AF65-F5344CB8AC3E}">
        <p14:creationId xmlns:p14="http://schemas.microsoft.com/office/powerpoint/2010/main" val="4090849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t>‹#›</a:t>
            </a:fld>
            <a:endParaRPr lang="en-US" dirty="0"/>
          </a:p>
        </p:txBody>
      </p:sp>
    </p:spTree>
    <p:extLst>
      <p:ext uri="{BB962C8B-B14F-4D97-AF65-F5344CB8AC3E}">
        <p14:creationId xmlns:p14="http://schemas.microsoft.com/office/powerpoint/2010/main" val="1716736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30820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smtClean="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10833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smtClean="0"/>
              <a:t>5/29/2022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01514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smtClean="0"/>
              <a:t>5/29/2022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8839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102C1E-28F2-47E9-802D-339E64E2F920}" type="datetimeFigureOut">
              <a:rPr lang="en-US" smtClean="0"/>
              <a:t>5/29/2022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54323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271A48-F18A-45B3-BC05-1E27DA3F88AF}" type="datetimeFigureOut">
              <a:rPr lang="en-US" smtClean="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63488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smtClean="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48537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C5B261-8843-42D1-AAFC-05E20E2D9B97}" type="datetimeFigureOut">
              <a:rPr lang="en-US" smtClean="0"/>
              <a:t>5/29/2022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6613864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6"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4/relationships/chartEx" Target="../charts/chartEx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4/relationships/chartEx" Target="../charts/chartEx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jpg"/><Relationship Id="rId1" Type="http://schemas.openxmlformats.org/officeDocument/2006/relationships/slideLayout" Target="../slideLayouts/slideLayout2.xml"/><Relationship Id="rId5" Type="http://schemas.openxmlformats.org/officeDocument/2006/relationships/image" Target="../media/image18.wmf"/><Relationship Id="rId4" Type="http://schemas.openxmlformats.org/officeDocument/2006/relationships/oleObject" Target="../embeddings/oleObject1.bin"/></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43.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0.png"/><Relationship Id="rId2" Type="http://schemas.microsoft.com/office/2014/relationships/chartEx" Target="../charts/chartEx3.xml"/><Relationship Id="rId1" Type="http://schemas.openxmlformats.org/officeDocument/2006/relationships/slideLayout" Target="../slideLayouts/slideLayout2.xml"/><Relationship Id="rId5" Type="http://schemas.openxmlformats.org/officeDocument/2006/relationships/image" Target="../media/image190.png"/><Relationship Id="rId4" Type="http://schemas.microsoft.com/office/2014/relationships/chartEx" Target="../charts/chartEx4.xml"/></Relationships>
</file>

<file path=ppt/slides/_rels/slide4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Statistics</a:t>
            </a:r>
            <a:br>
              <a:rPr lang="en-US" sz="4800" dirty="0"/>
            </a:br>
            <a:br>
              <a:rPr lang="en-US" sz="4800" dirty="0"/>
            </a:br>
            <a:endParaRPr lang="en-US" sz="4800" b="1" dirty="0"/>
          </a:p>
        </p:txBody>
      </p:sp>
      <p:sp>
        <p:nvSpPr>
          <p:cNvPr id="3" name="Subtitle 2"/>
          <p:cNvSpPr>
            <a:spLocks noGrp="1"/>
          </p:cNvSpPr>
          <p:nvPr>
            <p:ph type="subTitle" idx="1"/>
          </p:nvPr>
        </p:nvSpPr>
        <p:spPr>
          <a:xfrm>
            <a:off x="1524000" y="4551948"/>
            <a:ext cx="9144000" cy="1655762"/>
          </a:xfrm>
        </p:spPr>
        <p:txBody>
          <a:bodyPr/>
          <a:lstStyle/>
          <a:p>
            <a:endParaRPr lang="en-US" dirty="0"/>
          </a:p>
        </p:txBody>
      </p:sp>
    </p:spTree>
    <p:extLst>
      <p:ext uri="{BB962C8B-B14F-4D97-AF65-F5344CB8AC3E}">
        <p14:creationId xmlns:p14="http://schemas.microsoft.com/office/powerpoint/2010/main" val="3783856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16DA-3268-4F79-B294-6315B70C5766}"/>
              </a:ext>
            </a:extLst>
          </p:cNvPr>
          <p:cNvSpPr>
            <a:spLocks noGrp="1"/>
          </p:cNvSpPr>
          <p:nvPr>
            <p:ph type="title"/>
          </p:nvPr>
        </p:nvSpPr>
        <p:spPr>
          <a:xfrm>
            <a:off x="74720" y="89918"/>
            <a:ext cx="10515600" cy="1325563"/>
          </a:xfrm>
        </p:spPr>
        <p:txBody>
          <a:bodyPr/>
          <a:lstStyle/>
          <a:p>
            <a:r>
              <a:rPr lang="en-IN" dirty="0"/>
              <a:t>An example</a:t>
            </a:r>
          </a:p>
        </p:txBody>
      </p:sp>
      <p:sp>
        <p:nvSpPr>
          <p:cNvPr id="4" name="TextBox 3">
            <a:extLst>
              <a:ext uri="{FF2B5EF4-FFF2-40B4-BE49-F238E27FC236}">
                <a16:creationId xmlns:a16="http://schemas.microsoft.com/office/drawing/2014/main" id="{14BBCD29-81DC-43FA-9B11-0B39F47BD925}"/>
              </a:ext>
            </a:extLst>
          </p:cNvPr>
          <p:cNvSpPr txBox="1"/>
          <p:nvPr/>
        </p:nvSpPr>
        <p:spPr>
          <a:xfrm>
            <a:off x="261260" y="1315615"/>
            <a:ext cx="10580915" cy="923330"/>
          </a:xfrm>
          <a:prstGeom prst="rect">
            <a:avLst/>
          </a:prstGeom>
          <a:noFill/>
        </p:spPr>
        <p:txBody>
          <a:bodyPr wrap="square" rtlCol="0">
            <a:spAutoFit/>
          </a:bodyPr>
          <a:lstStyle/>
          <a:p>
            <a:r>
              <a:rPr lang="en-US" dirty="0"/>
              <a:t>It is impossible to expect that each battery would last exactly 48 hours. There is bound to be variability in the life of the battery. This variability can be due to variabilities in the quality of input components, manufacturing conditions, workers involved, or just unexplainable random fluctuations</a:t>
            </a:r>
            <a:endParaRPr lang="en-IN" dirty="0"/>
          </a:p>
        </p:txBody>
      </p:sp>
      <p:sp>
        <p:nvSpPr>
          <p:cNvPr id="3" name="TextBox 2">
            <a:extLst>
              <a:ext uri="{FF2B5EF4-FFF2-40B4-BE49-F238E27FC236}">
                <a16:creationId xmlns:a16="http://schemas.microsoft.com/office/drawing/2014/main" id="{EA821A60-39B2-4BD5-A463-7FC43DF34B37}"/>
              </a:ext>
            </a:extLst>
          </p:cNvPr>
          <p:cNvSpPr txBox="1"/>
          <p:nvPr/>
        </p:nvSpPr>
        <p:spPr>
          <a:xfrm>
            <a:off x="261260" y="2540243"/>
            <a:ext cx="9871787" cy="923330"/>
          </a:xfrm>
          <a:prstGeom prst="rect">
            <a:avLst/>
          </a:prstGeom>
          <a:noFill/>
        </p:spPr>
        <p:txBody>
          <a:bodyPr wrap="square" rtlCol="0">
            <a:spAutoFit/>
          </a:bodyPr>
          <a:lstStyle/>
          <a:p>
            <a:r>
              <a:rPr lang="en-US" dirty="0"/>
              <a:t>So, the claim that we need to verify is:</a:t>
            </a:r>
          </a:p>
          <a:p>
            <a:endParaRPr lang="en-US" dirty="0"/>
          </a:p>
          <a:p>
            <a:r>
              <a:rPr lang="en-US" dirty="0"/>
              <a:t>On an average, does a mobile phone battery (made by this company) last for 48 </a:t>
            </a:r>
            <a:r>
              <a:rPr lang="en-US" dirty="0" err="1"/>
              <a:t>Hrs</a:t>
            </a:r>
            <a:r>
              <a:rPr lang="en-US" dirty="0"/>
              <a:t>?</a:t>
            </a:r>
            <a:endParaRPr lang="en-IN" dirty="0"/>
          </a:p>
        </p:txBody>
      </p:sp>
      <p:sp>
        <p:nvSpPr>
          <p:cNvPr id="5" name="TextBox 4">
            <a:extLst>
              <a:ext uri="{FF2B5EF4-FFF2-40B4-BE49-F238E27FC236}">
                <a16:creationId xmlns:a16="http://schemas.microsoft.com/office/drawing/2014/main" id="{B2596212-3F2D-4A42-9F0D-327EA1FA238C}"/>
              </a:ext>
            </a:extLst>
          </p:cNvPr>
          <p:cNvSpPr txBox="1"/>
          <p:nvPr/>
        </p:nvSpPr>
        <p:spPr>
          <a:xfrm>
            <a:off x="261260" y="3769567"/>
            <a:ext cx="9545213" cy="2031325"/>
          </a:xfrm>
          <a:prstGeom prst="rect">
            <a:avLst/>
          </a:prstGeom>
          <a:noFill/>
        </p:spPr>
        <p:txBody>
          <a:bodyPr wrap="square" rtlCol="0">
            <a:spAutoFit/>
          </a:bodyPr>
          <a:lstStyle/>
          <a:p>
            <a:r>
              <a:rPr lang="en-US" dirty="0"/>
              <a:t>To verify this claim, it will be impossible to test the entire output (Population)</a:t>
            </a:r>
          </a:p>
          <a:p>
            <a:endParaRPr lang="en-US" dirty="0"/>
          </a:p>
          <a:p>
            <a:r>
              <a:rPr lang="en-US" dirty="0"/>
              <a:t>We will need to devise a method of sampling to obtain a sample of phones and test them.</a:t>
            </a:r>
          </a:p>
          <a:p>
            <a:endParaRPr lang="en-US" dirty="0"/>
          </a:p>
          <a:p>
            <a:r>
              <a:rPr lang="en-US" dirty="0"/>
              <a:t>We need to understand what the sample data indicates (Descriptive Statistics)</a:t>
            </a:r>
          </a:p>
          <a:p>
            <a:endParaRPr lang="en-US" dirty="0"/>
          </a:p>
          <a:p>
            <a:r>
              <a:rPr lang="en-US" dirty="0"/>
              <a:t>We need to conclude about the population battery life (Inferential Statistics)</a:t>
            </a:r>
            <a:endParaRPr lang="en-IN" dirty="0"/>
          </a:p>
        </p:txBody>
      </p:sp>
    </p:spTree>
    <p:extLst>
      <p:ext uri="{BB962C8B-B14F-4D97-AF65-F5344CB8AC3E}">
        <p14:creationId xmlns:p14="http://schemas.microsoft.com/office/powerpoint/2010/main" val="88191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16DA-3268-4F79-B294-6315B70C5766}"/>
              </a:ext>
            </a:extLst>
          </p:cNvPr>
          <p:cNvSpPr>
            <a:spLocks noGrp="1"/>
          </p:cNvSpPr>
          <p:nvPr>
            <p:ph type="title"/>
          </p:nvPr>
        </p:nvSpPr>
        <p:spPr>
          <a:xfrm>
            <a:off x="0" y="123152"/>
            <a:ext cx="10515600" cy="1325563"/>
          </a:xfrm>
        </p:spPr>
        <p:txBody>
          <a:bodyPr/>
          <a:lstStyle/>
          <a:p>
            <a:r>
              <a:rPr lang="en-US" dirty="0"/>
              <a:t>Data</a:t>
            </a:r>
            <a:endParaRPr lang="en-IN" dirty="0"/>
          </a:p>
        </p:txBody>
      </p:sp>
      <p:graphicFrame>
        <p:nvGraphicFramePr>
          <p:cNvPr id="4" name="Content Placeholder 3">
            <a:extLst>
              <a:ext uri="{FF2B5EF4-FFF2-40B4-BE49-F238E27FC236}">
                <a16:creationId xmlns:a16="http://schemas.microsoft.com/office/drawing/2014/main" id="{0A2C712E-CE96-4B9F-A0AF-0E6D27EEA154}"/>
              </a:ext>
            </a:extLst>
          </p:cNvPr>
          <p:cNvGraphicFramePr>
            <a:graphicFrameLocks noGrp="1"/>
          </p:cNvGraphicFramePr>
          <p:nvPr>
            <p:ph idx="1"/>
          </p:nvPr>
        </p:nvGraphicFramePr>
        <p:xfrm>
          <a:off x="1362272" y="2139920"/>
          <a:ext cx="5449074" cy="2766060"/>
        </p:xfrm>
        <a:graphic>
          <a:graphicData uri="http://schemas.openxmlformats.org/drawingml/2006/table">
            <a:tbl>
              <a:tblPr>
                <a:tableStyleId>{5C22544A-7EE6-4342-B048-85BDC9FD1C3A}</a:tableStyleId>
              </a:tblPr>
              <a:tblGrid>
                <a:gridCol w="884455">
                  <a:extLst>
                    <a:ext uri="{9D8B030D-6E8A-4147-A177-3AD203B41FA5}">
                      <a16:colId xmlns:a16="http://schemas.microsoft.com/office/drawing/2014/main" val="971038459"/>
                    </a:ext>
                  </a:extLst>
                </a:gridCol>
                <a:gridCol w="804854">
                  <a:extLst>
                    <a:ext uri="{9D8B030D-6E8A-4147-A177-3AD203B41FA5}">
                      <a16:colId xmlns:a16="http://schemas.microsoft.com/office/drawing/2014/main" val="1570565052"/>
                    </a:ext>
                  </a:extLst>
                </a:gridCol>
                <a:gridCol w="875612">
                  <a:extLst>
                    <a:ext uri="{9D8B030D-6E8A-4147-A177-3AD203B41FA5}">
                      <a16:colId xmlns:a16="http://schemas.microsoft.com/office/drawing/2014/main" val="1392836184"/>
                    </a:ext>
                  </a:extLst>
                </a:gridCol>
                <a:gridCol w="760632">
                  <a:extLst>
                    <a:ext uri="{9D8B030D-6E8A-4147-A177-3AD203B41FA5}">
                      <a16:colId xmlns:a16="http://schemas.microsoft.com/office/drawing/2014/main" val="2461161935"/>
                    </a:ext>
                  </a:extLst>
                </a:gridCol>
                <a:gridCol w="902144">
                  <a:extLst>
                    <a:ext uri="{9D8B030D-6E8A-4147-A177-3AD203B41FA5}">
                      <a16:colId xmlns:a16="http://schemas.microsoft.com/office/drawing/2014/main" val="3098373988"/>
                    </a:ext>
                  </a:extLst>
                </a:gridCol>
                <a:gridCol w="1221377">
                  <a:extLst>
                    <a:ext uri="{9D8B030D-6E8A-4147-A177-3AD203B41FA5}">
                      <a16:colId xmlns:a16="http://schemas.microsoft.com/office/drawing/2014/main" val="497592113"/>
                    </a:ext>
                  </a:extLst>
                </a:gridCol>
              </a:tblGrid>
              <a:tr h="237215">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 Hrs</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Hrs</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Hrs</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52678564"/>
                  </a:ext>
                </a:extLst>
              </a:tr>
              <a:tr h="237215">
                <a:tc>
                  <a:txBody>
                    <a:bodyPr/>
                    <a:lstStyle/>
                    <a:p>
                      <a:pPr algn="ctr" fontAlgn="b"/>
                      <a:r>
                        <a:rPr lang="en-IN" sz="1600" u="none" strike="noStrike" dirty="0">
                          <a:effectLst/>
                        </a:rPr>
                        <a:t>1</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55</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11</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45</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21</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39</a:t>
                      </a:r>
                      <a:endParaRPr lang="en-IN" sz="16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37986335"/>
                  </a:ext>
                </a:extLst>
              </a:tr>
              <a:tr h="237215">
                <a:tc>
                  <a:txBody>
                    <a:bodyPr/>
                    <a:lstStyle/>
                    <a:p>
                      <a:pPr algn="ctr" fontAlgn="b"/>
                      <a:r>
                        <a:rPr lang="en-IN" sz="1600" u="none" strike="noStrike">
                          <a:effectLst/>
                        </a:rPr>
                        <a:t>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46</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50</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22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52</a:t>
                      </a:r>
                      <a:endParaRPr lang="en-IN" sz="16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06525888"/>
                  </a:ext>
                </a:extLst>
              </a:tr>
              <a:tr h="237215">
                <a:tc>
                  <a:txBody>
                    <a:bodyPr/>
                    <a:lstStyle/>
                    <a:p>
                      <a:pPr algn="ctr" fontAlgn="b"/>
                      <a:r>
                        <a:rPr lang="en-IN" sz="1600" u="none" strike="noStrike">
                          <a:effectLst/>
                        </a:rPr>
                        <a:t>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52</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13</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68</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33</a:t>
                      </a:r>
                      <a:endParaRPr lang="en-IN" sz="16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77770949"/>
                  </a:ext>
                </a:extLst>
              </a:tr>
              <a:tr h="237215">
                <a:tc>
                  <a:txBody>
                    <a:bodyPr/>
                    <a:lstStyle/>
                    <a:p>
                      <a:pPr algn="ctr" fontAlgn="b"/>
                      <a:r>
                        <a:rPr lang="en-IN" sz="1600" u="none" strike="noStrike">
                          <a:effectLst/>
                        </a:rPr>
                        <a:t>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51</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54</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51</a:t>
                      </a:r>
                      <a:endParaRPr lang="en-IN" sz="16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33018521"/>
                  </a:ext>
                </a:extLst>
              </a:tr>
              <a:tr h="237215">
                <a:tc>
                  <a:txBody>
                    <a:bodyPr/>
                    <a:lstStyle/>
                    <a:p>
                      <a:pPr algn="ctr" fontAlgn="b"/>
                      <a:r>
                        <a:rPr lang="en-IN" sz="1600" u="none" strike="noStrike">
                          <a:effectLst/>
                        </a:rPr>
                        <a:t>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48</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46</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54</a:t>
                      </a:r>
                      <a:endParaRPr lang="en-IN" sz="16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17953730"/>
                  </a:ext>
                </a:extLst>
              </a:tr>
              <a:tr h="237215">
                <a:tc>
                  <a:txBody>
                    <a:bodyPr/>
                    <a:lstStyle/>
                    <a:p>
                      <a:pPr algn="ctr" fontAlgn="b"/>
                      <a:r>
                        <a:rPr lang="en-IN" sz="1600" u="none" strike="noStrike">
                          <a:effectLst/>
                        </a:rPr>
                        <a:t>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50</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16</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48</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59</a:t>
                      </a:r>
                      <a:endParaRPr lang="en-IN" sz="16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0819933"/>
                  </a:ext>
                </a:extLst>
              </a:tr>
              <a:tr h="237215">
                <a:tc>
                  <a:txBody>
                    <a:bodyPr/>
                    <a:lstStyle/>
                    <a:p>
                      <a:pPr algn="ctr" fontAlgn="b"/>
                      <a:r>
                        <a:rPr lang="en-IN" sz="1600" u="none" strike="noStrike">
                          <a:effectLst/>
                        </a:rPr>
                        <a:t>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27</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47</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42</a:t>
                      </a:r>
                      <a:endParaRPr lang="en-IN" sz="16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51673865"/>
                  </a:ext>
                </a:extLst>
              </a:tr>
              <a:tr h="237215">
                <a:tc>
                  <a:txBody>
                    <a:bodyPr/>
                    <a:lstStyle/>
                    <a:p>
                      <a:pPr algn="ctr" fontAlgn="b"/>
                      <a:r>
                        <a:rPr lang="en-IN" sz="1600" u="none" strike="noStrike">
                          <a:effectLst/>
                        </a:rPr>
                        <a:t>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53</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44</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49</a:t>
                      </a:r>
                      <a:endParaRPr lang="en-IN" sz="16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2618592"/>
                  </a:ext>
                </a:extLst>
              </a:tr>
              <a:tr h="237215">
                <a:tc>
                  <a:txBody>
                    <a:bodyPr/>
                    <a:lstStyle/>
                    <a:p>
                      <a:pPr algn="ctr" fontAlgn="b"/>
                      <a:r>
                        <a:rPr lang="en-IN" sz="1600" u="none" strike="noStrike">
                          <a:effectLst/>
                        </a:rPr>
                        <a:t>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57</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49</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56</a:t>
                      </a:r>
                      <a:endParaRPr lang="en-IN" sz="16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14773113"/>
                  </a:ext>
                </a:extLst>
              </a:tr>
              <a:tr h="237215">
                <a:tc>
                  <a:txBody>
                    <a:bodyPr/>
                    <a:lstStyle/>
                    <a:p>
                      <a:pPr algn="ctr" fontAlgn="b"/>
                      <a:r>
                        <a:rPr lang="en-IN" sz="1600" u="none" strike="noStrike">
                          <a:effectLst/>
                        </a:rPr>
                        <a:t>10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50</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62</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30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53</a:t>
                      </a:r>
                      <a:endParaRPr lang="en-IN" sz="16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3996407"/>
                  </a:ext>
                </a:extLst>
              </a:tr>
            </a:tbl>
          </a:graphicData>
        </a:graphic>
      </p:graphicFrame>
      <p:graphicFrame>
        <p:nvGraphicFramePr>
          <p:cNvPr id="5" name="Table 4">
            <a:extLst>
              <a:ext uri="{FF2B5EF4-FFF2-40B4-BE49-F238E27FC236}">
                <a16:creationId xmlns:a16="http://schemas.microsoft.com/office/drawing/2014/main" id="{9A7DB2D0-9248-4E99-AACB-6672D73A2F90}"/>
              </a:ext>
            </a:extLst>
          </p:cNvPr>
          <p:cNvGraphicFramePr>
            <a:graphicFrameLocks noGrp="1"/>
          </p:cNvGraphicFramePr>
          <p:nvPr/>
        </p:nvGraphicFramePr>
        <p:xfrm>
          <a:off x="7926957" y="3778220"/>
          <a:ext cx="3426843" cy="1127760"/>
        </p:xfrm>
        <a:graphic>
          <a:graphicData uri="http://schemas.openxmlformats.org/drawingml/2006/table">
            <a:tbl>
              <a:tblPr>
                <a:tableStyleId>{5C22544A-7EE6-4342-B048-85BDC9FD1C3A}</a:tableStyleId>
              </a:tblPr>
              <a:tblGrid>
                <a:gridCol w="2123381">
                  <a:extLst>
                    <a:ext uri="{9D8B030D-6E8A-4147-A177-3AD203B41FA5}">
                      <a16:colId xmlns:a16="http://schemas.microsoft.com/office/drawing/2014/main" val="4220494802"/>
                    </a:ext>
                  </a:extLst>
                </a:gridCol>
                <a:gridCol w="1303462">
                  <a:extLst>
                    <a:ext uri="{9D8B030D-6E8A-4147-A177-3AD203B41FA5}">
                      <a16:colId xmlns:a16="http://schemas.microsoft.com/office/drawing/2014/main" val="104499917"/>
                    </a:ext>
                  </a:extLst>
                </a:gridCol>
              </a:tblGrid>
              <a:tr h="266700">
                <a:tc>
                  <a:txBody>
                    <a:bodyPr/>
                    <a:lstStyle/>
                    <a:p>
                      <a:pPr algn="ctr" fontAlgn="b"/>
                      <a:r>
                        <a:rPr lang="en-IN" sz="1800" u="none" strike="noStrike" dirty="0">
                          <a:solidFill>
                            <a:srgbClr val="FF0000"/>
                          </a:solidFill>
                          <a:effectLst/>
                        </a:rPr>
                        <a:t>Plant</a:t>
                      </a:r>
                      <a:endParaRPr lang="en-IN" sz="18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solidFill>
                            <a:srgbClr val="FF0000"/>
                          </a:solidFill>
                          <a:effectLst/>
                        </a:rPr>
                        <a:t># of Samples</a:t>
                      </a:r>
                      <a:endParaRPr lang="en-IN" sz="18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635341"/>
                  </a:ext>
                </a:extLst>
              </a:tr>
              <a:tr h="266700">
                <a:tc>
                  <a:txBody>
                    <a:bodyPr/>
                    <a:lstStyle/>
                    <a:p>
                      <a:pPr algn="ctr" fontAlgn="b"/>
                      <a:r>
                        <a:rPr lang="en-IN" sz="1800" u="none" strike="noStrike" dirty="0">
                          <a:effectLst/>
                        </a:rPr>
                        <a:t>A</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12</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334408"/>
                  </a:ext>
                </a:extLst>
              </a:tr>
              <a:tr h="266700">
                <a:tc>
                  <a:txBody>
                    <a:bodyPr/>
                    <a:lstStyle/>
                    <a:p>
                      <a:pPr algn="ctr" fontAlgn="b"/>
                      <a:r>
                        <a:rPr lang="en-IN" sz="1800" u="none" strike="noStrike" dirty="0">
                          <a:effectLst/>
                        </a:rPr>
                        <a:t>B</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9</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171469"/>
                  </a:ext>
                </a:extLst>
              </a:tr>
              <a:tr h="266700">
                <a:tc>
                  <a:txBody>
                    <a:bodyPr/>
                    <a:lstStyle/>
                    <a:p>
                      <a:pPr algn="ctr" fontAlgn="b"/>
                      <a:r>
                        <a:rPr lang="en-IN" sz="1800" u="none" strike="noStrike">
                          <a:effectLst/>
                        </a:rPr>
                        <a:t>C</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9</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86634221"/>
                  </a:ext>
                </a:extLst>
              </a:tr>
            </a:tbl>
          </a:graphicData>
        </a:graphic>
      </p:graphicFrame>
      <p:sp>
        <p:nvSpPr>
          <p:cNvPr id="3" name="Arrow: Down 2">
            <a:extLst>
              <a:ext uri="{FF2B5EF4-FFF2-40B4-BE49-F238E27FC236}">
                <a16:creationId xmlns:a16="http://schemas.microsoft.com/office/drawing/2014/main" id="{803CD8D2-34BA-4D82-8B7F-924779E8EDA0}"/>
              </a:ext>
            </a:extLst>
          </p:cNvPr>
          <p:cNvSpPr/>
          <p:nvPr/>
        </p:nvSpPr>
        <p:spPr>
          <a:xfrm>
            <a:off x="3870664" y="5131293"/>
            <a:ext cx="461639" cy="6747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Down 5">
            <a:extLst>
              <a:ext uri="{FF2B5EF4-FFF2-40B4-BE49-F238E27FC236}">
                <a16:creationId xmlns:a16="http://schemas.microsoft.com/office/drawing/2014/main" id="{4085E629-7DED-40C0-8F6F-9C2874CFF3A9}"/>
              </a:ext>
            </a:extLst>
          </p:cNvPr>
          <p:cNvSpPr/>
          <p:nvPr/>
        </p:nvSpPr>
        <p:spPr>
          <a:xfrm>
            <a:off x="9678140" y="5131292"/>
            <a:ext cx="461639" cy="6747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C37F247-4FF1-4353-A74C-EE2A1B6A44FB}"/>
              </a:ext>
            </a:extLst>
          </p:cNvPr>
          <p:cNvSpPr txBox="1"/>
          <p:nvPr/>
        </p:nvSpPr>
        <p:spPr>
          <a:xfrm>
            <a:off x="2911876" y="5914293"/>
            <a:ext cx="3184124" cy="369332"/>
          </a:xfrm>
          <a:prstGeom prst="rect">
            <a:avLst/>
          </a:prstGeom>
          <a:noFill/>
        </p:spPr>
        <p:txBody>
          <a:bodyPr wrap="square" rtlCol="0">
            <a:spAutoFit/>
          </a:bodyPr>
          <a:lstStyle/>
          <a:p>
            <a:r>
              <a:rPr lang="en-IN" dirty="0"/>
              <a:t>Qua</a:t>
            </a:r>
            <a:r>
              <a:rPr lang="en-IN" dirty="0">
                <a:solidFill>
                  <a:srgbClr val="FF0000"/>
                </a:solidFill>
              </a:rPr>
              <a:t>nti</a:t>
            </a:r>
            <a:r>
              <a:rPr lang="en-IN" dirty="0"/>
              <a:t>tative variable</a:t>
            </a:r>
          </a:p>
        </p:txBody>
      </p:sp>
      <p:sp>
        <p:nvSpPr>
          <p:cNvPr id="8" name="TextBox 7">
            <a:extLst>
              <a:ext uri="{FF2B5EF4-FFF2-40B4-BE49-F238E27FC236}">
                <a16:creationId xmlns:a16="http://schemas.microsoft.com/office/drawing/2014/main" id="{7CACE028-1FAD-4C05-8412-4A42256CA733}"/>
              </a:ext>
            </a:extLst>
          </p:cNvPr>
          <p:cNvSpPr txBox="1"/>
          <p:nvPr/>
        </p:nvSpPr>
        <p:spPr>
          <a:xfrm>
            <a:off x="9194307" y="5914293"/>
            <a:ext cx="3184124" cy="369332"/>
          </a:xfrm>
          <a:prstGeom prst="rect">
            <a:avLst/>
          </a:prstGeom>
          <a:noFill/>
        </p:spPr>
        <p:txBody>
          <a:bodyPr wrap="square" rtlCol="0">
            <a:spAutoFit/>
          </a:bodyPr>
          <a:lstStyle/>
          <a:p>
            <a:r>
              <a:rPr lang="en-IN" dirty="0"/>
              <a:t>Qua</a:t>
            </a:r>
            <a:r>
              <a:rPr lang="en-IN" dirty="0">
                <a:solidFill>
                  <a:srgbClr val="FF0000"/>
                </a:solidFill>
              </a:rPr>
              <a:t>li</a:t>
            </a:r>
            <a:r>
              <a:rPr lang="en-IN" dirty="0"/>
              <a:t>tative variable</a:t>
            </a:r>
          </a:p>
        </p:txBody>
      </p:sp>
      <p:sp>
        <p:nvSpPr>
          <p:cNvPr id="9" name="TextBox 8">
            <a:extLst>
              <a:ext uri="{FF2B5EF4-FFF2-40B4-BE49-F238E27FC236}">
                <a16:creationId xmlns:a16="http://schemas.microsoft.com/office/drawing/2014/main" id="{8DA820B1-A04F-47F3-BFA8-1B4513957622}"/>
              </a:ext>
            </a:extLst>
          </p:cNvPr>
          <p:cNvSpPr txBox="1"/>
          <p:nvPr/>
        </p:nvSpPr>
        <p:spPr>
          <a:xfrm>
            <a:off x="7873383" y="2599620"/>
            <a:ext cx="3609513" cy="923330"/>
          </a:xfrm>
          <a:prstGeom prst="rect">
            <a:avLst/>
          </a:prstGeom>
          <a:noFill/>
        </p:spPr>
        <p:txBody>
          <a:bodyPr wrap="square" rtlCol="0">
            <a:spAutoFit/>
          </a:bodyPr>
          <a:lstStyle/>
          <a:p>
            <a:r>
              <a:rPr lang="en-IN" dirty="0"/>
              <a:t>Lets say the 30 batteries were made in three different plants (A,B,C), and we had the data related to that.. </a:t>
            </a:r>
          </a:p>
        </p:txBody>
      </p:sp>
      <p:sp>
        <p:nvSpPr>
          <p:cNvPr id="10" name="TextBox 9">
            <a:extLst>
              <a:ext uri="{FF2B5EF4-FFF2-40B4-BE49-F238E27FC236}">
                <a16:creationId xmlns:a16="http://schemas.microsoft.com/office/drawing/2014/main" id="{4A4A18C0-A68F-4E22-909D-A33A715953CA}"/>
              </a:ext>
            </a:extLst>
          </p:cNvPr>
          <p:cNvSpPr txBox="1"/>
          <p:nvPr/>
        </p:nvSpPr>
        <p:spPr>
          <a:xfrm>
            <a:off x="1307011" y="1459247"/>
            <a:ext cx="5559595" cy="646331"/>
          </a:xfrm>
          <a:prstGeom prst="rect">
            <a:avLst/>
          </a:prstGeom>
          <a:noFill/>
        </p:spPr>
        <p:txBody>
          <a:bodyPr wrap="square" rtlCol="0">
            <a:spAutoFit/>
          </a:bodyPr>
          <a:lstStyle/>
          <a:p>
            <a:r>
              <a:rPr lang="en-IN" dirty="0"/>
              <a:t>Thirty batteries were tested, and we have the number of hours the battery lasted for each of the battery</a:t>
            </a:r>
          </a:p>
        </p:txBody>
      </p:sp>
    </p:spTree>
    <p:extLst>
      <p:ext uri="{BB962C8B-B14F-4D97-AF65-F5344CB8AC3E}">
        <p14:creationId xmlns:p14="http://schemas.microsoft.com/office/powerpoint/2010/main" val="787016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CBA7-76FF-40B2-9545-9F21B654F8A7}"/>
              </a:ext>
            </a:extLst>
          </p:cNvPr>
          <p:cNvSpPr>
            <a:spLocks noGrp="1"/>
          </p:cNvSpPr>
          <p:nvPr>
            <p:ph type="title"/>
          </p:nvPr>
        </p:nvSpPr>
        <p:spPr>
          <a:xfrm>
            <a:off x="158623" y="90987"/>
            <a:ext cx="10515600" cy="1325563"/>
          </a:xfrm>
        </p:spPr>
        <p:txBody>
          <a:bodyPr/>
          <a:lstStyle/>
          <a:p>
            <a:r>
              <a:rPr lang="en-US" dirty="0"/>
              <a:t>Summarizing Qua</a:t>
            </a:r>
            <a:r>
              <a:rPr lang="en-US" dirty="0">
                <a:solidFill>
                  <a:srgbClr val="FF0000"/>
                </a:solidFill>
              </a:rPr>
              <a:t>nt</a:t>
            </a:r>
            <a:r>
              <a:rPr lang="en-US" dirty="0"/>
              <a:t>itative Data - Ordering</a:t>
            </a:r>
            <a:endParaRPr lang="en-IN" dirty="0"/>
          </a:p>
        </p:txBody>
      </p:sp>
      <p:graphicFrame>
        <p:nvGraphicFramePr>
          <p:cNvPr id="4" name="Content Placeholder 3">
            <a:extLst>
              <a:ext uri="{FF2B5EF4-FFF2-40B4-BE49-F238E27FC236}">
                <a16:creationId xmlns:a16="http://schemas.microsoft.com/office/drawing/2014/main" id="{7165856D-D9F3-4B16-97A0-BE6EFFF3E75B}"/>
              </a:ext>
            </a:extLst>
          </p:cNvPr>
          <p:cNvGraphicFramePr>
            <a:graphicFrameLocks noGrp="1"/>
          </p:cNvGraphicFramePr>
          <p:nvPr>
            <p:ph idx="1"/>
          </p:nvPr>
        </p:nvGraphicFramePr>
        <p:xfrm>
          <a:off x="158623" y="1962638"/>
          <a:ext cx="5449074" cy="2766060"/>
        </p:xfrm>
        <a:graphic>
          <a:graphicData uri="http://schemas.openxmlformats.org/drawingml/2006/table">
            <a:tbl>
              <a:tblPr>
                <a:tableStyleId>{5C22544A-7EE6-4342-B048-85BDC9FD1C3A}</a:tableStyleId>
              </a:tblPr>
              <a:tblGrid>
                <a:gridCol w="884455">
                  <a:extLst>
                    <a:ext uri="{9D8B030D-6E8A-4147-A177-3AD203B41FA5}">
                      <a16:colId xmlns:a16="http://schemas.microsoft.com/office/drawing/2014/main" val="971038459"/>
                    </a:ext>
                  </a:extLst>
                </a:gridCol>
                <a:gridCol w="804854">
                  <a:extLst>
                    <a:ext uri="{9D8B030D-6E8A-4147-A177-3AD203B41FA5}">
                      <a16:colId xmlns:a16="http://schemas.microsoft.com/office/drawing/2014/main" val="1570565052"/>
                    </a:ext>
                  </a:extLst>
                </a:gridCol>
                <a:gridCol w="875612">
                  <a:extLst>
                    <a:ext uri="{9D8B030D-6E8A-4147-A177-3AD203B41FA5}">
                      <a16:colId xmlns:a16="http://schemas.microsoft.com/office/drawing/2014/main" val="1392836184"/>
                    </a:ext>
                  </a:extLst>
                </a:gridCol>
                <a:gridCol w="760632">
                  <a:extLst>
                    <a:ext uri="{9D8B030D-6E8A-4147-A177-3AD203B41FA5}">
                      <a16:colId xmlns:a16="http://schemas.microsoft.com/office/drawing/2014/main" val="2461161935"/>
                    </a:ext>
                  </a:extLst>
                </a:gridCol>
                <a:gridCol w="902144">
                  <a:extLst>
                    <a:ext uri="{9D8B030D-6E8A-4147-A177-3AD203B41FA5}">
                      <a16:colId xmlns:a16="http://schemas.microsoft.com/office/drawing/2014/main" val="3098373988"/>
                    </a:ext>
                  </a:extLst>
                </a:gridCol>
                <a:gridCol w="1221377">
                  <a:extLst>
                    <a:ext uri="{9D8B030D-6E8A-4147-A177-3AD203B41FA5}">
                      <a16:colId xmlns:a16="http://schemas.microsoft.com/office/drawing/2014/main" val="497592113"/>
                    </a:ext>
                  </a:extLst>
                </a:gridCol>
              </a:tblGrid>
              <a:tr h="237215">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 Hrs</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Hrs</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Hrs</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52678564"/>
                  </a:ext>
                </a:extLst>
              </a:tr>
              <a:tr h="237215">
                <a:tc>
                  <a:txBody>
                    <a:bodyPr/>
                    <a:lstStyle/>
                    <a:p>
                      <a:pPr algn="ctr" fontAlgn="b"/>
                      <a:r>
                        <a:rPr lang="en-IN" sz="1600" u="none" strike="noStrike" dirty="0">
                          <a:effectLst/>
                        </a:rPr>
                        <a:t>1</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55</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11</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45</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21</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39</a:t>
                      </a:r>
                      <a:endParaRPr lang="en-IN" sz="16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37986335"/>
                  </a:ext>
                </a:extLst>
              </a:tr>
              <a:tr h="237215">
                <a:tc>
                  <a:txBody>
                    <a:bodyPr/>
                    <a:lstStyle/>
                    <a:p>
                      <a:pPr algn="ctr" fontAlgn="b"/>
                      <a:r>
                        <a:rPr lang="en-IN" sz="1600" u="none" strike="noStrike">
                          <a:effectLst/>
                        </a:rPr>
                        <a:t>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46</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50</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22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52</a:t>
                      </a:r>
                      <a:endParaRPr lang="en-IN" sz="16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06525888"/>
                  </a:ext>
                </a:extLst>
              </a:tr>
              <a:tr h="237215">
                <a:tc>
                  <a:txBody>
                    <a:bodyPr/>
                    <a:lstStyle/>
                    <a:p>
                      <a:pPr algn="ctr" fontAlgn="b"/>
                      <a:r>
                        <a:rPr lang="en-IN" sz="1600" u="none" strike="noStrike">
                          <a:effectLst/>
                        </a:rPr>
                        <a:t>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52</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68</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33</a:t>
                      </a:r>
                      <a:endParaRPr lang="en-IN" sz="16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77770949"/>
                  </a:ext>
                </a:extLst>
              </a:tr>
              <a:tr h="237215">
                <a:tc>
                  <a:txBody>
                    <a:bodyPr/>
                    <a:lstStyle/>
                    <a:p>
                      <a:pPr algn="ctr" fontAlgn="b"/>
                      <a:r>
                        <a:rPr lang="en-IN" sz="1600" u="none" strike="noStrike">
                          <a:effectLst/>
                        </a:rPr>
                        <a:t>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51</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54</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51</a:t>
                      </a:r>
                      <a:endParaRPr lang="en-IN" sz="16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33018521"/>
                  </a:ext>
                </a:extLst>
              </a:tr>
              <a:tr h="237215">
                <a:tc>
                  <a:txBody>
                    <a:bodyPr/>
                    <a:lstStyle/>
                    <a:p>
                      <a:pPr algn="ctr" fontAlgn="b"/>
                      <a:r>
                        <a:rPr lang="en-IN" sz="1600" u="none" strike="noStrike">
                          <a:effectLst/>
                        </a:rPr>
                        <a:t>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48</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46</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54</a:t>
                      </a:r>
                      <a:endParaRPr lang="en-IN" sz="16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17953730"/>
                  </a:ext>
                </a:extLst>
              </a:tr>
              <a:tr h="237215">
                <a:tc>
                  <a:txBody>
                    <a:bodyPr/>
                    <a:lstStyle/>
                    <a:p>
                      <a:pPr algn="ctr" fontAlgn="b"/>
                      <a:r>
                        <a:rPr lang="en-IN" sz="1600" u="none" strike="noStrike">
                          <a:effectLst/>
                        </a:rPr>
                        <a:t>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50</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48</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59</a:t>
                      </a:r>
                      <a:endParaRPr lang="en-IN" sz="16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0819933"/>
                  </a:ext>
                </a:extLst>
              </a:tr>
              <a:tr h="237215">
                <a:tc>
                  <a:txBody>
                    <a:bodyPr/>
                    <a:lstStyle/>
                    <a:p>
                      <a:pPr algn="ctr" fontAlgn="b"/>
                      <a:r>
                        <a:rPr lang="en-IN" sz="1600" u="none" strike="noStrike">
                          <a:effectLst/>
                        </a:rPr>
                        <a:t>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27</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47</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42</a:t>
                      </a:r>
                      <a:endParaRPr lang="en-IN" sz="16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51673865"/>
                  </a:ext>
                </a:extLst>
              </a:tr>
              <a:tr h="237215">
                <a:tc>
                  <a:txBody>
                    <a:bodyPr/>
                    <a:lstStyle/>
                    <a:p>
                      <a:pPr algn="ctr" fontAlgn="b"/>
                      <a:r>
                        <a:rPr lang="en-IN" sz="1600" u="none" strike="noStrike">
                          <a:effectLst/>
                        </a:rPr>
                        <a:t>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53</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44</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49</a:t>
                      </a:r>
                      <a:endParaRPr lang="en-IN" sz="16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2618592"/>
                  </a:ext>
                </a:extLst>
              </a:tr>
              <a:tr h="237215">
                <a:tc>
                  <a:txBody>
                    <a:bodyPr/>
                    <a:lstStyle/>
                    <a:p>
                      <a:pPr algn="ctr" fontAlgn="b"/>
                      <a:r>
                        <a:rPr lang="en-IN" sz="1600" u="none" strike="noStrike">
                          <a:effectLst/>
                        </a:rPr>
                        <a:t>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57</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49</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56</a:t>
                      </a:r>
                      <a:endParaRPr lang="en-IN" sz="16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14773113"/>
                  </a:ext>
                </a:extLst>
              </a:tr>
              <a:tr h="237215">
                <a:tc>
                  <a:txBody>
                    <a:bodyPr/>
                    <a:lstStyle/>
                    <a:p>
                      <a:pPr algn="ctr" fontAlgn="b"/>
                      <a:r>
                        <a:rPr lang="en-IN" sz="1600" u="none" strike="noStrike">
                          <a:effectLst/>
                        </a:rPr>
                        <a:t>10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50</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62</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30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53</a:t>
                      </a:r>
                      <a:endParaRPr lang="en-IN" sz="16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3996407"/>
                  </a:ext>
                </a:extLst>
              </a:tr>
            </a:tbl>
          </a:graphicData>
        </a:graphic>
      </p:graphicFrame>
      <p:graphicFrame>
        <p:nvGraphicFramePr>
          <p:cNvPr id="5" name="Table 4">
            <a:extLst>
              <a:ext uri="{FF2B5EF4-FFF2-40B4-BE49-F238E27FC236}">
                <a16:creationId xmlns:a16="http://schemas.microsoft.com/office/drawing/2014/main" id="{E81D43B2-3F72-4909-A315-B1B90787CE41}"/>
              </a:ext>
            </a:extLst>
          </p:cNvPr>
          <p:cNvGraphicFramePr>
            <a:graphicFrameLocks noGrp="1"/>
          </p:cNvGraphicFramePr>
          <p:nvPr/>
        </p:nvGraphicFramePr>
        <p:xfrm>
          <a:off x="6584305" y="1860781"/>
          <a:ext cx="5126490" cy="2969774"/>
        </p:xfrm>
        <a:graphic>
          <a:graphicData uri="http://schemas.openxmlformats.org/drawingml/2006/table">
            <a:tbl>
              <a:tblPr>
                <a:tableStyleId>{5C22544A-7EE6-4342-B048-85BDC9FD1C3A}</a:tableStyleId>
              </a:tblPr>
              <a:tblGrid>
                <a:gridCol w="993030">
                  <a:extLst>
                    <a:ext uri="{9D8B030D-6E8A-4147-A177-3AD203B41FA5}">
                      <a16:colId xmlns:a16="http://schemas.microsoft.com/office/drawing/2014/main" val="1421299858"/>
                    </a:ext>
                  </a:extLst>
                </a:gridCol>
                <a:gridCol w="715800">
                  <a:extLst>
                    <a:ext uri="{9D8B030D-6E8A-4147-A177-3AD203B41FA5}">
                      <a16:colId xmlns:a16="http://schemas.microsoft.com/office/drawing/2014/main" val="295540922"/>
                    </a:ext>
                  </a:extLst>
                </a:gridCol>
                <a:gridCol w="991702">
                  <a:extLst>
                    <a:ext uri="{9D8B030D-6E8A-4147-A177-3AD203B41FA5}">
                      <a16:colId xmlns:a16="http://schemas.microsoft.com/office/drawing/2014/main" val="1757398633"/>
                    </a:ext>
                  </a:extLst>
                </a:gridCol>
                <a:gridCol w="615843">
                  <a:extLst>
                    <a:ext uri="{9D8B030D-6E8A-4147-A177-3AD203B41FA5}">
                      <a16:colId xmlns:a16="http://schemas.microsoft.com/office/drawing/2014/main" val="2356420560"/>
                    </a:ext>
                  </a:extLst>
                </a:gridCol>
                <a:gridCol w="955700">
                  <a:extLst>
                    <a:ext uri="{9D8B030D-6E8A-4147-A177-3AD203B41FA5}">
                      <a16:colId xmlns:a16="http://schemas.microsoft.com/office/drawing/2014/main" val="2956555919"/>
                    </a:ext>
                  </a:extLst>
                </a:gridCol>
                <a:gridCol w="854415">
                  <a:extLst>
                    <a:ext uri="{9D8B030D-6E8A-4147-A177-3AD203B41FA5}">
                      <a16:colId xmlns:a16="http://schemas.microsoft.com/office/drawing/2014/main" val="1051647458"/>
                    </a:ext>
                  </a:extLst>
                </a:gridCol>
              </a:tblGrid>
              <a:tr h="455174">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Hrs</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Hrs</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Hrs</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12448080"/>
                  </a:ext>
                </a:extLst>
              </a:tr>
              <a:tr h="231089">
                <a:tc>
                  <a:txBody>
                    <a:bodyPr/>
                    <a:lstStyle/>
                    <a:p>
                      <a:pPr algn="ctr" fontAlgn="b"/>
                      <a:r>
                        <a:rPr lang="en-IN" sz="1600" u="none" strike="noStrike" dirty="0">
                          <a:effectLst/>
                        </a:rPr>
                        <a:t>13</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68</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3</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16</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48</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3837304"/>
                  </a:ext>
                </a:extLst>
              </a:tr>
              <a:tr h="231089">
                <a:tc>
                  <a:txBody>
                    <a:bodyPr/>
                    <a:lstStyle/>
                    <a:p>
                      <a:pPr algn="ctr" fontAlgn="b"/>
                      <a:r>
                        <a:rPr lang="en-IN" sz="1600" u="none" strike="noStrike">
                          <a:effectLst/>
                        </a:rPr>
                        <a:t>20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62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17</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47</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05232221"/>
                  </a:ext>
                </a:extLst>
              </a:tr>
              <a:tr h="231089">
                <a:tc>
                  <a:txBody>
                    <a:bodyPr/>
                    <a:lstStyle/>
                    <a:p>
                      <a:pPr algn="ctr" fontAlgn="b"/>
                      <a:r>
                        <a:rPr lang="en-IN" sz="1600" u="none" strike="noStrike">
                          <a:effectLst/>
                        </a:rPr>
                        <a:t>26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46</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79252039"/>
                  </a:ext>
                </a:extLst>
              </a:tr>
              <a:tr h="231089">
                <a:tc>
                  <a:txBody>
                    <a:bodyPr/>
                    <a:lstStyle/>
                    <a:p>
                      <a:pPr algn="ctr" fontAlgn="b"/>
                      <a:r>
                        <a:rPr lang="en-IN" sz="1600" u="none" strike="noStrike">
                          <a:effectLst/>
                        </a:rPr>
                        <a:t>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46</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6885554"/>
                  </a:ext>
                </a:extLst>
              </a:tr>
              <a:tr h="231089">
                <a:tc>
                  <a:txBody>
                    <a:bodyPr/>
                    <a:lstStyle/>
                    <a:p>
                      <a:pPr algn="ctr" fontAlgn="b"/>
                      <a:r>
                        <a:rPr lang="en-IN" sz="1600" u="none" strike="noStrike">
                          <a:effectLst/>
                        </a:rPr>
                        <a:t>29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45</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54723298"/>
                  </a:ext>
                </a:extLst>
              </a:tr>
              <a:tr h="231089">
                <a:tc>
                  <a:txBody>
                    <a:bodyPr/>
                    <a:lstStyle/>
                    <a:p>
                      <a:pPr algn="ctr" fontAlgn="b"/>
                      <a:r>
                        <a:rPr lang="en-IN" sz="1600" u="none" strike="noStrike">
                          <a:effectLst/>
                        </a:rPr>
                        <a:t>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44</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66859099"/>
                  </a:ext>
                </a:extLst>
              </a:tr>
              <a:tr h="231089">
                <a:tc>
                  <a:txBody>
                    <a:bodyPr/>
                    <a:lstStyle/>
                    <a:p>
                      <a:pPr algn="ctr" fontAlgn="b"/>
                      <a:r>
                        <a:rPr lang="en-IN" sz="1600" u="none" strike="noStrike">
                          <a:effectLst/>
                        </a:rPr>
                        <a:t>14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42</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0263716"/>
                  </a:ext>
                </a:extLst>
              </a:tr>
              <a:tr h="231089">
                <a:tc>
                  <a:txBody>
                    <a:bodyPr/>
                    <a:lstStyle/>
                    <a:p>
                      <a:pPr algn="ctr" fontAlgn="b"/>
                      <a:r>
                        <a:rPr lang="en-IN" sz="1600" u="none" strike="noStrike">
                          <a:effectLst/>
                        </a:rPr>
                        <a:t>25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39</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23318077"/>
                  </a:ext>
                </a:extLst>
              </a:tr>
              <a:tr h="231089">
                <a:tc>
                  <a:txBody>
                    <a:bodyPr/>
                    <a:lstStyle/>
                    <a:p>
                      <a:pPr algn="ctr" fontAlgn="b"/>
                      <a:r>
                        <a:rPr lang="en-IN" sz="1600" u="none" strike="noStrike">
                          <a:effectLst/>
                        </a:rPr>
                        <a:t>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33</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37357149"/>
                  </a:ext>
                </a:extLst>
              </a:tr>
              <a:tr h="231089">
                <a:tc>
                  <a:txBody>
                    <a:bodyPr/>
                    <a:lstStyle/>
                    <a:p>
                      <a:pPr algn="ctr" fontAlgn="b"/>
                      <a:r>
                        <a:rPr lang="en-IN" sz="1600" u="none" strike="noStrike">
                          <a:effectLst/>
                        </a:rPr>
                        <a:t>30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27</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94588787"/>
                  </a:ext>
                </a:extLst>
              </a:tr>
            </a:tbl>
          </a:graphicData>
        </a:graphic>
      </p:graphicFrame>
      <p:sp>
        <p:nvSpPr>
          <p:cNvPr id="6" name="TextBox 5">
            <a:extLst>
              <a:ext uri="{FF2B5EF4-FFF2-40B4-BE49-F238E27FC236}">
                <a16:creationId xmlns:a16="http://schemas.microsoft.com/office/drawing/2014/main" id="{4D05AEED-6EC9-4C69-95D6-340849A0E0FB}"/>
              </a:ext>
            </a:extLst>
          </p:cNvPr>
          <p:cNvSpPr txBox="1"/>
          <p:nvPr/>
        </p:nvSpPr>
        <p:spPr>
          <a:xfrm>
            <a:off x="475860" y="5234473"/>
            <a:ext cx="10683551" cy="369332"/>
          </a:xfrm>
          <a:prstGeom prst="rect">
            <a:avLst/>
          </a:prstGeom>
          <a:noFill/>
        </p:spPr>
        <p:txBody>
          <a:bodyPr wrap="square" rtlCol="0">
            <a:spAutoFit/>
          </a:bodyPr>
          <a:lstStyle/>
          <a:p>
            <a:r>
              <a:rPr lang="en-IN" dirty="0"/>
              <a:t>We can now quickly read, Max = 68, Min = 27, some concentration of values around 50…</a:t>
            </a:r>
          </a:p>
        </p:txBody>
      </p:sp>
      <p:sp>
        <p:nvSpPr>
          <p:cNvPr id="8" name="Arrow: Right 7">
            <a:extLst>
              <a:ext uri="{FF2B5EF4-FFF2-40B4-BE49-F238E27FC236}">
                <a16:creationId xmlns:a16="http://schemas.microsoft.com/office/drawing/2014/main" id="{CA150454-B7CD-4DAB-B5DB-501547D8A175}"/>
              </a:ext>
            </a:extLst>
          </p:cNvPr>
          <p:cNvSpPr/>
          <p:nvPr/>
        </p:nvSpPr>
        <p:spPr>
          <a:xfrm>
            <a:off x="5725884" y="3106242"/>
            <a:ext cx="684245" cy="4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4E69C080-5B11-44E9-8101-3A5FA11478F8}"/>
              </a:ext>
            </a:extLst>
          </p:cNvPr>
          <p:cNvSpPr/>
          <p:nvPr/>
        </p:nvSpPr>
        <p:spPr>
          <a:xfrm>
            <a:off x="9367935" y="2332654"/>
            <a:ext cx="503853" cy="21218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3933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CBA7-76FF-40B2-9545-9F21B654F8A7}"/>
              </a:ext>
            </a:extLst>
          </p:cNvPr>
          <p:cNvSpPr>
            <a:spLocks noGrp="1"/>
          </p:cNvSpPr>
          <p:nvPr>
            <p:ph type="title"/>
          </p:nvPr>
        </p:nvSpPr>
        <p:spPr>
          <a:xfrm>
            <a:off x="84660" y="99528"/>
            <a:ext cx="10515600" cy="1325563"/>
          </a:xfrm>
        </p:spPr>
        <p:txBody>
          <a:bodyPr>
            <a:normAutofit/>
          </a:bodyPr>
          <a:lstStyle/>
          <a:p>
            <a:r>
              <a:rPr lang="en-US" sz="3600" dirty="0"/>
              <a:t>Summarizing Qua</a:t>
            </a:r>
            <a:r>
              <a:rPr lang="en-US" sz="3600" dirty="0">
                <a:solidFill>
                  <a:srgbClr val="FF0000"/>
                </a:solidFill>
              </a:rPr>
              <a:t>nt</a:t>
            </a:r>
            <a:r>
              <a:rPr lang="en-US" sz="3600" dirty="0"/>
              <a:t>itative Data</a:t>
            </a:r>
            <a:br>
              <a:rPr lang="en-US" sz="3600" dirty="0"/>
            </a:br>
            <a:r>
              <a:rPr lang="en-US" sz="3600" dirty="0"/>
              <a:t>Ungrouped Frequency Distributions</a:t>
            </a:r>
            <a:endParaRPr lang="en-IN" sz="3600" dirty="0"/>
          </a:p>
        </p:txBody>
      </p:sp>
      <p:graphicFrame>
        <p:nvGraphicFramePr>
          <p:cNvPr id="5" name="Table 4">
            <a:extLst>
              <a:ext uri="{FF2B5EF4-FFF2-40B4-BE49-F238E27FC236}">
                <a16:creationId xmlns:a16="http://schemas.microsoft.com/office/drawing/2014/main" id="{204C2563-9024-4086-BAB0-FB8FC4A1DDB0}"/>
              </a:ext>
            </a:extLst>
          </p:cNvPr>
          <p:cNvGraphicFramePr>
            <a:graphicFrameLocks noGrp="1"/>
          </p:cNvGraphicFramePr>
          <p:nvPr/>
        </p:nvGraphicFramePr>
        <p:xfrm>
          <a:off x="84660" y="1840230"/>
          <a:ext cx="5126490" cy="2969774"/>
        </p:xfrm>
        <a:graphic>
          <a:graphicData uri="http://schemas.openxmlformats.org/drawingml/2006/table">
            <a:tbl>
              <a:tblPr>
                <a:tableStyleId>{5C22544A-7EE6-4342-B048-85BDC9FD1C3A}</a:tableStyleId>
              </a:tblPr>
              <a:tblGrid>
                <a:gridCol w="993030">
                  <a:extLst>
                    <a:ext uri="{9D8B030D-6E8A-4147-A177-3AD203B41FA5}">
                      <a16:colId xmlns:a16="http://schemas.microsoft.com/office/drawing/2014/main" val="1421299858"/>
                    </a:ext>
                  </a:extLst>
                </a:gridCol>
                <a:gridCol w="715800">
                  <a:extLst>
                    <a:ext uri="{9D8B030D-6E8A-4147-A177-3AD203B41FA5}">
                      <a16:colId xmlns:a16="http://schemas.microsoft.com/office/drawing/2014/main" val="295540922"/>
                    </a:ext>
                  </a:extLst>
                </a:gridCol>
                <a:gridCol w="991702">
                  <a:extLst>
                    <a:ext uri="{9D8B030D-6E8A-4147-A177-3AD203B41FA5}">
                      <a16:colId xmlns:a16="http://schemas.microsoft.com/office/drawing/2014/main" val="1757398633"/>
                    </a:ext>
                  </a:extLst>
                </a:gridCol>
                <a:gridCol w="615843">
                  <a:extLst>
                    <a:ext uri="{9D8B030D-6E8A-4147-A177-3AD203B41FA5}">
                      <a16:colId xmlns:a16="http://schemas.microsoft.com/office/drawing/2014/main" val="2356420560"/>
                    </a:ext>
                  </a:extLst>
                </a:gridCol>
                <a:gridCol w="955700">
                  <a:extLst>
                    <a:ext uri="{9D8B030D-6E8A-4147-A177-3AD203B41FA5}">
                      <a16:colId xmlns:a16="http://schemas.microsoft.com/office/drawing/2014/main" val="2956555919"/>
                    </a:ext>
                  </a:extLst>
                </a:gridCol>
                <a:gridCol w="854415">
                  <a:extLst>
                    <a:ext uri="{9D8B030D-6E8A-4147-A177-3AD203B41FA5}">
                      <a16:colId xmlns:a16="http://schemas.microsoft.com/office/drawing/2014/main" val="1051647458"/>
                    </a:ext>
                  </a:extLst>
                </a:gridCol>
              </a:tblGrid>
              <a:tr h="455174">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Hrs</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Hrs</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Hrs</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12448080"/>
                  </a:ext>
                </a:extLst>
              </a:tr>
              <a:tr h="231089">
                <a:tc>
                  <a:txBody>
                    <a:bodyPr/>
                    <a:lstStyle/>
                    <a:p>
                      <a:pPr algn="ctr" fontAlgn="b"/>
                      <a:r>
                        <a:rPr lang="en-IN" sz="1600" u="none" strike="noStrike" dirty="0">
                          <a:effectLst/>
                        </a:rPr>
                        <a:t>13</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68</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3</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16</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48</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3837304"/>
                  </a:ext>
                </a:extLst>
              </a:tr>
              <a:tr h="231089">
                <a:tc>
                  <a:txBody>
                    <a:bodyPr/>
                    <a:lstStyle/>
                    <a:p>
                      <a:pPr algn="ctr" fontAlgn="b"/>
                      <a:r>
                        <a:rPr lang="en-IN" sz="1600" u="none" strike="noStrike">
                          <a:effectLst/>
                        </a:rPr>
                        <a:t>20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62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17</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47</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05232221"/>
                  </a:ext>
                </a:extLst>
              </a:tr>
              <a:tr h="231089">
                <a:tc>
                  <a:txBody>
                    <a:bodyPr/>
                    <a:lstStyle/>
                    <a:p>
                      <a:pPr algn="ctr" fontAlgn="b"/>
                      <a:r>
                        <a:rPr lang="en-IN" sz="1600" u="none" strike="noStrike">
                          <a:effectLst/>
                        </a:rPr>
                        <a:t>26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46</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79252039"/>
                  </a:ext>
                </a:extLst>
              </a:tr>
              <a:tr h="231089">
                <a:tc>
                  <a:txBody>
                    <a:bodyPr/>
                    <a:lstStyle/>
                    <a:p>
                      <a:pPr algn="ctr" fontAlgn="b"/>
                      <a:r>
                        <a:rPr lang="en-IN" sz="1600" u="none" strike="noStrike">
                          <a:effectLst/>
                        </a:rPr>
                        <a:t>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46</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6885554"/>
                  </a:ext>
                </a:extLst>
              </a:tr>
              <a:tr h="231089">
                <a:tc>
                  <a:txBody>
                    <a:bodyPr/>
                    <a:lstStyle/>
                    <a:p>
                      <a:pPr algn="ctr" fontAlgn="b"/>
                      <a:r>
                        <a:rPr lang="en-IN" sz="1600" u="none" strike="noStrike">
                          <a:effectLst/>
                        </a:rPr>
                        <a:t>29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45</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54723298"/>
                  </a:ext>
                </a:extLst>
              </a:tr>
              <a:tr h="231089">
                <a:tc>
                  <a:txBody>
                    <a:bodyPr/>
                    <a:lstStyle/>
                    <a:p>
                      <a:pPr algn="ctr" fontAlgn="b"/>
                      <a:r>
                        <a:rPr lang="en-IN" sz="1600" u="none" strike="noStrike">
                          <a:effectLst/>
                        </a:rPr>
                        <a:t>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44</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66859099"/>
                  </a:ext>
                </a:extLst>
              </a:tr>
              <a:tr h="231089">
                <a:tc>
                  <a:txBody>
                    <a:bodyPr/>
                    <a:lstStyle/>
                    <a:p>
                      <a:pPr algn="ctr" fontAlgn="b"/>
                      <a:r>
                        <a:rPr lang="en-IN" sz="1600" u="none" strike="noStrike">
                          <a:effectLst/>
                        </a:rPr>
                        <a:t>14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42</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0263716"/>
                  </a:ext>
                </a:extLst>
              </a:tr>
              <a:tr h="231089">
                <a:tc>
                  <a:txBody>
                    <a:bodyPr/>
                    <a:lstStyle/>
                    <a:p>
                      <a:pPr algn="ctr" fontAlgn="b"/>
                      <a:r>
                        <a:rPr lang="en-IN" sz="1600" u="none" strike="noStrike">
                          <a:effectLst/>
                        </a:rPr>
                        <a:t>25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39</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23318077"/>
                  </a:ext>
                </a:extLst>
              </a:tr>
              <a:tr h="231089">
                <a:tc>
                  <a:txBody>
                    <a:bodyPr/>
                    <a:lstStyle/>
                    <a:p>
                      <a:pPr algn="ctr" fontAlgn="b"/>
                      <a:r>
                        <a:rPr lang="en-IN" sz="1600" u="none" strike="noStrike">
                          <a:effectLst/>
                        </a:rPr>
                        <a:t>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33</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37357149"/>
                  </a:ext>
                </a:extLst>
              </a:tr>
              <a:tr h="231089">
                <a:tc>
                  <a:txBody>
                    <a:bodyPr/>
                    <a:lstStyle/>
                    <a:p>
                      <a:pPr algn="ctr" fontAlgn="b"/>
                      <a:r>
                        <a:rPr lang="en-IN" sz="1600" u="none" strike="noStrike">
                          <a:effectLst/>
                        </a:rPr>
                        <a:t>30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27</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94588787"/>
                  </a:ext>
                </a:extLst>
              </a:tr>
            </a:tbl>
          </a:graphicData>
        </a:graphic>
      </p:graphicFrame>
      <p:graphicFrame>
        <p:nvGraphicFramePr>
          <p:cNvPr id="6" name="Table 5">
            <a:extLst>
              <a:ext uri="{FF2B5EF4-FFF2-40B4-BE49-F238E27FC236}">
                <a16:creationId xmlns:a16="http://schemas.microsoft.com/office/drawing/2014/main" id="{0DEBCBE9-1B8E-42E5-BB51-1296B128E089}"/>
              </a:ext>
            </a:extLst>
          </p:cNvPr>
          <p:cNvGraphicFramePr>
            <a:graphicFrameLocks noGrp="1"/>
          </p:cNvGraphicFramePr>
          <p:nvPr/>
        </p:nvGraphicFramePr>
        <p:xfrm>
          <a:off x="6264632" y="1840230"/>
          <a:ext cx="5638800" cy="2971800"/>
        </p:xfrm>
        <a:graphic>
          <a:graphicData uri="http://schemas.openxmlformats.org/drawingml/2006/table">
            <a:tbl>
              <a:tblPr>
                <a:tableStyleId>{5C22544A-7EE6-4342-B048-85BDC9FD1C3A}</a:tableStyleId>
              </a:tblPr>
              <a:tblGrid>
                <a:gridCol w="528054">
                  <a:extLst>
                    <a:ext uri="{9D8B030D-6E8A-4147-A177-3AD203B41FA5}">
                      <a16:colId xmlns:a16="http://schemas.microsoft.com/office/drawing/2014/main" val="3267591987"/>
                    </a:ext>
                  </a:extLst>
                </a:gridCol>
                <a:gridCol w="856246">
                  <a:extLst>
                    <a:ext uri="{9D8B030D-6E8A-4147-A177-3AD203B41FA5}">
                      <a16:colId xmlns:a16="http://schemas.microsoft.com/office/drawing/2014/main" val="2837295774"/>
                    </a:ext>
                  </a:extLst>
                </a:gridCol>
                <a:gridCol w="534015">
                  <a:extLst>
                    <a:ext uri="{9D8B030D-6E8A-4147-A177-3AD203B41FA5}">
                      <a16:colId xmlns:a16="http://schemas.microsoft.com/office/drawing/2014/main" val="359129577"/>
                    </a:ext>
                  </a:extLst>
                </a:gridCol>
                <a:gridCol w="888385">
                  <a:extLst>
                    <a:ext uri="{9D8B030D-6E8A-4147-A177-3AD203B41FA5}">
                      <a16:colId xmlns:a16="http://schemas.microsoft.com/office/drawing/2014/main" val="4103313462"/>
                    </a:ext>
                  </a:extLst>
                </a:gridCol>
                <a:gridCol w="548529">
                  <a:extLst>
                    <a:ext uri="{9D8B030D-6E8A-4147-A177-3AD203B41FA5}">
                      <a16:colId xmlns:a16="http://schemas.microsoft.com/office/drawing/2014/main" val="3769812325"/>
                    </a:ext>
                  </a:extLst>
                </a:gridCol>
                <a:gridCol w="877078">
                  <a:extLst>
                    <a:ext uri="{9D8B030D-6E8A-4147-A177-3AD203B41FA5}">
                      <a16:colId xmlns:a16="http://schemas.microsoft.com/office/drawing/2014/main" val="988795237"/>
                    </a:ext>
                  </a:extLst>
                </a:gridCol>
                <a:gridCol w="550506">
                  <a:extLst>
                    <a:ext uri="{9D8B030D-6E8A-4147-A177-3AD203B41FA5}">
                      <a16:colId xmlns:a16="http://schemas.microsoft.com/office/drawing/2014/main" val="1525360389"/>
                    </a:ext>
                  </a:extLst>
                </a:gridCol>
                <a:gridCol w="855987">
                  <a:extLst>
                    <a:ext uri="{9D8B030D-6E8A-4147-A177-3AD203B41FA5}">
                      <a16:colId xmlns:a16="http://schemas.microsoft.com/office/drawing/2014/main" val="3696033120"/>
                    </a:ext>
                  </a:extLst>
                </a:gridCol>
              </a:tblGrid>
              <a:tr h="228600">
                <a:tc>
                  <a:txBody>
                    <a:bodyPr/>
                    <a:lstStyle/>
                    <a:p>
                      <a:pPr algn="ctr" fontAlgn="b"/>
                      <a:r>
                        <a:rPr lang="en-IN" sz="1400" u="none" strike="noStrike" dirty="0">
                          <a:effectLst/>
                        </a:rPr>
                        <a:t>Hrs</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Frequency</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Hrs</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Frequency</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Hrs</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Frequency</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Hrs</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Frequency</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21919310"/>
                  </a:ext>
                </a:extLst>
              </a:tr>
              <a:tr h="228600">
                <a:tc>
                  <a:txBody>
                    <a:bodyPr/>
                    <a:lstStyle/>
                    <a:p>
                      <a:pPr algn="ctr" fontAlgn="b"/>
                      <a:r>
                        <a:rPr lang="en-IN" sz="1400" u="none" strike="noStrike">
                          <a:effectLst/>
                        </a:rPr>
                        <a:t>X</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f</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X</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f</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X</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f</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X</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f</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61897328"/>
                  </a:ext>
                </a:extLst>
              </a:tr>
              <a:tr h="228600">
                <a:tc>
                  <a:txBody>
                    <a:bodyPr/>
                    <a:lstStyle/>
                    <a:p>
                      <a:pPr algn="ctr" fontAlgn="b"/>
                      <a:r>
                        <a:rPr lang="en-IN" sz="1400" u="none" strike="noStrike">
                          <a:effectLst/>
                        </a:rPr>
                        <a:t>68</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1</a:t>
                      </a:r>
                      <a:endParaRPr lang="en-IN" sz="14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57</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1</a:t>
                      </a:r>
                      <a:endParaRPr lang="en-IN" sz="14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46</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2</a:t>
                      </a:r>
                      <a:endParaRPr lang="en-IN" sz="14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35</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0</a:t>
                      </a:r>
                      <a:endParaRPr lang="en-IN" sz="14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13268269"/>
                  </a:ext>
                </a:extLst>
              </a:tr>
              <a:tr h="228600">
                <a:tc>
                  <a:txBody>
                    <a:bodyPr/>
                    <a:lstStyle/>
                    <a:p>
                      <a:pPr algn="ctr" fontAlgn="b"/>
                      <a:r>
                        <a:rPr lang="en-IN" sz="1400" u="none" strike="noStrike">
                          <a:effectLst/>
                        </a:rPr>
                        <a:t>67</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0</a:t>
                      </a:r>
                      <a:endParaRPr lang="en-IN" sz="14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56</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1</a:t>
                      </a:r>
                      <a:endParaRPr lang="en-IN" sz="14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45</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1</a:t>
                      </a:r>
                      <a:endParaRPr lang="en-IN" sz="14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34</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0</a:t>
                      </a:r>
                      <a:endParaRPr lang="en-IN" sz="14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75085714"/>
                  </a:ext>
                </a:extLst>
              </a:tr>
              <a:tr h="228600">
                <a:tc>
                  <a:txBody>
                    <a:bodyPr/>
                    <a:lstStyle/>
                    <a:p>
                      <a:pPr algn="ctr" fontAlgn="b"/>
                      <a:r>
                        <a:rPr lang="en-IN" sz="1400" u="none" strike="noStrike">
                          <a:effectLst/>
                        </a:rPr>
                        <a:t>66</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0</a:t>
                      </a:r>
                      <a:endParaRPr lang="en-IN" sz="14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55</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1</a:t>
                      </a:r>
                      <a:endParaRPr lang="en-IN" sz="14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44</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1</a:t>
                      </a:r>
                      <a:endParaRPr lang="en-IN" sz="14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33</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1</a:t>
                      </a:r>
                      <a:endParaRPr lang="en-IN" sz="14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37717770"/>
                  </a:ext>
                </a:extLst>
              </a:tr>
              <a:tr h="228600">
                <a:tc>
                  <a:txBody>
                    <a:bodyPr/>
                    <a:lstStyle/>
                    <a:p>
                      <a:pPr algn="ctr" fontAlgn="b"/>
                      <a:r>
                        <a:rPr lang="en-IN" sz="1400" u="none" strike="noStrike">
                          <a:effectLst/>
                        </a:rPr>
                        <a:t>65</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0</a:t>
                      </a:r>
                      <a:endParaRPr lang="en-IN" sz="14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54</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2</a:t>
                      </a:r>
                      <a:endParaRPr lang="en-IN" sz="14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43</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0</a:t>
                      </a:r>
                      <a:endParaRPr lang="en-IN" sz="14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32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0</a:t>
                      </a:r>
                      <a:endParaRPr lang="en-IN" sz="14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53232938"/>
                  </a:ext>
                </a:extLst>
              </a:tr>
              <a:tr h="228600">
                <a:tc>
                  <a:txBody>
                    <a:bodyPr/>
                    <a:lstStyle/>
                    <a:p>
                      <a:pPr algn="ctr" fontAlgn="b"/>
                      <a:r>
                        <a:rPr lang="en-IN" sz="1400" u="none" strike="noStrike">
                          <a:effectLst/>
                        </a:rPr>
                        <a:t>64</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0</a:t>
                      </a:r>
                      <a:endParaRPr lang="en-IN" sz="14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53</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2</a:t>
                      </a:r>
                      <a:endParaRPr lang="en-IN" sz="14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42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1</a:t>
                      </a:r>
                      <a:endParaRPr lang="en-IN" sz="14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31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0</a:t>
                      </a:r>
                      <a:endParaRPr lang="en-IN" sz="14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22907366"/>
                  </a:ext>
                </a:extLst>
              </a:tr>
              <a:tr h="228600">
                <a:tc>
                  <a:txBody>
                    <a:bodyPr/>
                    <a:lstStyle/>
                    <a:p>
                      <a:pPr algn="ctr" fontAlgn="b"/>
                      <a:r>
                        <a:rPr lang="en-IN" sz="1400" u="none" strike="noStrike">
                          <a:effectLst/>
                        </a:rPr>
                        <a:t>63</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0</a:t>
                      </a:r>
                      <a:endParaRPr lang="en-IN" sz="14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52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2</a:t>
                      </a:r>
                      <a:endParaRPr lang="en-IN" sz="14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41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0</a:t>
                      </a:r>
                      <a:endParaRPr lang="en-IN" sz="14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30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0</a:t>
                      </a:r>
                      <a:endParaRPr lang="en-IN" sz="14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24218144"/>
                  </a:ext>
                </a:extLst>
              </a:tr>
              <a:tr h="228600">
                <a:tc>
                  <a:txBody>
                    <a:bodyPr/>
                    <a:lstStyle/>
                    <a:p>
                      <a:pPr algn="ctr" fontAlgn="b"/>
                      <a:r>
                        <a:rPr lang="en-IN" sz="1400" u="none" strike="noStrike">
                          <a:effectLst/>
                        </a:rPr>
                        <a:t>62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1</a:t>
                      </a:r>
                      <a:endParaRPr lang="en-IN" sz="14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51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2</a:t>
                      </a:r>
                      <a:endParaRPr lang="en-IN" sz="14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40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0</a:t>
                      </a:r>
                      <a:endParaRPr lang="en-IN" sz="14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29</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0</a:t>
                      </a:r>
                      <a:endParaRPr lang="en-IN" sz="14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92604397"/>
                  </a:ext>
                </a:extLst>
              </a:tr>
              <a:tr h="228600">
                <a:tc>
                  <a:txBody>
                    <a:bodyPr/>
                    <a:lstStyle/>
                    <a:p>
                      <a:pPr algn="ctr" fontAlgn="b"/>
                      <a:r>
                        <a:rPr lang="en-IN" sz="1400" u="none" strike="noStrike">
                          <a:effectLst/>
                        </a:rPr>
                        <a:t>61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0</a:t>
                      </a:r>
                      <a:endParaRPr lang="en-IN" sz="14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50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3</a:t>
                      </a:r>
                      <a:endParaRPr lang="en-IN" sz="14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39</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1</a:t>
                      </a:r>
                      <a:endParaRPr lang="en-IN" sz="14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28</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0</a:t>
                      </a:r>
                      <a:endParaRPr lang="en-IN" sz="14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06557552"/>
                  </a:ext>
                </a:extLst>
              </a:tr>
              <a:tr h="228600">
                <a:tc>
                  <a:txBody>
                    <a:bodyPr/>
                    <a:lstStyle/>
                    <a:p>
                      <a:pPr algn="ctr" fontAlgn="b"/>
                      <a:r>
                        <a:rPr lang="en-IN" sz="1400" u="none" strike="noStrike">
                          <a:effectLst/>
                        </a:rPr>
                        <a:t>60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0</a:t>
                      </a:r>
                      <a:endParaRPr lang="en-IN" sz="14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49</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2</a:t>
                      </a:r>
                      <a:endParaRPr lang="en-IN" sz="14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38</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0</a:t>
                      </a:r>
                      <a:endParaRPr lang="en-IN" sz="14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27</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1</a:t>
                      </a:r>
                      <a:endParaRPr lang="en-IN" sz="14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9275264"/>
                  </a:ext>
                </a:extLst>
              </a:tr>
              <a:tr h="228600">
                <a:tc>
                  <a:txBody>
                    <a:bodyPr/>
                    <a:lstStyle/>
                    <a:p>
                      <a:pPr algn="ctr" fontAlgn="b"/>
                      <a:r>
                        <a:rPr lang="en-IN" sz="1400" u="none" strike="noStrike">
                          <a:effectLst/>
                        </a:rPr>
                        <a:t>59</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1</a:t>
                      </a:r>
                      <a:endParaRPr lang="en-IN" sz="14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48</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2</a:t>
                      </a:r>
                      <a:endParaRPr lang="en-IN" sz="14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37</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0</a:t>
                      </a:r>
                      <a:endParaRPr lang="en-IN" sz="1400" b="0" i="0" u="none" strike="noStrike" dirty="0">
                        <a:solidFill>
                          <a:srgbClr val="FF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41287573"/>
                  </a:ext>
                </a:extLst>
              </a:tr>
              <a:tr h="228600">
                <a:tc>
                  <a:txBody>
                    <a:bodyPr/>
                    <a:lstStyle/>
                    <a:p>
                      <a:pPr algn="ctr" fontAlgn="b"/>
                      <a:r>
                        <a:rPr lang="en-IN" sz="1400" u="none" strike="noStrike">
                          <a:effectLst/>
                        </a:rPr>
                        <a:t>58</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0</a:t>
                      </a:r>
                      <a:endParaRPr lang="en-IN" sz="14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47</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1</a:t>
                      </a:r>
                      <a:endParaRPr lang="en-IN" sz="14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36</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0</a:t>
                      </a:r>
                      <a:endParaRPr lang="en-IN" sz="1400" b="0" i="0" u="none" strike="noStrike" dirty="0">
                        <a:solidFill>
                          <a:srgbClr val="FF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8516506"/>
                  </a:ext>
                </a:extLst>
              </a:tr>
            </a:tbl>
          </a:graphicData>
        </a:graphic>
      </p:graphicFrame>
      <p:sp>
        <p:nvSpPr>
          <p:cNvPr id="7" name="Arrow: Right 6">
            <a:extLst>
              <a:ext uri="{FF2B5EF4-FFF2-40B4-BE49-F238E27FC236}">
                <a16:creationId xmlns:a16="http://schemas.microsoft.com/office/drawing/2014/main" id="{5DD53A30-9605-4C6E-A344-CB4D3612DCC1}"/>
              </a:ext>
            </a:extLst>
          </p:cNvPr>
          <p:cNvSpPr/>
          <p:nvPr/>
        </p:nvSpPr>
        <p:spPr>
          <a:xfrm>
            <a:off x="5411755" y="3116424"/>
            <a:ext cx="684245" cy="4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58D5E246-3371-4E2C-A000-B9C4899AB647}"/>
              </a:ext>
            </a:extLst>
          </p:cNvPr>
          <p:cNvSpPr txBox="1"/>
          <p:nvPr/>
        </p:nvSpPr>
        <p:spPr>
          <a:xfrm>
            <a:off x="737118" y="5225143"/>
            <a:ext cx="9414588" cy="369332"/>
          </a:xfrm>
          <a:prstGeom prst="rect">
            <a:avLst/>
          </a:prstGeom>
          <a:noFill/>
        </p:spPr>
        <p:txBody>
          <a:bodyPr wrap="square" rtlCol="0">
            <a:spAutoFit/>
          </a:bodyPr>
          <a:lstStyle/>
          <a:p>
            <a:r>
              <a:rPr lang="en-IN" dirty="0"/>
              <a:t>You can see the concentration of observation values between 48 and 54 more clearly..</a:t>
            </a:r>
          </a:p>
        </p:txBody>
      </p:sp>
      <p:sp>
        <p:nvSpPr>
          <p:cNvPr id="10" name="Oval 9">
            <a:extLst>
              <a:ext uri="{FF2B5EF4-FFF2-40B4-BE49-F238E27FC236}">
                <a16:creationId xmlns:a16="http://schemas.microsoft.com/office/drawing/2014/main" id="{6D1774F5-62B9-4018-AC80-A23535433310}"/>
              </a:ext>
            </a:extLst>
          </p:cNvPr>
          <p:cNvSpPr/>
          <p:nvPr/>
        </p:nvSpPr>
        <p:spPr>
          <a:xfrm>
            <a:off x="7427167" y="2939142"/>
            <a:ext cx="1623527" cy="167675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7020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C86D3-B6F7-4306-92E0-F06A8A9B31A3}"/>
              </a:ext>
            </a:extLst>
          </p:cNvPr>
          <p:cNvSpPr>
            <a:spLocks noGrp="1"/>
          </p:cNvSpPr>
          <p:nvPr>
            <p:ph type="title"/>
          </p:nvPr>
        </p:nvSpPr>
        <p:spPr>
          <a:xfrm>
            <a:off x="92476" y="81040"/>
            <a:ext cx="10515600" cy="1325563"/>
          </a:xfrm>
        </p:spPr>
        <p:txBody>
          <a:bodyPr>
            <a:normAutofit fontScale="90000"/>
          </a:bodyPr>
          <a:lstStyle/>
          <a:p>
            <a:r>
              <a:rPr lang="en-US" dirty="0"/>
              <a:t>Summarizing Qua</a:t>
            </a:r>
            <a:r>
              <a:rPr lang="en-US" dirty="0">
                <a:solidFill>
                  <a:srgbClr val="FF0000"/>
                </a:solidFill>
              </a:rPr>
              <a:t>nt</a:t>
            </a:r>
            <a:r>
              <a:rPr lang="en-US" dirty="0"/>
              <a:t>itative Data –  </a:t>
            </a:r>
            <a:br>
              <a:rPr lang="en-US" dirty="0"/>
            </a:br>
            <a:r>
              <a:rPr lang="en-US" dirty="0"/>
              <a:t>Ungrouped Frequency Distributions - Graphical</a:t>
            </a:r>
            <a:endParaRPr lang="en-IN" dirty="0"/>
          </a:p>
        </p:txBody>
      </p:sp>
      <p:graphicFrame>
        <p:nvGraphicFramePr>
          <p:cNvPr id="4" name="Content Placeholder 3">
            <a:extLst>
              <a:ext uri="{FF2B5EF4-FFF2-40B4-BE49-F238E27FC236}">
                <a16:creationId xmlns:a16="http://schemas.microsoft.com/office/drawing/2014/main" id="{388931A4-044E-40E2-AB7A-30823BEB2CD0}"/>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04831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CBA7-76FF-40B2-9545-9F21B654F8A7}"/>
              </a:ext>
            </a:extLst>
          </p:cNvPr>
          <p:cNvSpPr>
            <a:spLocks noGrp="1"/>
          </p:cNvSpPr>
          <p:nvPr>
            <p:ph type="title"/>
          </p:nvPr>
        </p:nvSpPr>
        <p:spPr>
          <a:xfrm>
            <a:off x="115077" y="58753"/>
            <a:ext cx="10515600" cy="1325563"/>
          </a:xfrm>
        </p:spPr>
        <p:txBody>
          <a:bodyPr>
            <a:normAutofit/>
          </a:bodyPr>
          <a:lstStyle/>
          <a:p>
            <a:r>
              <a:rPr lang="en-US" sz="3600" dirty="0"/>
              <a:t>Summarizing Qua</a:t>
            </a:r>
            <a:r>
              <a:rPr lang="en-US" sz="3600" dirty="0">
                <a:solidFill>
                  <a:srgbClr val="FF0000"/>
                </a:solidFill>
              </a:rPr>
              <a:t>nt</a:t>
            </a:r>
            <a:r>
              <a:rPr lang="en-US" sz="3600" dirty="0"/>
              <a:t>itative Data</a:t>
            </a:r>
            <a:br>
              <a:rPr lang="en-US" sz="3600" dirty="0"/>
            </a:br>
            <a:r>
              <a:rPr lang="en-US" sz="3600" dirty="0"/>
              <a:t>Grouped Frequency Distributions</a:t>
            </a:r>
            <a:endParaRPr lang="en-IN" sz="3600" dirty="0"/>
          </a:p>
        </p:txBody>
      </p:sp>
      <p:graphicFrame>
        <p:nvGraphicFramePr>
          <p:cNvPr id="6" name="Table 5">
            <a:extLst>
              <a:ext uri="{FF2B5EF4-FFF2-40B4-BE49-F238E27FC236}">
                <a16:creationId xmlns:a16="http://schemas.microsoft.com/office/drawing/2014/main" id="{0DEBCBE9-1B8E-42E5-BB51-1296B128E089}"/>
              </a:ext>
            </a:extLst>
          </p:cNvPr>
          <p:cNvGraphicFramePr>
            <a:graphicFrameLocks noGrp="1"/>
          </p:cNvGraphicFramePr>
          <p:nvPr/>
        </p:nvGraphicFramePr>
        <p:xfrm>
          <a:off x="115077" y="1737593"/>
          <a:ext cx="5638800" cy="2971800"/>
        </p:xfrm>
        <a:graphic>
          <a:graphicData uri="http://schemas.openxmlformats.org/drawingml/2006/table">
            <a:tbl>
              <a:tblPr>
                <a:tableStyleId>{5C22544A-7EE6-4342-B048-85BDC9FD1C3A}</a:tableStyleId>
              </a:tblPr>
              <a:tblGrid>
                <a:gridCol w="528054">
                  <a:extLst>
                    <a:ext uri="{9D8B030D-6E8A-4147-A177-3AD203B41FA5}">
                      <a16:colId xmlns:a16="http://schemas.microsoft.com/office/drawing/2014/main" val="3267591987"/>
                    </a:ext>
                  </a:extLst>
                </a:gridCol>
                <a:gridCol w="856246">
                  <a:extLst>
                    <a:ext uri="{9D8B030D-6E8A-4147-A177-3AD203B41FA5}">
                      <a16:colId xmlns:a16="http://schemas.microsoft.com/office/drawing/2014/main" val="2837295774"/>
                    </a:ext>
                  </a:extLst>
                </a:gridCol>
                <a:gridCol w="534015">
                  <a:extLst>
                    <a:ext uri="{9D8B030D-6E8A-4147-A177-3AD203B41FA5}">
                      <a16:colId xmlns:a16="http://schemas.microsoft.com/office/drawing/2014/main" val="359129577"/>
                    </a:ext>
                  </a:extLst>
                </a:gridCol>
                <a:gridCol w="888385">
                  <a:extLst>
                    <a:ext uri="{9D8B030D-6E8A-4147-A177-3AD203B41FA5}">
                      <a16:colId xmlns:a16="http://schemas.microsoft.com/office/drawing/2014/main" val="4103313462"/>
                    </a:ext>
                  </a:extLst>
                </a:gridCol>
                <a:gridCol w="548529">
                  <a:extLst>
                    <a:ext uri="{9D8B030D-6E8A-4147-A177-3AD203B41FA5}">
                      <a16:colId xmlns:a16="http://schemas.microsoft.com/office/drawing/2014/main" val="3769812325"/>
                    </a:ext>
                  </a:extLst>
                </a:gridCol>
                <a:gridCol w="877078">
                  <a:extLst>
                    <a:ext uri="{9D8B030D-6E8A-4147-A177-3AD203B41FA5}">
                      <a16:colId xmlns:a16="http://schemas.microsoft.com/office/drawing/2014/main" val="988795237"/>
                    </a:ext>
                  </a:extLst>
                </a:gridCol>
                <a:gridCol w="550506">
                  <a:extLst>
                    <a:ext uri="{9D8B030D-6E8A-4147-A177-3AD203B41FA5}">
                      <a16:colId xmlns:a16="http://schemas.microsoft.com/office/drawing/2014/main" val="1525360389"/>
                    </a:ext>
                  </a:extLst>
                </a:gridCol>
                <a:gridCol w="855987">
                  <a:extLst>
                    <a:ext uri="{9D8B030D-6E8A-4147-A177-3AD203B41FA5}">
                      <a16:colId xmlns:a16="http://schemas.microsoft.com/office/drawing/2014/main" val="3696033120"/>
                    </a:ext>
                  </a:extLst>
                </a:gridCol>
              </a:tblGrid>
              <a:tr h="228600">
                <a:tc>
                  <a:txBody>
                    <a:bodyPr/>
                    <a:lstStyle/>
                    <a:p>
                      <a:pPr algn="ctr" fontAlgn="b"/>
                      <a:r>
                        <a:rPr lang="en-IN" sz="1400" u="none" strike="noStrike">
                          <a:effectLst/>
                        </a:rPr>
                        <a:t>Hrs</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Frequency</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Hrs</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Frequency</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Hrs</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Frequency</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Hrs</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Frequency</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21919310"/>
                  </a:ext>
                </a:extLst>
              </a:tr>
              <a:tr h="228600">
                <a:tc>
                  <a:txBody>
                    <a:bodyPr/>
                    <a:lstStyle/>
                    <a:p>
                      <a:pPr algn="ctr" fontAlgn="b"/>
                      <a:r>
                        <a:rPr lang="en-IN" sz="1400" u="none" strike="noStrike">
                          <a:effectLst/>
                        </a:rPr>
                        <a:t>X</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f</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X</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f</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X</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f</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X</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f</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61897328"/>
                  </a:ext>
                </a:extLst>
              </a:tr>
              <a:tr h="228600">
                <a:tc>
                  <a:txBody>
                    <a:bodyPr/>
                    <a:lstStyle/>
                    <a:p>
                      <a:pPr algn="ctr" fontAlgn="b"/>
                      <a:r>
                        <a:rPr lang="en-IN" sz="1400" u="none" strike="noStrike">
                          <a:effectLst/>
                        </a:rPr>
                        <a:t>68</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57</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46</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35</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13268269"/>
                  </a:ext>
                </a:extLst>
              </a:tr>
              <a:tr h="228600">
                <a:tc>
                  <a:txBody>
                    <a:bodyPr/>
                    <a:lstStyle/>
                    <a:p>
                      <a:pPr algn="ctr" fontAlgn="b"/>
                      <a:r>
                        <a:rPr lang="en-IN" sz="1400" u="none" strike="noStrike">
                          <a:effectLst/>
                        </a:rPr>
                        <a:t>67</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56</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45</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34</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75085714"/>
                  </a:ext>
                </a:extLst>
              </a:tr>
              <a:tr h="228600">
                <a:tc>
                  <a:txBody>
                    <a:bodyPr/>
                    <a:lstStyle/>
                    <a:p>
                      <a:pPr algn="ctr" fontAlgn="b"/>
                      <a:r>
                        <a:rPr lang="en-IN" sz="1400" u="none" strike="noStrike">
                          <a:effectLst/>
                        </a:rPr>
                        <a:t>66</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55</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44</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33</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37717770"/>
                  </a:ext>
                </a:extLst>
              </a:tr>
              <a:tr h="228600">
                <a:tc>
                  <a:txBody>
                    <a:bodyPr/>
                    <a:lstStyle/>
                    <a:p>
                      <a:pPr algn="ctr" fontAlgn="b"/>
                      <a:r>
                        <a:rPr lang="en-IN" sz="1400" u="none" strike="noStrike">
                          <a:effectLst/>
                        </a:rPr>
                        <a:t>65</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54</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43</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32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53232938"/>
                  </a:ext>
                </a:extLst>
              </a:tr>
              <a:tr h="228600">
                <a:tc>
                  <a:txBody>
                    <a:bodyPr/>
                    <a:lstStyle/>
                    <a:p>
                      <a:pPr algn="ctr" fontAlgn="b"/>
                      <a:r>
                        <a:rPr lang="en-IN" sz="1400" u="none" strike="noStrike">
                          <a:effectLst/>
                        </a:rPr>
                        <a:t>64</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53</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42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1</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31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22907366"/>
                  </a:ext>
                </a:extLst>
              </a:tr>
              <a:tr h="228600">
                <a:tc>
                  <a:txBody>
                    <a:bodyPr/>
                    <a:lstStyle/>
                    <a:p>
                      <a:pPr algn="ctr" fontAlgn="b"/>
                      <a:r>
                        <a:rPr lang="en-IN" sz="1400" u="none" strike="noStrike">
                          <a:effectLst/>
                        </a:rPr>
                        <a:t>63</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52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41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30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24218144"/>
                  </a:ext>
                </a:extLst>
              </a:tr>
              <a:tr h="228600">
                <a:tc>
                  <a:txBody>
                    <a:bodyPr/>
                    <a:lstStyle/>
                    <a:p>
                      <a:pPr algn="ctr" fontAlgn="b"/>
                      <a:r>
                        <a:rPr lang="en-IN" sz="1400" u="none" strike="noStrike">
                          <a:effectLst/>
                        </a:rPr>
                        <a:t>62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51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40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29</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92604397"/>
                  </a:ext>
                </a:extLst>
              </a:tr>
              <a:tr h="228600">
                <a:tc>
                  <a:txBody>
                    <a:bodyPr/>
                    <a:lstStyle/>
                    <a:p>
                      <a:pPr algn="ctr" fontAlgn="b"/>
                      <a:r>
                        <a:rPr lang="en-IN" sz="1400" u="none" strike="noStrike">
                          <a:effectLst/>
                        </a:rPr>
                        <a:t>61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50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3</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39</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28</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06557552"/>
                  </a:ext>
                </a:extLst>
              </a:tr>
              <a:tr h="228600">
                <a:tc>
                  <a:txBody>
                    <a:bodyPr/>
                    <a:lstStyle/>
                    <a:p>
                      <a:pPr algn="ctr" fontAlgn="b"/>
                      <a:r>
                        <a:rPr lang="en-IN" sz="1400" u="none" strike="noStrike">
                          <a:effectLst/>
                        </a:rPr>
                        <a:t>60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49</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38</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27</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9275264"/>
                  </a:ext>
                </a:extLst>
              </a:tr>
              <a:tr h="228600">
                <a:tc>
                  <a:txBody>
                    <a:bodyPr/>
                    <a:lstStyle/>
                    <a:p>
                      <a:pPr algn="ctr" fontAlgn="b"/>
                      <a:r>
                        <a:rPr lang="en-IN" sz="1400" u="none" strike="noStrike">
                          <a:effectLst/>
                        </a:rPr>
                        <a:t>59</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48</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37</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41287573"/>
                  </a:ext>
                </a:extLst>
              </a:tr>
              <a:tr h="228600">
                <a:tc>
                  <a:txBody>
                    <a:bodyPr/>
                    <a:lstStyle/>
                    <a:p>
                      <a:pPr algn="ctr" fontAlgn="b"/>
                      <a:r>
                        <a:rPr lang="en-IN" sz="1400" u="none" strike="noStrike">
                          <a:effectLst/>
                        </a:rPr>
                        <a:t>58</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47</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36</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8516506"/>
                  </a:ext>
                </a:extLst>
              </a:tr>
            </a:tbl>
          </a:graphicData>
        </a:graphic>
      </p:graphicFrame>
      <p:sp>
        <p:nvSpPr>
          <p:cNvPr id="7" name="Arrow: Right 6">
            <a:extLst>
              <a:ext uri="{FF2B5EF4-FFF2-40B4-BE49-F238E27FC236}">
                <a16:creationId xmlns:a16="http://schemas.microsoft.com/office/drawing/2014/main" id="{5DD53A30-9605-4C6E-A344-CB4D3612DCC1}"/>
              </a:ext>
            </a:extLst>
          </p:cNvPr>
          <p:cNvSpPr/>
          <p:nvPr/>
        </p:nvSpPr>
        <p:spPr>
          <a:xfrm>
            <a:off x="6310651" y="2966282"/>
            <a:ext cx="684245" cy="4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58D5E246-3371-4E2C-A000-B9C4899AB647}"/>
              </a:ext>
            </a:extLst>
          </p:cNvPr>
          <p:cNvSpPr txBox="1"/>
          <p:nvPr/>
        </p:nvSpPr>
        <p:spPr>
          <a:xfrm>
            <a:off x="115077" y="5169160"/>
            <a:ext cx="10039742" cy="923330"/>
          </a:xfrm>
          <a:prstGeom prst="rect">
            <a:avLst/>
          </a:prstGeom>
          <a:noFill/>
        </p:spPr>
        <p:txBody>
          <a:bodyPr wrap="square" rtlCol="0">
            <a:spAutoFit/>
          </a:bodyPr>
          <a:lstStyle/>
          <a:p>
            <a:r>
              <a:rPr lang="en-IN" dirty="0"/>
              <a:t>You can see that 25 of 30 observations have a value between 42 to 59</a:t>
            </a:r>
          </a:p>
          <a:p>
            <a:endParaRPr lang="en-IN" dirty="0"/>
          </a:p>
          <a:p>
            <a:r>
              <a:rPr lang="en-IN" dirty="0"/>
              <a:t>Of Course we have lost the information on how many observations had a value of 46, 50 etc… </a:t>
            </a:r>
          </a:p>
        </p:txBody>
      </p:sp>
      <p:graphicFrame>
        <p:nvGraphicFramePr>
          <p:cNvPr id="3" name="Table 2">
            <a:extLst>
              <a:ext uri="{FF2B5EF4-FFF2-40B4-BE49-F238E27FC236}">
                <a16:creationId xmlns:a16="http://schemas.microsoft.com/office/drawing/2014/main" id="{A3F696ED-7168-4381-B839-FEAC85DCDBBC}"/>
              </a:ext>
            </a:extLst>
          </p:cNvPr>
          <p:cNvGraphicFramePr>
            <a:graphicFrameLocks noGrp="1"/>
          </p:cNvGraphicFramePr>
          <p:nvPr/>
        </p:nvGraphicFramePr>
        <p:xfrm>
          <a:off x="7626254" y="1356752"/>
          <a:ext cx="2460138" cy="3657600"/>
        </p:xfrm>
        <a:graphic>
          <a:graphicData uri="http://schemas.openxmlformats.org/drawingml/2006/table">
            <a:tbl>
              <a:tblPr>
                <a:tableStyleId>{5C22544A-7EE6-4342-B048-85BDC9FD1C3A}</a:tableStyleId>
              </a:tblPr>
              <a:tblGrid>
                <a:gridCol w="1400663">
                  <a:extLst>
                    <a:ext uri="{9D8B030D-6E8A-4147-A177-3AD203B41FA5}">
                      <a16:colId xmlns:a16="http://schemas.microsoft.com/office/drawing/2014/main" val="342965595"/>
                    </a:ext>
                  </a:extLst>
                </a:gridCol>
                <a:gridCol w="1059475">
                  <a:extLst>
                    <a:ext uri="{9D8B030D-6E8A-4147-A177-3AD203B41FA5}">
                      <a16:colId xmlns:a16="http://schemas.microsoft.com/office/drawing/2014/main" val="2165838512"/>
                    </a:ext>
                  </a:extLst>
                </a:gridCol>
              </a:tblGrid>
              <a:tr h="228600">
                <a:tc>
                  <a:txBody>
                    <a:bodyPr/>
                    <a:lstStyle/>
                    <a:p>
                      <a:pPr algn="ctr" fontAlgn="b"/>
                      <a:r>
                        <a:rPr lang="en-IN" sz="1400" u="none" strike="noStrike">
                          <a:effectLst/>
                        </a:rPr>
                        <a:t>Hrs</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Frequency</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73875603"/>
                  </a:ext>
                </a:extLst>
              </a:tr>
              <a:tr h="228600">
                <a:tc>
                  <a:txBody>
                    <a:bodyPr/>
                    <a:lstStyle/>
                    <a:p>
                      <a:pPr algn="ctr" fontAlgn="b"/>
                      <a:r>
                        <a:rPr lang="en-IN" sz="1400" u="none" strike="noStrike">
                          <a:effectLst/>
                        </a:rPr>
                        <a:t>66 - 68</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00064608"/>
                  </a:ext>
                </a:extLst>
              </a:tr>
              <a:tr h="228600">
                <a:tc>
                  <a:txBody>
                    <a:bodyPr/>
                    <a:lstStyle/>
                    <a:p>
                      <a:pPr algn="ctr" fontAlgn="b"/>
                      <a:r>
                        <a:rPr lang="en-IN" sz="1400" u="none" strike="noStrike">
                          <a:effectLst/>
                        </a:rPr>
                        <a:t>63 - 65</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26608178"/>
                  </a:ext>
                </a:extLst>
              </a:tr>
              <a:tr h="228600">
                <a:tc>
                  <a:txBody>
                    <a:bodyPr/>
                    <a:lstStyle/>
                    <a:p>
                      <a:pPr algn="ctr" fontAlgn="b"/>
                      <a:r>
                        <a:rPr lang="en-IN" sz="1400" u="none" strike="noStrike">
                          <a:effectLst/>
                        </a:rPr>
                        <a:t>60 - 62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86689682"/>
                  </a:ext>
                </a:extLst>
              </a:tr>
              <a:tr h="228600">
                <a:tc>
                  <a:txBody>
                    <a:bodyPr/>
                    <a:lstStyle/>
                    <a:p>
                      <a:pPr algn="ctr" fontAlgn="b"/>
                      <a:r>
                        <a:rPr lang="en-IN" sz="1400" u="none" strike="noStrike">
                          <a:effectLst/>
                        </a:rPr>
                        <a:t>57 - 59</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2</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04510301"/>
                  </a:ext>
                </a:extLst>
              </a:tr>
              <a:tr h="228600">
                <a:tc>
                  <a:txBody>
                    <a:bodyPr/>
                    <a:lstStyle/>
                    <a:p>
                      <a:pPr algn="ctr" fontAlgn="b"/>
                      <a:r>
                        <a:rPr lang="en-IN" sz="1400" u="none" strike="noStrike" dirty="0">
                          <a:effectLst/>
                        </a:rPr>
                        <a:t>54 - 56</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4</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25022368"/>
                  </a:ext>
                </a:extLst>
              </a:tr>
              <a:tr h="228600">
                <a:tc>
                  <a:txBody>
                    <a:bodyPr/>
                    <a:lstStyle/>
                    <a:p>
                      <a:pPr algn="ctr" fontAlgn="b"/>
                      <a:r>
                        <a:rPr lang="en-IN" sz="1400" u="none" strike="noStrike" dirty="0">
                          <a:effectLst/>
                        </a:rPr>
                        <a:t>51 - 53</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6</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97285586"/>
                  </a:ext>
                </a:extLst>
              </a:tr>
              <a:tr h="228600">
                <a:tc>
                  <a:txBody>
                    <a:bodyPr/>
                    <a:lstStyle/>
                    <a:p>
                      <a:pPr algn="ctr" fontAlgn="b"/>
                      <a:r>
                        <a:rPr lang="en-IN" sz="1400" u="none" strike="noStrike">
                          <a:effectLst/>
                        </a:rPr>
                        <a:t>48 - 50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7</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63294571"/>
                  </a:ext>
                </a:extLst>
              </a:tr>
              <a:tr h="228600">
                <a:tc>
                  <a:txBody>
                    <a:bodyPr/>
                    <a:lstStyle/>
                    <a:p>
                      <a:pPr algn="ctr" fontAlgn="b"/>
                      <a:r>
                        <a:rPr lang="en-IN" sz="1400" u="none" strike="noStrike">
                          <a:effectLst/>
                        </a:rPr>
                        <a:t>45 - 47</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4</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47621641"/>
                  </a:ext>
                </a:extLst>
              </a:tr>
              <a:tr h="228600">
                <a:tc>
                  <a:txBody>
                    <a:bodyPr/>
                    <a:lstStyle/>
                    <a:p>
                      <a:pPr algn="ctr" fontAlgn="b"/>
                      <a:r>
                        <a:rPr lang="en-IN" sz="1400" u="none" strike="noStrike">
                          <a:effectLst/>
                        </a:rPr>
                        <a:t>42 -44</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2</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40517262"/>
                  </a:ext>
                </a:extLst>
              </a:tr>
              <a:tr h="228600">
                <a:tc>
                  <a:txBody>
                    <a:bodyPr/>
                    <a:lstStyle/>
                    <a:p>
                      <a:pPr algn="ctr" fontAlgn="b"/>
                      <a:r>
                        <a:rPr lang="en-IN" sz="1400" u="none" strike="noStrike">
                          <a:effectLst/>
                        </a:rPr>
                        <a:t>39 - 41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4076133"/>
                  </a:ext>
                </a:extLst>
              </a:tr>
              <a:tr h="228600">
                <a:tc>
                  <a:txBody>
                    <a:bodyPr/>
                    <a:lstStyle/>
                    <a:p>
                      <a:pPr algn="ctr" fontAlgn="b"/>
                      <a:r>
                        <a:rPr lang="en-IN" sz="1400" u="none" strike="noStrike">
                          <a:effectLst/>
                        </a:rPr>
                        <a:t>36 -38</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70457730"/>
                  </a:ext>
                </a:extLst>
              </a:tr>
              <a:tr h="228600">
                <a:tc>
                  <a:txBody>
                    <a:bodyPr/>
                    <a:lstStyle/>
                    <a:p>
                      <a:pPr algn="ctr" fontAlgn="b"/>
                      <a:r>
                        <a:rPr lang="en-IN" sz="1400" u="none" strike="noStrike">
                          <a:effectLst/>
                        </a:rPr>
                        <a:t>33 - 35</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516123"/>
                  </a:ext>
                </a:extLst>
              </a:tr>
              <a:tr h="228600">
                <a:tc>
                  <a:txBody>
                    <a:bodyPr/>
                    <a:lstStyle/>
                    <a:p>
                      <a:pPr algn="ctr" fontAlgn="b"/>
                      <a:r>
                        <a:rPr lang="en-IN" sz="1400" u="none" strike="noStrike">
                          <a:effectLst/>
                        </a:rPr>
                        <a:t>30 - 32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24551558"/>
                  </a:ext>
                </a:extLst>
              </a:tr>
              <a:tr h="228600">
                <a:tc>
                  <a:txBody>
                    <a:bodyPr/>
                    <a:lstStyle/>
                    <a:p>
                      <a:pPr algn="ctr" fontAlgn="b"/>
                      <a:r>
                        <a:rPr lang="en-IN" sz="1400" u="none" strike="noStrike">
                          <a:effectLst/>
                        </a:rPr>
                        <a:t>27 - 29</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91175604"/>
                  </a:ext>
                </a:extLst>
              </a:tr>
              <a:tr h="228600">
                <a:tc>
                  <a:txBody>
                    <a:bodyPr/>
                    <a:lstStyle/>
                    <a:p>
                      <a:pPr algn="ctr" fontAlgn="b"/>
                      <a:r>
                        <a:rPr lang="en-IN" sz="1400" u="none" strike="noStrike">
                          <a:effectLst/>
                        </a:rPr>
                        <a:t>Total n</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30</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49824515"/>
                  </a:ext>
                </a:extLst>
              </a:tr>
            </a:tbl>
          </a:graphicData>
        </a:graphic>
      </p:graphicFrame>
      <p:sp>
        <p:nvSpPr>
          <p:cNvPr id="4" name="Oval 3">
            <a:extLst>
              <a:ext uri="{FF2B5EF4-FFF2-40B4-BE49-F238E27FC236}">
                <a16:creationId xmlns:a16="http://schemas.microsoft.com/office/drawing/2014/main" id="{C8AF42EB-97FB-41F1-B4F4-B2E9E2A1F0A1}"/>
              </a:ext>
            </a:extLst>
          </p:cNvPr>
          <p:cNvSpPr/>
          <p:nvPr/>
        </p:nvSpPr>
        <p:spPr>
          <a:xfrm>
            <a:off x="9209315" y="2266486"/>
            <a:ext cx="737118" cy="13995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3179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CBA7-76FF-40B2-9545-9F21B654F8A7}"/>
              </a:ext>
            </a:extLst>
          </p:cNvPr>
          <p:cNvSpPr>
            <a:spLocks noGrp="1"/>
          </p:cNvSpPr>
          <p:nvPr>
            <p:ph type="title"/>
          </p:nvPr>
        </p:nvSpPr>
        <p:spPr>
          <a:xfrm>
            <a:off x="85554" y="76595"/>
            <a:ext cx="10515600" cy="1325563"/>
          </a:xfrm>
        </p:spPr>
        <p:txBody>
          <a:bodyPr>
            <a:normAutofit/>
          </a:bodyPr>
          <a:lstStyle/>
          <a:p>
            <a:r>
              <a:rPr lang="en-US" sz="3600" dirty="0"/>
              <a:t>Summarizing Qua</a:t>
            </a:r>
            <a:r>
              <a:rPr lang="en-US" sz="3600" dirty="0">
                <a:solidFill>
                  <a:srgbClr val="FF0000"/>
                </a:solidFill>
              </a:rPr>
              <a:t>nt</a:t>
            </a:r>
            <a:r>
              <a:rPr lang="en-US" sz="3600" dirty="0"/>
              <a:t>itative Data</a:t>
            </a:r>
            <a:br>
              <a:rPr lang="en-US" sz="3600" dirty="0"/>
            </a:br>
            <a:r>
              <a:rPr lang="en-US" sz="3600" dirty="0"/>
              <a:t>Grouped Frequency Distributions</a:t>
            </a:r>
            <a:endParaRPr lang="en-IN" sz="3600" dirty="0"/>
          </a:p>
        </p:txBody>
      </p:sp>
      <p:graphicFrame>
        <p:nvGraphicFramePr>
          <p:cNvPr id="6" name="Table 5">
            <a:extLst>
              <a:ext uri="{FF2B5EF4-FFF2-40B4-BE49-F238E27FC236}">
                <a16:creationId xmlns:a16="http://schemas.microsoft.com/office/drawing/2014/main" id="{0DEBCBE9-1B8E-42E5-BB51-1296B128E089}"/>
              </a:ext>
            </a:extLst>
          </p:cNvPr>
          <p:cNvGraphicFramePr>
            <a:graphicFrameLocks noGrp="1"/>
          </p:cNvGraphicFramePr>
          <p:nvPr/>
        </p:nvGraphicFramePr>
        <p:xfrm>
          <a:off x="195942" y="2073258"/>
          <a:ext cx="5638800" cy="2971800"/>
        </p:xfrm>
        <a:graphic>
          <a:graphicData uri="http://schemas.openxmlformats.org/drawingml/2006/table">
            <a:tbl>
              <a:tblPr>
                <a:tableStyleId>{5C22544A-7EE6-4342-B048-85BDC9FD1C3A}</a:tableStyleId>
              </a:tblPr>
              <a:tblGrid>
                <a:gridCol w="528054">
                  <a:extLst>
                    <a:ext uri="{9D8B030D-6E8A-4147-A177-3AD203B41FA5}">
                      <a16:colId xmlns:a16="http://schemas.microsoft.com/office/drawing/2014/main" val="3267591987"/>
                    </a:ext>
                  </a:extLst>
                </a:gridCol>
                <a:gridCol w="856246">
                  <a:extLst>
                    <a:ext uri="{9D8B030D-6E8A-4147-A177-3AD203B41FA5}">
                      <a16:colId xmlns:a16="http://schemas.microsoft.com/office/drawing/2014/main" val="2837295774"/>
                    </a:ext>
                  </a:extLst>
                </a:gridCol>
                <a:gridCol w="534015">
                  <a:extLst>
                    <a:ext uri="{9D8B030D-6E8A-4147-A177-3AD203B41FA5}">
                      <a16:colId xmlns:a16="http://schemas.microsoft.com/office/drawing/2014/main" val="359129577"/>
                    </a:ext>
                  </a:extLst>
                </a:gridCol>
                <a:gridCol w="888385">
                  <a:extLst>
                    <a:ext uri="{9D8B030D-6E8A-4147-A177-3AD203B41FA5}">
                      <a16:colId xmlns:a16="http://schemas.microsoft.com/office/drawing/2014/main" val="4103313462"/>
                    </a:ext>
                  </a:extLst>
                </a:gridCol>
                <a:gridCol w="548529">
                  <a:extLst>
                    <a:ext uri="{9D8B030D-6E8A-4147-A177-3AD203B41FA5}">
                      <a16:colId xmlns:a16="http://schemas.microsoft.com/office/drawing/2014/main" val="3769812325"/>
                    </a:ext>
                  </a:extLst>
                </a:gridCol>
                <a:gridCol w="877078">
                  <a:extLst>
                    <a:ext uri="{9D8B030D-6E8A-4147-A177-3AD203B41FA5}">
                      <a16:colId xmlns:a16="http://schemas.microsoft.com/office/drawing/2014/main" val="988795237"/>
                    </a:ext>
                  </a:extLst>
                </a:gridCol>
                <a:gridCol w="550506">
                  <a:extLst>
                    <a:ext uri="{9D8B030D-6E8A-4147-A177-3AD203B41FA5}">
                      <a16:colId xmlns:a16="http://schemas.microsoft.com/office/drawing/2014/main" val="1525360389"/>
                    </a:ext>
                  </a:extLst>
                </a:gridCol>
                <a:gridCol w="855987">
                  <a:extLst>
                    <a:ext uri="{9D8B030D-6E8A-4147-A177-3AD203B41FA5}">
                      <a16:colId xmlns:a16="http://schemas.microsoft.com/office/drawing/2014/main" val="3696033120"/>
                    </a:ext>
                  </a:extLst>
                </a:gridCol>
              </a:tblGrid>
              <a:tr h="228600">
                <a:tc>
                  <a:txBody>
                    <a:bodyPr/>
                    <a:lstStyle/>
                    <a:p>
                      <a:pPr algn="ctr" fontAlgn="b"/>
                      <a:r>
                        <a:rPr lang="en-IN" sz="1400" u="none" strike="noStrike">
                          <a:effectLst/>
                        </a:rPr>
                        <a:t>Hrs</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Frequency</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Hrs</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Frequency</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Hrs</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Frequency</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Hrs</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Frequency</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21919310"/>
                  </a:ext>
                </a:extLst>
              </a:tr>
              <a:tr h="228600">
                <a:tc>
                  <a:txBody>
                    <a:bodyPr/>
                    <a:lstStyle/>
                    <a:p>
                      <a:pPr algn="ctr" fontAlgn="b"/>
                      <a:r>
                        <a:rPr lang="en-IN" sz="1400" u="none" strike="noStrike">
                          <a:effectLst/>
                        </a:rPr>
                        <a:t>X</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f</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X</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f</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X</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f</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X</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f</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61897328"/>
                  </a:ext>
                </a:extLst>
              </a:tr>
              <a:tr h="228600">
                <a:tc>
                  <a:txBody>
                    <a:bodyPr/>
                    <a:lstStyle/>
                    <a:p>
                      <a:pPr algn="ctr" fontAlgn="b"/>
                      <a:r>
                        <a:rPr lang="en-IN" sz="1400" u="none" strike="noStrike">
                          <a:effectLst/>
                        </a:rPr>
                        <a:t>68</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57</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46</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35</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13268269"/>
                  </a:ext>
                </a:extLst>
              </a:tr>
              <a:tr h="228600">
                <a:tc>
                  <a:txBody>
                    <a:bodyPr/>
                    <a:lstStyle/>
                    <a:p>
                      <a:pPr algn="ctr" fontAlgn="b"/>
                      <a:r>
                        <a:rPr lang="en-IN" sz="1400" u="none" strike="noStrike">
                          <a:effectLst/>
                        </a:rPr>
                        <a:t>67</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56</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45</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34</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75085714"/>
                  </a:ext>
                </a:extLst>
              </a:tr>
              <a:tr h="228600">
                <a:tc>
                  <a:txBody>
                    <a:bodyPr/>
                    <a:lstStyle/>
                    <a:p>
                      <a:pPr algn="ctr" fontAlgn="b"/>
                      <a:r>
                        <a:rPr lang="en-IN" sz="1400" u="none" strike="noStrike">
                          <a:effectLst/>
                        </a:rPr>
                        <a:t>66</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55</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44</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1</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33</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37717770"/>
                  </a:ext>
                </a:extLst>
              </a:tr>
              <a:tr h="228600">
                <a:tc>
                  <a:txBody>
                    <a:bodyPr/>
                    <a:lstStyle/>
                    <a:p>
                      <a:pPr algn="ctr" fontAlgn="b"/>
                      <a:r>
                        <a:rPr lang="en-IN" sz="1400" u="none" strike="noStrike">
                          <a:effectLst/>
                        </a:rPr>
                        <a:t>65</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54</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2</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43</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32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53232938"/>
                  </a:ext>
                </a:extLst>
              </a:tr>
              <a:tr h="228600">
                <a:tc>
                  <a:txBody>
                    <a:bodyPr/>
                    <a:lstStyle/>
                    <a:p>
                      <a:pPr algn="ctr" fontAlgn="b"/>
                      <a:r>
                        <a:rPr lang="en-IN" sz="1400" u="none" strike="noStrike">
                          <a:effectLst/>
                        </a:rPr>
                        <a:t>64</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53</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42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31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22907366"/>
                  </a:ext>
                </a:extLst>
              </a:tr>
              <a:tr h="228600">
                <a:tc>
                  <a:txBody>
                    <a:bodyPr/>
                    <a:lstStyle/>
                    <a:p>
                      <a:pPr algn="ctr" fontAlgn="b"/>
                      <a:r>
                        <a:rPr lang="en-IN" sz="1400" u="none" strike="noStrike">
                          <a:effectLst/>
                        </a:rPr>
                        <a:t>63</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52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41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30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24218144"/>
                  </a:ext>
                </a:extLst>
              </a:tr>
              <a:tr h="228600">
                <a:tc>
                  <a:txBody>
                    <a:bodyPr/>
                    <a:lstStyle/>
                    <a:p>
                      <a:pPr algn="ctr" fontAlgn="b"/>
                      <a:r>
                        <a:rPr lang="en-IN" sz="1400" u="none" strike="noStrike">
                          <a:effectLst/>
                        </a:rPr>
                        <a:t>62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51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40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29</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92604397"/>
                  </a:ext>
                </a:extLst>
              </a:tr>
              <a:tr h="228600">
                <a:tc>
                  <a:txBody>
                    <a:bodyPr/>
                    <a:lstStyle/>
                    <a:p>
                      <a:pPr algn="ctr" fontAlgn="b"/>
                      <a:r>
                        <a:rPr lang="en-IN" sz="1400" u="none" strike="noStrike">
                          <a:effectLst/>
                        </a:rPr>
                        <a:t>61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50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3</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39</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28</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06557552"/>
                  </a:ext>
                </a:extLst>
              </a:tr>
              <a:tr h="228600">
                <a:tc>
                  <a:txBody>
                    <a:bodyPr/>
                    <a:lstStyle/>
                    <a:p>
                      <a:pPr algn="ctr" fontAlgn="b"/>
                      <a:r>
                        <a:rPr lang="en-IN" sz="1400" u="none" strike="noStrike">
                          <a:effectLst/>
                        </a:rPr>
                        <a:t>60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49</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38</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27</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9275264"/>
                  </a:ext>
                </a:extLst>
              </a:tr>
              <a:tr h="228600">
                <a:tc>
                  <a:txBody>
                    <a:bodyPr/>
                    <a:lstStyle/>
                    <a:p>
                      <a:pPr algn="ctr" fontAlgn="b"/>
                      <a:r>
                        <a:rPr lang="en-IN" sz="1400" u="none" strike="noStrike">
                          <a:effectLst/>
                        </a:rPr>
                        <a:t>59</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48</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37</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41287573"/>
                  </a:ext>
                </a:extLst>
              </a:tr>
              <a:tr h="228600">
                <a:tc>
                  <a:txBody>
                    <a:bodyPr/>
                    <a:lstStyle/>
                    <a:p>
                      <a:pPr algn="ctr" fontAlgn="b"/>
                      <a:r>
                        <a:rPr lang="en-IN" sz="1400" u="none" strike="noStrike">
                          <a:effectLst/>
                        </a:rPr>
                        <a:t>58</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47</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36</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8516506"/>
                  </a:ext>
                </a:extLst>
              </a:tr>
            </a:tbl>
          </a:graphicData>
        </a:graphic>
      </p:graphicFrame>
      <p:sp>
        <p:nvSpPr>
          <p:cNvPr id="7" name="Arrow: Right 6">
            <a:extLst>
              <a:ext uri="{FF2B5EF4-FFF2-40B4-BE49-F238E27FC236}">
                <a16:creationId xmlns:a16="http://schemas.microsoft.com/office/drawing/2014/main" id="{5DD53A30-9605-4C6E-A344-CB4D3612DCC1}"/>
              </a:ext>
            </a:extLst>
          </p:cNvPr>
          <p:cNvSpPr/>
          <p:nvPr/>
        </p:nvSpPr>
        <p:spPr>
          <a:xfrm>
            <a:off x="6357260" y="3120619"/>
            <a:ext cx="684245" cy="4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 name="Table 4">
            <a:extLst>
              <a:ext uri="{FF2B5EF4-FFF2-40B4-BE49-F238E27FC236}">
                <a16:creationId xmlns:a16="http://schemas.microsoft.com/office/drawing/2014/main" id="{92A342B6-63A8-4D34-B562-DC27268A1BC9}"/>
              </a:ext>
            </a:extLst>
          </p:cNvPr>
          <p:cNvGraphicFramePr>
            <a:graphicFrameLocks noGrp="1"/>
          </p:cNvGraphicFramePr>
          <p:nvPr/>
        </p:nvGraphicFramePr>
        <p:xfrm>
          <a:off x="7290412" y="2301240"/>
          <a:ext cx="2282796" cy="2255520"/>
        </p:xfrm>
        <a:graphic>
          <a:graphicData uri="http://schemas.openxmlformats.org/drawingml/2006/table">
            <a:tbl>
              <a:tblPr>
                <a:tableStyleId>{5C22544A-7EE6-4342-B048-85BDC9FD1C3A}</a:tableStyleId>
              </a:tblPr>
              <a:tblGrid>
                <a:gridCol w="1088718">
                  <a:extLst>
                    <a:ext uri="{9D8B030D-6E8A-4147-A177-3AD203B41FA5}">
                      <a16:colId xmlns:a16="http://schemas.microsoft.com/office/drawing/2014/main" val="3566939454"/>
                    </a:ext>
                  </a:extLst>
                </a:gridCol>
                <a:gridCol w="1194078">
                  <a:extLst>
                    <a:ext uri="{9D8B030D-6E8A-4147-A177-3AD203B41FA5}">
                      <a16:colId xmlns:a16="http://schemas.microsoft.com/office/drawing/2014/main" val="2025543996"/>
                    </a:ext>
                  </a:extLst>
                </a:gridCol>
              </a:tblGrid>
              <a:tr h="228600">
                <a:tc>
                  <a:txBody>
                    <a:bodyPr/>
                    <a:lstStyle/>
                    <a:p>
                      <a:pPr algn="ctr" fontAlgn="b"/>
                      <a:r>
                        <a:rPr lang="en-IN" sz="1800" u="none" strike="noStrike" dirty="0">
                          <a:effectLst/>
                        </a:rPr>
                        <a:t>Hrs</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Frequency</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85105482"/>
                  </a:ext>
                </a:extLst>
              </a:tr>
              <a:tr h="228600">
                <a:tc>
                  <a:txBody>
                    <a:bodyPr/>
                    <a:lstStyle/>
                    <a:p>
                      <a:pPr algn="ctr" fontAlgn="b"/>
                      <a:r>
                        <a:rPr lang="en-IN" sz="1800" u="none" strike="noStrike">
                          <a:effectLst/>
                        </a:rPr>
                        <a:t>63 - 68</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1</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59973618"/>
                  </a:ext>
                </a:extLst>
              </a:tr>
              <a:tr h="228600">
                <a:tc>
                  <a:txBody>
                    <a:bodyPr/>
                    <a:lstStyle/>
                    <a:p>
                      <a:pPr algn="ctr" fontAlgn="b"/>
                      <a:r>
                        <a:rPr lang="en-IN" sz="1800" u="none" strike="noStrike">
                          <a:effectLst/>
                        </a:rPr>
                        <a:t>57 - 62</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3</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84429343"/>
                  </a:ext>
                </a:extLst>
              </a:tr>
              <a:tr h="228600">
                <a:tc>
                  <a:txBody>
                    <a:bodyPr/>
                    <a:lstStyle/>
                    <a:p>
                      <a:pPr algn="ctr" fontAlgn="b"/>
                      <a:r>
                        <a:rPr lang="en-IN" sz="1800" u="none" strike="noStrike">
                          <a:effectLst/>
                        </a:rPr>
                        <a:t>51 - 56</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10</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71885306"/>
                  </a:ext>
                </a:extLst>
              </a:tr>
              <a:tr h="228600">
                <a:tc>
                  <a:txBody>
                    <a:bodyPr/>
                    <a:lstStyle/>
                    <a:p>
                      <a:pPr algn="ctr" fontAlgn="b"/>
                      <a:r>
                        <a:rPr lang="en-IN" sz="1800" u="none" strike="noStrike">
                          <a:effectLst/>
                        </a:rPr>
                        <a:t>45 - 50</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11</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6030503"/>
                  </a:ext>
                </a:extLst>
              </a:tr>
              <a:tr h="228600">
                <a:tc>
                  <a:txBody>
                    <a:bodyPr/>
                    <a:lstStyle/>
                    <a:p>
                      <a:pPr algn="ctr" fontAlgn="b"/>
                      <a:r>
                        <a:rPr lang="en-IN" sz="1800" u="none" strike="noStrike">
                          <a:effectLst/>
                        </a:rPr>
                        <a:t>39 - 44</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3</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40283630"/>
                  </a:ext>
                </a:extLst>
              </a:tr>
              <a:tr h="228600">
                <a:tc>
                  <a:txBody>
                    <a:bodyPr/>
                    <a:lstStyle/>
                    <a:p>
                      <a:pPr algn="ctr" fontAlgn="b"/>
                      <a:r>
                        <a:rPr lang="en-IN" sz="1800" u="none" strike="noStrike">
                          <a:effectLst/>
                        </a:rPr>
                        <a:t>33 - 38</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1</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22337775"/>
                  </a:ext>
                </a:extLst>
              </a:tr>
              <a:tr h="228600">
                <a:tc>
                  <a:txBody>
                    <a:bodyPr/>
                    <a:lstStyle/>
                    <a:p>
                      <a:pPr algn="ctr" fontAlgn="b"/>
                      <a:r>
                        <a:rPr lang="en-IN" sz="1800" u="none" strike="noStrike">
                          <a:effectLst/>
                        </a:rPr>
                        <a:t>27 - 32</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1</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99338265"/>
                  </a:ext>
                </a:extLst>
              </a:tr>
            </a:tbl>
          </a:graphicData>
        </a:graphic>
      </p:graphicFrame>
      <p:sp>
        <p:nvSpPr>
          <p:cNvPr id="3" name="TextBox 2">
            <a:extLst>
              <a:ext uri="{FF2B5EF4-FFF2-40B4-BE49-F238E27FC236}">
                <a16:creationId xmlns:a16="http://schemas.microsoft.com/office/drawing/2014/main" id="{51DB7C4B-0ECA-4796-A6EF-9BA12E66EC16}"/>
              </a:ext>
            </a:extLst>
          </p:cNvPr>
          <p:cNvSpPr txBox="1"/>
          <p:nvPr/>
        </p:nvSpPr>
        <p:spPr>
          <a:xfrm>
            <a:off x="195942" y="1391660"/>
            <a:ext cx="7203233" cy="646331"/>
          </a:xfrm>
          <a:prstGeom prst="rect">
            <a:avLst/>
          </a:prstGeom>
          <a:noFill/>
        </p:spPr>
        <p:txBody>
          <a:bodyPr wrap="square" rtlCol="0">
            <a:spAutoFit/>
          </a:bodyPr>
          <a:lstStyle/>
          <a:p>
            <a:r>
              <a:rPr lang="en-US" dirty="0"/>
              <a:t>Any grouped frequency distribution chart is not unique. There are many ways of groupings that can be made. </a:t>
            </a:r>
            <a:endParaRPr lang="en-IN" dirty="0"/>
          </a:p>
        </p:txBody>
      </p:sp>
      <p:sp>
        <p:nvSpPr>
          <p:cNvPr id="4" name="TextBox 3">
            <a:extLst>
              <a:ext uri="{FF2B5EF4-FFF2-40B4-BE49-F238E27FC236}">
                <a16:creationId xmlns:a16="http://schemas.microsoft.com/office/drawing/2014/main" id="{835A09B5-C28B-4FF4-AF2F-5FB1F6644DEA}"/>
              </a:ext>
            </a:extLst>
          </p:cNvPr>
          <p:cNvSpPr txBox="1"/>
          <p:nvPr/>
        </p:nvSpPr>
        <p:spPr>
          <a:xfrm>
            <a:off x="85554" y="5058087"/>
            <a:ext cx="11532637" cy="923330"/>
          </a:xfrm>
          <a:prstGeom prst="rect">
            <a:avLst/>
          </a:prstGeom>
          <a:noFill/>
        </p:spPr>
        <p:txBody>
          <a:bodyPr wrap="square" rtlCol="0">
            <a:spAutoFit/>
          </a:bodyPr>
          <a:lstStyle/>
          <a:p>
            <a:r>
              <a:rPr lang="en-US" dirty="0"/>
              <a:t>The right number of groupings and class intervals are subjective and depends on data. Anything over 10 groups becomes difficult to read and comprehend. </a:t>
            </a:r>
          </a:p>
          <a:p>
            <a:r>
              <a:rPr lang="en-US" dirty="0"/>
              <a:t>It is not advisable to vary the class intervals. (e.g. </a:t>
            </a:r>
            <a:r>
              <a:rPr lang="en-US" dirty="0" err="1"/>
              <a:t>Hrs</a:t>
            </a:r>
            <a:r>
              <a:rPr lang="en-US" dirty="0"/>
              <a:t>: 63 -68, 55 – 62, 50 – 54)</a:t>
            </a:r>
            <a:endParaRPr lang="en-IN" dirty="0"/>
          </a:p>
        </p:txBody>
      </p:sp>
    </p:spTree>
    <p:extLst>
      <p:ext uri="{BB962C8B-B14F-4D97-AF65-F5344CB8AC3E}">
        <p14:creationId xmlns:p14="http://schemas.microsoft.com/office/powerpoint/2010/main" val="977981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C155C-C683-46F2-9B2C-E3090775100C}"/>
              </a:ext>
            </a:extLst>
          </p:cNvPr>
          <p:cNvSpPr>
            <a:spLocks noGrp="1"/>
          </p:cNvSpPr>
          <p:nvPr>
            <p:ph type="title"/>
          </p:nvPr>
        </p:nvSpPr>
        <p:spPr/>
        <p:txBody>
          <a:bodyPr>
            <a:normAutofit/>
          </a:bodyPr>
          <a:lstStyle/>
          <a:p>
            <a:r>
              <a:rPr lang="en-US" sz="3600" dirty="0"/>
              <a:t>Summarizing Qua</a:t>
            </a:r>
            <a:r>
              <a:rPr lang="en-US" sz="3600" dirty="0">
                <a:solidFill>
                  <a:srgbClr val="FF0000"/>
                </a:solidFill>
              </a:rPr>
              <a:t>nt</a:t>
            </a:r>
            <a:r>
              <a:rPr lang="en-US" sz="3600" dirty="0"/>
              <a:t>itative Data –  </a:t>
            </a:r>
            <a:br>
              <a:rPr lang="en-US" sz="3600" dirty="0"/>
            </a:br>
            <a:r>
              <a:rPr lang="en-US" sz="3600" dirty="0"/>
              <a:t>Grouped Frequency Distributions - Graphical</a:t>
            </a:r>
            <a:endParaRPr lang="en-GB" sz="3600" dirty="0"/>
          </a:p>
        </p:txBody>
      </p:sp>
      <p:sp>
        <p:nvSpPr>
          <p:cNvPr id="3" name="Content Placeholder 2">
            <a:extLst>
              <a:ext uri="{FF2B5EF4-FFF2-40B4-BE49-F238E27FC236}">
                <a16:creationId xmlns:a16="http://schemas.microsoft.com/office/drawing/2014/main" id="{B3116269-7BB5-4DA2-AC79-EE6FC60872CA}"/>
              </a:ext>
            </a:extLst>
          </p:cNvPr>
          <p:cNvSpPr>
            <a:spLocks noGrp="1"/>
          </p:cNvSpPr>
          <p:nvPr>
            <p:ph idx="1"/>
          </p:nvPr>
        </p:nvSpPr>
        <p:spPr>
          <a:xfrm>
            <a:off x="838200" y="1586367"/>
            <a:ext cx="5257800" cy="4351338"/>
          </a:xfrm>
        </p:spPr>
        <p:txBody>
          <a:bodyPr>
            <a:normAutofit/>
          </a:bodyPr>
          <a:lstStyle/>
          <a:p>
            <a:pPr algn="just"/>
            <a:r>
              <a:rPr lang="en-US" sz="2800" dirty="0"/>
              <a:t>Histograms</a:t>
            </a:r>
          </a:p>
          <a:p>
            <a:pPr lvl="1" algn="just"/>
            <a:r>
              <a:rPr lang="en-US" dirty="0"/>
              <a:t>Divide the range of values in sample set into small intervals and count how many observations fall within each interval.</a:t>
            </a:r>
          </a:p>
          <a:p>
            <a:pPr lvl="1" algn="just"/>
            <a:r>
              <a:rPr lang="en-US" dirty="0"/>
              <a:t>For each interval plot a rectangle with width = interval size and height equal to number of observations in interval</a:t>
            </a:r>
          </a:p>
          <a:p>
            <a:pPr algn="just"/>
            <a:endParaRPr lang="en-GB" sz="2800" dirty="0"/>
          </a:p>
        </p:txBody>
      </p:sp>
      <p:pic>
        <p:nvPicPr>
          <p:cNvPr id="4" name="Picture 2" descr="Image result for Histogram pictures">
            <a:extLst>
              <a:ext uri="{FF2B5EF4-FFF2-40B4-BE49-F238E27FC236}">
                <a16:creationId xmlns:a16="http://schemas.microsoft.com/office/drawing/2014/main" id="{AD77B856-D080-4DD9-B2C0-5EE2859105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4933" y="1875066"/>
            <a:ext cx="3695740" cy="3695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083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CBA7-76FF-40B2-9545-9F21B654F8A7}"/>
              </a:ext>
            </a:extLst>
          </p:cNvPr>
          <p:cNvSpPr>
            <a:spLocks noGrp="1"/>
          </p:cNvSpPr>
          <p:nvPr>
            <p:ph type="title"/>
          </p:nvPr>
        </p:nvSpPr>
        <p:spPr/>
        <p:txBody>
          <a:bodyPr>
            <a:normAutofit/>
          </a:bodyPr>
          <a:lstStyle/>
          <a:p>
            <a:r>
              <a:rPr lang="en-US" sz="3600" dirty="0"/>
              <a:t>Summarizing Qua</a:t>
            </a:r>
            <a:r>
              <a:rPr lang="en-US" sz="3600" dirty="0">
                <a:solidFill>
                  <a:srgbClr val="FF0000"/>
                </a:solidFill>
              </a:rPr>
              <a:t>nt</a:t>
            </a:r>
            <a:r>
              <a:rPr lang="en-US" sz="3600" dirty="0"/>
              <a:t>itative Data –  </a:t>
            </a:r>
            <a:br>
              <a:rPr lang="en-US" sz="3600" dirty="0"/>
            </a:br>
            <a:r>
              <a:rPr lang="en-US" sz="3600" dirty="0"/>
              <a:t>Grouped Frequency Distributions - Graphical</a:t>
            </a:r>
            <a:endParaRPr lang="en-IN" sz="3600" dirty="0"/>
          </a:p>
        </p:txBody>
      </p:sp>
      <mc:AlternateContent xmlns:mc="http://schemas.openxmlformats.org/markup-compatibility/2006" xmlns:cx1="http://schemas.microsoft.com/office/drawing/2015/9/8/chartex">
        <mc:Choice Requires="cx1">
          <p:graphicFrame>
            <p:nvGraphicFramePr>
              <p:cNvPr id="4" name="Content Placeholder 3">
                <a:extLst>
                  <a:ext uri="{FF2B5EF4-FFF2-40B4-BE49-F238E27FC236}">
                    <a16:creationId xmlns:a16="http://schemas.microsoft.com/office/drawing/2014/main" id="{77018AD1-79D1-4744-A2BC-703678038468}"/>
                  </a:ext>
                </a:extLst>
              </p:cNvPr>
              <p:cNvGraphicFramePr>
                <a:graphicFrameLocks noGrp="1"/>
              </p:cNvGraphicFramePr>
              <p:nvPr>
                <p:ph idx="1"/>
                <p:extLst>
                  <p:ext uri="{D42A27DB-BD31-4B8C-83A1-F6EECF244321}">
                    <p14:modId xmlns:p14="http://schemas.microsoft.com/office/powerpoint/2010/main" val="517321767"/>
                  </p:ext>
                </p:extLst>
              </p:nvPr>
            </p:nvGraphicFramePr>
            <p:xfrm>
              <a:off x="838200" y="1585913"/>
              <a:ext cx="10515600" cy="4351337"/>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ontent Placeholder 3">
                <a:extLst>
                  <a:ext uri="{FF2B5EF4-FFF2-40B4-BE49-F238E27FC236}">
                    <a16:creationId xmlns:a16="http://schemas.microsoft.com/office/drawing/2014/main" id="{77018AD1-79D1-4744-A2BC-703678038468}"/>
                  </a:ext>
                </a:extLst>
              </p:cNvPr>
              <p:cNvPicPr>
                <a:picLocks noGrp="1" noRot="1" noChangeAspect="1" noMove="1" noResize="1" noEditPoints="1" noAdjustHandles="1" noChangeArrowheads="1" noChangeShapeType="1"/>
              </p:cNvPicPr>
              <p:nvPr/>
            </p:nvPicPr>
            <p:blipFill>
              <a:blip r:embed="rId3"/>
              <a:stretch>
                <a:fillRect/>
              </a:stretch>
            </p:blipFill>
            <p:spPr>
              <a:xfrm>
                <a:off x="838200" y="1585913"/>
                <a:ext cx="10515600" cy="4351337"/>
              </a:xfrm>
              <a:prstGeom prst="rect">
                <a:avLst/>
              </a:prstGeom>
            </p:spPr>
          </p:pic>
        </mc:Fallback>
      </mc:AlternateContent>
    </p:spTree>
    <p:extLst>
      <p:ext uri="{BB962C8B-B14F-4D97-AF65-F5344CB8AC3E}">
        <p14:creationId xmlns:p14="http://schemas.microsoft.com/office/powerpoint/2010/main" val="317498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CBA7-76FF-40B2-9545-9F21B654F8A7}"/>
              </a:ext>
            </a:extLst>
          </p:cNvPr>
          <p:cNvSpPr>
            <a:spLocks noGrp="1"/>
          </p:cNvSpPr>
          <p:nvPr>
            <p:ph type="title"/>
          </p:nvPr>
        </p:nvSpPr>
        <p:spPr>
          <a:xfrm>
            <a:off x="101353" y="81040"/>
            <a:ext cx="10515600" cy="1325563"/>
          </a:xfrm>
        </p:spPr>
        <p:txBody>
          <a:bodyPr>
            <a:normAutofit/>
          </a:bodyPr>
          <a:lstStyle/>
          <a:p>
            <a:r>
              <a:rPr lang="en-US" sz="3600" dirty="0"/>
              <a:t>Summarizing Qua</a:t>
            </a:r>
            <a:r>
              <a:rPr lang="en-US" sz="3600" dirty="0">
                <a:solidFill>
                  <a:srgbClr val="FF0000"/>
                </a:solidFill>
              </a:rPr>
              <a:t>nt</a:t>
            </a:r>
            <a:r>
              <a:rPr lang="en-US" sz="3600" dirty="0"/>
              <a:t>itative Data –  </a:t>
            </a:r>
            <a:br>
              <a:rPr lang="en-US" sz="3600" dirty="0"/>
            </a:br>
            <a:r>
              <a:rPr lang="en-US" sz="3600" dirty="0"/>
              <a:t>Relative Frequency Distributions</a:t>
            </a:r>
            <a:endParaRPr lang="en-IN" sz="3600" dirty="0"/>
          </a:p>
        </p:txBody>
      </p:sp>
      <p:graphicFrame>
        <p:nvGraphicFramePr>
          <p:cNvPr id="5" name="Table 4">
            <a:extLst>
              <a:ext uri="{FF2B5EF4-FFF2-40B4-BE49-F238E27FC236}">
                <a16:creationId xmlns:a16="http://schemas.microsoft.com/office/drawing/2014/main" id="{174FD2A1-C979-4EC5-BB07-BA264190DDD8}"/>
              </a:ext>
            </a:extLst>
          </p:cNvPr>
          <p:cNvGraphicFramePr>
            <a:graphicFrameLocks noGrp="1"/>
          </p:cNvGraphicFramePr>
          <p:nvPr/>
        </p:nvGraphicFramePr>
        <p:xfrm>
          <a:off x="525658" y="1711315"/>
          <a:ext cx="2460138" cy="3657600"/>
        </p:xfrm>
        <a:graphic>
          <a:graphicData uri="http://schemas.openxmlformats.org/drawingml/2006/table">
            <a:tbl>
              <a:tblPr>
                <a:tableStyleId>{5C22544A-7EE6-4342-B048-85BDC9FD1C3A}</a:tableStyleId>
              </a:tblPr>
              <a:tblGrid>
                <a:gridCol w="1400663">
                  <a:extLst>
                    <a:ext uri="{9D8B030D-6E8A-4147-A177-3AD203B41FA5}">
                      <a16:colId xmlns:a16="http://schemas.microsoft.com/office/drawing/2014/main" val="342965595"/>
                    </a:ext>
                  </a:extLst>
                </a:gridCol>
                <a:gridCol w="1059475">
                  <a:extLst>
                    <a:ext uri="{9D8B030D-6E8A-4147-A177-3AD203B41FA5}">
                      <a16:colId xmlns:a16="http://schemas.microsoft.com/office/drawing/2014/main" val="2165838512"/>
                    </a:ext>
                  </a:extLst>
                </a:gridCol>
              </a:tblGrid>
              <a:tr h="228600">
                <a:tc>
                  <a:txBody>
                    <a:bodyPr/>
                    <a:lstStyle/>
                    <a:p>
                      <a:pPr algn="ctr" fontAlgn="b"/>
                      <a:r>
                        <a:rPr lang="en-IN" sz="1400" u="none" strike="noStrike" dirty="0">
                          <a:solidFill>
                            <a:srgbClr val="FF0000"/>
                          </a:solidFill>
                          <a:effectLst/>
                        </a:rPr>
                        <a:t>Hrs</a:t>
                      </a:r>
                      <a:endParaRPr lang="en-IN" sz="14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Frequency</a:t>
                      </a:r>
                      <a:endParaRPr lang="en-IN" sz="14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73875603"/>
                  </a:ext>
                </a:extLst>
              </a:tr>
              <a:tr h="228600">
                <a:tc>
                  <a:txBody>
                    <a:bodyPr/>
                    <a:lstStyle/>
                    <a:p>
                      <a:pPr algn="ctr" fontAlgn="b"/>
                      <a:r>
                        <a:rPr lang="en-IN" sz="1400" u="none" strike="noStrike" dirty="0">
                          <a:effectLst/>
                        </a:rPr>
                        <a:t>66 - 68</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00064608"/>
                  </a:ext>
                </a:extLst>
              </a:tr>
              <a:tr h="228600">
                <a:tc>
                  <a:txBody>
                    <a:bodyPr/>
                    <a:lstStyle/>
                    <a:p>
                      <a:pPr algn="ctr" fontAlgn="b"/>
                      <a:r>
                        <a:rPr lang="en-IN" sz="1400" u="none" strike="noStrike" dirty="0">
                          <a:effectLst/>
                        </a:rPr>
                        <a:t>63 - 65</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26608178"/>
                  </a:ext>
                </a:extLst>
              </a:tr>
              <a:tr h="228600">
                <a:tc>
                  <a:txBody>
                    <a:bodyPr/>
                    <a:lstStyle/>
                    <a:p>
                      <a:pPr algn="ctr" fontAlgn="b"/>
                      <a:r>
                        <a:rPr lang="en-IN" sz="1400" u="none" strike="noStrike">
                          <a:effectLst/>
                        </a:rPr>
                        <a:t>60 - 62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86689682"/>
                  </a:ext>
                </a:extLst>
              </a:tr>
              <a:tr h="228600">
                <a:tc>
                  <a:txBody>
                    <a:bodyPr/>
                    <a:lstStyle/>
                    <a:p>
                      <a:pPr algn="ctr" fontAlgn="b"/>
                      <a:r>
                        <a:rPr lang="en-IN" sz="1400" u="none" strike="noStrike">
                          <a:effectLst/>
                        </a:rPr>
                        <a:t>57 - 59</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2</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04510301"/>
                  </a:ext>
                </a:extLst>
              </a:tr>
              <a:tr h="228600">
                <a:tc>
                  <a:txBody>
                    <a:bodyPr/>
                    <a:lstStyle/>
                    <a:p>
                      <a:pPr algn="ctr" fontAlgn="b"/>
                      <a:r>
                        <a:rPr lang="en-IN" sz="1400" u="none" strike="noStrike" dirty="0">
                          <a:effectLst/>
                        </a:rPr>
                        <a:t>54 - 56</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4</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25022368"/>
                  </a:ext>
                </a:extLst>
              </a:tr>
              <a:tr h="228600">
                <a:tc>
                  <a:txBody>
                    <a:bodyPr/>
                    <a:lstStyle/>
                    <a:p>
                      <a:pPr algn="ctr" fontAlgn="b"/>
                      <a:r>
                        <a:rPr lang="en-IN" sz="1400" u="none" strike="noStrike" dirty="0">
                          <a:effectLst/>
                        </a:rPr>
                        <a:t>51 - 53</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6</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97285586"/>
                  </a:ext>
                </a:extLst>
              </a:tr>
              <a:tr h="228600">
                <a:tc>
                  <a:txBody>
                    <a:bodyPr/>
                    <a:lstStyle/>
                    <a:p>
                      <a:pPr algn="ctr" fontAlgn="b"/>
                      <a:r>
                        <a:rPr lang="en-IN" sz="1400" u="none" strike="noStrike">
                          <a:effectLst/>
                        </a:rPr>
                        <a:t>48 - 50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7</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63294571"/>
                  </a:ext>
                </a:extLst>
              </a:tr>
              <a:tr h="228600">
                <a:tc>
                  <a:txBody>
                    <a:bodyPr/>
                    <a:lstStyle/>
                    <a:p>
                      <a:pPr algn="ctr" fontAlgn="b"/>
                      <a:r>
                        <a:rPr lang="en-IN" sz="1400" u="none" strike="noStrike">
                          <a:effectLst/>
                        </a:rPr>
                        <a:t>45 - 47</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4</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47621641"/>
                  </a:ext>
                </a:extLst>
              </a:tr>
              <a:tr h="228600">
                <a:tc>
                  <a:txBody>
                    <a:bodyPr/>
                    <a:lstStyle/>
                    <a:p>
                      <a:pPr algn="ctr" fontAlgn="b"/>
                      <a:r>
                        <a:rPr lang="en-IN" sz="1400" u="none" strike="noStrike">
                          <a:effectLst/>
                        </a:rPr>
                        <a:t>42 -44</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2</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40517262"/>
                  </a:ext>
                </a:extLst>
              </a:tr>
              <a:tr h="228600">
                <a:tc>
                  <a:txBody>
                    <a:bodyPr/>
                    <a:lstStyle/>
                    <a:p>
                      <a:pPr algn="ctr" fontAlgn="b"/>
                      <a:r>
                        <a:rPr lang="en-IN" sz="1400" u="none" strike="noStrike">
                          <a:effectLst/>
                        </a:rPr>
                        <a:t>39 - 41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4076133"/>
                  </a:ext>
                </a:extLst>
              </a:tr>
              <a:tr h="228600">
                <a:tc>
                  <a:txBody>
                    <a:bodyPr/>
                    <a:lstStyle/>
                    <a:p>
                      <a:pPr algn="ctr" fontAlgn="b"/>
                      <a:r>
                        <a:rPr lang="en-IN" sz="1400" u="none" strike="noStrike">
                          <a:effectLst/>
                        </a:rPr>
                        <a:t>36 -38</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70457730"/>
                  </a:ext>
                </a:extLst>
              </a:tr>
              <a:tr h="228600">
                <a:tc>
                  <a:txBody>
                    <a:bodyPr/>
                    <a:lstStyle/>
                    <a:p>
                      <a:pPr algn="ctr" fontAlgn="b"/>
                      <a:r>
                        <a:rPr lang="en-IN" sz="1400" u="none" strike="noStrike">
                          <a:effectLst/>
                        </a:rPr>
                        <a:t>33 - 35</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516123"/>
                  </a:ext>
                </a:extLst>
              </a:tr>
              <a:tr h="228600">
                <a:tc>
                  <a:txBody>
                    <a:bodyPr/>
                    <a:lstStyle/>
                    <a:p>
                      <a:pPr algn="ctr" fontAlgn="b"/>
                      <a:r>
                        <a:rPr lang="en-IN" sz="1400" u="none" strike="noStrike">
                          <a:effectLst/>
                        </a:rPr>
                        <a:t>30 - 32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24551558"/>
                  </a:ext>
                </a:extLst>
              </a:tr>
              <a:tr h="228600">
                <a:tc>
                  <a:txBody>
                    <a:bodyPr/>
                    <a:lstStyle/>
                    <a:p>
                      <a:pPr algn="ctr" fontAlgn="b"/>
                      <a:r>
                        <a:rPr lang="en-IN" sz="1400" u="none" strike="noStrike">
                          <a:effectLst/>
                        </a:rPr>
                        <a:t>27 - 29</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91175604"/>
                  </a:ext>
                </a:extLst>
              </a:tr>
              <a:tr h="228600">
                <a:tc>
                  <a:txBody>
                    <a:bodyPr/>
                    <a:lstStyle/>
                    <a:p>
                      <a:pPr algn="ctr" fontAlgn="b"/>
                      <a:r>
                        <a:rPr lang="en-IN" sz="1400" u="none" strike="noStrike">
                          <a:effectLst/>
                        </a:rPr>
                        <a:t>Total n</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30</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49824515"/>
                  </a:ext>
                </a:extLst>
              </a:tr>
            </a:tbl>
          </a:graphicData>
        </a:graphic>
      </p:graphicFrame>
      <p:graphicFrame>
        <p:nvGraphicFramePr>
          <p:cNvPr id="6" name="Table 5">
            <a:extLst>
              <a:ext uri="{FF2B5EF4-FFF2-40B4-BE49-F238E27FC236}">
                <a16:creationId xmlns:a16="http://schemas.microsoft.com/office/drawing/2014/main" id="{F4AD4915-B4B3-4DE9-97B6-CC67CA83943F}"/>
              </a:ext>
            </a:extLst>
          </p:cNvPr>
          <p:cNvGraphicFramePr>
            <a:graphicFrameLocks noGrp="1"/>
          </p:cNvGraphicFramePr>
          <p:nvPr/>
        </p:nvGraphicFramePr>
        <p:xfrm>
          <a:off x="4730394" y="1711315"/>
          <a:ext cx="4814822" cy="3657600"/>
        </p:xfrm>
        <a:graphic>
          <a:graphicData uri="http://schemas.openxmlformats.org/drawingml/2006/table">
            <a:tbl>
              <a:tblPr>
                <a:tableStyleId>{5C22544A-7EE6-4342-B048-85BDC9FD1C3A}</a:tableStyleId>
              </a:tblPr>
              <a:tblGrid>
                <a:gridCol w="1327053">
                  <a:extLst>
                    <a:ext uri="{9D8B030D-6E8A-4147-A177-3AD203B41FA5}">
                      <a16:colId xmlns:a16="http://schemas.microsoft.com/office/drawing/2014/main" val="820690299"/>
                    </a:ext>
                  </a:extLst>
                </a:gridCol>
                <a:gridCol w="1223192">
                  <a:extLst>
                    <a:ext uri="{9D8B030D-6E8A-4147-A177-3AD203B41FA5}">
                      <a16:colId xmlns:a16="http://schemas.microsoft.com/office/drawing/2014/main" val="1385470145"/>
                    </a:ext>
                  </a:extLst>
                </a:gridCol>
                <a:gridCol w="881445">
                  <a:extLst>
                    <a:ext uri="{9D8B030D-6E8A-4147-A177-3AD203B41FA5}">
                      <a16:colId xmlns:a16="http://schemas.microsoft.com/office/drawing/2014/main" val="1786822270"/>
                    </a:ext>
                  </a:extLst>
                </a:gridCol>
                <a:gridCol w="1383132">
                  <a:extLst>
                    <a:ext uri="{9D8B030D-6E8A-4147-A177-3AD203B41FA5}">
                      <a16:colId xmlns:a16="http://schemas.microsoft.com/office/drawing/2014/main" val="653352755"/>
                    </a:ext>
                  </a:extLst>
                </a:gridCol>
              </a:tblGrid>
              <a:tr h="228600">
                <a:tc>
                  <a:txBody>
                    <a:bodyPr/>
                    <a:lstStyle/>
                    <a:p>
                      <a:pPr algn="ctr" fontAlgn="b"/>
                      <a:r>
                        <a:rPr lang="en-IN" sz="1400" u="none" strike="noStrike" dirty="0">
                          <a:solidFill>
                            <a:srgbClr val="FF0000"/>
                          </a:solidFill>
                          <a:effectLst/>
                        </a:rPr>
                        <a:t>Hrs</a:t>
                      </a:r>
                      <a:endParaRPr lang="en-IN" sz="14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Frequency</a:t>
                      </a:r>
                      <a:endParaRPr lang="en-IN" sz="1400" b="0" i="0" u="none" strike="noStrike" dirty="0">
                        <a:solidFill>
                          <a:srgbClr val="FF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solidFill>
                            <a:srgbClr val="FF0000"/>
                          </a:solidFill>
                          <a:effectLst/>
                        </a:rPr>
                        <a:t>Prop (f)</a:t>
                      </a:r>
                      <a:endParaRPr lang="en-IN" sz="1400" b="0" i="0" u="none" strike="noStrike" dirty="0">
                        <a:solidFill>
                          <a:srgbClr val="FF0000"/>
                        </a:solidFill>
                        <a:effectLst/>
                        <a:latin typeface="Calibri" panose="020F0502020204030204" pitchFamily="34" charset="0"/>
                      </a:endParaRPr>
                    </a:p>
                  </a:txBody>
                  <a:tcPr marL="7620" marR="7620" marT="7620" marB="0" anchor="b"/>
                </a:tc>
                <a:tc>
                  <a:txBody>
                    <a:bodyPr/>
                    <a:lstStyle/>
                    <a:p>
                      <a:pPr algn="l" fontAlgn="b"/>
                      <a:r>
                        <a:rPr lang="en-IN" sz="1400" u="none" strike="noStrike" dirty="0">
                          <a:solidFill>
                            <a:srgbClr val="FF0000"/>
                          </a:solidFill>
                          <a:effectLst/>
                        </a:rPr>
                        <a:t>% f (rounded off)</a:t>
                      </a:r>
                      <a:endParaRPr lang="en-IN" sz="14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90842198"/>
                  </a:ext>
                </a:extLst>
              </a:tr>
              <a:tr h="228600">
                <a:tc>
                  <a:txBody>
                    <a:bodyPr/>
                    <a:lstStyle/>
                    <a:p>
                      <a:pPr algn="ctr" fontAlgn="b"/>
                      <a:r>
                        <a:rPr lang="en-IN" sz="1400" u="none" strike="noStrike">
                          <a:effectLst/>
                        </a:rPr>
                        <a:t>66 - 68</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0.03</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3</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55061973"/>
                  </a:ext>
                </a:extLst>
              </a:tr>
              <a:tr h="228600">
                <a:tc>
                  <a:txBody>
                    <a:bodyPr/>
                    <a:lstStyle/>
                    <a:p>
                      <a:pPr algn="ctr" fontAlgn="b"/>
                      <a:r>
                        <a:rPr lang="en-IN" sz="1400" u="none" strike="noStrike">
                          <a:effectLst/>
                        </a:rPr>
                        <a:t>63 - 65</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0.00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26253061"/>
                  </a:ext>
                </a:extLst>
              </a:tr>
              <a:tr h="228600">
                <a:tc>
                  <a:txBody>
                    <a:bodyPr/>
                    <a:lstStyle/>
                    <a:p>
                      <a:pPr algn="ctr" fontAlgn="b"/>
                      <a:r>
                        <a:rPr lang="en-IN" sz="1400" u="none" strike="noStrike">
                          <a:effectLst/>
                        </a:rPr>
                        <a:t>60 - 62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0.03</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3</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30162575"/>
                  </a:ext>
                </a:extLst>
              </a:tr>
              <a:tr h="228600">
                <a:tc>
                  <a:txBody>
                    <a:bodyPr/>
                    <a:lstStyle/>
                    <a:p>
                      <a:pPr algn="ctr" fontAlgn="b"/>
                      <a:r>
                        <a:rPr lang="en-IN" sz="1400" u="none" strike="noStrike">
                          <a:effectLst/>
                        </a:rPr>
                        <a:t>57 - 59</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0.07</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7</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00878070"/>
                  </a:ext>
                </a:extLst>
              </a:tr>
              <a:tr h="228600">
                <a:tc>
                  <a:txBody>
                    <a:bodyPr/>
                    <a:lstStyle/>
                    <a:p>
                      <a:pPr algn="ctr" fontAlgn="b"/>
                      <a:r>
                        <a:rPr lang="en-IN" sz="1400" u="none" strike="noStrike">
                          <a:effectLst/>
                        </a:rPr>
                        <a:t>54 - 56</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4</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0.13</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13</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86139725"/>
                  </a:ext>
                </a:extLst>
              </a:tr>
              <a:tr h="228600">
                <a:tc>
                  <a:txBody>
                    <a:bodyPr/>
                    <a:lstStyle/>
                    <a:p>
                      <a:pPr algn="ctr" fontAlgn="b"/>
                      <a:r>
                        <a:rPr lang="en-IN" sz="1400" u="none" strike="noStrike">
                          <a:effectLst/>
                        </a:rPr>
                        <a:t>51 - 53</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6</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0.20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20</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80310616"/>
                  </a:ext>
                </a:extLst>
              </a:tr>
              <a:tr h="228600">
                <a:tc>
                  <a:txBody>
                    <a:bodyPr/>
                    <a:lstStyle/>
                    <a:p>
                      <a:pPr algn="ctr" fontAlgn="b"/>
                      <a:r>
                        <a:rPr lang="en-IN" sz="1400" u="none" strike="noStrike">
                          <a:effectLst/>
                        </a:rPr>
                        <a:t>48 - 50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7</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0.23</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23</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84389113"/>
                  </a:ext>
                </a:extLst>
              </a:tr>
              <a:tr h="228600">
                <a:tc>
                  <a:txBody>
                    <a:bodyPr/>
                    <a:lstStyle/>
                    <a:p>
                      <a:pPr algn="ctr" fontAlgn="b"/>
                      <a:r>
                        <a:rPr lang="en-IN" sz="1400" u="none" strike="noStrike">
                          <a:effectLst/>
                        </a:rPr>
                        <a:t>45 - 47</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4</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0.13</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13</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03523792"/>
                  </a:ext>
                </a:extLst>
              </a:tr>
              <a:tr h="228600">
                <a:tc>
                  <a:txBody>
                    <a:bodyPr/>
                    <a:lstStyle/>
                    <a:p>
                      <a:pPr algn="ctr" fontAlgn="b"/>
                      <a:r>
                        <a:rPr lang="en-IN" sz="1400" u="none" strike="noStrike">
                          <a:effectLst/>
                        </a:rPr>
                        <a:t>42 -44</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0.07</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7</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85452629"/>
                  </a:ext>
                </a:extLst>
              </a:tr>
              <a:tr h="228600">
                <a:tc>
                  <a:txBody>
                    <a:bodyPr/>
                    <a:lstStyle/>
                    <a:p>
                      <a:pPr algn="ctr" fontAlgn="b"/>
                      <a:r>
                        <a:rPr lang="en-IN" sz="1400" u="none" strike="noStrike">
                          <a:effectLst/>
                        </a:rPr>
                        <a:t>39 - 41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0.03</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3</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993688"/>
                  </a:ext>
                </a:extLst>
              </a:tr>
              <a:tr h="228600">
                <a:tc>
                  <a:txBody>
                    <a:bodyPr/>
                    <a:lstStyle/>
                    <a:p>
                      <a:pPr algn="ctr" fontAlgn="b"/>
                      <a:r>
                        <a:rPr lang="en-IN" sz="1400" u="none" strike="noStrike">
                          <a:effectLst/>
                        </a:rPr>
                        <a:t>36 -38</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0.00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6377160"/>
                  </a:ext>
                </a:extLst>
              </a:tr>
              <a:tr h="228600">
                <a:tc>
                  <a:txBody>
                    <a:bodyPr/>
                    <a:lstStyle/>
                    <a:p>
                      <a:pPr algn="ctr" fontAlgn="b"/>
                      <a:r>
                        <a:rPr lang="en-IN" sz="1400" u="none" strike="noStrike">
                          <a:effectLst/>
                        </a:rPr>
                        <a:t>33 - 35</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0.03</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3</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38896745"/>
                  </a:ext>
                </a:extLst>
              </a:tr>
              <a:tr h="228600">
                <a:tc>
                  <a:txBody>
                    <a:bodyPr/>
                    <a:lstStyle/>
                    <a:p>
                      <a:pPr algn="ctr" fontAlgn="b"/>
                      <a:r>
                        <a:rPr lang="en-IN" sz="1400" u="none" strike="noStrike">
                          <a:effectLst/>
                        </a:rPr>
                        <a:t>30 - 32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0.00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71819903"/>
                  </a:ext>
                </a:extLst>
              </a:tr>
              <a:tr h="228600">
                <a:tc>
                  <a:txBody>
                    <a:bodyPr/>
                    <a:lstStyle/>
                    <a:p>
                      <a:pPr algn="ctr" fontAlgn="b"/>
                      <a:r>
                        <a:rPr lang="en-IN" sz="1400" u="none" strike="noStrike">
                          <a:effectLst/>
                        </a:rPr>
                        <a:t>27 - 29</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0.03</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3</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68331712"/>
                  </a:ext>
                </a:extLst>
              </a:tr>
              <a:tr h="228600">
                <a:tc>
                  <a:txBody>
                    <a:bodyPr/>
                    <a:lstStyle/>
                    <a:p>
                      <a:pPr algn="ctr" fontAlgn="b"/>
                      <a:r>
                        <a:rPr lang="en-IN" sz="1400" u="none" strike="noStrike">
                          <a:effectLst/>
                        </a:rPr>
                        <a:t>Total n</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30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1.00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100</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71028910"/>
                  </a:ext>
                </a:extLst>
              </a:tr>
            </a:tbl>
          </a:graphicData>
        </a:graphic>
      </p:graphicFrame>
      <p:sp>
        <p:nvSpPr>
          <p:cNvPr id="8" name="Arrow: Right 7">
            <a:extLst>
              <a:ext uri="{FF2B5EF4-FFF2-40B4-BE49-F238E27FC236}">
                <a16:creationId xmlns:a16="http://schemas.microsoft.com/office/drawing/2014/main" id="{89B37088-A626-43CA-AB3D-5CEF0033F581}"/>
              </a:ext>
            </a:extLst>
          </p:cNvPr>
          <p:cNvSpPr/>
          <p:nvPr/>
        </p:nvSpPr>
        <p:spPr>
          <a:xfrm>
            <a:off x="3515972" y="3209730"/>
            <a:ext cx="684245" cy="4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03196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62616-B163-4B3D-BF64-C1731BB474BD}"/>
              </a:ext>
            </a:extLst>
          </p:cNvPr>
          <p:cNvSpPr>
            <a:spLocks noGrp="1"/>
          </p:cNvSpPr>
          <p:nvPr>
            <p:ph type="title"/>
          </p:nvPr>
        </p:nvSpPr>
        <p:spPr>
          <a:xfrm>
            <a:off x="92476" y="87352"/>
            <a:ext cx="10515600" cy="735706"/>
          </a:xfrm>
        </p:spPr>
        <p:txBody>
          <a:bodyPr/>
          <a:lstStyle/>
          <a:p>
            <a:r>
              <a:rPr lang="en-IN" dirty="0"/>
              <a:t>Data we normally encounter..</a:t>
            </a:r>
          </a:p>
        </p:txBody>
      </p:sp>
      <p:graphicFrame>
        <p:nvGraphicFramePr>
          <p:cNvPr id="6" name="Content Placeholder 5">
            <a:extLst>
              <a:ext uri="{FF2B5EF4-FFF2-40B4-BE49-F238E27FC236}">
                <a16:creationId xmlns:a16="http://schemas.microsoft.com/office/drawing/2014/main" id="{3729A4B2-1CE8-4B80-AEB0-5644259CC8C2}"/>
              </a:ext>
            </a:extLst>
          </p:cNvPr>
          <p:cNvGraphicFramePr>
            <a:graphicFrameLocks noGrp="1"/>
          </p:cNvGraphicFramePr>
          <p:nvPr>
            <p:ph idx="1"/>
          </p:nvPr>
        </p:nvGraphicFramePr>
        <p:xfrm>
          <a:off x="782424" y="1800520"/>
          <a:ext cx="10123262" cy="4166314"/>
        </p:xfrm>
        <a:graphic>
          <a:graphicData uri="http://schemas.openxmlformats.org/drawingml/2006/table">
            <a:tbl>
              <a:tblPr/>
              <a:tblGrid>
                <a:gridCol w="1112840">
                  <a:extLst>
                    <a:ext uri="{9D8B030D-6E8A-4147-A177-3AD203B41FA5}">
                      <a16:colId xmlns:a16="http://schemas.microsoft.com/office/drawing/2014/main" val="4203515414"/>
                    </a:ext>
                  </a:extLst>
                </a:gridCol>
                <a:gridCol w="1292331">
                  <a:extLst>
                    <a:ext uri="{9D8B030D-6E8A-4147-A177-3AD203B41FA5}">
                      <a16:colId xmlns:a16="http://schemas.microsoft.com/office/drawing/2014/main" val="2956745685"/>
                    </a:ext>
                  </a:extLst>
                </a:gridCol>
                <a:gridCol w="1794905">
                  <a:extLst>
                    <a:ext uri="{9D8B030D-6E8A-4147-A177-3AD203B41FA5}">
                      <a16:colId xmlns:a16="http://schemas.microsoft.com/office/drawing/2014/main" val="3874633076"/>
                    </a:ext>
                  </a:extLst>
                </a:gridCol>
                <a:gridCol w="861554">
                  <a:extLst>
                    <a:ext uri="{9D8B030D-6E8A-4147-A177-3AD203B41FA5}">
                      <a16:colId xmlns:a16="http://schemas.microsoft.com/office/drawing/2014/main" val="4179916983"/>
                    </a:ext>
                  </a:extLst>
                </a:gridCol>
                <a:gridCol w="861554">
                  <a:extLst>
                    <a:ext uri="{9D8B030D-6E8A-4147-A177-3AD203B41FA5}">
                      <a16:colId xmlns:a16="http://schemas.microsoft.com/office/drawing/2014/main" val="778760799"/>
                    </a:ext>
                  </a:extLst>
                </a:gridCol>
                <a:gridCol w="1417976">
                  <a:extLst>
                    <a:ext uri="{9D8B030D-6E8A-4147-A177-3AD203B41FA5}">
                      <a16:colId xmlns:a16="http://schemas.microsoft.com/office/drawing/2014/main" val="4294688074"/>
                    </a:ext>
                  </a:extLst>
                </a:gridCol>
                <a:gridCol w="861554">
                  <a:extLst>
                    <a:ext uri="{9D8B030D-6E8A-4147-A177-3AD203B41FA5}">
                      <a16:colId xmlns:a16="http://schemas.microsoft.com/office/drawing/2014/main" val="3012867392"/>
                    </a:ext>
                  </a:extLst>
                </a:gridCol>
                <a:gridCol w="861554">
                  <a:extLst>
                    <a:ext uri="{9D8B030D-6E8A-4147-A177-3AD203B41FA5}">
                      <a16:colId xmlns:a16="http://schemas.microsoft.com/office/drawing/2014/main" val="2867144836"/>
                    </a:ext>
                  </a:extLst>
                </a:gridCol>
                <a:gridCol w="1058994">
                  <a:extLst>
                    <a:ext uri="{9D8B030D-6E8A-4147-A177-3AD203B41FA5}">
                      <a16:colId xmlns:a16="http://schemas.microsoft.com/office/drawing/2014/main" val="3682864706"/>
                    </a:ext>
                  </a:extLst>
                </a:gridCol>
              </a:tblGrid>
              <a:tr h="142222">
                <a:tc>
                  <a:txBody>
                    <a:bodyPr/>
                    <a:lstStyle/>
                    <a:p>
                      <a:pPr algn="l" fontAlgn="b"/>
                      <a:r>
                        <a:rPr lang="en-IN" sz="1000" b="1" i="0" u="none" strike="noStrike">
                          <a:solidFill>
                            <a:srgbClr val="FF0000"/>
                          </a:solidFill>
                          <a:effectLst/>
                          <a:latin typeface="Calibri" panose="020F0502020204030204" pitchFamily="34" charset="0"/>
                        </a:rPr>
                        <a:t>Price Quoted</a:t>
                      </a:r>
                    </a:p>
                  </a:txBody>
                  <a:tcPr marL="6653" marR="6653" marT="6653" marB="0" anchor="b">
                    <a:lnL>
                      <a:noFill/>
                    </a:lnL>
                    <a:lnR>
                      <a:noFill/>
                    </a:lnR>
                    <a:lnT>
                      <a:noFill/>
                    </a:lnT>
                    <a:lnB>
                      <a:noFill/>
                    </a:lnB>
                  </a:tcPr>
                </a:tc>
                <a:tc>
                  <a:txBody>
                    <a:bodyPr/>
                    <a:lstStyle/>
                    <a:p>
                      <a:pPr algn="l" fontAlgn="b"/>
                      <a:r>
                        <a:rPr lang="en-IN" sz="1000" b="1" i="0" u="none" strike="noStrike">
                          <a:solidFill>
                            <a:srgbClr val="FF0000"/>
                          </a:solidFill>
                          <a:effectLst/>
                          <a:latin typeface="Calibri" panose="020F0502020204030204" pitchFamily="34" charset="0"/>
                        </a:rPr>
                        <a:t>Vehicle Type</a:t>
                      </a:r>
                    </a:p>
                  </a:txBody>
                  <a:tcPr marL="6653" marR="6653" marT="6653" marB="0" anchor="b">
                    <a:lnL>
                      <a:noFill/>
                    </a:lnL>
                    <a:lnR>
                      <a:noFill/>
                    </a:lnR>
                    <a:lnT>
                      <a:noFill/>
                    </a:lnT>
                    <a:lnB>
                      <a:noFill/>
                    </a:lnB>
                  </a:tcPr>
                </a:tc>
                <a:tc>
                  <a:txBody>
                    <a:bodyPr/>
                    <a:lstStyle/>
                    <a:p>
                      <a:pPr algn="l" fontAlgn="b"/>
                      <a:r>
                        <a:rPr lang="en-IN" sz="1000" b="1" i="0" u="none" strike="noStrike" dirty="0">
                          <a:solidFill>
                            <a:srgbClr val="FF0000"/>
                          </a:solidFill>
                          <a:effectLst/>
                          <a:latin typeface="Calibri" panose="020F0502020204030204" pitchFamily="34" charset="0"/>
                        </a:rPr>
                        <a:t>Year Of Registration</a:t>
                      </a:r>
                    </a:p>
                  </a:txBody>
                  <a:tcPr marL="6653" marR="6653" marT="6653" marB="0" anchor="b">
                    <a:lnL>
                      <a:noFill/>
                    </a:lnL>
                    <a:lnR>
                      <a:noFill/>
                    </a:lnR>
                    <a:lnT>
                      <a:noFill/>
                    </a:lnT>
                    <a:lnB>
                      <a:noFill/>
                    </a:lnB>
                  </a:tcPr>
                </a:tc>
                <a:tc>
                  <a:txBody>
                    <a:bodyPr/>
                    <a:lstStyle/>
                    <a:p>
                      <a:pPr algn="l" fontAlgn="b"/>
                      <a:r>
                        <a:rPr lang="en-IN" sz="1000" b="1" i="0" u="none" strike="noStrike">
                          <a:solidFill>
                            <a:srgbClr val="FF0000"/>
                          </a:solidFill>
                          <a:effectLst/>
                          <a:latin typeface="Calibri" panose="020F0502020204030204" pitchFamily="34" charset="0"/>
                        </a:rPr>
                        <a:t>Gearbox</a:t>
                      </a:r>
                    </a:p>
                  </a:txBody>
                  <a:tcPr marL="6653" marR="6653" marT="6653" marB="0" anchor="b">
                    <a:lnL>
                      <a:noFill/>
                    </a:lnL>
                    <a:lnR>
                      <a:noFill/>
                    </a:lnR>
                    <a:lnT>
                      <a:noFill/>
                    </a:lnT>
                    <a:lnB>
                      <a:noFill/>
                    </a:lnB>
                  </a:tcPr>
                </a:tc>
                <a:tc>
                  <a:txBody>
                    <a:bodyPr/>
                    <a:lstStyle/>
                    <a:p>
                      <a:pPr algn="l" fontAlgn="b"/>
                      <a:r>
                        <a:rPr lang="en-IN" sz="1000" b="1" i="0" u="none" strike="noStrike">
                          <a:solidFill>
                            <a:srgbClr val="FF0000"/>
                          </a:solidFill>
                          <a:effectLst/>
                          <a:latin typeface="Calibri" panose="020F0502020204030204" pitchFamily="34" charset="0"/>
                        </a:rPr>
                        <a:t>PowerPS</a:t>
                      </a:r>
                    </a:p>
                  </a:txBody>
                  <a:tcPr marL="6653" marR="6653" marT="6653" marB="0" anchor="b">
                    <a:lnL>
                      <a:noFill/>
                    </a:lnL>
                    <a:lnR>
                      <a:noFill/>
                    </a:lnR>
                    <a:lnT>
                      <a:noFill/>
                    </a:lnT>
                    <a:lnB>
                      <a:noFill/>
                    </a:lnB>
                  </a:tcPr>
                </a:tc>
                <a:tc>
                  <a:txBody>
                    <a:bodyPr/>
                    <a:lstStyle/>
                    <a:p>
                      <a:pPr algn="l" fontAlgn="b"/>
                      <a:r>
                        <a:rPr lang="en-IN" sz="1000" b="1" i="0" u="none" strike="noStrike">
                          <a:solidFill>
                            <a:srgbClr val="FF0000"/>
                          </a:solidFill>
                          <a:effectLst/>
                          <a:latin typeface="Calibri" panose="020F0502020204030204" pitchFamily="34" charset="0"/>
                        </a:rPr>
                        <a:t>kilometers Run</a:t>
                      </a:r>
                    </a:p>
                  </a:txBody>
                  <a:tcPr marL="6653" marR="6653" marT="6653" marB="0" anchor="b">
                    <a:lnL>
                      <a:noFill/>
                    </a:lnL>
                    <a:lnR>
                      <a:noFill/>
                    </a:lnR>
                    <a:lnT>
                      <a:noFill/>
                    </a:lnT>
                    <a:lnB>
                      <a:noFill/>
                    </a:lnB>
                  </a:tcPr>
                </a:tc>
                <a:tc>
                  <a:txBody>
                    <a:bodyPr/>
                    <a:lstStyle/>
                    <a:p>
                      <a:pPr algn="l" fontAlgn="b"/>
                      <a:r>
                        <a:rPr lang="en-IN" sz="1000" b="1" i="0" u="none" strike="noStrike">
                          <a:solidFill>
                            <a:srgbClr val="FF0000"/>
                          </a:solidFill>
                          <a:effectLst/>
                          <a:latin typeface="Calibri" panose="020F0502020204030204" pitchFamily="34" charset="0"/>
                        </a:rPr>
                        <a:t>Fuel Type</a:t>
                      </a:r>
                    </a:p>
                  </a:txBody>
                  <a:tcPr marL="6653" marR="6653" marT="6653" marB="0" anchor="b">
                    <a:lnL>
                      <a:noFill/>
                    </a:lnL>
                    <a:lnR>
                      <a:noFill/>
                    </a:lnR>
                    <a:lnT>
                      <a:noFill/>
                    </a:lnT>
                    <a:lnB>
                      <a:noFill/>
                    </a:lnB>
                  </a:tcPr>
                </a:tc>
                <a:tc>
                  <a:txBody>
                    <a:bodyPr/>
                    <a:lstStyle/>
                    <a:p>
                      <a:pPr algn="l" fontAlgn="b"/>
                      <a:r>
                        <a:rPr lang="en-IN" sz="1000" b="1" i="0" u="none" strike="noStrike">
                          <a:solidFill>
                            <a:srgbClr val="FF0000"/>
                          </a:solidFill>
                          <a:effectLst/>
                          <a:latin typeface="Calibri" panose="020F0502020204030204" pitchFamily="34" charset="0"/>
                        </a:rPr>
                        <a:t>Brand</a:t>
                      </a:r>
                    </a:p>
                  </a:txBody>
                  <a:tcPr marL="6653" marR="6653" marT="6653" marB="0" anchor="b">
                    <a:lnL>
                      <a:noFill/>
                    </a:lnL>
                    <a:lnR>
                      <a:noFill/>
                    </a:lnR>
                    <a:lnT>
                      <a:noFill/>
                    </a:lnT>
                    <a:lnB>
                      <a:noFill/>
                    </a:lnB>
                  </a:tcPr>
                </a:tc>
                <a:tc>
                  <a:txBody>
                    <a:bodyPr/>
                    <a:lstStyle/>
                    <a:p>
                      <a:pPr algn="l" fontAlgn="b"/>
                      <a:r>
                        <a:rPr lang="en-IN" sz="1000" b="1" i="0" u="none" strike="noStrike">
                          <a:solidFill>
                            <a:srgbClr val="FF0000"/>
                          </a:solidFill>
                          <a:effectLst/>
                          <a:latin typeface="Calibri" panose="020F0502020204030204" pitchFamily="34" charset="0"/>
                        </a:rPr>
                        <a:t>Any Damage</a:t>
                      </a:r>
                    </a:p>
                  </a:txBody>
                  <a:tcPr marL="6653" marR="6653" marT="6653" marB="0" anchor="b">
                    <a:lnL>
                      <a:noFill/>
                    </a:lnL>
                    <a:lnR>
                      <a:noFill/>
                    </a:lnR>
                    <a:lnT>
                      <a:noFill/>
                    </a:lnT>
                    <a:lnB>
                      <a:noFill/>
                    </a:lnB>
                  </a:tcPr>
                </a:tc>
                <a:extLst>
                  <a:ext uri="{0D108BD9-81ED-4DB2-BD59-A6C34878D82A}">
                    <a16:rowId xmlns:a16="http://schemas.microsoft.com/office/drawing/2014/main" val="3903188616"/>
                  </a:ext>
                </a:extLst>
              </a:tr>
              <a:tr h="142222">
                <a:tc>
                  <a:txBody>
                    <a:bodyPr/>
                    <a:lstStyle/>
                    <a:p>
                      <a:pPr algn="ctr" fontAlgn="b"/>
                      <a:r>
                        <a:rPr lang="en-IN" sz="1000" b="0" i="0" u="none" strike="noStrike">
                          <a:solidFill>
                            <a:srgbClr val="000000"/>
                          </a:solidFill>
                          <a:effectLst/>
                          <a:latin typeface="Calibri" panose="020F0502020204030204" pitchFamily="34" charset="0"/>
                        </a:rPr>
                        <a:t>4450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limousine</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2003</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manual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150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150000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diesel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bmw</a:t>
                      </a:r>
                    </a:p>
                  </a:txBody>
                  <a:tcPr marL="6653" marR="6653" marT="6653" marB="0" anchor="b">
                    <a:lnL>
                      <a:noFill/>
                    </a:lnL>
                    <a:lnR>
                      <a:noFill/>
                    </a:lnR>
                    <a:lnT>
                      <a:noFill/>
                    </a:lnT>
                    <a:lnB>
                      <a:noFill/>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6653" marR="6653" marT="6653" marB="0" anchor="b">
                    <a:lnL>
                      <a:noFill/>
                    </a:lnL>
                    <a:lnR>
                      <a:noFill/>
                    </a:lnR>
                    <a:lnT>
                      <a:noFill/>
                    </a:lnT>
                    <a:lnB>
                      <a:noFill/>
                    </a:lnB>
                  </a:tcPr>
                </a:tc>
                <a:extLst>
                  <a:ext uri="{0D108BD9-81ED-4DB2-BD59-A6C34878D82A}">
                    <a16:rowId xmlns:a16="http://schemas.microsoft.com/office/drawing/2014/main" val="4146633451"/>
                  </a:ext>
                </a:extLst>
              </a:tr>
              <a:tr h="142222">
                <a:tc>
                  <a:txBody>
                    <a:bodyPr/>
                    <a:lstStyle/>
                    <a:p>
                      <a:pPr algn="ctr" fontAlgn="b"/>
                      <a:r>
                        <a:rPr lang="en-IN" sz="1000" b="0" i="0" u="none" strike="noStrike">
                          <a:solidFill>
                            <a:srgbClr val="000000"/>
                          </a:solidFill>
                          <a:effectLst/>
                          <a:latin typeface="Calibri" panose="020F0502020204030204" pitchFamily="34" charset="0"/>
                        </a:rPr>
                        <a:t>13299</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suv</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2005</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manual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163</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150000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diesel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volvo</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no</a:t>
                      </a:r>
                    </a:p>
                  </a:txBody>
                  <a:tcPr marL="6653" marR="6653" marT="6653" marB="0" anchor="b">
                    <a:lnL>
                      <a:noFill/>
                    </a:lnL>
                    <a:lnR>
                      <a:noFill/>
                    </a:lnR>
                    <a:lnT>
                      <a:noFill/>
                    </a:lnT>
                    <a:lnB>
                      <a:noFill/>
                    </a:lnB>
                  </a:tcPr>
                </a:tc>
                <a:extLst>
                  <a:ext uri="{0D108BD9-81ED-4DB2-BD59-A6C34878D82A}">
                    <a16:rowId xmlns:a16="http://schemas.microsoft.com/office/drawing/2014/main" val="3561857014"/>
                  </a:ext>
                </a:extLst>
              </a:tr>
              <a:tr h="266667">
                <a:tc>
                  <a:txBody>
                    <a:bodyPr/>
                    <a:lstStyle/>
                    <a:p>
                      <a:pPr algn="ctr" fontAlgn="b"/>
                      <a:r>
                        <a:rPr lang="en-IN" sz="1000" b="0" i="0" u="none" strike="noStrike">
                          <a:solidFill>
                            <a:srgbClr val="000000"/>
                          </a:solidFill>
                          <a:effectLst/>
                          <a:latin typeface="Calibri" panose="020F0502020204030204" pitchFamily="34" charset="0"/>
                        </a:rPr>
                        <a:t>3200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bus</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2003</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manual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101</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150000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diesel</a:t>
                      </a:r>
                    </a:p>
                  </a:txBody>
                  <a:tcPr marL="6653" marR="6653" marT="6653" marB="0" anchor="b">
                    <a:lnL>
                      <a:noFill/>
                    </a:lnL>
                    <a:lnR>
                      <a:noFill/>
                    </a:lnR>
                    <a:lnT>
                      <a:noFill/>
                    </a:lnT>
                    <a:lnB>
                      <a:noFill/>
                    </a:lnB>
                  </a:tcPr>
                </a:tc>
                <a:tc>
                  <a:txBody>
                    <a:bodyPr/>
                    <a:lstStyle/>
                    <a:p>
                      <a:pPr algn="ctr" fontAlgn="b"/>
                      <a:r>
                        <a:rPr lang="en-IN" sz="1000" b="0" i="0" u="none" strike="noStrike" dirty="0" err="1">
                          <a:solidFill>
                            <a:srgbClr val="000000"/>
                          </a:solidFill>
                          <a:effectLst/>
                          <a:latin typeface="Calibri" panose="020F0502020204030204" pitchFamily="34" charset="0"/>
                        </a:rPr>
                        <a:t>volkswagen</a:t>
                      </a:r>
                      <a:endParaRPr lang="en-IN" sz="1000" b="0" i="0" u="none" strike="noStrike" dirty="0">
                        <a:solidFill>
                          <a:srgbClr val="000000"/>
                        </a:solidFill>
                        <a:effectLst/>
                        <a:latin typeface="Calibri" panose="020F0502020204030204" pitchFamily="34" charset="0"/>
                      </a:endParaRPr>
                    </a:p>
                  </a:txBody>
                  <a:tcPr marL="6653" marR="6653" marT="6653" marB="0" anchor="b">
                    <a:lnL>
                      <a:noFill/>
                    </a:lnL>
                    <a:lnR>
                      <a:noFill/>
                    </a:lnR>
                    <a:lnT>
                      <a:noFill/>
                    </a:lnT>
                    <a:lnB>
                      <a:noFill/>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6653" marR="6653" marT="6653" marB="0" anchor="b">
                    <a:lnL>
                      <a:noFill/>
                    </a:lnL>
                    <a:lnR>
                      <a:noFill/>
                    </a:lnR>
                    <a:lnT>
                      <a:noFill/>
                    </a:lnT>
                    <a:lnB>
                      <a:noFill/>
                    </a:lnB>
                  </a:tcPr>
                </a:tc>
                <a:extLst>
                  <a:ext uri="{0D108BD9-81ED-4DB2-BD59-A6C34878D82A}">
                    <a16:rowId xmlns:a16="http://schemas.microsoft.com/office/drawing/2014/main" val="332640095"/>
                  </a:ext>
                </a:extLst>
              </a:tr>
              <a:tr h="142222">
                <a:tc>
                  <a:txBody>
                    <a:bodyPr/>
                    <a:lstStyle/>
                    <a:p>
                      <a:pPr algn="ctr" fontAlgn="b"/>
                      <a:r>
                        <a:rPr lang="en-IN" sz="1000" b="0" i="0" u="none" strike="noStrike">
                          <a:solidFill>
                            <a:srgbClr val="000000"/>
                          </a:solidFill>
                          <a:effectLst/>
                          <a:latin typeface="Calibri" panose="020F0502020204030204" pitchFamily="34" charset="0"/>
                        </a:rPr>
                        <a:t>4500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small car</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2006</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manual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86</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60000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petrol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seat</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no</a:t>
                      </a:r>
                    </a:p>
                  </a:txBody>
                  <a:tcPr marL="6653" marR="6653" marT="6653" marB="0" anchor="b">
                    <a:lnL>
                      <a:noFill/>
                    </a:lnL>
                    <a:lnR>
                      <a:noFill/>
                    </a:lnR>
                    <a:lnT>
                      <a:noFill/>
                    </a:lnT>
                    <a:lnB>
                      <a:noFill/>
                    </a:lnB>
                  </a:tcPr>
                </a:tc>
                <a:extLst>
                  <a:ext uri="{0D108BD9-81ED-4DB2-BD59-A6C34878D82A}">
                    <a16:rowId xmlns:a16="http://schemas.microsoft.com/office/drawing/2014/main" val="598045008"/>
                  </a:ext>
                </a:extLst>
              </a:tr>
              <a:tr h="142222">
                <a:tc>
                  <a:txBody>
                    <a:bodyPr/>
                    <a:lstStyle/>
                    <a:p>
                      <a:pPr algn="ctr" fontAlgn="b"/>
                      <a:r>
                        <a:rPr lang="en-IN" sz="1000" b="0" i="0" u="none" strike="noStrike">
                          <a:solidFill>
                            <a:srgbClr val="000000"/>
                          </a:solidFill>
                          <a:effectLst/>
                          <a:latin typeface="Calibri" panose="020F0502020204030204" pitchFamily="34" charset="0"/>
                        </a:rPr>
                        <a:t>18750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suv</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2008</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automatic</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185</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150000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diesel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volvo</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no</a:t>
                      </a:r>
                    </a:p>
                  </a:txBody>
                  <a:tcPr marL="6653" marR="6653" marT="6653" marB="0" anchor="b">
                    <a:lnL>
                      <a:noFill/>
                    </a:lnL>
                    <a:lnR>
                      <a:noFill/>
                    </a:lnR>
                    <a:lnT>
                      <a:noFill/>
                    </a:lnT>
                    <a:lnB>
                      <a:noFill/>
                    </a:lnB>
                  </a:tcPr>
                </a:tc>
                <a:extLst>
                  <a:ext uri="{0D108BD9-81ED-4DB2-BD59-A6C34878D82A}">
                    <a16:rowId xmlns:a16="http://schemas.microsoft.com/office/drawing/2014/main" val="2507741264"/>
                  </a:ext>
                </a:extLst>
              </a:tr>
              <a:tr h="266667">
                <a:tc>
                  <a:txBody>
                    <a:bodyPr/>
                    <a:lstStyle/>
                    <a:p>
                      <a:pPr algn="ctr" fontAlgn="b"/>
                      <a:r>
                        <a:rPr lang="en-IN" sz="1000" b="0" i="0" u="none" strike="noStrike">
                          <a:solidFill>
                            <a:srgbClr val="000000"/>
                          </a:solidFill>
                          <a:effectLst/>
                          <a:latin typeface="Calibri" panose="020F0502020204030204" pitchFamily="34" charset="0"/>
                        </a:rPr>
                        <a:t>988</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limousine</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1995</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manual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90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150000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petrol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volkswagen</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no</a:t>
                      </a:r>
                    </a:p>
                  </a:txBody>
                  <a:tcPr marL="6653" marR="6653" marT="6653" marB="0" anchor="b">
                    <a:lnL>
                      <a:noFill/>
                    </a:lnL>
                    <a:lnR>
                      <a:noFill/>
                    </a:lnR>
                    <a:lnT>
                      <a:noFill/>
                    </a:lnT>
                    <a:lnB>
                      <a:noFill/>
                    </a:lnB>
                  </a:tcPr>
                </a:tc>
                <a:extLst>
                  <a:ext uri="{0D108BD9-81ED-4DB2-BD59-A6C34878D82A}">
                    <a16:rowId xmlns:a16="http://schemas.microsoft.com/office/drawing/2014/main" val="547351879"/>
                  </a:ext>
                </a:extLst>
              </a:tr>
              <a:tr h="142222">
                <a:tc>
                  <a:txBody>
                    <a:bodyPr/>
                    <a:lstStyle/>
                    <a:p>
                      <a:pPr algn="ctr" fontAlgn="b"/>
                      <a:r>
                        <a:rPr lang="en-IN" sz="1000" b="0" i="0" u="none" strike="noStrike">
                          <a:solidFill>
                            <a:srgbClr val="000000"/>
                          </a:solidFill>
                          <a:effectLst/>
                          <a:latin typeface="Calibri" panose="020F0502020204030204" pitchFamily="34" charset="0"/>
                        </a:rPr>
                        <a:t>400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station wagon</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1996</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manual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150000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petrol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opel</a:t>
                      </a:r>
                    </a:p>
                  </a:txBody>
                  <a:tcPr marL="6653" marR="6653" marT="6653" marB="0" anchor="b">
                    <a:lnL>
                      <a:noFill/>
                    </a:lnL>
                    <a:lnR>
                      <a:noFill/>
                    </a:lnR>
                    <a:lnT>
                      <a:noFill/>
                    </a:lnT>
                    <a:lnB>
                      <a:noFill/>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6653" marR="6653" marT="6653" marB="0" anchor="b">
                    <a:lnL>
                      <a:noFill/>
                    </a:lnL>
                    <a:lnR>
                      <a:noFill/>
                    </a:lnR>
                    <a:lnT>
                      <a:noFill/>
                    </a:lnT>
                    <a:lnB>
                      <a:noFill/>
                    </a:lnB>
                  </a:tcPr>
                </a:tc>
                <a:extLst>
                  <a:ext uri="{0D108BD9-81ED-4DB2-BD59-A6C34878D82A}">
                    <a16:rowId xmlns:a16="http://schemas.microsoft.com/office/drawing/2014/main" val="3753102748"/>
                  </a:ext>
                </a:extLst>
              </a:tr>
              <a:tr h="277399">
                <a:tc>
                  <a:txBody>
                    <a:bodyPr/>
                    <a:lstStyle/>
                    <a:p>
                      <a:pPr algn="ctr" fontAlgn="b"/>
                      <a:r>
                        <a:rPr lang="en-IN" sz="1000" b="0" i="0" u="none" strike="noStrike">
                          <a:solidFill>
                            <a:srgbClr val="000000"/>
                          </a:solidFill>
                          <a:effectLst/>
                          <a:latin typeface="Calibri" panose="020F0502020204030204" pitchFamily="34" charset="0"/>
                        </a:rPr>
                        <a:t>1399</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coupe</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1997</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manual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136</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150000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petrol</a:t>
                      </a:r>
                    </a:p>
                  </a:txBody>
                  <a:tcPr marL="6653" marR="6653" marT="6653" marB="0" anchor="b">
                    <a:lnL>
                      <a:noFill/>
                    </a:lnL>
                    <a:lnR>
                      <a:noFill/>
                    </a:lnR>
                    <a:lnT>
                      <a:noFill/>
                    </a:lnT>
                    <a:lnB>
                      <a:noFill/>
                    </a:lnB>
                  </a:tcPr>
                </a:tc>
                <a:tc>
                  <a:txBody>
                    <a:bodyPr/>
                    <a:lstStyle/>
                    <a:p>
                      <a:pPr algn="ctr" fontAlgn="b"/>
                      <a:r>
                        <a:rPr lang="en-IN" sz="1000" b="0" i="0" u="none" strike="noStrike" dirty="0" err="1">
                          <a:solidFill>
                            <a:srgbClr val="000000"/>
                          </a:solidFill>
                          <a:effectLst/>
                          <a:latin typeface="Calibri" panose="020F0502020204030204" pitchFamily="34" charset="0"/>
                        </a:rPr>
                        <a:t>mercedes_benz</a:t>
                      </a:r>
                      <a:endParaRPr lang="en-IN" sz="1000" b="0" i="0" u="none" strike="noStrike" dirty="0">
                        <a:solidFill>
                          <a:srgbClr val="000000"/>
                        </a:solidFill>
                        <a:effectLst/>
                        <a:latin typeface="Calibri" panose="020F0502020204030204" pitchFamily="34" charset="0"/>
                      </a:endParaRP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no</a:t>
                      </a:r>
                    </a:p>
                  </a:txBody>
                  <a:tcPr marL="6653" marR="6653" marT="6653" marB="0" anchor="b">
                    <a:lnL>
                      <a:noFill/>
                    </a:lnL>
                    <a:lnR>
                      <a:noFill/>
                    </a:lnR>
                    <a:lnT>
                      <a:noFill/>
                    </a:lnT>
                    <a:lnB>
                      <a:noFill/>
                    </a:lnB>
                  </a:tcPr>
                </a:tc>
                <a:extLst>
                  <a:ext uri="{0D108BD9-81ED-4DB2-BD59-A6C34878D82A}">
                    <a16:rowId xmlns:a16="http://schemas.microsoft.com/office/drawing/2014/main" val="4050958704"/>
                  </a:ext>
                </a:extLst>
              </a:tr>
              <a:tr h="142222">
                <a:tc>
                  <a:txBody>
                    <a:bodyPr/>
                    <a:lstStyle/>
                    <a:p>
                      <a:pPr algn="ctr" fontAlgn="b"/>
                      <a:r>
                        <a:rPr lang="en-IN" sz="1000" b="0" i="0" u="none" strike="noStrike">
                          <a:solidFill>
                            <a:srgbClr val="000000"/>
                          </a:solidFill>
                          <a:effectLst/>
                          <a:latin typeface="Calibri" panose="020F0502020204030204" pitchFamily="34" charset="0"/>
                        </a:rPr>
                        <a:t>4680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station wagon</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2005</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manual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122</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150000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petrol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opel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no</a:t>
                      </a:r>
                    </a:p>
                  </a:txBody>
                  <a:tcPr marL="6653" marR="6653" marT="6653" marB="0" anchor="b">
                    <a:lnL>
                      <a:noFill/>
                    </a:lnL>
                    <a:lnR>
                      <a:noFill/>
                    </a:lnR>
                    <a:lnT>
                      <a:noFill/>
                    </a:lnT>
                    <a:lnB>
                      <a:noFill/>
                    </a:lnB>
                  </a:tcPr>
                </a:tc>
                <a:extLst>
                  <a:ext uri="{0D108BD9-81ED-4DB2-BD59-A6C34878D82A}">
                    <a16:rowId xmlns:a16="http://schemas.microsoft.com/office/drawing/2014/main" val="2384727783"/>
                  </a:ext>
                </a:extLst>
              </a:tr>
              <a:tr h="142222">
                <a:tc>
                  <a:txBody>
                    <a:bodyPr/>
                    <a:lstStyle/>
                    <a:p>
                      <a:pPr algn="ctr" fontAlgn="b"/>
                      <a:r>
                        <a:rPr lang="en-IN" sz="1000" b="0" i="0" u="none" strike="noStrike">
                          <a:solidFill>
                            <a:srgbClr val="000000"/>
                          </a:solidFill>
                          <a:effectLst/>
                          <a:latin typeface="Calibri" panose="020F0502020204030204" pitchFamily="34" charset="0"/>
                        </a:rPr>
                        <a:t>8340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limousine</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2005</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automatic</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140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125000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diesel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skoda</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no</a:t>
                      </a:r>
                    </a:p>
                  </a:txBody>
                  <a:tcPr marL="6653" marR="6653" marT="6653" marB="0" anchor="b">
                    <a:lnL>
                      <a:noFill/>
                    </a:lnL>
                    <a:lnR>
                      <a:noFill/>
                    </a:lnR>
                    <a:lnT>
                      <a:noFill/>
                    </a:lnT>
                    <a:lnB>
                      <a:noFill/>
                    </a:lnB>
                  </a:tcPr>
                </a:tc>
                <a:extLst>
                  <a:ext uri="{0D108BD9-81ED-4DB2-BD59-A6C34878D82A}">
                    <a16:rowId xmlns:a16="http://schemas.microsoft.com/office/drawing/2014/main" val="1579524118"/>
                  </a:ext>
                </a:extLst>
              </a:tr>
              <a:tr h="277399">
                <a:tc>
                  <a:txBody>
                    <a:bodyPr/>
                    <a:lstStyle/>
                    <a:p>
                      <a:pPr algn="ctr" fontAlgn="b"/>
                      <a:r>
                        <a:rPr lang="en-IN" sz="1000" b="0" i="0" u="none" strike="noStrike">
                          <a:solidFill>
                            <a:srgbClr val="000000"/>
                          </a:solidFill>
                          <a:effectLst/>
                          <a:latin typeface="Calibri" panose="020F0502020204030204" pitchFamily="34" charset="0"/>
                        </a:rPr>
                        <a:t>1870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limousine</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2001</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manual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82</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150000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petrol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mercedes_benz</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no</a:t>
                      </a:r>
                    </a:p>
                  </a:txBody>
                  <a:tcPr marL="6653" marR="6653" marT="6653" marB="0" anchor="b">
                    <a:lnL>
                      <a:noFill/>
                    </a:lnL>
                    <a:lnR>
                      <a:noFill/>
                    </a:lnR>
                    <a:lnT>
                      <a:noFill/>
                    </a:lnT>
                    <a:lnB>
                      <a:noFill/>
                    </a:lnB>
                  </a:tcPr>
                </a:tc>
                <a:extLst>
                  <a:ext uri="{0D108BD9-81ED-4DB2-BD59-A6C34878D82A}">
                    <a16:rowId xmlns:a16="http://schemas.microsoft.com/office/drawing/2014/main" val="3891083471"/>
                  </a:ext>
                </a:extLst>
              </a:tr>
              <a:tr h="142222">
                <a:tc>
                  <a:txBody>
                    <a:bodyPr/>
                    <a:lstStyle/>
                    <a:p>
                      <a:pPr algn="ctr" fontAlgn="b"/>
                      <a:r>
                        <a:rPr lang="en-IN" sz="1000" b="0" i="0" u="none" strike="noStrike">
                          <a:solidFill>
                            <a:srgbClr val="000000"/>
                          </a:solidFill>
                          <a:effectLst/>
                          <a:latin typeface="Calibri" panose="020F0502020204030204" pitchFamily="34" charset="0"/>
                        </a:rPr>
                        <a:t>2500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coupe</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2001</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manual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105</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125000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petrol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opel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no</a:t>
                      </a:r>
                    </a:p>
                  </a:txBody>
                  <a:tcPr marL="6653" marR="6653" marT="6653" marB="0" anchor="b">
                    <a:lnL>
                      <a:noFill/>
                    </a:lnL>
                    <a:lnR>
                      <a:noFill/>
                    </a:lnR>
                    <a:lnT>
                      <a:noFill/>
                    </a:lnT>
                    <a:lnB>
                      <a:noFill/>
                    </a:lnB>
                  </a:tcPr>
                </a:tc>
                <a:extLst>
                  <a:ext uri="{0D108BD9-81ED-4DB2-BD59-A6C34878D82A}">
                    <a16:rowId xmlns:a16="http://schemas.microsoft.com/office/drawing/2014/main" val="968514051"/>
                  </a:ext>
                </a:extLst>
              </a:tr>
              <a:tr h="142222">
                <a:tc>
                  <a:txBody>
                    <a:bodyPr/>
                    <a:lstStyle/>
                    <a:p>
                      <a:pPr algn="ctr" fontAlgn="b"/>
                      <a:r>
                        <a:rPr lang="en-IN" sz="1000" b="0" i="0" u="none" strike="noStrike">
                          <a:solidFill>
                            <a:srgbClr val="000000"/>
                          </a:solidFill>
                          <a:effectLst/>
                          <a:latin typeface="Calibri" panose="020F0502020204030204" pitchFamily="34" charset="0"/>
                        </a:rPr>
                        <a:t>990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small car</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2001</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manual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68</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150000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petrol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toyota</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no</a:t>
                      </a:r>
                    </a:p>
                  </a:txBody>
                  <a:tcPr marL="6653" marR="6653" marT="6653" marB="0" anchor="b">
                    <a:lnL>
                      <a:noFill/>
                    </a:lnL>
                    <a:lnR>
                      <a:noFill/>
                    </a:lnR>
                    <a:lnT>
                      <a:noFill/>
                    </a:lnT>
                    <a:lnB>
                      <a:noFill/>
                    </a:lnB>
                  </a:tcPr>
                </a:tc>
                <a:extLst>
                  <a:ext uri="{0D108BD9-81ED-4DB2-BD59-A6C34878D82A}">
                    <a16:rowId xmlns:a16="http://schemas.microsoft.com/office/drawing/2014/main" val="3498118603"/>
                  </a:ext>
                </a:extLst>
              </a:tr>
              <a:tr h="142222">
                <a:tc>
                  <a:txBody>
                    <a:bodyPr/>
                    <a:lstStyle/>
                    <a:p>
                      <a:pPr algn="ctr" fontAlgn="b"/>
                      <a:r>
                        <a:rPr lang="en-IN" sz="1000" b="0" i="0" u="none" strike="noStrike">
                          <a:solidFill>
                            <a:srgbClr val="000000"/>
                          </a:solidFill>
                          <a:effectLst/>
                          <a:latin typeface="Calibri" panose="020F0502020204030204" pitchFamily="34" charset="0"/>
                        </a:rPr>
                        <a:t>3000</a:t>
                      </a:r>
                    </a:p>
                  </a:txBody>
                  <a:tcPr marL="6653" marR="6653" marT="6653" marB="0" anchor="b">
                    <a:lnL>
                      <a:noFill/>
                    </a:lnL>
                    <a:lnR>
                      <a:noFill/>
                    </a:lnR>
                    <a:lnT>
                      <a:noFill/>
                    </a:lnT>
                    <a:lnB>
                      <a:noFill/>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2016</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manual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116</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150000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petrol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bmw</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yes</a:t>
                      </a:r>
                    </a:p>
                  </a:txBody>
                  <a:tcPr marL="6653" marR="6653" marT="6653" marB="0" anchor="b">
                    <a:lnL>
                      <a:noFill/>
                    </a:lnL>
                    <a:lnR>
                      <a:noFill/>
                    </a:lnR>
                    <a:lnT>
                      <a:noFill/>
                    </a:lnT>
                    <a:lnB>
                      <a:noFill/>
                    </a:lnB>
                  </a:tcPr>
                </a:tc>
                <a:extLst>
                  <a:ext uri="{0D108BD9-81ED-4DB2-BD59-A6C34878D82A}">
                    <a16:rowId xmlns:a16="http://schemas.microsoft.com/office/drawing/2014/main" val="2438784670"/>
                  </a:ext>
                </a:extLst>
              </a:tr>
              <a:tr h="142222">
                <a:tc>
                  <a:txBody>
                    <a:bodyPr/>
                    <a:lstStyle/>
                    <a:p>
                      <a:pPr algn="ctr" fontAlgn="b"/>
                      <a:r>
                        <a:rPr lang="en-IN" sz="1000" b="0" i="0" u="none" strike="noStrike">
                          <a:solidFill>
                            <a:srgbClr val="000000"/>
                          </a:solidFill>
                          <a:effectLst/>
                          <a:latin typeface="Calibri" panose="020F0502020204030204" pitchFamily="34" charset="0"/>
                        </a:rPr>
                        <a:t>2200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limousine</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2003</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manual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83</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125000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petrol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opel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no</a:t>
                      </a:r>
                    </a:p>
                  </a:txBody>
                  <a:tcPr marL="6653" marR="6653" marT="6653" marB="0" anchor="b">
                    <a:lnL>
                      <a:noFill/>
                    </a:lnL>
                    <a:lnR>
                      <a:noFill/>
                    </a:lnR>
                    <a:lnT>
                      <a:noFill/>
                    </a:lnT>
                    <a:lnB>
                      <a:noFill/>
                    </a:lnB>
                  </a:tcPr>
                </a:tc>
                <a:extLst>
                  <a:ext uri="{0D108BD9-81ED-4DB2-BD59-A6C34878D82A}">
                    <a16:rowId xmlns:a16="http://schemas.microsoft.com/office/drawing/2014/main" val="1955070839"/>
                  </a:ext>
                </a:extLst>
              </a:tr>
              <a:tr h="142222">
                <a:tc>
                  <a:txBody>
                    <a:bodyPr/>
                    <a:lstStyle/>
                    <a:p>
                      <a:pPr algn="ctr" fontAlgn="b"/>
                      <a:r>
                        <a:rPr lang="en-IN" sz="1000" b="0" i="0" u="none" strike="noStrike">
                          <a:solidFill>
                            <a:srgbClr val="000000"/>
                          </a:solidFill>
                          <a:effectLst/>
                          <a:latin typeface="Calibri" panose="020F0502020204030204" pitchFamily="34" charset="0"/>
                        </a:rPr>
                        <a:t>1600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station wagon</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1999</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manual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140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150000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diesel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volvo</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no</a:t>
                      </a:r>
                    </a:p>
                  </a:txBody>
                  <a:tcPr marL="6653" marR="6653" marT="6653" marB="0" anchor="b">
                    <a:lnL>
                      <a:noFill/>
                    </a:lnL>
                    <a:lnR>
                      <a:noFill/>
                    </a:lnR>
                    <a:lnT>
                      <a:noFill/>
                    </a:lnT>
                    <a:lnB>
                      <a:noFill/>
                    </a:lnB>
                  </a:tcPr>
                </a:tc>
                <a:extLst>
                  <a:ext uri="{0D108BD9-81ED-4DB2-BD59-A6C34878D82A}">
                    <a16:rowId xmlns:a16="http://schemas.microsoft.com/office/drawing/2014/main" val="1383183837"/>
                  </a:ext>
                </a:extLst>
              </a:tr>
              <a:tr h="142222">
                <a:tc>
                  <a:txBody>
                    <a:bodyPr/>
                    <a:lstStyle/>
                    <a:p>
                      <a:pPr algn="ctr" fontAlgn="b"/>
                      <a:r>
                        <a:rPr lang="en-IN" sz="1000" b="0" i="0" u="none" strike="noStrike">
                          <a:solidFill>
                            <a:srgbClr val="000000"/>
                          </a:solidFill>
                          <a:effectLst/>
                          <a:latin typeface="Calibri" panose="020F0502020204030204" pitchFamily="34" charset="0"/>
                        </a:rPr>
                        <a:t>1300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suv</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1993</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manual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101</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150000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diesel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nissan</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yes</a:t>
                      </a:r>
                    </a:p>
                  </a:txBody>
                  <a:tcPr marL="6653" marR="6653" marT="6653" marB="0" anchor="b">
                    <a:lnL>
                      <a:noFill/>
                    </a:lnL>
                    <a:lnR>
                      <a:noFill/>
                    </a:lnR>
                    <a:lnT>
                      <a:noFill/>
                    </a:lnT>
                    <a:lnB>
                      <a:noFill/>
                    </a:lnB>
                  </a:tcPr>
                </a:tc>
                <a:extLst>
                  <a:ext uri="{0D108BD9-81ED-4DB2-BD59-A6C34878D82A}">
                    <a16:rowId xmlns:a16="http://schemas.microsoft.com/office/drawing/2014/main" val="2580137865"/>
                  </a:ext>
                </a:extLst>
              </a:tr>
              <a:tr h="142222">
                <a:tc>
                  <a:txBody>
                    <a:bodyPr/>
                    <a:lstStyle/>
                    <a:p>
                      <a:pPr algn="ctr" fontAlgn="b"/>
                      <a:r>
                        <a:rPr lang="en-IN" sz="1000" b="0" i="0" u="none" strike="noStrike">
                          <a:solidFill>
                            <a:srgbClr val="000000"/>
                          </a:solidFill>
                          <a:effectLst/>
                          <a:latin typeface="Calibri" panose="020F0502020204030204" pitchFamily="34" charset="0"/>
                        </a:rPr>
                        <a:t>4100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others</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2002</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manual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125</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150000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diesel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others</a:t>
                      </a:r>
                    </a:p>
                  </a:txBody>
                  <a:tcPr marL="6653" marR="6653" marT="6653" marB="0" anchor="b">
                    <a:lnL>
                      <a:noFill/>
                    </a:lnL>
                    <a:lnR>
                      <a:noFill/>
                    </a:lnR>
                    <a:lnT>
                      <a:noFill/>
                    </a:lnT>
                    <a:lnB>
                      <a:noFill/>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6653" marR="6653" marT="6653" marB="0" anchor="b">
                    <a:lnL>
                      <a:noFill/>
                    </a:lnL>
                    <a:lnR>
                      <a:noFill/>
                    </a:lnR>
                    <a:lnT>
                      <a:noFill/>
                    </a:lnT>
                    <a:lnB>
                      <a:noFill/>
                    </a:lnB>
                  </a:tcPr>
                </a:tc>
                <a:extLst>
                  <a:ext uri="{0D108BD9-81ED-4DB2-BD59-A6C34878D82A}">
                    <a16:rowId xmlns:a16="http://schemas.microsoft.com/office/drawing/2014/main" val="162625703"/>
                  </a:ext>
                </a:extLst>
              </a:tr>
              <a:tr h="266667">
                <a:tc>
                  <a:txBody>
                    <a:bodyPr/>
                    <a:lstStyle/>
                    <a:p>
                      <a:pPr algn="ctr" fontAlgn="b"/>
                      <a:r>
                        <a:rPr lang="en-IN" sz="1000" b="0" i="0" u="none" strike="noStrike">
                          <a:solidFill>
                            <a:srgbClr val="000000"/>
                          </a:solidFill>
                          <a:effectLst/>
                          <a:latin typeface="Calibri" panose="020F0502020204030204" pitchFamily="34" charset="0"/>
                        </a:rPr>
                        <a:t>600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small car</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1998</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manual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75</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150000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petrol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volkswagen</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yes</a:t>
                      </a:r>
                    </a:p>
                  </a:txBody>
                  <a:tcPr marL="6653" marR="6653" marT="6653" marB="0" anchor="b">
                    <a:lnL>
                      <a:noFill/>
                    </a:lnL>
                    <a:lnR>
                      <a:noFill/>
                    </a:lnR>
                    <a:lnT>
                      <a:noFill/>
                    </a:lnT>
                    <a:lnB>
                      <a:noFill/>
                    </a:lnB>
                  </a:tcPr>
                </a:tc>
                <a:extLst>
                  <a:ext uri="{0D108BD9-81ED-4DB2-BD59-A6C34878D82A}">
                    <a16:rowId xmlns:a16="http://schemas.microsoft.com/office/drawing/2014/main" val="1293451417"/>
                  </a:ext>
                </a:extLst>
              </a:tr>
              <a:tr h="266667">
                <a:tc>
                  <a:txBody>
                    <a:bodyPr/>
                    <a:lstStyle/>
                    <a:p>
                      <a:pPr algn="ctr" fontAlgn="b"/>
                      <a:r>
                        <a:rPr lang="en-IN" sz="1000" b="0" i="0" u="none" strike="noStrike">
                          <a:solidFill>
                            <a:srgbClr val="000000"/>
                          </a:solidFill>
                          <a:effectLst/>
                          <a:latin typeface="Calibri" panose="020F0502020204030204" pitchFamily="34" charset="0"/>
                        </a:rPr>
                        <a:t>698</a:t>
                      </a:r>
                    </a:p>
                  </a:txBody>
                  <a:tcPr marL="6653" marR="6653" marT="6653" marB="0" anchor="b">
                    <a:lnL>
                      <a:noFill/>
                    </a:lnL>
                    <a:lnR>
                      <a:noFill/>
                    </a:lnR>
                    <a:lnT>
                      <a:noFill/>
                    </a:lnT>
                    <a:lnB>
                      <a:noFill/>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2017</a:t>
                      </a:r>
                    </a:p>
                  </a:txBody>
                  <a:tcPr marL="6653" marR="6653" marT="6653" marB="0" anchor="b">
                    <a:lnL>
                      <a:noFill/>
                    </a:lnL>
                    <a:lnR>
                      <a:noFill/>
                    </a:lnR>
                    <a:lnT>
                      <a:noFill/>
                    </a:lnT>
                    <a:lnB>
                      <a:noFill/>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150000</a:t>
                      </a:r>
                    </a:p>
                  </a:txBody>
                  <a:tcPr marL="6653" marR="6653" marT="6653" marB="0" anchor="b">
                    <a:lnL>
                      <a:noFill/>
                    </a:lnL>
                    <a:lnR>
                      <a:noFill/>
                    </a:lnR>
                    <a:lnT>
                      <a:noFill/>
                    </a:lnT>
                    <a:lnB>
                      <a:noFill/>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volkswagen</a:t>
                      </a:r>
                    </a:p>
                  </a:txBody>
                  <a:tcPr marL="6653" marR="6653" marT="6653" marB="0" anchor="b">
                    <a:lnL>
                      <a:noFill/>
                    </a:lnL>
                    <a:lnR>
                      <a:noFill/>
                    </a:lnR>
                    <a:lnT>
                      <a:noFill/>
                    </a:lnT>
                    <a:lnB>
                      <a:noFill/>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6653" marR="6653" marT="6653" marB="0" anchor="b">
                    <a:lnL>
                      <a:noFill/>
                    </a:lnL>
                    <a:lnR>
                      <a:noFill/>
                    </a:lnR>
                    <a:lnT>
                      <a:noFill/>
                    </a:lnT>
                    <a:lnB>
                      <a:noFill/>
                    </a:lnB>
                  </a:tcPr>
                </a:tc>
                <a:extLst>
                  <a:ext uri="{0D108BD9-81ED-4DB2-BD59-A6C34878D82A}">
                    <a16:rowId xmlns:a16="http://schemas.microsoft.com/office/drawing/2014/main" val="2243919778"/>
                  </a:ext>
                </a:extLst>
              </a:tr>
              <a:tr h="142222">
                <a:tc>
                  <a:txBody>
                    <a:bodyPr/>
                    <a:lstStyle/>
                    <a:p>
                      <a:pPr algn="ctr" fontAlgn="b"/>
                      <a:r>
                        <a:rPr lang="en-IN" sz="1000" b="0" i="0" u="none" strike="noStrike">
                          <a:solidFill>
                            <a:srgbClr val="000000"/>
                          </a:solidFill>
                          <a:effectLst/>
                          <a:latin typeface="Calibri" panose="020F0502020204030204" pitchFamily="34" charset="0"/>
                        </a:rPr>
                        <a:t>680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limousine</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1992</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manual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88</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150000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petrol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mazda</a:t>
                      </a:r>
                    </a:p>
                  </a:txBody>
                  <a:tcPr marL="6653" marR="6653" marT="6653" marB="0" anchor="b">
                    <a:lnL>
                      <a:noFill/>
                    </a:lnL>
                    <a:lnR>
                      <a:noFill/>
                    </a:lnR>
                    <a:lnT>
                      <a:noFill/>
                    </a:lnT>
                    <a:lnB>
                      <a:noFill/>
                    </a:lnB>
                  </a:tcPr>
                </a:tc>
                <a:tc>
                  <a:txBody>
                    <a:bodyPr/>
                    <a:lstStyle/>
                    <a:p>
                      <a:pPr algn="ctr" fontAlgn="b"/>
                      <a:r>
                        <a:rPr lang="en-IN" sz="1000" b="0" i="0" u="none" strike="noStrike" dirty="0">
                          <a:solidFill>
                            <a:srgbClr val="000000"/>
                          </a:solidFill>
                          <a:effectLst/>
                          <a:latin typeface="Calibri" panose="020F0502020204030204" pitchFamily="34" charset="0"/>
                        </a:rPr>
                        <a:t>no</a:t>
                      </a:r>
                    </a:p>
                  </a:txBody>
                  <a:tcPr marL="6653" marR="6653" marT="6653" marB="0" anchor="b">
                    <a:lnL>
                      <a:noFill/>
                    </a:lnL>
                    <a:lnR>
                      <a:noFill/>
                    </a:lnR>
                    <a:lnT>
                      <a:noFill/>
                    </a:lnT>
                    <a:lnB>
                      <a:noFill/>
                    </a:lnB>
                  </a:tcPr>
                </a:tc>
                <a:extLst>
                  <a:ext uri="{0D108BD9-81ED-4DB2-BD59-A6C34878D82A}">
                    <a16:rowId xmlns:a16="http://schemas.microsoft.com/office/drawing/2014/main" val="1170731075"/>
                  </a:ext>
                </a:extLst>
              </a:tr>
            </a:tbl>
          </a:graphicData>
        </a:graphic>
      </p:graphicFrame>
    </p:spTree>
    <p:extLst>
      <p:ext uri="{BB962C8B-B14F-4D97-AF65-F5344CB8AC3E}">
        <p14:creationId xmlns:p14="http://schemas.microsoft.com/office/powerpoint/2010/main" val="2988498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CBA7-76FF-40B2-9545-9F21B654F8A7}"/>
              </a:ext>
            </a:extLst>
          </p:cNvPr>
          <p:cNvSpPr>
            <a:spLocks noGrp="1"/>
          </p:cNvSpPr>
          <p:nvPr>
            <p:ph type="title"/>
          </p:nvPr>
        </p:nvSpPr>
        <p:spPr>
          <a:xfrm>
            <a:off x="0" y="55368"/>
            <a:ext cx="10515600" cy="1325563"/>
          </a:xfrm>
        </p:spPr>
        <p:txBody>
          <a:bodyPr>
            <a:normAutofit/>
          </a:bodyPr>
          <a:lstStyle/>
          <a:p>
            <a:r>
              <a:rPr lang="en-US" sz="3600" dirty="0"/>
              <a:t>Summarizing Qua</a:t>
            </a:r>
            <a:r>
              <a:rPr lang="en-US" sz="3600" dirty="0">
                <a:solidFill>
                  <a:srgbClr val="FF0000"/>
                </a:solidFill>
              </a:rPr>
              <a:t>nt</a:t>
            </a:r>
            <a:r>
              <a:rPr lang="en-US" sz="3600" dirty="0"/>
              <a:t>itative Data –  </a:t>
            </a:r>
            <a:br>
              <a:rPr lang="en-US" sz="3600" dirty="0"/>
            </a:br>
            <a:r>
              <a:rPr lang="en-US" sz="3600" dirty="0"/>
              <a:t> Distributions</a:t>
            </a:r>
            <a:endParaRPr lang="en-IN" sz="3600" dirty="0"/>
          </a:p>
        </p:txBody>
      </p:sp>
      <p:graphicFrame>
        <p:nvGraphicFramePr>
          <p:cNvPr id="5" name="Table 4">
            <a:extLst>
              <a:ext uri="{FF2B5EF4-FFF2-40B4-BE49-F238E27FC236}">
                <a16:creationId xmlns:a16="http://schemas.microsoft.com/office/drawing/2014/main" id="{174FD2A1-C979-4EC5-BB07-BA264190DDD8}"/>
              </a:ext>
            </a:extLst>
          </p:cNvPr>
          <p:cNvGraphicFramePr>
            <a:graphicFrameLocks noGrp="1"/>
          </p:cNvGraphicFramePr>
          <p:nvPr/>
        </p:nvGraphicFramePr>
        <p:xfrm>
          <a:off x="525658" y="1711315"/>
          <a:ext cx="2460138" cy="3657600"/>
        </p:xfrm>
        <a:graphic>
          <a:graphicData uri="http://schemas.openxmlformats.org/drawingml/2006/table">
            <a:tbl>
              <a:tblPr>
                <a:tableStyleId>{5C22544A-7EE6-4342-B048-85BDC9FD1C3A}</a:tableStyleId>
              </a:tblPr>
              <a:tblGrid>
                <a:gridCol w="1400663">
                  <a:extLst>
                    <a:ext uri="{9D8B030D-6E8A-4147-A177-3AD203B41FA5}">
                      <a16:colId xmlns:a16="http://schemas.microsoft.com/office/drawing/2014/main" val="342965595"/>
                    </a:ext>
                  </a:extLst>
                </a:gridCol>
                <a:gridCol w="1059475">
                  <a:extLst>
                    <a:ext uri="{9D8B030D-6E8A-4147-A177-3AD203B41FA5}">
                      <a16:colId xmlns:a16="http://schemas.microsoft.com/office/drawing/2014/main" val="2165838512"/>
                    </a:ext>
                  </a:extLst>
                </a:gridCol>
              </a:tblGrid>
              <a:tr h="228600">
                <a:tc>
                  <a:txBody>
                    <a:bodyPr/>
                    <a:lstStyle/>
                    <a:p>
                      <a:pPr algn="ctr" fontAlgn="b"/>
                      <a:r>
                        <a:rPr lang="en-IN" sz="1400" u="none" strike="noStrike" dirty="0">
                          <a:solidFill>
                            <a:srgbClr val="FF0000"/>
                          </a:solidFill>
                          <a:effectLst/>
                        </a:rPr>
                        <a:t>Hrs</a:t>
                      </a:r>
                      <a:endParaRPr lang="en-IN" sz="14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Frequency</a:t>
                      </a:r>
                      <a:endParaRPr lang="en-IN" sz="14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73875603"/>
                  </a:ext>
                </a:extLst>
              </a:tr>
              <a:tr h="228600">
                <a:tc>
                  <a:txBody>
                    <a:bodyPr/>
                    <a:lstStyle/>
                    <a:p>
                      <a:pPr algn="ctr" fontAlgn="b"/>
                      <a:r>
                        <a:rPr lang="en-IN" sz="1400" u="none" strike="noStrike">
                          <a:effectLst/>
                        </a:rPr>
                        <a:t>66 - 68</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1</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00064608"/>
                  </a:ext>
                </a:extLst>
              </a:tr>
              <a:tr h="228600">
                <a:tc>
                  <a:txBody>
                    <a:bodyPr/>
                    <a:lstStyle/>
                    <a:p>
                      <a:pPr algn="ctr" fontAlgn="b"/>
                      <a:r>
                        <a:rPr lang="en-IN" sz="1400" u="none" strike="noStrike">
                          <a:effectLst/>
                        </a:rPr>
                        <a:t>63 - 65</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0</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26608178"/>
                  </a:ext>
                </a:extLst>
              </a:tr>
              <a:tr h="228600">
                <a:tc>
                  <a:txBody>
                    <a:bodyPr/>
                    <a:lstStyle/>
                    <a:p>
                      <a:pPr algn="ctr" fontAlgn="b"/>
                      <a:r>
                        <a:rPr lang="en-IN" sz="1400" u="none" strike="noStrike" dirty="0">
                          <a:effectLst/>
                        </a:rPr>
                        <a:t>60 - 62</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1</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86689682"/>
                  </a:ext>
                </a:extLst>
              </a:tr>
              <a:tr h="228600">
                <a:tc>
                  <a:txBody>
                    <a:bodyPr/>
                    <a:lstStyle/>
                    <a:p>
                      <a:pPr algn="ctr" fontAlgn="b"/>
                      <a:r>
                        <a:rPr lang="en-IN" sz="1400" u="none" strike="noStrike">
                          <a:effectLst/>
                        </a:rPr>
                        <a:t>57 - 59</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2</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04510301"/>
                  </a:ext>
                </a:extLst>
              </a:tr>
              <a:tr h="228600">
                <a:tc>
                  <a:txBody>
                    <a:bodyPr/>
                    <a:lstStyle/>
                    <a:p>
                      <a:pPr algn="ctr" fontAlgn="b"/>
                      <a:r>
                        <a:rPr lang="en-IN" sz="1400" u="none" strike="noStrike" dirty="0">
                          <a:effectLst/>
                        </a:rPr>
                        <a:t>54 - 56</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4</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25022368"/>
                  </a:ext>
                </a:extLst>
              </a:tr>
              <a:tr h="228600">
                <a:tc>
                  <a:txBody>
                    <a:bodyPr/>
                    <a:lstStyle/>
                    <a:p>
                      <a:pPr algn="ctr" fontAlgn="b"/>
                      <a:r>
                        <a:rPr lang="en-IN" sz="1400" u="none" strike="noStrike" dirty="0">
                          <a:effectLst/>
                        </a:rPr>
                        <a:t>51 - 53</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6</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97285586"/>
                  </a:ext>
                </a:extLst>
              </a:tr>
              <a:tr h="228600">
                <a:tc>
                  <a:txBody>
                    <a:bodyPr/>
                    <a:lstStyle/>
                    <a:p>
                      <a:pPr algn="ctr" fontAlgn="b"/>
                      <a:r>
                        <a:rPr lang="en-IN" sz="1400" u="none" strike="noStrike">
                          <a:effectLst/>
                        </a:rPr>
                        <a:t>48 - 50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7</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63294571"/>
                  </a:ext>
                </a:extLst>
              </a:tr>
              <a:tr h="228600">
                <a:tc>
                  <a:txBody>
                    <a:bodyPr/>
                    <a:lstStyle/>
                    <a:p>
                      <a:pPr algn="ctr" fontAlgn="b"/>
                      <a:r>
                        <a:rPr lang="en-IN" sz="1400" u="none" strike="noStrike">
                          <a:effectLst/>
                        </a:rPr>
                        <a:t>45 - 47</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4</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47621641"/>
                  </a:ext>
                </a:extLst>
              </a:tr>
              <a:tr h="228600">
                <a:tc>
                  <a:txBody>
                    <a:bodyPr/>
                    <a:lstStyle/>
                    <a:p>
                      <a:pPr algn="ctr" fontAlgn="b"/>
                      <a:r>
                        <a:rPr lang="en-IN" sz="1400" u="none" strike="noStrike">
                          <a:effectLst/>
                        </a:rPr>
                        <a:t>42 -44</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2</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40517262"/>
                  </a:ext>
                </a:extLst>
              </a:tr>
              <a:tr h="228600">
                <a:tc>
                  <a:txBody>
                    <a:bodyPr/>
                    <a:lstStyle/>
                    <a:p>
                      <a:pPr algn="ctr" fontAlgn="b"/>
                      <a:r>
                        <a:rPr lang="en-IN" sz="1400" u="none" strike="noStrike">
                          <a:effectLst/>
                        </a:rPr>
                        <a:t>39 - 41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1</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4076133"/>
                  </a:ext>
                </a:extLst>
              </a:tr>
              <a:tr h="228600">
                <a:tc>
                  <a:txBody>
                    <a:bodyPr/>
                    <a:lstStyle/>
                    <a:p>
                      <a:pPr algn="ctr" fontAlgn="b"/>
                      <a:r>
                        <a:rPr lang="en-IN" sz="1400" u="none" strike="noStrike">
                          <a:effectLst/>
                        </a:rPr>
                        <a:t>36 -38</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0</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70457730"/>
                  </a:ext>
                </a:extLst>
              </a:tr>
              <a:tr h="228600">
                <a:tc>
                  <a:txBody>
                    <a:bodyPr/>
                    <a:lstStyle/>
                    <a:p>
                      <a:pPr algn="ctr" fontAlgn="b"/>
                      <a:r>
                        <a:rPr lang="en-IN" sz="1400" u="none" strike="noStrike">
                          <a:effectLst/>
                        </a:rPr>
                        <a:t>33 - 35</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1</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516123"/>
                  </a:ext>
                </a:extLst>
              </a:tr>
              <a:tr h="228600">
                <a:tc>
                  <a:txBody>
                    <a:bodyPr/>
                    <a:lstStyle/>
                    <a:p>
                      <a:pPr algn="ctr" fontAlgn="b"/>
                      <a:r>
                        <a:rPr lang="en-IN" sz="1400" u="none" strike="noStrike">
                          <a:effectLst/>
                        </a:rPr>
                        <a:t>30 - 32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0</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24551558"/>
                  </a:ext>
                </a:extLst>
              </a:tr>
              <a:tr h="228600">
                <a:tc>
                  <a:txBody>
                    <a:bodyPr/>
                    <a:lstStyle/>
                    <a:p>
                      <a:pPr algn="ctr" fontAlgn="b"/>
                      <a:r>
                        <a:rPr lang="en-IN" sz="1400" u="none" strike="noStrike" dirty="0">
                          <a:effectLst/>
                        </a:rPr>
                        <a:t>27 - 29</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1</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91175604"/>
                  </a:ext>
                </a:extLst>
              </a:tr>
              <a:tr h="228600">
                <a:tc>
                  <a:txBody>
                    <a:bodyPr/>
                    <a:lstStyle/>
                    <a:p>
                      <a:pPr algn="ctr" fontAlgn="b"/>
                      <a:r>
                        <a:rPr lang="en-IN" sz="1400" u="none" strike="noStrike">
                          <a:effectLst/>
                        </a:rPr>
                        <a:t>Total n</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30</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49824515"/>
                  </a:ext>
                </a:extLst>
              </a:tr>
            </a:tbl>
          </a:graphicData>
        </a:graphic>
      </p:graphicFrame>
      <p:sp>
        <p:nvSpPr>
          <p:cNvPr id="8" name="Arrow: Right 7">
            <a:extLst>
              <a:ext uri="{FF2B5EF4-FFF2-40B4-BE49-F238E27FC236}">
                <a16:creationId xmlns:a16="http://schemas.microsoft.com/office/drawing/2014/main" id="{89B37088-A626-43CA-AB3D-5CEF0033F581}"/>
              </a:ext>
            </a:extLst>
          </p:cNvPr>
          <p:cNvSpPr/>
          <p:nvPr/>
        </p:nvSpPr>
        <p:spPr>
          <a:xfrm>
            <a:off x="3515972" y="3209730"/>
            <a:ext cx="684245" cy="4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 name="Table 2">
            <a:extLst>
              <a:ext uri="{FF2B5EF4-FFF2-40B4-BE49-F238E27FC236}">
                <a16:creationId xmlns:a16="http://schemas.microsoft.com/office/drawing/2014/main" id="{FF021E35-878F-4A31-BB95-387C88E19A8E}"/>
              </a:ext>
            </a:extLst>
          </p:cNvPr>
          <p:cNvGraphicFramePr>
            <a:graphicFrameLocks noGrp="1"/>
          </p:cNvGraphicFramePr>
          <p:nvPr/>
        </p:nvGraphicFramePr>
        <p:xfrm>
          <a:off x="4903788" y="1819469"/>
          <a:ext cx="4889500" cy="3657600"/>
        </p:xfrm>
        <a:graphic>
          <a:graphicData uri="http://schemas.openxmlformats.org/drawingml/2006/table">
            <a:tbl>
              <a:tblPr>
                <a:tableStyleId>{5C22544A-7EE6-4342-B048-85BDC9FD1C3A}</a:tableStyleId>
              </a:tblPr>
              <a:tblGrid>
                <a:gridCol w="647926">
                  <a:extLst>
                    <a:ext uri="{9D8B030D-6E8A-4147-A177-3AD203B41FA5}">
                      <a16:colId xmlns:a16="http://schemas.microsoft.com/office/drawing/2014/main" val="971870204"/>
                    </a:ext>
                  </a:extLst>
                </a:gridCol>
                <a:gridCol w="571274">
                  <a:extLst>
                    <a:ext uri="{9D8B030D-6E8A-4147-A177-3AD203B41FA5}">
                      <a16:colId xmlns:a16="http://schemas.microsoft.com/office/drawing/2014/main" val="3986729749"/>
                    </a:ext>
                  </a:extLst>
                </a:gridCol>
                <a:gridCol w="800100">
                  <a:extLst>
                    <a:ext uri="{9D8B030D-6E8A-4147-A177-3AD203B41FA5}">
                      <a16:colId xmlns:a16="http://schemas.microsoft.com/office/drawing/2014/main" val="3469694792"/>
                    </a:ext>
                  </a:extLst>
                </a:gridCol>
                <a:gridCol w="1092200">
                  <a:extLst>
                    <a:ext uri="{9D8B030D-6E8A-4147-A177-3AD203B41FA5}">
                      <a16:colId xmlns:a16="http://schemas.microsoft.com/office/drawing/2014/main" val="108123638"/>
                    </a:ext>
                  </a:extLst>
                </a:gridCol>
                <a:gridCol w="1778000">
                  <a:extLst>
                    <a:ext uri="{9D8B030D-6E8A-4147-A177-3AD203B41FA5}">
                      <a16:colId xmlns:a16="http://schemas.microsoft.com/office/drawing/2014/main" val="2967345539"/>
                    </a:ext>
                  </a:extLst>
                </a:gridCol>
              </a:tblGrid>
              <a:tr h="228600">
                <a:tc>
                  <a:txBody>
                    <a:bodyPr/>
                    <a:lstStyle/>
                    <a:p>
                      <a:pPr algn="ctr" fontAlgn="b"/>
                      <a:r>
                        <a:rPr lang="en-IN" sz="1400" u="none" strike="noStrike" dirty="0">
                          <a:solidFill>
                            <a:srgbClr val="FF0000"/>
                          </a:solidFill>
                          <a:effectLst/>
                        </a:rPr>
                        <a:t>Hrs</a:t>
                      </a:r>
                      <a:endParaRPr lang="en-IN" sz="14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f</a:t>
                      </a:r>
                      <a:endParaRPr lang="en-IN" sz="14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Cum. f</a:t>
                      </a:r>
                      <a:endParaRPr lang="en-IN" sz="14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Cum. Prop (f)</a:t>
                      </a:r>
                      <a:endParaRPr lang="en-IN" sz="14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solidFill>
                            <a:srgbClr val="FF0000"/>
                          </a:solidFill>
                          <a:effectLst/>
                        </a:rPr>
                        <a:t>% Cum f (rounded off)</a:t>
                      </a:r>
                      <a:endParaRPr lang="en-IN" sz="14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56548566"/>
                  </a:ext>
                </a:extLst>
              </a:tr>
              <a:tr h="228600">
                <a:tc>
                  <a:txBody>
                    <a:bodyPr/>
                    <a:lstStyle/>
                    <a:p>
                      <a:pPr algn="ctr" fontAlgn="b"/>
                      <a:r>
                        <a:rPr lang="en-IN" sz="1400" u="none" strike="noStrike" dirty="0">
                          <a:effectLst/>
                        </a:rPr>
                        <a:t>&lt; 69</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1</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30</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1.00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100</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8678428"/>
                  </a:ext>
                </a:extLst>
              </a:tr>
              <a:tr h="2286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Arial"/>
                          <a:ea typeface="+mn-ea"/>
                          <a:cs typeface="+mn-cs"/>
                        </a:rPr>
                        <a:t>&lt; 66</a:t>
                      </a:r>
                      <a:endParaRPr kumimoji="0" lang="en-IN"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7620" marR="7620" marT="7620" marB="0" anchor="b"/>
                </a:tc>
                <a:tc>
                  <a:txBody>
                    <a:bodyPr/>
                    <a:lstStyle/>
                    <a:p>
                      <a:pPr algn="ctr" fontAlgn="b"/>
                      <a:r>
                        <a:rPr lang="en-IN" sz="1400" u="none" strike="noStrike" dirty="0">
                          <a:effectLst/>
                        </a:rPr>
                        <a:t>0</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29</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0.97</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97</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53594042"/>
                  </a:ext>
                </a:extLst>
              </a:tr>
              <a:tr h="2286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Arial"/>
                          <a:ea typeface="+mn-ea"/>
                          <a:cs typeface="+mn-cs"/>
                        </a:rPr>
                        <a:t>&lt; 63</a:t>
                      </a:r>
                      <a:endParaRPr kumimoji="0" lang="en-IN"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7620" marR="7620" marT="7620" marB="0" anchor="b"/>
                </a:tc>
                <a:tc>
                  <a:txBody>
                    <a:bodyPr/>
                    <a:lstStyle/>
                    <a:p>
                      <a:pPr algn="ctr" fontAlgn="b"/>
                      <a:r>
                        <a:rPr lang="en-IN" sz="1400" u="none" strike="noStrike" dirty="0">
                          <a:effectLst/>
                        </a:rPr>
                        <a:t>1</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29</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0.97</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97</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72434401"/>
                  </a:ext>
                </a:extLst>
              </a:tr>
              <a:tr h="2286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Arial"/>
                          <a:ea typeface="+mn-ea"/>
                          <a:cs typeface="+mn-cs"/>
                        </a:rPr>
                        <a:t>&lt; 60</a:t>
                      </a:r>
                      <a:endParaRPr kumimoji="0" lang="en-IN"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7620" marR="7620" marT="7620" marB="0" anchor="b"/>
                </a:tc>
                <a:tc>
                  <a:txBody>
                    <a:bodyPr/>
                    <a:lstStyle/>
                    <a:p>
                      <a:pPr algn="ctr" fontAlgn="b"/>
                      <a:r>
                        <a:rPr lang="en-IN" sz="1400" u="none" strike="noStrike" dirty="0">
                          <a:effectLst/>
                        </a:rPr>
                        <a:t>2</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28</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0.93</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93</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9714506"/>
                  </a:ext>
                </a:extLst>
              </a:tr>
              <a:tr h="2286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Arial"/>
                          <a:ea typeface="+mn-ea"/>
                          <a:cs typeface="+mn-cs"/>
                        </a:rPr>
                        <a:t>&lt; 57</a:t>
                      </a:r>
                      <a:endParaRPr kumimoji="0" lang="en-IN"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7620" marR="7620" marT="7620" marB="0" anchor="b"/>
                </a:tc>
                <a:tc>
                  <a:txBody>
                    <a:bodyPr/>
                    <a:lstStyle/>
                    <a:p>
                      <a:pPr algn="ctr" fontAlgn="b"/>
                      <a:r>
                        <a:rPr lang="en-IN" sz="1400" u="none" strike="noStrike" dirty="0">
                          <a:effectLst/>
                        </a:rPr>
                        <a:t>4</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26</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0.87</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87</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46562185"/>
                  </a:ext>
                </a:extLst>
              </a:tr>
              <a:tr h="2286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Arial"/>
                          <a:ea typeface="+mn-ea"/>
                          <a:cs typeface="+mn-cs"/>
                        </a:rPr>
                        <a:t>&lt; 54</a:t>
                      </a:r>
                      <a:endParaRPr kumimoji="0" lang="en-IN"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7620" marR="7620" marT="7620" marB="0" anchor="b"/>
                </a:tc>
                <a:tc>
                  <a:txBody>
                    <a:bodyPr/>
                    <a:lstStyle/>
                    <a:p>
                      <a:pPr algn="ctr" fontAlgn="b"/>
                      <a:r>
                        <a:rPr lang="en-IN" sz="1400" u="none" strike="noStrike" dirty="0">
                          <a:effectLst/>
                        </a:rPr>
                        <a:t>6</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22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0.73</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73</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7247341"/>
                  </a:ext>
                </a:extLst>
              </a:tr>
              <a:tr h="2286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Arial"/>
                          <a:ea typeface="+mn-ea"/>
                          <a:cs typeface="+mn-cs"/>
                        </a:rPr>
                        <a:t>&lt; 51</a:t>
                      </a:r>
                      <a:endParaRPr kumimoji="0" lang="en-IN"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7620" marR="7620" marT="7620" marB="0" anchor="b"/>
                </a:tc>
                <a:tc>
                  <a:txBody>
                    <a:bodyPr/>
                    <a:lstStyle/>
                    <a:p>
                      <a:pPr algn="ctr" fontAlgn="b"/>
                      <a:r>
                        <a:rPr lang="en-IN" sz="1400" u="none" strike="noStrike" dirty="0">
                          <a:effectLst/>
                        </a:rPr>
                        <a:t>7</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16</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0.53</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53</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88538323"/>
                  </a:ext>
                </a:extLst>
              </a:tr>
              <a:tr h="2286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Arial"/>
                          <a:ea typeface="+mn-ea"/>
                          <a:cs typeface="+mn-cs"/>
                        </a:rPr>
                        <a:t>&lt; 48</a:t>
                      </a:r>
                      <a:endParaRPr kumimoji="0" lang="en-IN"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7620" marR="7620" marT="7620" marB="0" anchor="b"/>
                </a:tc>
                <a:tc>
                  <a:txBody>
                    <a:bodyPr/>
                    <a:lstStyle/>
                    <a:p>
                      <a:pPr algn="ctr" fontAlgn="b"/>
                      <a:r>
                        <a:rPr lang="en-IN" sz="1400" u="none" strike="noStrike" dirty="0">
                          <a:effectLst/>
                        </a:rPr>
                        <a:t>4</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9</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0.30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30</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59038551"/>
                  </a:ext>
                </a:extLst>
              </a:tr>
              <a:tr h="2286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Arial"/>
                          <a:ea typeface="+mn-ea"/>
                          <a:cs typeface="+mn-cs"/>
                        </a:rPr>
                        <a:t>&lt; 45</a:t>
                      </a:r>
                      <a:endParaRPr kumimoji="0" lang="en-IN"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7620" marR="7620" marT="7620" marB="0" anchor="b"/>
                </a:tc>
                <a:tc>
                  <a:txBody>
                    <a:bodyPr/>
                    <a:lstStyle/>
                    <a:p>
                      <a:pPr algn="ctr" fontAlgn="b"/>
                      <a:r>
                        <a:rPr lang="en-IN" sz="1400" u="none" strike="noStrike" dirty="0">
                          <a:effectLst/>
                        </a:rPr>
                        <a:t>2</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5</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0.17</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17</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0913950"/>
                  </a:ext>
                </a:extLst>
              </a:tr>
              <a:tr h="2286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Arial"/>
                          <a:ea typeface="+mn-ea"/>
                          <a:cs typeface="+mn-cs"/>
                        </a:rPr>
                        <a:t>&lt; 42</a:t>
                      </a:r>
                      <a:endParaRPr kumimoji="0" lang="en-IN"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7620" marR="7620" marT="7620" marB="0" anchor="b"/>
                </a:tc>
                <a:tc>
                  <a:txBody>
                    <a:bodyPr/>
                    <a:lstStyle/>
                    <a:p>
                      <a:pPr algn="ctr" fontAlgn="b"/>
                      <a:r>
                        <a:rPr lang="en-IN" sz="1400" u="none" strike="noStrike" dirty="0">
                          <a:effectLst/>
                        </a:rPr>
                        <a:t>1</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3</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0.10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10</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9650915"/>
                  </a:ext>
                </a:extLst>
              </a:tr>
              <a:tr h="2286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Arial"/>
                          <a:ea typeface="+mn-ea"/>
                          <a:cs typeface="+mn-cs"/>
                        </a:rPr>
                        <a:t>&lt; 39</a:t>
                      </a:r>
                      <a:endParaRPr kumimoji="0" lang="en-IN"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7620" marR="7620" marT="7620" marB="0" anchor="b"/>
                </a:tc>
                <a:tc>
                  <a:txBody>
                    <a:bodyPr/>
                    <a:lstStyle/>
                    <a:p>
                      <a:pPr algn="ctr" fontAlgn="b"/>
                      <a:r>
                        <a:rPr lang="en-IN" sz="1400" u="none" strike="noStrike" dirty="0">
                          <a:effectLst/>
                        </a:rPr>
                        <a:t>0</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0.07</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7</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96600334"/>
                  </a:ext>
                </a:extLst>
              </a:tr>
              <a:tr h="2286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Arial"/>
                          <a:ea typeface="+mn-ea"/>
                          <a:cs typeface="+mn-cs"/>
                        </a:rPr>
                        <a:t>&lt; 36</a:t>
                      </a:r>
                      <a:endParaRPr kumimoji="0" lang="en-IN"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7620" marR="7620" marT="7620" marB="0" anchor="b"/>
                </a:tc>
                <a:tc>
                  <a:txBody>
                    <a:bodyPr/>
                    <a:lstStyle/>
                    <a:p>
                      <a:pPr algn="ctr" fontAlgn="b"/>
                      <a:r>
                        <a:rPr lang="en-IN" sz="1400" u="none" strike="noStrike" dirty="0">
                          <a:effectLst/>
                        </a:rPr>
                        <a:t>1</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0.07</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7</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34251262"/>
                  </a:ext>
                </a:extLst>
              </a:tr>
              <a:tr h="2286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Arial"/>
                          <a:ea typeface="+mn-ea"/>
                          <a:cs typeface="+mn-cs"/>
                        </a:rPr>
                        <a:t>&lt; 33</a:t>
                      </a:r>
                      <a:endParaRPr kumimoji="0" lang="en-IN"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7620" marR="7620" marT="7620" marB="0" anchor="b"/>
                </a:tc>
                <a:tc>
                  <a:txBody>
                    <a:bodyPr/>
                    <a:lstStyle/>
                    <a:p>
                      <a:pPr algn="ctr" fontAlgn="b"/>
                      <a:r>
                        <a:rPr lang="en-IN" sz="1400" u="none" strike="noStrike" dirty="0">
                          <a:effectLst/>
                        </a:rPr>
                        <a:t>0</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1</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0.03</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3</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4585650"/>
                  </a:ext>
                </a:extLst>
              </a:tr>
              <a:tr h="2286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0000"/>
                          </a:solidFill>
                          <a:effectLst/>
                          <a:uLnTx/>
                          <a:uFillTx/>
                          <a:latin typeface="Arial"/>
                          <a:ea typeface="+mn-ea"/>
                          <a:cs typeface="+mn-cs"/>
                        </a:rPr>
                        <a:t>&lt; 30</a:t>
                      </a:r>
                      <a:endParaRPr kumimoji="0" lang="en-IN"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7620" marR="7620" marT="7620" marB="0" anchor="b"/>
                </a:tc>
                <a:tc>
                  <a:txBody>
                    <a:bodyPr/>
                    <a:lstStyle/>
                    <a:p>
                      <a:pPr algn="ctr" fontAlgn="b"/>
                      <a:r>
                        <a:rPr lang="en-IN" sz="1400" u="none" strike="noStrike" dirty="0">
                          <a:effectLst/>
                        </a:rPr>
                        <a:t>1</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1</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0.03</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3</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14809419"/>
                  </a:ext>
                </a:extLst>
              </a:tr>
              <a:tr h="228600">
                <a:tc>
                  <a:txBody>
                    <a:bodyPr/>
                    <a:lstStyle/>
                    <a:p>
                      <a:pPr algn="ctr" fontAlgn="b"/>
                      <a:r>
                        <a:rPr lang="en-IN" sz="1400" u="none" strike="noStrike">
                          <a:effectLst/>
                        </a:rPr>
                        <a:t>Total n</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30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9829490"/>
                  </a:ext>
                </a:extLst>
              </a:tr>
            </a:tbl>
          </a:graphicData>
        </a:graphic>
      </p:graphicFrame>
    </p:spTree>
    <p:extLst>
      <p:ext uri="{BB962C8B-B14F-4D97-AF65-F5344CB8AC3E}">
        <p14:creationId xmlns:p14="http://schemas.microsoft.com/office/powerpoint/2010/main" val="3244590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CBA7-76FF-40B2-9545-9F21B654F8A7}"/>
              </a:ext>
            </a:extLst>
          </p:cNvPr>
          <p:cNvSpPr>
            <a:spLocks noGrp="1"/>
          </p:cNvSpPr>
          <p:nvPr>
            <p:ph type="title"/>
          </p:nvPr>
        </p:nvSpPr>
        <p:spPr>
          <a:xfrm>
            <a:off x="0" y="63284"/>
            <a:ext cx="10515600" cy="1325563"/>
          </a:xfrm>
        </p:spPr>
        <p:txBody>
          <a:bodyPr>
            <a:normAutofit/>
          </a:bodyPr>
          <a:lstStyle/>
          <a:p>
            <a:r>
              <a:rPr lang="en-US" sz="3600" dirty="0"/>
              <a:t>Summarizing Qua</a:t>
            </a:r>
            <a:r>
              <a:rPr lang="en-US" sz="3600" dirty="0">
                <a:solidFill>
                  <a:srgbClr val="FF0000"/>
                </a:solidFill>
              </a:rPr>
              <a:t>nt</a:t>
            </a:r>
            <a:r>
              <a:rPr lang="en-US" sz="3600" dirty="0"/>
              <a:t>itative Data –  </a:t>
            </a:r>
            <a:br>
              <a:rPr lang="en-US" sz="3600" dirty="0"/>
            </a:br>
            <a:r>
              <a:rPr lang="en-US" sz="3600" dirty="0"/>
              <a:t>Cumulative Frequency Distributions - Graphical</a:t>
            </a:r>
            <a:endParaRPr lang="en-IN" sz="3600" dirty="0"/>
          </a:p>
        </p:txBody>
      </p:sp>
      <p:graphicFrame>
        <p:nvGraphicFramePr>
          <p:cNvPr id="4" name="Content Placeholder 3">
            <a:extLst>
              <a:ext uri="{FF2B5EF4-FFF2-40B4-BE49-F238E27FC236}">
                <a16:creationId xmlns:a16="http://schemas.microsoft.com/office/drawing/2014/main" id="{1C5243A5-402C-47BB-8C68-279D9120E37E}"/>
              </a:ext>
            </a:extLst>
          </p:cNvPr>
          <p:cNvGraphicFramePr>
            <a:graphicFrameLocks noGrp="1"/>
          </p:cNvGraphicFramePr>
          <p:nvPr>
            <p:ph idx="1"/>
            <p:extLst>
              <p:ext uri="{D42A27DB-BD31-4B8C-83A1-F6EECF244321}">
                <p14:modId xmlns:p14="http://schemas.microsoft.com/office/powerpoint/2010/main" val="68574553"/>
              </p:ext>
            </p:extLst>
          </p:nvPr>
        </p:nvGraphicFramePr>
        <p:xfrm>
          <a:off x="838200" y="1585913"/>
          <a:ext cx="10515600" cy="43513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76055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CBA7-76FF-40B2-9545-9F21B654F8A7}"/>
              </a:ext>
            </a:extLst>
          </p:cNvPr>
          <p:cNvSpPr>
            <a:spLocks noGrp="1"/>
          </p:cNvSpPr>
          <p:nvPr>
            <p:ph type="title"/>
          </p:nvPr>
        </p:nvSpPr>
        <p:spPr>
          <a:xfrm>
            <a:off x="65842" y="0"/>
            <a:ext cx="10515600" cy="1325563"/>
          </a:xfrm>
        </p:spPr>
        <p:txBody>
          <a:bodyPr>
            <a:normAutofit/>
          </a:bodyPr>
          <a:lstStyle/>
          <a:p>
            <a:r>
              <a:rPr lang="en-US" sz="3600" dirty="0"/>
              <a:t>Summarizing Qua</a:t>
            </a:r>
            <a:r>
              <a:rPr lang="en-US" sz="3600" dirty="0">
                <a:solidFill>
                  <a:srgbClr val="FF0000"/>
                </a:solidFill>
              </a:rPr>
              <a:t>nt</a:t>
            </a:r>
            <a:r>
              <a:rPr lang="en-US" sz="3600" dirty="0"/>
              <a:t>itative Data –  </a:t>
            </a:r>
            <a:br>
              <a:rPr lang="en-US" sz="3600" dirty="0"/>
            </a:br>
            <a:r>
              <a:rPr lang="en-US" sz="3600" dirty="0"/>
              <a:t>Basic Statistical Measures- Shape of data</a:t>
            </a:r>
            <a:endParaRPr lang="en-IN" sz="3600" dirty="0"/>
          </a:p>
        </p:txBody>
      </p:sp>
      <p:graphicFrame>
        <p:nvGraphicFramePr>
          <p:cNvPr id="4" name="Content Placeholder 3">
            <a:extLst>
              <a:ext uri="{FF2B5EF4-FFF2-40B4-BE49-F238E27FC236}">
                <a16:creationId xmlns:a16="http://schemas.microsoft.com/office/drawing/2014/main" id="{32D9FCDC-6553-4C38-9C3D-4C3CB3A89031}"/>
              </a:ext>
            </a:extLst>
          </p:cNvPr>
          <p:cNvGraphicFramePr>
            <a:graphicFrameLocks noGrp="1"/>
          </p:cNvGraphicFramePr>
          <p:nvPr>
            <p:ph idx="1"/>
            <p:extLst>
              <p:ext uri="{D42A27DB-BD31-4B8C-83A1-F6EECF244321}">
                <p14:modId xmlns:p14="http://schemas.microsoft.com/office/powerpoint/2010/main" val="2136831988"/>
              </p:ext>
            </p:extLst>
          </p:nvPr>
        </p:nvGraphicFramePr>
        <p:xfrm>
          <a:off x="636041" y="1679219"/>
          <a:ext cx="10140819" cy="43513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8821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06020-FCD8-4260-8261-E40C58C998C4}"/>
              </a:ext>
            </a:extLst>
          </p:cNvPr>
          <p:cNvSpPr>
            <a:spLocks noGrp="1"/>
          </p:cNvSpPr>
          <p:nvPr>
            <p:ph type="title"/>
          </p:nvPr>
        </p:nvSpPr>
        <p:spPr>
          <a:xfrm>
            <a:off x="92476" y="52701"/>
            <a:ext cx="10515600" cy="1325563"/>
          </a:xfrm>
        </p:spPr>
        <p:txBody>
          <a:bodyPr>
            <a:normAutofit/>
          </a:bodyPr>
          <a:lstStyle/>
          <a:p>
            <a:r>
              <a:rPr lang="en-US" sz="4000" dirty="0"/>
              <a:t>Basic Statistical Measures- Shape of data - Examples</a:t>
            </a:r>
            <a:endParaRPr lang="en-GB" sz="4000" dirty="0"/>
          </a:p>
        </p:txBody>
      </p:sp>
      <p:pic>
        <p:nvPicPr>
          <p:cNvPr id="4" name="Picture 3">
            <a:extLst>
              <a:ext uri="{FF2B5EF4-FFF2-40B4-BE49-F238E27FC236}">
                <a16:creationId xmlns:a16="http://schemas.microsoft.com/office/drawing/2014/main" id="{AD106E0D-845C-41BE-B03D-30A648409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770" y="1303834"/>
            <a:ext cx="3524771" cy="2441230"/>
          </a:xfrm>
          <a:prstGeom prst="rect">
            <a:avLst/>
          </a:prstGeom>
        </p:spPr>
      </p:pic>
      <p:pic>
        <p:nvPicPr>
          <p:cNvPr id="6" name="Picture 5">
            <a:extLst>
              <a:ext uri="{FF2B5EF4-FFF2-40B4-BE49-F238E27FC236}">
                <a16:creationId xmlns:a16="http://schemas.microsoft.com/office/drawing/2014/main" id="{C4474616-7352-46E7-A823-35F4056ED5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0948" y="982271"/>
            <a:ext cx="3062203" cy="3062203"/>
          </a:xfrm>
          <a:prstGeom prst="rect">
            <a:avLst/>
          </a:prstGeom>
        </p:spPr>
      </p:pic>
      <p:pic>
        <p:nvPicPr>
          <p:cNvPr id="7" name="Picture 6">
            <a:extLst>
              <a:ext uri="{FF2B5EF4-FFF2-40B4-BE49-F238E27FC236}">
                <a16:creationId xmlns:a16="http://schemas.microsoft.com/office/drawing/2014/main" id="{E270FAB4-FFDE-458A-BCD7-452E026C9E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5109" y="1240122"/>
            <a:ext cx="4634415" cy="2571254"/>
          </a:xfrm>
          <a:prstGeom prst="rect">
            <a:avLst/>
          </a:prstGeom>
        </p:spPr>
      </p:pic>
      <p:pic>
        <p:nvPicPr>
          <p:cNvPr id="8" name="Picture 7">
            <a:extLst>
              <a:ext uri="{FF2B5EF4-FFF2-40B4-BE49-F238E27FC236}">
                <a16:creationId xmlns:a16="http://schemas.microsoft.com/office/drawing/2014/main" id="{DCCDFBCA-A23B-4795-AE7B-927549FFA9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62151" y="4187461"/>
            <a:ext cx="2613811" cy="2237336"/>
          </a:xfrm>
          <a:prstGeom prst="rect">
            <a:avLst/>
          </a:prstGeom>
        </p:spPr>
      </p:pic>
      <p:pic>
        <p:nvPicPr>
          <p:cNvPr id="9" name="Picture 8">
            <a:extLst>
              <a:ext uri="{FF2B5EF4-FFF2-40B4-BE49-F238E27FC236}">
                <a16:creationId xmlns:a16="http://schemas.microsoft.com/office/drawing/2014/main" id="{E290CADF-19BA-4F17-9D48-67CD09B051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89006" y="4020502"/>
            <a:ext cx="3780439" cy="2571254"/>
          </a:xfrm>
          <a:prstGeom prst="rect">
            <a:avLst/>
          </a:prstGeom>
        </p:spPr>
      </p:pic>
    </p:spTree>
    <p:extLst>
      <p:ext uri="{BB962C8B-B14F-4D97-AF65-F5344CB8AC3E}">
        <p14:creationId xmlns:p14="http://schemas.microsoft.com/office/powerpoint/2010/main" val="4238482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BF3B3-109B-4D03-8CD6-C96A7E8D4F3F}"/>
              </a:ext>
            </a:extLst>
          </p:cNvPr>
          <p:cNvSpPr>
            <a:spLocks noGrp="1"/>
          </p:cNvSpPr>
          <p:nvPr>
            <p:ph type="title"/>
          </p:nvPr>
        </p:nvSpPr>
        <p:spPr>
          <a:xfrm>
            <a:off x="88641" y="90003"/>
            <a:ext cx="10515600" cy="786767"/>
          </a:xfrm>
        </p:spPr>
        <p:txBody>
          <a:bodyPr>
            <a:normAutofit/>
          </a:bodyPr>
          <a:lstStyle/>
          <a:p>
            <a:r>
              <a:rPr lang="en-US" sz="4000" dirty="0"/>
              <a:t>Basic Statistical measures- Measure of location</a:t>
            </a:r>
            <a:endParaRPr lang="en-GB" sz="4000" dirty="0"/>
          </a:p>
        </p:txBody>
      </p:sp>
      <p:sp>
        <p:nvSpPr>
          <p:cNvPr id="3" name="Content Placeholder 2">
            <a:extLst>
              <a:ext uri="{FF2B5EF4-FFF2-40B4-BE49-F238E27FC236}">
                <a16:creationId xmlns:a16="http://schemas.microsoft.com/office/drawing/2014/main" id="{61B0ECF8-C31D-47A7-BAB8-F801E5DD199C}"/>
              </a:ext>
            </a:extLst>
          </p:cNvPr>
          <p:cNvSpPr>
            <a:spLocks noGrp="1"/>
          </p:cNvSpPr>
          <p:nvPr>
            <p:ph idx="1"/>
          </p:nvPr>
        </p:nvSpPr>
        <p:spPr>
          <a:xfrm>
            <a:off x="378387" y="5318447"/>
            <a:ext cx="9255967" cy="1325563"/>
          </a:xfrm>
        </p:spPr>
        <p:txBody>
          <a:bodyPr>
            <a:normAutofit/>
          </a:bodyPr>
          <a:lstStyle/>
          <a:p>
            <a:r>
              <a:rPr lang="en-US" sz="2800" dirty="0"/>
              <a:t>The 3 M’s (Mean, Median, Mode)</a:t>
            </a:r>
          </a:p>
          <a:p>
            <a:endParaRPr lang="en-GB" dirty="0"/>
          </a:p>
        </p:txBody>
      </p:sp>
      <p:sp>
        <p:nvSpPr>
          <p:cNvPr id="4" name="TextBox 3">
            <a:extLst>
              <a:ext uri="{FF2B5EF4-FFF2-40B4-BE49-F238E27FC236}">
                <a16:creationId xmlns:a16="http://schemas.microsoft.com/office/drawing/2014/main" id="{19E21118-E901-459C-ADD9-E5417D8C793D}"/>
              </a:ext>
            </a:extLst>
          </p:cNvPr>
          <p:cNvSpPr txBox="1"/>
          <p:nvPr/>
        </p:nvSpPr>
        <p:spPr>
          <a:xfrm>
            <a:off x="322404" y="1122935"/>
            <a:ext cx="9367934" cy="1938992"/>
          </a:xfrm>
          <a:prstGeom prst="rect">
            <a:avLst/>
          </a:prstGeom>
          <a:noFill/>
        </p:spPr>
        <p:txBody>
          <a:bodyPr wrap="square" rtlCol="0">
            <a:spAutoFit/>
          </a:bodyPr>
          <a:lstStyle/>
          <a:p>
            <a:r>
              <a:rPr lang="en-US" sz="2400" dirty="0"/>
              <a:t>The frequency distribution (tables, and graphs) help us in our understanding of data by summarizing them. </a:t>
            </a:r>
          </a:p>
          <a:p>
            <a:endParaRPr lang="en-US" sz="2400" dirty="0"/>
          </a:p>
          <a:p>
            <a:r>
              <a:rPr lang="en-US" sz="2400" dirty="0"/>
              <a:t>Measure of location, and dispersion simplifies it further by providing single number representations of the data </a:t>
            </a:r>
            <a:endParaRPr lang="en-IN" sz="2400" dirty="0"/>
          </a:p>
        </p:txBody>
      </p:sp>
      <p:sp>
        <p:nvSpPr>
          <p:cNvPr id="5" name="TextBox 4">
            <a:extLst>
              <a:ext uri="{FF2B5EF4-FFF2-40B4-BE49-F238E27FC236}">
                <a16:creationId xmlns:a16="http://schemas.microsoft.com/office/drawing/2014/main" id="{2CBD9A15-232D-4E83-BA7A-38F00CC6B4B1}"/>
              </a:ext>
            </a:extLst>
          </p:cNvPr>
          <p:cNvSpPr txBox="1"/>
          <p:nvPr/>
        </p:nvSpPr>
        <p:spPr>
          <a:xfrm>
            <a:off x="302655" y="3198167"/>
            <a:ext cx="10162124" cy="461665"/>
          </a:xfrm>
          <a:prstGeom prst="rect">
            <a:avLst/>
          </a:prstGeom>
          <a:noFill/>
        </p:spPr>
        <p:txBody>
          <a:bodyPr wrap="square" rtlCol="0">
            <a:spAutoFit/>
          </a:bodyPr>
          <a:lstStyle/>
          <a:p>
            <a:r>
              <a:rPr lang="en-US" sz="2400" dirty="0"/>
              <a:t>The central tendency is a score value on which a distribution tends to center </a:t>
            </a:r>
            <a:endParaRPr lang="en-IN" sz="2400" dirty="0"/>
          </a:p>
        </p:txBody>
      </p:sp>
      <p:sp>
        <p:nvSpPr>
          <p:cNvPr id="6" name="TextBox 5">
            <a:extLst>
              <a:ext uri="{FF2B5EF4-FFF2-40B4-BE49-F238E27FC236}">
                <a16:creationId xmlns:a16="http://schemas.microsoft.com/office/drawing/2014/main" id="{259D4CA9-FCF0-42A7-B888-06E85D644E9E}"/>
              </a:ext>
            </a:extLst>
          </p:cNvPr>
          <p:cNvSpPr txBox="1"/>
          <p:nvPr/>
        </p:nvSpPr>
        <p:spPr>
          <a:xfrm>
            <a:off x="302655" y="4165404"/>
            <a:ext cx="10030408" cy="830997"/>
          </a:xfrm>
          <a:prstGeom prst="rect">
            <a:avLst/>
          </a:prstGeom>
          <a:noFill/>
        </p:spPr>
        <p:txBody>
          <a:bodyPr wrap="square" rtlCol="0">
            <a:spAutoFit/>
          </a:bodyPr>
          <a:lstStyle/>
          <a:p>
            <a:r>
              <a:rPr lang="en-US" sz="2400" dirty="0"/>
              <a:t>The most common measure is the average, and It signifies what is </a:t>
            </a:r>
            <a:r>
              <a:rPr lang="en-US" sz="2400" i="1" dirty="0"/>
              <a:t>typical</a:t>
            </a:r>
            <a:r>
              <a:rPr lang="en-US" sz="2400" dirty="0"/>
              <a:t>, </a:t>
            </a:r>
            <a:r>
              <a:rPr lang="en-US" sz="2400" i="1" dirty="0"/>
              <a:t>usual</a:t>
            </a:r>
            <a:r>
              <a:rPr lang="en-US" sz="2400" dirty="0"/>
              <a:t>, </a:t>
            </a:r>
            <a:r>
              <a:rPr lang="en-US" sz="2400" i="1" dirty="0"/>
              <a:t>representative </a:t>
            </a:r>
            <a:r>
              <a:rPr lang="en-US" sz="2400" dirty="0"/>
              <a:t>value of the data</a:t>
            </a:r>
            <a:endParaRPr lang="en-IN" sz="2400" dirty="0"/>
          </a:p>
        </p:txBody>
      </p:sp>
    </p:spTree>
    <p:extLst>
      <p:ext uri="{BB962C8B-B14F-4D97-AF65-F5344CB8AC3E}">
        <p14:creationId xmlns:p14="http://schemas.microsoft.com/office/powerpoint/2010/main" val="214959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CBA7-76FF-40B2-9545-9F21B654F8A7}"/>
              </a:ext>
            </a:extLst>
          </p:cNvPr>
          <p:cNvSpPr>
            <a:spLocks noGrp="1"/>
          </p:cNvSpPr>
          <p:nvPr>
            <p:ph type="title"/>
          </p:nvPr>
        </p:nvSpPr>
        <p:spPr>
          <a:xfrm>
            <a:off x="129950" y="65403"/>
            <a:ext cx="10515600" cy="1325563"/>
          </a:xfrm>
        </p:spPr>
        <p:txBody>
          <a:bodyPr>
            <a:normAutofit/>
          </a:bodyPr>
          <a:lstStyle/>
          <a:p>
            <a:r>
              <a:rPr lang="en-US" sz="3600" dirty="0"/>
              <a:t>Summarizing Qua</a:t>
            </a:r>
            <a:r>
              <a:rPr lang="en-US" sz="3600" dirty="0">
                <a:solidFill>
                  <a:srgbClr val="FF0000"/>
                </a:solidFill>
              </a:rPr>
              <a:t>nt</a:t>
            </a:r>
            <a:r>
              <a:rPr lang="en-US" sz="3600" dirty="0"/>
              <a:t>itative Data –  </a:t>
            </a:r>
            <a:br>
              <a:rPr lang="en-US" sz="3600" dirty="0"/>
            </a:br>
            <a:r>
              <a:rPr lang="en-US" sz="3600" dirty="0"/>
              <a:t>Central Tendency – Mode (and proportion)</a:t>
            </a:r>
            <a:endParaRPr lang="en-IN" sz="3600" dirty="0"/>
          </a:p>
        </p:txBody>
      </p:sp>
      <p:sp>
        <p:nvSpPr>
          <p:cNvPr id="4" name="TextBox 3">
            <a:extLst>
              <a:ext uri="{FF2B5EF4-FFF2-40B4-BE49-F238E27FC236}">
                <a16:creationId xmlns:a16="http://schemas.microsoft.com/office/drawing/2014/main" id="{18D09B96-84F3-4006-9669-0A00FBAE7B2C}"/>
              </a:ext>
            </a:extLst>
          </p:cNvPr>
          <p:cNvSpPr txBox="1"/>
          <p:nvPr/>
        </p:nvSpPr>
        <p:spPr>
          <a:xfrm>
            <a:off x="261260" y="1482874"/>
            <a:ext cx="9144000" cy="369332"/>
          </a:xfrm>
          <a:prstGeom prst="rect">
            <a:avLst/>
          </a:prstGeom>
          <a:noFill/>
        </p:spPr>
        <p:txBody>
          <a:bodyPr wrap="square" rtlCol="0">
            <a:spAutoFit/>
          </a:bodyPr>
          <a:lstStyle/>
          <a:p>
            <a:r>
              <a:rPr lang="en-US" dirty="0"/>
              <a:t>The mode is the data value that occurs </a:t>
            </a:r>
            <a:r>
              <a:rPr lang="en-US" dirty="0">
                <a:solidFill>
                  <a:srgbClr val="FF0000"/>
                </a:solidFill>
              </a:rPr>
              <a:t>most frequently </a:t>
            </a:r>
            <a:r>
              <a:rPr lang="en-US" dirty="0"/>
              <a:t>in the data set </a:t>
            </a:r>
            <a:endParaRPr lang="en-IN" dirty="0"/>
          </a:p>
        </p:txBody>
      </p:sp>
      <p:graphicFrame>
        <p:nvGraphicFramePr>
          <p:cNvPr id="5" name="Table 4">
            <a:extLst>
              <a:ext uri="{FF2B5EF4-FFF2-40B4-BE49-F238E27FC236}">
                <a16:creationId xmlns:a16="http://schemas.microsoft.com/office/drawing/2014/main" id="{258F3822-0E4E-4513-9699-9B8E078ECAFB}"/>
              </a:ext>
            </a:extLst>
          </p:cNvPr>
          <p:cNvGraphicFramePr>
            <a:graphicFrameLocks noGrp="1"/>
          </p:cNvGraphicFramePr>
          <p:nvPr/>
        </p:nvGraphicFramePr>
        <p:xfrm>
          <a:off x="261260" y="2036021"/>
          <a:ext cx="5126490" cy="2969774"/>
        </p:xfrm>
        <a:graphic>
          <a:graphicData uri="http://schemas.openxmlformats.org/drawingml/2006/table">
            <a:tbl>
              <a:tblPr>
                <a:tableStyleId>{5C22544A-7EE6-4342-B048-85BDC9FD1C3A}</a:tableStyleId>
              </a:tblPr>
              <a:tblGrid>
                <a:gridCol w="993030">
                  <a:extLst>
                    <a:ext uri="{9D8B030D-6E8A-4147-A177-3AD203B41FA5}">
                      <a16:colId xmlns:a16="http://schemas.microsoft.com/office/drawing/2014/main" val="1421299858"/>
                    </a:ext>
                  </a:extLst>
                </a:gridCol>
                <a:gridCol w="715800">
                  <a:extLst>
                    <a:ext uri="{9D8B030D-6E8A-4147-A177-3AD203B41FA5}">
                      <a16:colId xmlns:a16="http://schemas.microsoft.com/office/drawing/2014/main" val="295540922"/>
                    </a:ext>
                  </a:extLst>
                </a:gridCol>
                <a:gridCol w="991702">
                  <a:extLst>
                    <a:ext uri="{9D8B030D-6E8A-4147-A177-3AD203B41FA5}">
                      <a16:colId xmlns:a16="http://schemas.microsoft.com/office/drawing/2014/main" val="1757398633"/>
                    </a:ext>
                  </a:extLst>
                </a:gridCol>
                <a:gridCol w="615843">
                  <a:extLst>
                    <a:ext uri="{9D8B030D-6E8A-4147-A177-3AD203B41FA5}">
                      <a16:colId xmlns:a16="http://schemas.microsoft.com/office/drawing/2014/main" val="2356420560"/>
                    </a:ext>
                  </a:extLst>
                </a:gridCol>
                <a:gridCol w="955700">
                  <a:extLst>
                    <a:ext uri="{9D8B030D-6E8A-4147-A177-3AD203B41FA5}">
                      <a16:colId xmlns:a16="http://schemas.microsoft.com/office/drawing/2014/main" val="2956555919"/>
                    </a:ext>
                  </a:extLst>
                </a:gridCol>
                <a:gridCol w="854415">
                  <a:extLst>
                    <a:ext uri="{9D8B030D-6E8A-4147-A177-3AD203B41FA5}">
                      <a16:colId xmlns:a16="http://schemas.microsoft.com/office/drawing/2014/main" val="1051647458"/>
                    </a:ext>
                  </a:extLst>
                </a:gridCol>
              </a:tblGrid>
              <a:tr h="455174">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Hrs</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Hrs</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Hrs</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12448080"/>
                  </a:ext>
                </a:extLst>
              </a:tr>
              <a:tr h="231089">
                <a:tc>
                  <a:txBody>
                    <a:bodyPr/>
                    <a:lstStyle/>
                    <a:p>
                      <a:pPr algn="ctr" fontAlgn="b"/>
                      <a:r>
                        <a:rPr lang="en-IN" sz="1600" u="none" strike="noStrike" dirty="0">
                          <a:effectLst/>
                        </a:rPr>
                        <a:t>13</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68</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3</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16</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48</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3837304"/>
                  </a:ext>
                </a:extLst>
              </a:tr>
              <a:tr h="231089">
                <a:tc>
                  <a:txBody>
                    <a:bodyPr/>
                    <a:lstStyle/>
                    <a:p>
                      <a:pPr algn="ctr" fontAlgn="b"/>
                      <a:r>
                        <a:rPr lang="en-IN" sz="1600" u="none" strike="noStrike">
                          <a:effectLst/>
                        </a:rPr>
                        <a:t>20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62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22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17</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47</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05232221"/>
                  </a:ext>
                </a:extLst>
              </a:tr>
              <a:tr h="231089">
                <a:tc>
                  <a:txBody>
                    <a:bodyPr/>
                    <a:lstStyle/>
                    <a:p>
                      <a:pPr algn="ctr" fontAlgn="b"/>
                      <a:r>
                        <a:rPr lang="en-IN" sz="1600" u="none" strike="noStrike">
                          <a:effectLst/>
                        </a:rPr>
                        <a:t>26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46</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79252039"/>
                  </a:ext>
                </a:extLst>
              </a:tr>
              <a:tr h="231089">
                <a:tc>
                  <a:txBody>
                    <a:bodyPr/>
                    <a:lstStyle/>
                    <a:p>
                      <a:pPr algn="ctr" fontAlgn="b"/>
                      <a:r>
                        <a:rPr lang="en-IN" sz="1600" u="none" strike="noStrike">
                          <a:effectLst/>
                        </a:rPr>
                        <a:t>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46</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6885554"/>
                  </a:ext>
                </a:extLst>
              </a:tr>
              <a:tr h="231089">
                <a:tc>
                  <a:txBody>
                    <a:bodyPr/>
                    <a:lstStyle/>
                    <a:p>
                      <a:pPr algn="ctr" fontAlgn="b"/>
                      <a:r>
                        <a:rPr lang="en-IN" sz="1600" u="none" strike="noStrike">
                          <a:effectLst/>
                        </a:rPr>
                        <a:t>29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45</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54723298"/>
                  </a:ext>
                </a:extLst>
              </a:tr>
              <a:tr h="231089">
                <a:tc>
                  <a:txBody>
                    <a:bodyPr/>
                    <a:lstStyle/>
                    <a:p>
                      <a:pPr algn="ctr" fontAlgn="b"/>
                      <a:r>
                        <a:rPr lang="en-IN" sz="1600" u="none" strike="noStrike">
                          <a:effectLst/>
                        </a:rPr>
                        <a:t>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44</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66859099"/>
                  </a:ext>
                </a:extLst>
              </a:tr>
              <a:tr h="231089">
                <a:tc>
                  <a:txBody>
                    <a:bodyPr/>
                    <a:lstStyle/>
                    <a:p>
                      <a:pPr algn="ctr" fontAlgn="b"/>
                      <a:r>
                        <a:rPr lang="en-IN" sz="1600" u="none" strike="noStrike">
                          <a:effectLst/>
                        </a:rPr>
                        <a:t>14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42</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0263716"/>
                  </a:ext>
                </a:extLst>
              </a:tr>
              <a:tr h="231089">
                <a:tc>
                  <a:txBody>
                    <a:bodyPr/>
                    <a:lstStyle/>
                    <a:p>
                      <a:pPr algn="ctr" fontAlgn="b"/>
                      <a:r>
                        <a:rPr lang="en-IN" sz="1600" u="none" strike="noStrike">
                          <a:effectLst/>
                        </a:rPr>
                        <a:t>25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39</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23318077"/>
                  </a:ext>
                </a:extLst>
              </a:tr>
              <a:tr h="231089">
                <a:tc>
                  <a:txBody>
                    <a:bodyPr/>
                    <a:lstStyle/>
                    <a:p>
                      <a:pPr algn="ctr" fontAlgn="b"/>
                      <a:r>
                        <a:rPr lang="en-IN" sz="1600" u="none" strike="noStrike">
                          <a:effectLst/>
                        </a:rPr>
                        <a:t>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33</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37357149"/>
                  </a:ext>
                </a:extLst>
              </a:tr>
              <a:tr h="231089">
                <a:tc>
                  <a:txBody>
                    <a:bodyPr/>
                    <a:lstStyle/>
                    <a:p>
                      <a:pPr algn="ctr" fontAlgn="b"/>
                      <a:r>
                        <a:rPr lang="en-IN" sz="1600" u="none" strike="noStrike">
                          <a:effectLst/>
                        </a:rPr>
                        <a:t>30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27</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94588787"/>
                  </a:ext>
                </a:extLst>
              </a:tr>
            </a:tbl>
          </a:graphicData>
        </a:graphic>
      </p:graphicFrame>
      <p:sp>
        <p:nvSpPr>
          <p:cNvPr id="6" name="Oval 5">
            <a:extLst>
              <a:ext uri="{FF2B5EF4-FFF2-40B4-BE49-F238E27FC236}">
                <a16:creationId xmlns:a16="http://schemas.microsoft.com/office/drawing/2014/main" id="{3B5D1DCF-4A6E-4443-9955-F3CAF4314B9C}"/>
              </a:ext>
            </a:extLst>
          </p:cNvPr>
          <p:cNvSpPr/>
          <p:nvPr/>
        </p:nvSpPr>
        <p:spPr>
          <a:xfrm>
            <a:off x="3079103" y="3520908"/>
            <a:ext cx="391886" cy="6726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40808AC-7D36-4080-8409-F4D15562A9F8}"/>
              </a:ext>
            </a:extLst>
          </p:cNvPr>
          <p:cNvSpPr txBox="1"/>
          <p:nvPr/>
        </p:nvSpPr>
        <p:spPr>
          <a:xfrm>
            <a:off x="5519060" y="2036021"/>
            <a:ext cx="4278083" cy="369332"/>
          </a:xfrm>
          <a:prstGeom prst="rect">
            <a:avLst/>
          </a:prstGeom>
          <a:noFill/>
        </p:spPr>
        <p:txBody>
          <a:bodyPr wrap="square" rtlCol="0">
            <a:spAutoFit/>
          </a:bodyPr>
          <a:lstStyle/>
          <a:p>
            <a:r>
              <a:rPr lang="en-US" dirty="0"/>
              <a:t>Mode: 50 Hours (3/30 – 10%) </a:t>
            </a:r>
            <a:endParaRPr lang="en-IN" dirty="0"/>
          </a:p>
        </p:txBody>
      </p:sp>
      <p:sp>
        <p:nvSpPr>
          <p:cNvPr id="8" name="TextBox 7">
            <a:extLst>
              <a:ext uri="{FF2B5EF4-FFF2-40B4-BE49-F238E27FC236}">
                <a16:creationId xmlns:a16="http://schemas.microsoft.com/office/drawing/2014/main" id="{B28F875A-423F-4D9A-A12E-85E6E1D366D2}"/>
              </a:ext>
            </a:extLst>
          </p:cNvPr>
          <p:cNvSpPr txBox="1"/>
          <p:nvPr/>
        </p:nvSpPr>
        <p:spPr>
          <a:xfrm>
            <a:off x="5519059" y="3024824"/>
            <a:ext cx="6536091" cy="1477328"/>
          </a:xfrm>
          <a:prstGeom prst="rect">
            <a:avLst/>
          </a:prstGeom>
          <a:noFill/>
        </p:spPr>
        <p:txBody>
          <a:bodyPr wrap="square" rtlCol="0">
            <a:spAutoFit/>
          </a:bodyPr>
          <a:lstStyle/>
          <a:p>
            <a:r>
              <a:rPr lang="en-IN" b="1" u="sng" dirty="0">
                <a:solidFill>
                  <a:srgbClr val="00B050"/>
                </a:solidFill>
              </a:rPr>
              <a:t>Advantages:</a:t>
            </a:r>
          </a:p>
          <a:p>
            <a:r>
              <a:rPr lang="en-IN" dirty="0"/>
              <a:t> - Simple to compute</a:t>
            </a:r>
          </a:p>
          <a:p>
            <a:r>
              <a:rPr lang="en-IN" dirty="0"/>
              <a:t> - Only sensible measure for qualitative data</a:t>
            </a:r>
          </a:p>
          <a:p>
            <a:r>
              <a:rPr lang="en-IN" dirty="0"/>
              <a:t> - More appropriate for quantitative data which are inherently</a:t>
            </a:r>
          </a:p>
          <a:p>
            <a:r>
              <a:rPr lang="en-IN" dirty="0"/>
              <a:t>  discrete</a:t>
            </a:r>
          </a:p>
        </p:txBody>
      </p:sp>
      <p:sp>
        <p:nvSpPr>
          <p:cNvPr id="9" name="TextBox 8">
            <a:extLst>
              <a:ext uri="{FF2B5EF4-FFF2-40B4-BE49-F238E27FC236}">
                <a16:creationId xmlns:a16="http://schemas.microsoft.com/office/drawing/2014/main" id="{25CBEC90-10EC-425F-B6C1-AA5B7C36BF09}"/>
              </a:ext>
            </a:extLst>
          </p:cNvPr>
          <p:cNvSpPr txBox="1"/>
          <p:nvPr/>
        </p:nvSpPr>
        <p:spPr>
          <a:xfrm>
            <a:off x="5598366" y="4458689"/>
            <a:ext cx="5995790" cy="2308324"/>
          </a:xfrm>
          <a:prstGeom prst="rect">
            <a:avLst/>
          </a:prstGeom>
          <a:noFill/>
        </p:spPr>
        <p:txBody>
          <a:bodyPr wrap="square" rtlCol="0">
            <a:spAutoFit/>
          </a:bodyPr>
          <a:lstStyle/>
          <a:p>
            <a:r>
              <a:rPr lang="en-IN" b="1" u="sng" dirty="0">
                <a:solidFill>
                  <a:srgbClr val="FF0000"/>
                </a:solidFill>
              </a:rPr>
              <a:t>Disadvantages:</a:t>
            </a:r>
          </a:p>
          <a:p>
            <a:pPr marL="285750" indent="-285750">
              <a:buFontTx/>
              <a:buChar char="-"/>
            </a:pPr>
            <a:r>
              <a:rPr lang="en-IN" dirty="0"/>
              <a:t>There may not be a single mode (multimodal data)</a:t>
            </a:r>
          </a:p>
          <a:p>
            <a:pPr marL="285750" indent="-285750">
              <a:buFontTx/>
              <a:buChar char="-"/>
            </a:pPr>
            <a:r>
              <a:rPr lang="en-IN" dirty="0"/>
              <a:t>It does not use all the data available</a:t>
            </a:r>
          </a:p>
          <a:p>
            <a:pPr marL="285750" indent="-285750">
              <a:buFontTx/>
              <a:buChar char="-"/>
            </a:pPr>
            <a:r>
              <a:rPr lang="en-IN" dirty="0"/>
              <a:t>Poor sampling stability </a:t>
            </a:r>
          </a:p>
          <a:p>
            <a:pPr marL="285750" indent="-285750">
              <a:buFontTx/>
              <a:buChar char="-"/>
            </a:pPr>
            <a:r>
              <a:rPr lang="en-IN" dirty="0"/>
              <a:t>Not very mathematically tractable </a:t>
            </a:r>
          </a:p>
          <a:p>
            <a:endParaRPr lang="en-IN" dirty="0">
              <a:solidFill>
                <a:srgbClr val="FF0000"/>
              </a:solidFill>
            </a:endParaRPr>
          </a:p>
          <a:p>
            <a:endParaRPr lang="en-IN" b="1" u="sng" dirty="0">
              <a:solidFill>
                <a:srgbClr val="FF0000"/>
              </a:solidFill>
            </a:endParaRPr>
          </a:p>
          <a:p>
            <a:endParaRPr lang="en-IN" dirty="0"/>
          </a:p>
        </p:txBody>
      </p:sp>
    </p:spTree>
    <p:extLst>
      <p:ext uri="{BB962C8B-B14F-4D97-AF65-F5344CB8AC3E}">
        <p14:creationId xmlns:p14="http://schemas.microsoft.com/office/powerpoint/2010/main" val="397932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CBA7-76FF-40B2-9545-9F21B654F8A7}"/>
              </a:ext>
            </a:extLst>
          </p:cNvPr>
          <p:cNvSpPr>
            <a:spLocks noGrp="1"/>
          </p:cNvSpPr>
          <p:nvPr>
            <p:ph type="title"/>
          </p:nvPr>
        </p:nvSpPr>
        <p:spPr>
          <a:xfrm>
            <a:off x="0" y="65403"/>
            <a:ext cx="10515600" cy="1325563"/>
          </a:xfrm>
        </p:spPr>
        <p:txBody>
          <a:bodyPr>
            <a:normAutofit/>
          </a:bodyPr>
          <a:lstStyle/>
          <a:p>
            <a:r>
              <a:rPr lang="en-US" sz="3600" dirty="0"/>
              <a:t>Summarizing Qua</a:t>
            </a:r>
            <a:r>
              <a:rPr lang="en-US" sz="3600" dirty="0">
                <a:solidFill>
                  <a:srgbClr val="FF0000"/>
                </a:solidFill>
              </a:rPr>
              <a:t>nt</a:t>
            </a:r>
            <a:r>
              <a:rPr lang="en-US" sz="3600" dirty="0"/>
              <a:t>itative Data –  </a:t>
            </a:r>
            <a:br>
              <a:rPr lang="en-US" sz="3600" dirty="0"/>
            </a:br>
            <a:r>
              <a:rPr lang="en-US" sz="3600" dirty="0"/>
              <a:t>Central Tendency – Mean</a:t>
            </a:r>
            <a:endParaRPr lang="en-IN" sz="3600" dirty="0"/>
          </a:p>
        </p:txBody>
      </p:sp>
      <p:sp>
        <p:nvSpPr>
          <p:cNvPr id="4" name="TextBox 3">
            <a:extLst>
              <a:ext uri="{FF2B5EF4-FFF2-40B4-BE49-F238E27FC236}">
                <a16:creationId xmlns:a16="http://schemas.microsoft.com/office/drawing/2014/main" id="{18D09B96-84F3-4006-9669-0A00FBAE7B2C}"/>
              </a:ext>
            </a:extLst>
          </p:cNvPr>
          <p:cNvSpPr txBox="1"/>
          <p:nvPr/>
        </p:nvSpPr>
        <p:spPr>
          <a:xfrm>
            <a:off x="261260" y="1482874"/>
            <a:ext cx="9144000" cy="369332"/>
          </a:xfrm>
          <a:prstGeom prst="rect">
            <a:avLst/>
          </a:prstGeom>
          <a:noFill/>
        </p:spPr>
        <p:txBody>
          <a:bodyPr wrap="square" rtlCol="0">
            <a:spAutoFit/>
          </a:bodyPr>
          <a:lstStyle/>
          <a:p>
            <a:r>
              <a:rPr lang="en-US" dirty="0"/>
              <a:t>The mean is the </a:t>
            </a:r>
            <a:r>
              <a:rPr lang="en-US" dirty="0">
                <a:solidFill>
                  <a:srgbClr val="FF0000"/>
                </a:solidFill>
              </a:rPr>
              <a:t>arithmetic average </a:t>
            </a:r>
            <a:r>
              <a:rPr lang="en-US" dirty="0"/>
              <a:t>of all the data values in the data set </a:t>
            </a:r>
            <a:endParaRPr lang="en-IN" dirty="0"/>
          </a:p>
        </p:txBody>
      </p:sp>
      <p:graphicFrame>
        <p:nvGraphicFramePr>
          <p:cNvPr id="5" name="Table 4">
            <a:extLst>
              <a:ext uri="{FF2B5EF4-FFF2-40B4-BE49-F238E27FC236}">
                <a16:creationId xmlns:a16="http://schemas.microsoft.com/office/drawing/2014/main" id="{258F3822-0E4E-4513-9699-9B8E078ECAFB}"/>
              </a:ext>
            </a:extLst>
          </p:cNvPr>
          <p:cNvGraphicFramePr>
            <a:graphicFrameLocks noGrp="1"/>
          </p:cNvGraphicFramePr>
          <p:nvPr/>
        </p:nvGraphicFramePr>
        <p:xfrm>
          <a:off x="261260" y="2036021"/>
          <a:ext cx="5126490" cy="2969774"/>
        </p:xfrm>
        <a:graphic>
          <a:graphicData uri="http://schemas.openxmlformats.org/drawingml/2006/table">
            <a:tbl>
              <a:tblPr>
                <a:tableStyleId>{5C22544A-7EE6-4342-B048-85BDC9FD1C3A}</a:tableStyleId>
              </a:tblPr>
              <a:tblGrid>
                <a:gridCol w="993030">
                  <a:extLst>
                    <a:ext uri="{9D8B030D-6E8A-4147-A177-3AD203B41FA5}">
                      <a16:colId xmlns:a16="http://schemas.microsoft.com/office/drawing/2014/main" val="1421299858"/>
                    </a:ext>
                  </a:extLst>
                </a:gridCol>
                <a:gridCol w="715800">
                  <a:extLst>
                    <a:ext uri="{9D8B030D-6E8A-4147-A177-3AD203B41FA5}">
                      <a16:colId xmlns:a16="http://schemas.microsoft.com/office/drawing/2014/main" val="295540922"/>
                    </a:ext>
                  </a:extLst>
                </a:gridCol>
                <a:gridCol w="991702">
                  <a:extLst>
                    <a:ext uri="{9D8B030D-6E8A-4147-A177-3AD203B41FA5}">
                      <a16:colId xmlns:a16="http://schemas.microsoft.com/office/drawing/2014/main" val="1757398633"/>
                    </a:ext>
                  </a:extLst>
                </a:gridCol>
                <a:gridCol w="615843">
                  <a:extLst>
                    <a:ext uri="{9D8B030D-6E8A-4147-A177-3AD203B41FA5}">
                      <a16:colId xmlns:a16="http://schemas.microsoft.com/office/drawing/2014/main" val="2356420560"/>
                    </a:ext>
                  </a:extLst>
                </a:gridCol>
                <a:gridCol w="955700">
                  <a:extLst>
                    <a:ext uri="{9D8B030D-6E8A-4147-A177-3AD203B41FA5}">
                      <a16:colId xmlns:a16="http://schemas.microsoft.com/office/drawing/2014/main" val="2956555919"/>
                    </a:ext>
                  </a:extLst>
                </a:gridCol>
                <a:gridCol w="854415">
                  <a:extLst>
                    <a:ext uri="{9D8B030D-6E8A-4147-A177-3AD203B41FA5}">
                      <a16:colId xmlns:a16="http://schemas.microsoft.com/office/drawing/2014/main" val="1051647458"/>
                    </a:ext>
                  </a:extLst>
                </a:gridCol>
              </a:tblGrid>
              <a:tr h="455174">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Hrs</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Hrs</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Hrs</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12448080"/>
                  </a:ext>
                </a:extLst>
              </a:tr>
              <a:tr h="231089">
                <a:tc>
                  <a:txBody>
                    <a:bodyPr/>
                    <a:lstStyle/>
                    <a:p>
                      <a:pPr algn="ctr" fontAlgn="b"/>
                      <a:r>
                        <a:rPr lang="en-IN" sz="1600" u="none" strike="noStrike" dirty="0">
                          <a:effectLst/>
                        </a:rPr>
                        <a:t>13</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68</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3</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16</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48</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3837304"/>
                  </a:ext>
                </a:extLst>
              </a:tr>
              <a:tr h="231089">
                <a:tc>
                  <a:txBody>
                    <a:bodyPr/>
                    <a:lstStyle/>
                    <a:p>
                      <a:pPr algn="ctr" fontAlgn="b"/>
                      <a:r>
                        <a:rPr lang="en-IN" sz="1600" u="none" strike="noStrike">
                          <a:effectLst/>
                        </a:rPr>
                        <a:t>20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62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22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17</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47</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05232221"/>
                  </a:ext>
                </a:extLst>
              </a:tr>
              <a:tr h="231089">
                <a:tc>
                  <a:txBody>
                    <a:bodyPr/>
                    <a:lstStyle/>
                    <a:p>
                      <a:pPr algn="ctr" fontAlgn="b"/>
                      <a:r>
                        <a:rPr lang="en-IN" sz="1600" u="none" strike="noStrike">
                          <a:effectLst/>
                        </a:rPr>
                        <a:t>26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46</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79252039"/>
                  </a:ext>
                </a:extLst>
              </a:tr>
              <a:tr h="231089">
                <a:tc>
                  <a:txBody>
                    <a:bodyPr/>
                    <a:lstStyle/>
                    <a:p>
                      <a:pPr algn="ctr" fontAlgn="b"/>
                      <a:r>
                        <a:rPr lang="en-IN" sz="1600" u="none" strike="noStrike">
                          <a:effectLst/>
                        </a:rPr>
                        <a:t>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46</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6885554"/>
                  </a:ext>
                </a:extLst>
              </a:tr>
              <a:tr h="231089">
                <a:tc>
                  <a:txBody>
                    <a:bodyPr/>
                    <a:lstStyle/>
                    <a:p>
                      <a:pPr algn="ctr" fontAlgn="b"/>
                      <a:r>
                        <a:rPr lang="en-IN" sz="1600" u="none" strike="noStrike">
                          <a:effectLst/>
                        </a:rPr>
                        <a:t>29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45</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54723298"/>
                  </a:ext>
                </a:extLst>
              </a:tr>
              <a:tr h="231089">
                <a:tc>
                  <a:txBody>
                    <a:bodyPr/>
                    <a:lstStyle/>
                    <a:p>
                      <a:pPr algn="ctr" fontAlgn="b"/>
                      <a:r>
                        <a:rPr lang="en-IN" sz="1600" u="none" strike="noStrike">
                          <a:effectLst/>
                        </a:rPr>
                        <a:t>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44</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66859099"/>
                  </a:ext>
                </a:extLst>
              </a:tr>
              <a:tr h="231089">
                <a:tc>
                  <a:txBody>
                    <a:bodyPr/>
                    <a:lstStyle/>
                    <a:p>
                      <a:pPr algn="ctr" fontAlgn="b"/>
                      <a:r>
                        <a:rPr lang="en-IN" sz="1600" u="none" strike="noStrike">
                          <a:effectLst/>
                        </a:rPr>
                        <a:t>14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42</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0263716"/>
                  </a:ext>
                </a:extLst>
              </a:tr>
              <a:tr h="231089">
                <a:tc>
                  <a:txBody>
                    <a:bodyPr/>
                    <a:lstStyle/>
                    <a:p>
                      <a:pPr algn="ctr" fontAlgn="b"/>
                      <a:r>
                        <a:rPr lang="en-IN" sz="1600" u="none" strike="noStrike">
                          <a:effectLst/>
                        </a:rPr>
                        <a:t>25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39</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23318077"/>
                  </a:ext>
                </a:extLst>
              </a:tr>
              <a:tr h="231089">
                <a:tc>
                  <a:txBody>
                    <a:bodyPr/>
                    <a:lstStyle/>
                    <a:p>
                      <a:pPr algn="ctr" fontAlgn="b"/>
                      <a:r>
                        <a:rPr lang="en-IN" sz="1600" u="none" strike="noStrike">
                          <a:effectLst/>
                        </a:rPr>
                        <a:t>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33</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37357149"/>
                  </a:ext>
                </a:extLst>
              </a:tr>
              <a:tr h="231089">
                <a:tc>
                  <a:txBody>
                    <a:bodyPr/>
                    <a:lstStyle/>
                    <a:p>
                      <a:pPr algn="ctr" fontAlgn="b"/>
                      <a:r>
                        <a:rPr lang="en-IN" sz="1600" u="none" strike="noStrike">
                          <a:effectLst/>
                        </a:rPr>
                        <a:t>30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27</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94588787"/>
                  </a:ext>
                </a:extLst>
              </a:tr>
            </a:tbl>
          </a:graphicData>
        </a:graphic>
      </p:graphicFrame>
      <p:sp>
        <p:nvSpPr>
          <p:cNvPr id="7" name="TextBox 6">
            <a:extLst>
              <a:ext uri="{FF2B5EF4-FFF2-40B4-BE49-F238E27FC236}">
                <a16:creationId xmlns:a16="http://schemas.microsoft.com/office/drawing/2014/main" id="{740808AC-7D36-4080-8409-F4D15562A9F8}"/>
              </a:ext>
            </a:extLst>
          </p:cNvPr>
          <p:cNvSpPr txBox="1"/>
          <p:nvPr/>
        </p:nvSpPr>
        <p:spPr>
          <a:xfrm>
            <a:off x="5519060" y="2036021"/>
            <a:ext cx="4278083" cy="369332"/>
          </a:xfrm>
          <a:prstGeom prst="rect">
            <a:avLst/>
          </a:prstGeom>
          <a:noFill/>
        </p:spPr>
        <p:txBody>
          <a:bodyPr wrap="square" rtlCol="0">
            <a:spAutoFit/>
          </a:bodyPr>
          <a:lstStyle/>
          <a:p>
            <a:r>
              <a:rPr lang="en-US" dirty="0"/>
              <a:t>Mean: 49.67 Hours</a:t>
            </a:r>
            <a:endParaRPr lang="en-IN" dirty="0"/>
          </a:p>
        </p:txBody>
      </p:sp>
      <p:sp>
        <p:nvSpPr>
          <p:cNvPr id="8" name="TextBox 7">
            <a:extLst>
              <a:ext uri="{FF2B5EF4-FFF2-40B4-BE49-F238E27FC236}">
                <a16:creationId xmlns:a16="http://schemas.microsoft.com/office/drawing/2014/main" id="{B28F875A-423F-4D9A-A12E-85E6E1D366D2}"/>
              </a:ext>
            </a:extLst>
          </p:cNvPr>
          <p:cNvSpPr txBox="1"/>
          <p:nvPr/>
        </p:nvSpPr>
        <p:spPr>
          <a:xfrm>
            <a:off x="5519060" y="3024824"/>
            <a:ext cx="6075096" cy="1477328"/>
          </a:xfrm>
          <a:prstGeom prst="rect">
            <a:avLst/>
          </a:prstGeom>
          <a:noFill/>
        </p:spPr>
        <p:txBody>
          <a:bodyPr wrap="square" rtlCol="0">
            <a:spAutoFit/>
          </a:bodyPr>
          <a:lstStyle/>
          <a:p>
            <a:r>
              <a:rPr lang="en-IN" b="1" u="sng" dirty="0">
                <a:solidFill>
                  <a:srgbClr val="00B050"/>
                </a:solidFill>
              </a:rPr>
              <a:t>Advantages:</a:t>
            </a:r>
          </a:p>
          <a:p>
            <a:r>
              <a:rPr lang="en-IN" dirty="0"/>
              <a:t> - Simple to compute</a:t>
            </a:r>
          </a:p>
          <a:p>
            <a:r>
              <a:rPr lang="en-IN" dirty="0"/>
              <a:t> - Uses all the data values available in the data</a:t>
            </a:r>
          </a:p>
          <a:p>
            <a:r>
              <a:rPr lang="en-IN" dirty="0"/>
              <a:t> - Moderate sampling stability</a:t>
            </a:r>
          </a:p>
          <a:p>
            <a:r>
              <a:rPr lang="en-IN" dirty="0"/>
              <a:t> - Highly mathematically tractable</a:t>
            </a:r>
          </a:p>
        </p:txBody>
      </p:sp>
      <p:sp>
        <p:nvSpPr>
          <p:cNvPr id="9" name="TextBox 8">
            <a:extLst>
              <a:ext uri="{FF2B5EF4-FFF2-40B4-BE49-F238E27FC236}">
                <a16:creationId xmlns:a16="http://schemas.microsoft.com/office/drawing/2014/main" id="{25CBEC90-10EC-425F-B6C1-AA5B7C36BF09}"/>
              </a:ext>
            </a:extLst>
          </p:cNvPr>
          <p:cNvSpPr txBox="1"/>
          <p:nvPr/>
        </p:nvSpPr>
        <p:spPr>
          <a:xfrm>
            <a:off x="5558713" y="4562933"/>
            <a:ext cx="5995790" cy="2585323"/>
          </a:xfrm>
          <a:prstGeom prst="rect">
            <a:avLst/>
          </a:prstGeom>
          <a:noFill/>
        </p:spPr>
        <p:txBody>
          <a:bodyPr wrap="square" rtlCol="0">
            <a:spAutoFit/>
          </a:bodyPr>
          <a:lstStyle/>
          <a:p>
            <a:r>
              <a:rPr lang="en-IN" b="1" u="sng" dirty="0">
                <a:solidFill>
                  <a:srgbClr val="FF0000"/>
                </a:solidFill>
              </a:rPr>
              <a:t>Disadvantages:</a:t>
            </a:r>
          </a:p>
          <a:p>
            <a:pPr marL="285750" indent="-285750">
              <a:buFontTx/>
              <a:buChar char="-"/>
            </a:pPr>
            <a:r>
              <a:rPr lang="en-IN" dirty="0"/>
              <a:t>More sensitive to extreme values</a:t>
            </a:r>
          </a:p>
          <a:p>
            <a:pPr marL="285750" indent="-285750">
              <a:buFontTx/>
              <a:buChar char="-"/>
            </a:pPr>
            <a:r>
              <a:rPr lang="en-IN" dirty="0"/>
              <a:t>Not appropriate for qualitative data</a:t>
            </a:r>
          </a:p>
          <a:p>
            <a:pPr marL="285750" indent="-285750">
              <a:buFontTx/>
              <a:buChar char="-"/>
            </a:pPr>
            <a:r>
              <a:rPr lang="en-IN" dirty="0"/>
              <a:t>Not appropriate for open ended distributions</a:t>
            </a:r>
          </a:p>
          <a:p>
            <a:pPr marL="285750" indent="-285750">
              <a:buFontTx/>
              <a:buChar char="-"/>
            </a:pPr>
            <a:r>
              <a:rPr lang="en-IN" dirty="0"/>
              <a:t>Not appropriate for skewed distributions</a:t>
            </a:r>
          </a:p>
          <a:p>
            <a:pPr marL="285750" indent="-285750">
              <a:buFontTx/>
              <a:buChar char="-"/>
            </a:pPr>
            <a:r>
              <a:rPr lang="en-IN" dirty="0"/>
              <a:t>(29,30) , [29,30]</a:t>
            </a:r>
          </a:p>
          <a:p>
            <a:endParaRPr lang="en-IN" dirty="0">
              <a:solidFill>
                <a:srgbClr val="FF0000"/>
              </a:solidFill>
            </a:endParaRPr>
          </a:p>
          <a:p>
            <a:endParaRPr lang="en-IN" b="1" u="sng" dirty="0">
              <a:solidFill>
                <a:srgbClr val="FF0000"/>
              </a:solidFill>
            </a:endParaRPr>
          </a:p>
          <a:p>
            <a:endParaRPr lang="en-IN" dirty="0"/>
          </a:p>
        </p:txBody>
      </p:sp>
      <p:pic>
        <p:nvPicPr>
          <p:cNvPr id="10" name="Picture 9">
            <a:extLst>
              <a:ext uri="{FF2B5EF4-FFF2-40B4-BE49-F238E27FC236}">
                <a16:creationId xmlns:a16="http://schemas.microsoft.com/office/drawing/2014/main" id="{4DEA0308-7723-46A9-A552-65D1214E9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3635" y="1855126"/>
            <a:ext cx="3143250" cy="812967"/>
          </a:xfrm>
          <a:prstGeom prst="rect">
            <a:avLst/>
          </a:prstGeom>
        </p:spPr>
      </p:pic>
    </p:spTree>
    <p:extLst>
      <p:ext uri="{BB962C8B-B14F-4D97-AF65-F5344CB8AC3E}">
        <p14:creationId xmlns:p14="http://schemas.microsoft.com/office/powerpoint/2010/main" val="20091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343E683-1F29-7AAF-D55C-4A7715303C8B}"/>
              </a:ext>
            </a:extLst>
          </p:cNvPr>
          <p:cNvPicPr>
            <a:picLocks noChangeAspect="1"/>
          </p:cNvPicPr>
          <p:nvPr/>
        </p:nvPicPr>
        <p:blipFill>
          <a:blip r:embed="rId2"/>
          <a:stretch>
            <a:fillRect/>
          </a:stretch>
        </p:blipFill>
        <p:spPr>
          <a:xfrm>
            <a:off x="553324" y="1704297"/>
            <a:ext cx="6023939" cy="4412885"/>
          </a:xfrm>
          <a:prstGeom prst="rect">
            <a:avLst/>
          </a:prstGeom>
        </p:spPr>
      </p:pic>
      <p:sp>
        <p:nvSpPr>
          <p:cNvPr id="13" name="TextBox 12">
            <a:extLst>
              <a:ext uri="{FF2B5EF4-FFF2-40B4-BE49-F238E27FC236}">
                <a16:creationId xmlns:a16="http://schemas.microsoft.com/office/drawing/2014/main" id="{B3BAD6F3-98C8-DB9C-1A96-6878CBCB119C}"/>
              </a:ext>
            </a:extLst>
          </p:cNvPr>
          <p:cNvSpPr txBox="1"/>
          <p:nvPr/>
        </p:nvSpPr>
        <p:spPr>
          <a:xfrm>
            <a:off x="336755" y="6146266"/>
            <a:ext cx="7010529" cy="646331"/>
          </a:xfrm>
          <a:prstGeom prst="rect">
            <a:avLst/>
          </a:prstGeom>
          <a:noFill/>
        </p:spPr>
        <p:txBody>
          <a:bodyPr wrap="square" rtlCol="0">
            <a:spAutoFit/>
          </a:bodyPr>
          <a:lstStyle/>
          <a:p>
            <a:r>
              <a:rPr lang="en-IN" dirty="0" err="1"/>
              <a:t>Source:https</a:t>
            </a:r>
            <a:r>
              <a:rPr lang="en-IN" dirty="0"/>
              <a:t>://www.yourarticlelibrary.com/education/statistics/central-tendency-in-statistics/89873 </a:t>
            </a:r>
          </a:p>
        </p:txBody>
      </p:sp>
      <p:sp>
        <p:nvSpPr>
          <p:cNvPr id="14" name="Title 1">
            <a:extLst>
              <a:ext uri="{FF2B5EF4-FFF2-40B4-BE49-F238E27FC236}">
                <a16:creationId xmlns:a16="http://schemas.microsoft.com/office/drawing/2014/main" id="{3E1BBE6B-8E1F-DAC2-3BE9-93BAA1C61B96}"/>
              </a:ext>
            </a:extLst>
          </p:cNvPr>
          <p:cNvSpPr>
            <a:spLocks noGrp="1"/>
          </p:cNvSpPr>
          <p:nvPr>
            <p:ph type="title"/>
          </p:nvPr>
        </p:nvSpPr>
        <p:spPr>
          <a:xfrm>
            <a:off x="0" y="65403"/>
            <a:ext cx="10515600" cy="1325563"/>
          </a:xfrm>
        </p:spPr>
        <p:txBody>
          <a:bodyPr>
            <a:normAutofit fontScale="90000"/>
          </a:bodyPr>
          <a:lstStyle/>
          <a:p>
            <a:r>
              <a:rPr lang="en-US" sz="3600" dirty="0"/>
              <a:t>Summarizing Qua</a:t>
            </a:r>
            <a:r>
              <a:rPr lang="en-US" sz="3600" dirty="0">
                <a:solidFill>
                  <a:srgbClr val="FF0000"/>
                </a:solidFill>
              </a:rPr>
              <a:t>nt</a:t>
            </a:r>
            <a:r>
              <a:rPr lang="en-US" sz="3600" dirty="0"/>
              <a:t>itative Data –  </a:t>
            </a:r>
            <a:br>
              <a:rPr lang="en-US" sz="3600" dirty="0"/>
            </a:br>
            <a:r>
              <a:rPr lang="en-US" sz="3600" dirty="0"/>
              <a:t>Central Tendency – Mean </a:t>
            </a:r>
            <a:br>
              <a:rPr lang="en-US" sz="3600" dirty="0"/>
            </a:br>
            <a:r>
              <a:rPr lang="en-US" sz="3600" dirty="0"/>
              <a:t>– why is it not suitable for open ended distributions ?</a:t>
            </a:r>
            <a:endParaRPr lang="en-IN" sz="3600" dirty="0"/>
          </a:p>
        </p:txBody>
      </p:sp>
      <p:pic>
        <p:nvPicPr>
          <p:cNvPr id="1026" name="Picture 2">
            <a:extLst>
              <a:ext uri="{FF2B5EF4-FFF2-40B4-BE49-F238E27FC236}">
                <a16:creationId xmlns:a16="http://schemas.microsoft.com/office/drawing/2014/main" id="{82481DCB-1BA0-40EE-B7DE-79F7DF80A3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767" y="2221963"/>
            <a:ext cx="2425232" cy="230651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BAAC38D-6916-83DB-B5D6-F2B6A94525FC}"/>
              </a:ext>
            </a:extLst>
          </p:cNvPr>
          <p:cNvSpPr txBox="1"/>
          <p:nvPr/>
        </p:nvSpPr>
        <p:spPr>
          <a:xfrm>
            <a:off x="8159644" y="5061370"/>
            <a:ext cx="4010397" cy="923330"/>
          </a:xfrm>
          <a:prstGeom prst="rect">
            <a:avLst/>
          </a:prstGeom>
          <a:noFill/>
        </p:spPr>
        <p:txBody>
          <a:bodyPr wrap="square">
            <a:spAutoFit/>
          </a:bodyPr>
          <a:lstStyle/>
          <a:p>
            <a:r>
              <a:rPr lang="en-IN" dirty="0"/>
              <a:t>Source: https://www.statisticshowto.com/open-ended-distribution/</a:t>
            </a:r>
          </a:p>
        </p:txBody>
      </p:sp>
      <p:sp>
        <p:nvSpPr>
          <p:cNvPr id="3" name="TextBox 2">
            <a:extLst>
              <a:ext uri="{FF2B5EF4-FFF2-40B4-BE49-F238E27FC236}">
                <a16:creationId xmlns:a16="http://schemas.microsoft.com/office/drawing/2014/main" id="{7AF8049B-ABA7-8B7E-B22A-D348A4D8D5C0}"/>
              </a:ext>
            </a:extLst>
          </p:cNvPr>
          <p:cNvSpPr txBox="1"/>
          <p:nvPr/>
        </p:nvSpPr>
        <p:spPr>
          <a:xfrm>
            <a:off x="2374232" y="1334965"/>
            <a:ext cx="2639505" cy="369332"/>
          </a:xfrm>
          <a:prstGeom prst="rect">
            <a:avLst/>
          </a:prstGeom>
          <a:noFill/>
        </p:spPr>
        <p:txBody>
          <a:bodyPr wrap="none" rtlCol="0">
            <a:spAutoFit/>
          </a:bodyPr>
          <a:lstStyle/>
          <a:p>
            <a:r>
              <a:rPr lang="en-IN" b="1" dirty="0"/>
              <a:t>Closed ended distribution</a:t>
            </a:r>
          </a:p>
        </p:txBody>
      </p:sp>
      <p:sp>
        <p:nvSpPr>
          <p:cNvPr id="9" name="TextBox 8">
            <a:extLst>
              <a:ext uri="{FF2B5EF4-FFF2-40B4-BE49-F238E27FC236}">
                <a16:creationId xmlns:a16="http://schemas.microsoft.com/office/drawing/2014/main" id="{071F1272-18F9-509C-E9C0-3E55498E8B6A}"/>
              </a:ext>
            </a:extLst>
          </p:cNvPr>
          <p:cNvSpPr txBox="1"/>
          <p:nvPr/>
        </p:nvSpPr>
        <p:spPr>
          <a:xfrm>
            <a:off x="8205538" y="1852631"/>
            <a:ext cx="2525691" cy="369332"/>
          </a:xfrm>
          <a:prstGeom prst="rect">
            <a:avLst/>
          </a:prstGeom>
          <a:noFill/>
        </p:spPr>
        <p:txBody>
          <a:bodyPr wrap="none" rtlCol="0">
            <a:spAutoFit/>
          </a:bodyPr>
          <a:lstStyle/>
          <a:p>
            <a:r>
              <a:rPr lang="en-IN" b="1" dirty="0"/>
              <a:t>Open ended distribution</a:t>
            </a:r>
          </a:p>
        </p:txBody>
      </p:sp>
    </p:spTree>
    <p:extLst>
      <p:ext uri="{BB962C8B-B14F-4D97-AF65-F5344CB8AC3E}">
        <p14:creationId xmlns:p14="http://schemas.microsoft.com/office/powerpoint/2010/main" val="2682270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CBA7-76FF-40B2-9545-9F21B654F8A7}"/>
              </a:ext>
            </a:extLst>
          </p:cNvPr>
          <p:cNvSpPr>
            <a:spLocks noGrp="1"/>
          </p:cNvSpPr>
          <p:nvPr>
            <p:ph type="title"/>
          </p:nvPr>
        </p:nvSpPr>
        <p:spPr>
          <a:xfrm>
            <a:off x="55305" y="54839"/>
            <a:ext cx="10515600" cy="1325563"/>
          </a:xfrm>
        </p:spPr>
        <p:txBody>
          <a:bodyPr>
            <a:normAutofit/>
          </a:bodyPr>
          <a:lstStyle/>
          <a:p>
            <a:r>
              <a:rPr lang="en-US" sz="3600" dirty="0"/>
              <a:t>Summarizing Qua</a:t>
            </a:r>
            <a:r>
              <a:rPr lang="en-US" sz="3600" dirty="0">
                <a:solidFill>
                  <a:srgbClr val="FF0000"/>
                </a:solidFill>
              </a:rPr>
              <a:t>nt</a:t>
            </a:r>
            <a:r>
              <a:rPr lang="en-US" sz="3600" dirty="0"/>
              <a:t>itative Data –  </a:t>
            </a:r>
            <a:br>
              <a:rPr lang="en-US" sz="3600" dirty="0"/>
            </a:br>
            <a:r>
              <a:rPr lang="en-US" sz="3600" dirty="0"/>
              <a:t>Central Tendency – Median</a:t>
            </a:r>
            <a:endParaRPr lang="en-IN" sz="3600" dirty="0"/>
          </a:p>
        </p:txBody>
      </p:sp>
      <p:sp>
        <p:nvSpPr>
          <p:cNvPr id="4" name="TextBox 3">
            <a:extLst>
              <a:ext uri="{FF2B5EF4-FFF2-40B4-BE49-F238E27FC236}">
                <a16:creationId xmlns:a16="http://schemas.microsoft.com/office/drawing/2014/main" id="{18D09B96-84F3-4006-9669-0A00FBAE7B2C}"/>
              </a:ext>
            </a:extLst>
          </p:cNvPr>
          <p:cNvSpPr txBox="1"/>
          <p:nvPr/>
        </p:nvSpPr>
        <p:spPr>
          <a:xfrm>
            <a:off x="261260" y="1482874"/>
            <a:ext cx="9144000" cy="646331"/>
          </a:xfrm>
          <a:prstGeom prst="rect">
            <a:avLst/>
          </a:prstGeom>
          <a:noFill/>
        </p:spPr>
        <p:txBody>
          <a:bodyPr wrap="square" rtlCol="0">
            <a:spAutoFit/>
          </a:bodyPr>
          <a:lstStyle/>
          <a:p>
            <a:r>
              <a:rPr lang="en-US" dirty="0"/>
              <a:t>The median is the data value in the distribution that </a:t>
            </a:r>
            <a:r>
              <a:rPr lang="en-US" dirty="0">
                <a:solidFill>
                  <a:srgbClr val="FF0000"/>
                </a:solidFill>
              </a:rPr>
              <a:t>divides the data into two groups </a:t>
            </a:r>
            <a:r>
              <a:rPr lang="en-US" dirty="0"/>
              <a:t>having equal frequencies – the </a:t>
            </a:r>
            <a:r>
              <a:rPr lang="en-US" dirty="0">
                <a:solidFill>
                  <a:srgbClr val="FF0000"/>
                </a:solidFill>
              </a:rPr>
              <a:t>center point </a:t>
            </a:r>
            <a:r>
              <a:rPr lang="en-US" dirty="0"/>
              <a:t>of the data set </a:t>
            </a:r>
            <a:endParaRPr lang="en-IN" dirty="0"/>
          </a:p>
        </p:txBody>
      </p:sp>
      <p:graphicFrame>
        <p:nvGraphicFramePr>
          <p:cNvPr id="5" name="Table 4">
            <a:extLst>
              <a:ext uri="{FF2B5EF4-FFF2-40B4-BE49-F238E27FC236}">
                <a16:creationId xmlns:a16="http://schemas.microsoft.com/office/drawing/2014/main" id="{258F3822-0E4E-4513-9699-9B8E078ECAFB}"/>
              </a:ext>
            </a:extLst>
          </p:cNvPr>
          <p:cNvGraphicFramePr>
            <a:graphicFrameLocks noGrp="1"/>
          </p:cNvGraphicFramePr>
          <p:nvPr/>
        </p:nvGraphicFramePr>
        <p:xfrm>
          <a:off x="186615" y="2739938"/>
          <a:ext cx="5126490" cy="2969774"/>
        </p:xfrm>
        <a:graphic>
          <a:graphicData uri="http://schemas.openxmlformats.org/drawingml/2006/table">
            <a:tbl>
              <a:tblPr>
                <a:tableStyleId>{5C22544A-7EE6-4342-B048-85BDC9FD1C3A}</a:tableStyleId>
              </a:tblPr>
              <a:tblGrid>
                <a:gridCol w="993030">
                  <a:extLst>
                    <a:ext uri="{9D8B030D-6E8A-4147-A177-3AD203B41FA5}">
                      <a16:colId xmlns:a16="http://schemas.microsoft.com/office/drawing/2014/main" val="1421299858"/>
                    </a:ext>
                  </a:extLst>
                </a:gridCol>
                <a:gridCol w="715800">
                  <a:extLst>
                    <a:ext uri="{9D8B030D-6E8A-4147-A177-3AD203B41FA5}">
                      <a16:colId xmlns:a16="http://schemas.microsoft.com/office/drawing/2014/main" val="295540922"/>
                    </a:ext>
                  </a:extLst>
                </a:gridCol>
                <a:gridCol w="991702">
                  <a:extLst>
                    <a:ext uri="{9D8B030D-6E8A-4147-A177-3AD203B41FA5}">
                      <a16:colId xmlns:a16="http://schemas.microsoft.com/office/drawing/2014/main" val="1757398633"/>
                    </a:ext>
                  </a:extLst>
                </a:gridCol>
                <a:gridCol w="615843">
                  <a:extLst>
                    <a:ext uri="{9D8B030D-6E8A-4147-A177-3AD203B41FA5}">
                      <a16:colId xmlns:a16="http://schemas.microsoft.com/office/drawing/2014/main" val="2356420560"/>
                    </a:ext>
                  </a:extLst>
                </a:gridCol>
                <a:gridCol w="955700">
                  <a:extLst>
                    <a:ext uri="{9D8B030D-6E8A-4147-A177-3AD203B41FA5}">
                      <a16:colId xmlns:a16="http://schemas.microsoft.com/office/drawing/2014/main" val="2956555919"/>
                    </a:ext>
                  </a:extLst>
                </a:gridCol>
                <a:gridCol w="854415">
                  <a:extLst>
                    <a:ext uri="{9D8B030D-6E8A-4147-A177-3AD203B41FA5}">
                      <a16:colId xmlns:a16="http://schemas.microsoft.com/office/drawing/2014/main" val="1051647458"/>
                    </a:ext>
                  </a:extLst>
                </a:gridCol>
              </a:tblGrid>
              <a:tr h="455174">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Hrs</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Hrs</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Hrs</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12448080"/>
                  </a:ext>
                </a:extLst>
              </a:tr>
              <a:tr h="231089">
                <a:tc>
                  <a:txBody>
                    <a:bodyPr/>
                    <a:lstStyle/>
                    <a:p>
                      <a:pPr algn="ctr" fontAlgn="b"/>
                      <a:r>
                        <a:rPr lang="en-IN" sz="1600" u="none" strike="noStrike" dirty="0">
                          <a:effectLst/>
                        </a:rPr>
                        <a:t>13</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68</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3</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16</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48</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3837304"/>
                  </a:ext>
                </a:extLst>
              </a:tr>
              <a:tr h="231089">
                <a:tc>
                  <a:txBody>
                    <a:bodyPr/>
                    <a:lstStyle/>
                    <a:p>
                      <a:pPr algn="ctr" fontAlgn="b"/>
                      <a:r>
                        <a:rPr lang="en-IN" sz="1600" u="none" strike="noStrike">
                          <a:effectLst/>
                        </a:rPr>
                        <a:t>20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62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22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17</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47</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05232221"/>
                  </a:ext>
                </a:extLst>
              </a:tr>
              <a:tr h="231089">
                <a:tc>
                  <a:txBody>
                    <a:bodyPr/>
                    <a:lstStyle/>
                    <a:p>
                      <a:pPr algn="ctr" fontAlgn="b"/>
                      <a:r>
                        <a:rPr lang="en-IN" sz="1600" u="none" strike="noStrike">
                          <a:effectLst/>
                        </a:rPr>
                        <a:t>26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46</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79252039"/>
                  </a:ext>
                </a:extLst>
              </a:tr>
              <a:tr h="231089">
                <a:tc>
                  <a:txBody>
                    <a:bodyPr/>
                    <a:lstStyle/>
                    <a:p>
                      <a:pPr algn="ctr" fontAlgn="b"/>
                      <a:r>
                        <a:rPr lang="en-IN" sz="1600" u="none" strike="noStrike">
                          <a:effectLst/>
                        </a:rPr>
                        <a:t>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46</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6885554"/>
                  </a:ext>
                </a:extLst>
              </a:tr>
              <a:tr h="231089">
                <a:tc>
                  <a:txBody>
                    <a:bodyPr/>
                    <a:lstStyle/>
                    <a:p>
                      <a:pPr algn="ctr" fontAlgn="b"/>
                      <a:r>
                        <a:rPr lang="en-IN" sz="1600" u="none" strike="noStrike">
                          <a:effectLst/>
                        </a:rPr>
                        <a:t>29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highlight>
                            <a:srgbClr val="FFFF00"/>
                          </a:highlight>
                        </a:rPr>
                        <a:t>50</a:t>
                      </a:r>
                      <a:endParaRPr lang="en-IN" sz="1600" b="0"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IN" sz="1600" u="none" strike="noStrike">
                          <a:effectLst/>
                        </a:rPr>
                        <a:t>11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45</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54723298"/>
                  </a:ext>
                </a:extLst>
              </a:tr>
              <a:tr h="231089">
                <a:tc>
                  <a:txBody>
                    <a:bodyPr/>
                    <a:lstStyle/>
                    <a:p>
                      <a:pPr algn="ctr" fontAlgn="b"/>
                      <a:r>
                        <a:rPr lang="en-IN" sz="1600" u="none" strike="noStrike">
                          <a:effectLst/>
                        </a:rPr>
                        <a:t>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highlight>
                            <a:srgbClr val="FFFF00"/>
                          </a:highlight>
                        </a:rPr>
                        <a:t>50</a:t>
                      </a:r>
                      <a:endParaRPr lang="en-IN" sz="1600" b="0"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IN" sz="1600" u="none" strike="noStrike">
                          <a:effectLst/>
                        </a:rPr>
                        <a:t>18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44</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66859099"/>
                  </a:ext>
                </a:extLst>
              </a:tr>
              <a:tr h="231089">
                <a:tc>
                  <a:txBody>
                    <a:bodyPr/>
                    <a:lstStyle/>
                    <a:p>
                      <a:pPr algn="ctr" fontAlgn="b"/>
                      <a:r>
                        <a:rPr lang="en-IN" sz="1600" u="none" strike="noStrike">
                          <a:effectLst/>
                        </a:rPr>
                        <a:t>14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42</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0263716"/>
                  </a:ext>
                </a:extLst>
              </a:tr>
              <a:tr h="231089">
                <a:tc>
                  <a:txBody>
                    <a:bodyPr/>
                    <a:lstStyle/>
                    <a:p>
                      <a:pPr algn="ctr" fontAlgn="b"/>
                      <a:r>
                        <a:rPr lang="en-IN" sz="1600" u="none" strike="noStrike">
                          <a:effectLst/>
                        </a:rPr>
                        <a:t>25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39</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23318077"/>
                  </a:ext>
                </a:extLst>
              </a:tr>
              <a:tr h="231089">
                <a:tc>
                  <a:txBody>
                    <a:bodyPr/>
                    <a:lstStyle/>
                    <a:p>
                      <a:pPr algn="ctr" fontAlgn="b"/>
                      <a:r>
                        <a:rPr lang="en-IN" sz="1600" u="none" strike="noStrike">
                          <a:effectLst/>
                        </a:rPr>
                        <a:t>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33</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37357149"/>
                  </a:ext>
                </a:extLst>
              </a:tr>
              <a:tr h="231089">
                <a:tc>
                  <a:txBody>
                    <a:bodyPr/>
                    <a:lstStyle/>
                    <a:p>
                      <a:pPr algn="ctr" fontAlgn="b"/>
                      <a:r>
                        <a:rPr lang="en-IN" sz="1600" u="none" strike="noStrike">
                          <a:effectLst/>
                        </a:rPr>
                        <a:t>30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27</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94588787"/>
                  </a:ext>
                </a:extLst>
              </a:tr>
            </a:tbl>
          </a:graphicData>
        </a:graphic>
      </p:graphicFrame>
      <p:sp>
        <p:nvSpPr>
          <p:cNvPr id="3" name="TextBox 2">
            <a:extLst>
              <a:ext uri="{FF2B5EF4-FFF2-40B4-BE49-F238E27FC236}">
                <a16:creationId xmlns:a16="http://schemas.microsoft.com/office/drawing/2014/main" id="{9FEF607F-6F55-40C1-92D9-80DDB3E0FD8E}"/>
              </a:ext>
            </a:extLst>
          </p:cNvPr>
          <p:cNvSpPr txBox="1"/>
          <p:nvPr/>
        </p:nvSpPr>
        <p:spPr>
          <a:xfrm>
            <a:off x="5728996" y="2505670"/>
            <a:ext cx="4805265" cy="923330"/>
          </a:xfrm>
          <a:prstGeom prst="rect">
            <a:avLst/>
          </a:prstGeom>
          <a:noFill/>
        </p:spPr>
        <p:txBody>
          <a:bodyPr wrap="square" rtlCol="0">
            <a:spAutoFit/>
          </a:bodyPr>
          <a:lstStyle/>
          <a:p>
            <a:r>
              <a:rPr lang="en-US" dirty="0"/>
              <a:t>If, n (the number of observations) is odd</a:t>
            </a:r>
          </a:p>
          <a:p>
            <a:r>
              <a:rPr lang="en-US" dirty="0"/>
              <a:t>Median is the data value of the ((n+1)/2)</a:t>
            </a:r>
            <a:r>
              <a:rPr lang="en-US" baseline="30000" dirty="0" err="1"/>
              <a:t>th</a:t>
            </a:r>
            <a:r>
              <a:rPr lang="en-US" baseline="30000" dirty="0"/>
              <a:t> </a:t>
            </a:r>
            <a:r>
              <a:rPr lang="en-US" dirty="0"/>
              <a:t>Observation, when ordered</a:t>
            </a:r>
            <a:endParaRPr lang="en-IN" dirty="0"/>
          </a:p>
        </p:txBody>
      </p:sp>
      <p:sp>
        <p:nvSpPr>
          <p:cNvPr id="6" name="TextBox 5">
            <a:extLst>
              <a:ext uri="{FF2B5EF4-FFF2-40B4-BE49-F238E27FC236}">
                <a16:creationId xmlns:a16="http://schemas.microsoft.com/office/drawing/2014/main" id="{07539409-D6C3-47A1-9092-F4D2A812181D}"/>
              </a:ext>
            </a:extLst>
          </p:cNvPr>
          <p:cNvSpPr txBox="1"/>
          <p:nvPr/>
        </p:nvSpPr>
        <p:spPr>
          <a:xfrm>
            <a:off x="5759664" y="3594790"/>
            <a:ext cx="4907902" cy="923330"/>
          </a:xfrm>
          <a:prstGeom prst="rect">
            <a:avLst/>
          </a:prstGeom>
          <a:noFill/>
        </p:spPr>
        <p:txBody>
          <a:bodyPr wrap="square" rtlCol="0">
            <a:spAutoFit/>
          </a:bodyPr>
          <a:lstStyle/>
          <a:p>
            <a:r>
              <a:rPr lang="en-US" dirty="0"/>
              <a:t>If n is even, the Median is the midway point (average) of the (n/2)</a:t>
            </a:r>
            <a:r>
              <a:rPr lang="en-US" baseline="30000" dirty="0" err="1"/>
              <a:t>th</a:t>
            </a:r>
            <a:r>
              <a:rPr lang="en-US" dirty="0"/>
              <a:t> observation, and the (n/2 + 1)</a:t>
            </a:r>
            <a:r>
              <a:rPr lang="en-US" baseline="30000" dirty="0" err="1"/>
              <a:t>th</a:t>
            </a:r>
            <a:r>
              <a:rPr lang="en-US" dirty="0"/>
              <a:t> observation</a:t>
            </a:r>
            <a:endParaRPr lang="en-IN" dirty="0"/>
          </a:p>
        </p:txBody>
      </p:sp>
      <p:sp>
        <p:nvSpPr>
          <p:cNvPr id="11" name="TextBox 10">
            <a:extLst>
              <a:ext uri="{FF2B5EF4-FFF2-40B4-BE49-F238E27FC236}">
                <a16:creationId xmlns:a16="http://schemas.microsoft.com/office/drawing/2014/main" id="{A627F783-B5FE-4805-8732-35CB48BC112F}"/>
              </a:ext>
            </a:extLst>
          </p:cNvPr>
          <p:cNvSpPr txBox="1"/>
          <p:nvPr/>
        </p:nvSpPr>
        <p:spPr>
          <a:xfrm>
            <a:off x="5759664" y="4683910"/>
            <a:ext cx="5126490" cy="923330"/>
          </a:xfrm>
          <a:prstGeom prst="rect">
            <a:avLst/>
          </a:prstGeom>
          <a:noFill/>
        </p:spPr>
        <p:txBody>
          <a:bodyPr wrap="square" rtlCol="0">
            <a:spAutoFit/>
          </a:bodyPr>
          <a:lstStyle/>
          <a:p>
            <a:r>
              <a:rPr lang="en-US" dirty="0"/>
              <a:t>In this case since we have 30 observations, the median is the average of the 15</a:t>
            </a:r>
            <a:r>
              <a:rPr lang="en-US" baseline="30000" dirty="0"/>
              <a:t>th</a:t>
            </a:r>
            <a:r>
              <a:rPr lang="en-US" dirty="0"/>
              <a:t>, and 16</a:t>
            </a:r>
            <a:r>
              <a:rPr lang="en-US" baseline="30000" dirty="0"/>
              <a:t>th</a:t>
            </a:r>
            <a:r>
              <a:rPr lang="en-US" dirty="0"/>
              <a:t> Observation</a:t>
            </a:r>
            <a:endParaRPr lang="en-IN" dirty="0"/>
          </a:p>
        </p:txBody>
      </p:sp>
      <p:sp>
        <p:nvSpPr>
          <p:cNvPr id="12" name="TextBox 11">
            <a:extLst>
              <a:ext uri="{FF2B5EF4-FFF2-40B4-BE49-F238E27FC236}">
                <a16:creationId xmlns:a16="http://schemas.microsoft.com/office/drawing/2014/main" id="{9CFD7B37-0E57-4E44-9B89-84BE377F244F}"/>
              </a:ext>
            </a:extLst>
          </p:cNvPr>
          <p:cNvSpPr txBox="1"/>
          <p:nvPr/>
        </p:nvSpPr>
        <p:spPr>
          <a:xfrm>
            <a:off x="5759664" y="5709712"/>
            <a:ext cx="4926566" cy="369332"/>
          </a:xfrm>
          <a:prstGeom prst="rect">
            <a:avLst/>
          </a:prstGeom>
          <a:noFill/>
        </p:spPr>
        <p:txBody>
          <a:bodyPr wrap="square" rtlCol="0">
            <a:spAutoFit/>
          </a:bodyPr>
          <a:lstStyle/>
          <a:p>
            <a:r>
              <a:rPr lang="en-US" dirty="0"/>
              <a:t>Median = 50 Hours</a:t>
            </a:r>
            <a:endParaRPr lang="en-IN" dirty="0"/>
          </a:p>
        </p:txBody>
      </p:sp>
    </p:spTree>
    <p:extLst>
      <p:ext uri="{BB962C8B-B14F-4D97-AF65-F5344CB8AC3E}">
        <p14:creationId xmlns:p14="http://schemas.microsoft.com/office/powerpoint/2010/main" val="3053115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1"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CBA7-76FF-40B2-9545-9F21B654F8A7}"/>
              </a:ext>
            </a:extLst>
          </p:cNvPr>
          <p:cNvSpPr>
            <a:spLocks noGrp="1"/>
          </p:cNvSpPr>
          <p:nvPr>
            <p:ph type="title"/>
          </p:nvPr>
        </p:nvSpPr>
        <p:spPr>
          <a:xfrm>
            <a:off x="0" y="48810"/>
            <a:ext cx="10515600" cy="1325563"/>
          </a:xfrm>
        </p:spPr>
        <p:txBody>
          <a:bodyPr>
            <a:normAutofit/>
          </a:bodyPr>
          <a:lstStyle/>
          <a:p>
            <a:r>
              <a:rPr lang="en-US" sz="3600" dirty="0"/>
              <a:t>Summarizing Qua</a:t>
            </a:r>
            <a:r>
              <a:rPr lang="en-US" sz="3600" dirty="0">
                <a:solidFill>
                  <a:srgbClr val="FF0000"/>
                </a:solidFill>
              </a:rPr>
              <a:t>nt</a:t>
            </a:r>
            <a:r>
              <a:rPr lang="en-US" sz="3600" dirty="0"/>
              <a:t>itative Data –  </a:t>
            </a:r>
            <a:br>
              <a:rPr lang="en-US" sz="3600" dirty="0"/>
            </a:br>
            <a:r>
              <a:rPr lang="en-US" sz="3600" dirty="0"/>
              <a:t>Central Tendency – Median</a:t>
            </a:r>
            <a:endParaRPr lang="en-IN" sz="3600" dirty="0"/>
          </a:p>
        </p:txBody>
      </p:sp>
      <p:sp>
        <p:nvSpPr>
          <p:cNvPr id="4" name="TextBox 3">
            <a:extLst>
              <a:ext uri="{FF2B5EF4-FFF2-40B4-BE49-F238E27FC236}">
                <a16:creationId xmlns:a16="http://schemas.microsoft.com/office/drawing/2014/main" id="{18D09B96-84F3-4006-9669-0A00FBAE7B2C}"/>
              </a:ext>
            </a:extLst>
          </p:cNvPr>
          <p:cNvSpPr txBox="1"/>
          <p:nvPr/>
        </p:nvSpPr>
        <p:spPr>
          <a:xfrm>
            <a:off x="261260" y="1482874"/>
            <a:ext cx="9144000" cy="646331"/>
          </a:xfrm>
          <a:prstGeom prst="rect">
            <a:avLst/>
          </a:prstGeom>
          <a:noFill/>
        </p:spPr>
        <p:txBody>
          <a:bodyPr wrap="square" rtlCol="0">
            <a:spAutoFit/>
          </a:bodyPr>
          <a:lstStyle/>
          <a:p>
            <a:r>
              <a:rPr lang="en-US" dirty="0"/>
              <a:t>The median is the data value in the distribution that divides the data into two groups having equal frequencies – the center point of the data set </a:t>
            </a:r>
            <a:endParaRPr lang="en-IN" dirty="0"/>
          </a:p>
        </p:txBody>
      </p:sp>
      <p:graphicFrame>
        <p:nvGraphicFramePr>
          <p:cNvPr id="5" name="Table 4">
            <a:extLst>
              <a:ext uri="{FF2B5EF4-FFF2-40B4-BE49-F238E27FC236}">
                <a16:creationId xmlns:a16="http://schemas.microsoft.com/office/drawing/2014/main" id="{258F3822-0E4E-4513-9699-9B8E078ECAFB}"/>
              </a:ext>
            </a:extLst>
          </p:cNvPr>
          <p:cNvGraphicFramePr>
            <a:graphicFrameLocks noGrp="1"/>
          </p:cNvGraphicFramePr>
          <p:nvPr/>
        </p:nvGraphicFramePr>
        <p:xfrm>
          <a:off x="261260" y="2278601"/>
          <a:ext cx="5126490" cy="2969774"/>
        </p:xfrm>
        <a:graphic>
          <a:graphicData uri="http://schemas.openxmlformats.org/drawingml/2006/table">
            <a:tbl>
              <a:tblPr>
                <a:tableStyleId>{5C22544A-7EE6-4342-B048-85BDC9FD1C3A}</a:tableStyleId>
              </a:tblPr>
              <a:tblGrid>
                <a:gridCol w="993030">
                  <a:extLst>
                    <a:ext uri="{9D8B030D-6E8A-4147-A177-3AD203B41FA5}">
                      <a16:colId xmlns:a16="http://schemas.microsoft.com/office/drawing/2014/main" val="1421299858"/>
                    </a:ext>
                  </a:extLst>
                </a:gridCol>
                <a:gridCol w="715800">
                  <a:extLst>
                    <a:ext uri="{9D8B030D-6E8A-4147-A177-3AD203B41FA5}">
                      <a16:colId xmlns:a16="http://schemas.microsoft.com/office/drawing/2014/main" val="295540922"/>
                    </a:ext>
                  </a:extLst>
                </a:gridCol>
                <a:gridCol w="991702">
                  <a:extLst>
                    <a:ext uri="{9D8B030D-6E8A-4147-A177-3AD203B41FA5}">
                      <a16:colId xmlns:a16="http://schemas.microsoft.com/office/drawing/2014/main" val="1757398633"/>
                    </a:ext>
                  </a:extLst>
                </a:gridCol>
                <a:gridCol w="615843">
                  <a:extLst>
                    <a:ext uri="{9D8B030D-6E8A-4147-A177-3AD203B41FA5}">
                      <a16:colId xmlns:a16="http://schemas.microsoft.com/office/drawing/2014/main" val="2356420560"/>
                    </a:ext>
                  </a:extLst>
                </a:gridCol>
                <a:gridCol w="955700">
                  <a:extLst>
                    <a:ext uri="{9D8B030D-6E8A-4147-A177-3AD203B41FA5}">
                      <a16:colId xmlns:a16="http://schemas.microsoft.com/office/drawing/2014/main" val="2956555919"/>
                    </a:ext>
                  </a:extLst>
                </a:gridCol>
                <a:gridCol w="854415">
                  <a:extLst>
                    <a:ext uri="{9D8B030D-6E8A-4147-A177-3AD203B41FA5}">
                      <a16:colId xmlns:a16="http://schemas.microsoft.com/office/drawing/2014/main" val="1051647458"/>
                    </a:ext>
                  </a:extLst>
                </a:gridCol>
              </a:tblGrid>
              <a:tr h="455174">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Hrs</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Hrs</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Hrs</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12448080"/>
                  </a:ext>
                </a:extLst>
              </a:tr>
              <a:tr h="231089">
                <a:tc>
                  <a:txBody>
                    <a:bodyPr/>
                    <a:lstStyle/>
                    <a:p>
                      <a:pPr algn="ctr" fontAlgn="b"/>
                      <a:r>
                        <a:rPr lang="en-IN" sz="1600" u="none" strike="noStrike" dirty="0">
                          <a:effectLst/>
                        </a:rPr>
                        <a:t>13</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68</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3</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16</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48</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3837304"/>
                  </a:ext>
                </a:extLst>
              </a:tr>
              <a:tr h="231089">
                <a:tc>
                  <a:txBody>
                    <a:bodyPr/>
                    <a:lstStyle/>
                    <a:p>
                      <a:pPr algn="ctr" fontAlgn="b"/>
                      <a:r>
                        <a:rPr lang="en-IN" sz="1600" u="none" strike="noStrike">
                          <a:effectLst/>
                        </a:rPr>
                        <a:t>20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62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22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17</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47</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05232221"/>
                  </a:ext>
                </a:extLst>
              </a:tr>
              <a:tr h="231089">
                <a:tc>
                  <a:txBody>
                    <a:bodyPr/>
                    <a:lstStyle/>
                    <a:p>
                      <a:pPr algn="ctr" fontAlgn="b"/>
                      <a:r>
                        <a:rPr lang="en-IN" sz="1600" u="none" strike="noStrike">
                          <a:effectLst/>
                        </a:rPr>
                        <a:t>26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46</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79252039"/>
                  </a:ext>
                </a:extLst>
              </a:tr>
              <a:tr h="231089">
                <a:tc>
                  <a:txBody>
                    <a:bodyPr/>
                    <a:lstStyle/>
                    <a:p>
                      <a:pPr algn="ctr" fontAlgn="b"/>
                      <a:r>
                        <a:rPr lang="en-IN" sz="1600" u="none" strike="noStrike">
                          <a:effectLst/>
                        </a:rPr>
                        <a:t>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46</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6885554"/>
                  </a:ext>
                </a:extLst>
              </a:tr>
              <a:tr h="231089">
                <a:tc>
                  <a:txBody>
                    <a:bodyPr/>
                    <a:lstStyle/>
                    <a:p>
                      <a:pPr algn="ctr" fontAlgn="b"/>
                      <a:r>
                        <a:rPr lang="en-IN" sz="1600" u="none" strike="noStrike">
                          <a:effectLst/>
                        </a:rPr>
                        <a:t>29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highlight>
                            <a:srgbClr val="FFFF00"/>
                          </a:highlight>
                        </a:rPr>
                        <a:t>50</a:t>
                      </a:r>
                      <a:endParaRPr lang="en-IN" sz="1600" b="0"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IN" sz="1600" u="none" strike="noStrike">
                          <a:effectLst/>
                        </a:rPr>
                        <a:t>11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45</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54723298"/>
                  </a:ext>
                </a:extLst>
              </a:tr>
              <a:tr h="231089">
                <a:tc>
                  <a:txBody>
                    <a:bodyPr/>
                    <a:lstStyle/>
                    <a:p>
                      <a:pPr algn="ctr" fontAlgn="b"/>
                      <a:r>
                        <a:rPr lang="en-IN" sz="1600" u="none" strike="noStrike">
                          <a:effectLst/>
                        </a:rPr>
                        <a:t>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highlight>
                            <a:srgbClr val="FFFF00"/>
                          </a:highlight>
                        </a:rPr>
                        <a:t>50</a:t>
                      </a:r>
                      <a:endParaRPr lang="en-IN" sz="1600" b="0"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IN" sz="1600" u="none" strike="noStrike">
                          <a:effectLst/>
                        </a:rPr>
                        <a:t>18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44</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66859099"/>
                  </a:ext>
                </a:extLst>
              </a:tr>
              <a:tr h="231089">
                <a:tc>
                  <a:txBody>
                    <a:bodyPr/>
                    <a:lstStyle/>
                    <a:p>
                      <a:pPr algn="ctr" fontAlgn="b"/>
                      <a:r>
                        <a:rPr lang="en-IN" sz="1600" u="none" strike="noStrike">
                          <a:effectLst/>
                        </a:rPr>
                        <a:t>14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42</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0263716"/>
                  </a:ext>
                </a:extLst>
              </a:tr>
              <a:tr h="231089">
                <a:tc>
                  <a:txBody>
                    <a:bodyPr/>
                    <a:lstStyle/>
                    <a:p>
                      <a:pPr algn="ctr" fontAlgn="b"/>
                      <a:r>
                        <a:rPr lang="en-IN" sz="1600" u="none" strike="noStrike">
                          <a:effectLst/>
                        </a:rPr>
                        <a:t>25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39</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23318077"/>
                  </a:ext>
                </a:extLst>
              </a:tr>
              <a:tr h="231089">
                <a:tc>
                  <a:txBody>
                    <a:bodyPr/>
                    <a:lstStyle/>
                    <a:p>
                      <a:pPr algn="ctr" fontAlgn="b"/>
                      <a:r>
                        <a:rPr lang="en-IN" sz="1600" u="none" strike="noStrike">
                          <a:effectLst/>
                        </a:rPr>
                        <a:t>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33</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37357149"/>
                  </a:ext>
                </a:extLst>
              </a:tr>
              <a:tr h="231089">
                <a:tc>
                  <a:txBody>
                    <a:bodyPr/>
                    <a:lstStyle/>
                    <a:p>
                      <a:pPr algn="ctr" fontAlgn="b"/>
                      <a:r>
                        <a:rPr lang="en-IN" sz="1600" u="none" strike="noStrike">
                          <a:effectLst/>
                        </a:rPr>
                        <a:t>30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27</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94588787"/>
                  </a:ext>
                </a:extLst>
              </a:tr>
            </a:tbl>
          </a:graphicData>
        </a:graphic>
      </p:graphicFrame>
      <p:sp>
        <p:nvSpPr>
          <p:cNvPr id="8" name="TextBox 7">
            <a:extLst>
              <a:ext uri="{FF2B5EF4-FFF2-40B4-BE49-F238E27FC236}">
                <a16:creationId xmlns:a16="http://schemas.microsoft.com/office/drawing/2014/main" id="{B28F875A-423F-4D9A-A12E-85E6E1D366D2}"/>
              </a:ext>
            </a:extLst>
          </p:cNvPr>
          <p:cNvSpPr txBox="1"/>
          <p:nvPr/>
        </p:nvSpPr>
        <p:spPr>
          <a:xfrm>
            <a:off x="5519060" y="3024824"/>
            <a:ext cx="6075096" cy="2308324"/>
          </a:xfrm>
          <a:prstGeom prst="rect">
            <a:avLst/>
          </a:prstGeom>
          <a:noFill/>
        </p:spPr>
        <p:txBody>
          <a:bodyPr wrap="square" rtlCol="0">
            <a:spAutoFit/>
          </a:bodyPr>
          <a:lstStyle/>
          <a:p>
            <a:r>
              <a:rPr lang="en-IN" b="1" u="sng" dirty="0">
                <a:solidFill>
                  <a:srgbClr val="00B050"/>
                </a:solidFill>
              </a:rPr>
              <a:t>Advantages:</a:t>
            </a:r>
          </a:p>
          <a:p>
            <a:r>
              <a:rPr lang="en-IN" dirty="0"/>
              <a:t> - Simple to compute</a:t>
            </a:r>
          </a:p>
          <a:p>
            <a:r>
              <a:rPr lang="en-IN" dirty="0"/>
              <a:t> - Very appropriate for skewed distributions</a:t>
            </a:r>
          </a:p>
          <a:p>
            <a:r>
              <a:rPr lang="en-IN" dirty="0"/>
              <a:t> - Great sampling stability</a:t>
            </a:r>
          </a:p>
          <a:p>
            <a:r>
              <a:rPr lang="en-IN" dirty="0"/>
              <a:t> - Most appropriate for open ended distributions</a:t>
            </a:r>
          </a:p>
          <a:p>
            <a:r>
              <a:rPr lang="en-IN" dirty="0"/>
              <a:t> - Appropriate for ordered qualitative data</a:t>
            </a:r>
          </a:p>
          <a:p>
            <a:endParaRPr lang="en-IN" dirty="0"/>
          </a:p>
          <a:p>
            <a:endParaRPr lang="en-IN" dirty="0"/>
          </a:p>
        </p:txBody>
      </p:sp>
      <p:sp>
        <p:nvSpPr>
          <p:cNvPr id="9" name="TextBox 8">
            <a:extLst>
              <a:ext uri="{FF2B5EF4-FFF2-40B4-BE49-F238E27FC236}">
                <a16:creationId xmlns:a16="http://schemas.microsoft.com/office/drawing/2014/main" id="{25CBEC90-10EC-425F-B6C1-AA5B7C36BF09}"/>
              </a:ext>
            </a:extLst>
          </p:cNvPr>
          <p:cNvSpPr txBox="1"/>
          <p:nvPr/>
        </p:nvSpPr>
        <p:spPr>
          <a:xfrm>
            <a:off x="5598366" y="4936157"/>
            <a:ext cx="5995790" cy="1754326"/>
          </a:xfrm>
          <a:prstGeom prst="rect">
            <a:avLst/>
          </a:prstGeom>
          <a:noFill/>
        </p:spPr>
        <p:txBody>
          <a:bodyPr wrap="square" rtlCol="0">
            <a:spAutoFit/>
          </a:bodyPr>
          <a:lstStyle/>
          <a:p>
            <a:r>
              <a:rPr lang="en-IN" b="1" u="sng" dirty="0">
                <a:solidFill>
                  <a:srgbClr val="FF0000"/>
                </a:solidFill>
              </a:rPr>
              <a:t>Disadvantages:</a:t>
            </a:r>
          </a:p>
          <a:p>
            <a:pPr marL="285750" indent="-285750">
              <a:buFontTx/>
              <a:buChar char="-"/>
            </a:pPr>
            <a:r>
              <a:rPr lang="en-IN" dirty="0"/>
              <a:t>Does not use all data values</a:t>
            </a:r>
          </a:p>
          <a:p>
            <a:pPr marL="285750" indent="-285750">
              <a:buFontTx/>
              <a:buChar char="-"/>
            </a:pPr>
            <a:r>
              <a:rPr lang="en-IN" dirty="0"/>
              <a:t>Less mathematically tractable compared to mean</a:t>
            </a:r>
          </a:p>
          <a:p>
            <a:endParaRPr lang="en-IN" dirty="0">
              <a:solidFill>
                <a:srgbClr val="FF0000"/>
              </a:solidFill>
            </a:endParaRPr>
          </a:p>
          <a:p>
            <a:endParaRPr lang="en-IN" b="1" u="sng" dirty="0">
              <a:solidFill>
                <a:srgbClr val="FF0000"/>
              </a:solidFill>
            </a:endParaRPr>
          </a:p>
          <a:p>
            <a:endParaRPr lang="en-IN" dirty="0"/>
          </a:p>
        </p:txBody>
      </p:sp>
      <p:sp>
        <p:nvSpPr>
          <p:cNvPr id="3" name="TextBox 2">
            <a:extLst>
              <a:ext uri="{FF2B5EF4-FFF2-40B4-BE49-F238E27FC236}">
                <a16:creationId xmlns:a16="http://schemas.microsoft.com/office/drawing/2014/main" id="{C36E4995-3366-4DAF-8B64-E68E7DC9B218}"/>
              </a:ext>
            </a:extLst>
          </p:cNvPr>
          <p:cNvSpPr txBox="1"/>
          <p:nvPr/>
        </p:nvSpPr>
        <p:spPr>
          <a:xfrm>
            <a:off x="5433093" y="2438490"/>
            <a:ext cx="4926566" cy="369332"/>
          </a:xfrm>
          <a:prstGeom prst="rect">
            <a:avLst/>
          </a:prstGeom>
          <a:noFill/>
        </p:spPr>
        <p:txBody>
          <a:bodyPr wrap="square" rtlCol="0">
            <a:spAutoFit/>
          </a:bodyPr>
          <a:lstStyle/>
          <a:p>
            <a:r>
              <a:rPr lang="en-US" dirty="0"/>
              <a:t>Median = 50 Hours</a:t>
            </a:r>
            <a:endParaRPr lang="en-IN" dirty="0"/>
          </a:p>
        </p:txBody>
      </p:sp>
    </p:spTree>
    <p:extLst>
      <p:ext uri="{BB962C8B-B14F-4D97-AF65-F5344CB8AC3E}">
        <p14:creationId xmlns:p14="http://schemas.microsoft.com/office/powerpoint/2010/main" val="331204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363"/>
            <a:ext cx="8954021" cy="695201"/>
          </a:xfrm>
        </p:spPr>
        <p:txBody>
          <a:bodyPr>
            <a:normAutofit/>
          </a:bodyPr>
          <a:lstStyle/>
          <a:p>
            <a:r>
              <a:rPr lang="en-US" b="1" dirty="0">
                <a:effectLst>
                  <a:outerShdw blurRad="38100" dist="38100" dir="2700000" algn="tl">
                    <a:srgbClr val="C0C0C0"/>
                  </a:outerShdw>
                </a:effectLst>
                <a:latin typeface="Segoe UI Semibold" pitchFamily="34" charset="0"/>
              </a:rPr>
              <a:t>Purposes of Statistics</a:t>
            </a:r>
            <a:endParaRPr lang="en-IN" dirty="0"/>
          </a:p>
        </p:txBody>
      </p:sp>
      <p:sp>
        <p:nvSpPr>
          <p:cNvPr id="4" name="TextBox 3"/>
          <p:cNvSpPr txBox="1"/>
          <p:nvPr/>
        </p:nvSpPr>
        <p:spPr>
          <a:xfrm>
            <a:off x="174653" y="1720580"/>
            <a:ext cx="4074086" cy="3323987"/>
          </a:xfrm>
          <a:prstGeom prst="rect">
            <a:avLst/>
          </a:prstGeom>
          <a:solidFill>
            <a:schemeClr val="accent2">
              <a:lumMod val="60000"/>
              <a:lumOff val="40000"/>
            </a:schemeClr>
          </a:solidFill>
        </p:spPr>
        <p:txBody>
          <a:bodyPr wrap="square" rtlCol="0">
            <a:spAutoFit/>
          </a:bodyPr>
          <a:lstStyle/>
          <a:p>
            <a:pPr>
              <a:defRPr/>
            </a:pPr>
            <a:r>
              <a:rPr lang="en-US" sz="3600" i="1" dirty="0">
                <a:solidFill>
                  <a:schemeClr val="folHlink"/>
                </a:solidFill>
                <a:effectLst>
                  <a:outerShdw blurRad="38100" dist="38100" dir="2700000" algn="tl">
                    <a:srgbClr val="000000"/>
                  </a:outerShdw>
                </a:effectLst>
              </a:rPr>
              <a:t>Descriptive Statistics</a:t>
            </a:r>
          </a:p>
          <a:p>
            <a:pPr>
              <a:defRPr/>
            </a:pPr>
            <a:endParaRPr lang="en-US" sz="2800" i="1" dirty="0">
              <a:solidFill>
                <a:schemeClr val="folHlink"/>
              </a:solidFill>
              <a:effectLst>
                <a:outerShdw blurRad="38100" dist="38100" dir="2700000" algn="tl">
                  <a:srgbClr val="000000"/>
                </a:outerShdw>
              </a:effectLst>
            </a:endParaRPr>
          </a:p>
          <a:p>
            <a:pPr marL="285750" indent="-285750">
              <a:buFont typeface="Arial" panose="020B0604020202020204" pitchFamily="34" charset="0"/>
              <a:buChar char="•"/>
              <a:defRPr/>
            </a:pPr>
            <a:r>
              <a:rPr lang="en-US" sz="3200" dirty="0">
                <a:effectLst>
                  <a:outerShdw blurRad="38100" dist="38100" dir="2700000" algn="tl">
                    <a:srgbClr val="FFFFFF"/>
                  </a:outerShdw>
                </a:effectLst>
              </a:rPr>
              <a:t>Organize</a:t>
            </a:r>
          </a:p>
          <a:p>
            <a:pPr marL="285750" indent="-285750">
              <a:buFont typeface="Arial" panose="020B0604020202020204" pitchFamily="34" charset="0"/>
              <a:buChar char="•"/>
              <a:defRPr/>
            </a:pPr>
            <a:r>
              <a:rPr lang="en-US" sz="3200" dirty="0">
                <a:effectLst>
                  <a:outerShdw blurRad="38100" dist="38100" dir="2700000" algn="tl">
                    <a:srgbClr val="FFFFFF"/>
                  </a:outerShdw>
                </a:effectLst>
              </a:rPr>
              <a:t>Summarize</a:t>
            </a:r>
          </a:p>
          <a:p>
            <a:pPr marL="285750" indent="-285750">
              <a:buFont typeface="Arial" panose="020B0604020202020204" pitchFamily="34" charset="0"/>
              <a:buChar char="•"/>
              <a:defRPr/>
            </a:pPr>
            <a:r>
              <a:rPr lang="en-US" sz="3200" dirty="0">
                <a:effectLst>
                  <a:outerShdw blurRad="38100" dist="38100" dir="2700000" algn="tl">
                    <a:srgbClr val="FFFFFF"/>
                  </a:outerShdw>
                </a:effectLst>
              </a:rPr>
              <a:t>Simplify</a:t>
            </a:r>
          </a:p>
          <a:p>
            <a:pPr marL="285750" indent="-285750">
              <a:buFont typeface="Arial" panose="020B0604020202020204" pitchFamily="34" charset="0"/>
              <a:buChar char="•"/>
              <a:defRPr/>
            </a:pPr>
            <a:r>
              <a:rPr lang="en-US" sz="3200" dirty="0">
                <a:effectLst>
                  <a:outerShdw blurRad="38100" dist="38100" dir="2700000" algn="tl">
                    <a:srgbClr val="FFFFFF"/>
                  </a:outerShdw>
                </a:effectLst>
              </a:rPr>
              <a:t>Presentation of data</a:t>
            </a:r>
            <a:endParaRPr lang="en-US" sz="3200" i="1" dirty="0">
              <a:solidFill>
                <a:schemeClr val="folHlink"/>
              </a:solidFill>
              <a:effectLst>
                <a:outerShdw blurRad="38100" dist="38100" dir="2700000" algn="tl">
                  <a:srgbClr val="000000"/>
                </a:outerShdw>
              </a:effectLst>
            </a:endParaRPr>
          </a:p>
          <a:p>
            <a:pPr>
              <a:defRPr/>
            </a:pPr>
            <a:endParaRPr lang="en-US" i="1" dirty="0">
              <a:solidFill>
                <a:schemeClr val="folHlink"/>
              </a:solidFill>
              <a:effectLst>
                <a:outerShdw blurRad="38100" dist="38100" dir="2700000" algn="tl">
                  <a:srgbClr val="000000"/>
                </a:outerShdw>
              </a:effectLst>
            </a:endParaRPr>
          </a:p>
        </p:txBody>
      </p:sp>
      <p:sp>
        <p:nvSpPr>
          <p:cNvPr id="5" name="Text Box 5"/>
          <p:cNvSpPr txBox="1">
            <a:spLocks noChangeArrowheads="1"/>
          </p:cNvSpPr>
          <p:nvPr/>
        </p:nvSpPr>
        <p:spPr bwMode="auto">
          <a:xfrm>
            <a:off x="332675" y="5585999"/>
            <a:ext cx="3347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2400" dirty="0">
                <a:effectLst>
                  <a:outerShdw blurRad="38100" dist="38100" dir="2700000" algn="tl">
                    <a:srgbClr val="C0C0C0"/>
                  </a:outerShdw>
                </a:effectLst>
                <a:latin typeface="Tahoma" pitchFamily="34" charset="0"/>
              </a:rPr>
              <a:t>Describing sample data</a:t>
            </a:r>
            <a:endParaRPr lang="en-US" sz="2400" dirty="0">
              <a:latin typeface="Tahoma" panose="020B0604030504040204" pitchFamily="34" charset="0"/>
            </a:endParaRPr>
          </a:p>
        </p:txBody>
      </p:sp>
      <p:sp>
        <p:nvSpPr>
          <p:cNvPr id="6" name="Rectangle 6"/>
          <p:cNvSpPr>
            <a:spLocks noChangeArrowheads="1"/>
          </p:cNvSpPr>
          <p:nvPr/>
        </p:nvSpPr>
        <p:spPr bwMode="auto">
          <a:xfrm>
            <a:off x="4248765" y="1747760"/>
            <a:ext cx="3998590" cy="3323987"/>
          </a:xfrm>
          <a:prstGeom prst="rect">
            <a:avLst/>
          </a:prstGeom>
          <a:solidFill>
            <a:schemeClr val="accent2">
              <a:lumMod val="20000"/>
              <a:lumOff val="80000"/>
            </a:schemeClr>
          </a:solidFill>
          <a:ln>
            <a:noFill/>
          </a:ln>
          <a:effectLst/>
        </p:spPr>
        <p:txBody>
          <a:bodyPr/>
          <a:lstStyle/>
          <a:p>
            <a:pPr>
              <a:spcBef>
                <a:spcPct val="20000"/>
              </a:spcBef>
              <a:buClr>
                <a:schemeClr val="tx1"/>
              </a:buClr>
              <a:buSzPct val="65000"/>
              <a:defRPr/>
            </a:pPr>
            <a:r>
              <a:rPr lang="en-US" sz="3600" i="1" dirty="0">
                <a:solidFill>
                  <a:schemeClr val="folHlink"/>
                </a:solidFill>
                <a:effectLst>
                  <a:outerShdw blurRad="38100" dist="38100" dir="2700000" algn="tl">
                    <a:srgbClr val="000000"/>
                  </a:outerShdw>
                </a:effectLst>
              </a:rPr>
              <a:t>Inferential Statistics</a:t>
            </a:r>
          </a:p>
          <a:p>
            <a:pPr eaLnBrk="1" hangingPunct="1">
              <a:spcBef>
                <a:spcPct val="20000"/>
              </a:spcBef>
              <a:buClr>
                <a:schemeClr val="tx1"/>
              </a:buClr>
              <a:buSzPct val="65000"/>
              <a:defRPr/>
            </a:pPr>
            <a:endParaRPr lang="en-US" sz="2800" dirty="0">
              <a:effectLst>
                <a:outerShdw blurRad="38100" dist="38100" dir="2700000" algn="tl">
                  <a:srgbClr val="C0C0C0"/>
                </a:outerShdw>
              </a:effectLst>
              <a:latin typeface="Tahoma" pitchFamily="34" charset="0"/>
            </a:endParaRPr>
          </a:p>
          <a:p>
            <a:pPr marL="285750" indent="-285750">
              <a:spcBef>
                <a:spcPct val="20000"/>
              </a:spcBef>
              <a:buClr>
                <a:schemeClr val="tx1"/>
              </a:buClr>
              <a:buSzPct val="100000"/>
              <a:buFont typeface="Arial" panose="020B0604020202020204" pitchFamily="34" charset="0"/>
              <a:buChar char="•"/>
              <a:defRPr/>
            </a:pPr>
            <a:r>
              <a:rPr lang="en-US" sz="2800" dirty="0">
                <a:effectLst>
                  <a:outerShdw blurRad="38100" dist="38100" dir="2700000" algn="tl">
                    <a:srgbClr val="FFFFFF"/>
                  </a:outerShdw>
                </a:effectLst>
              </a:rPr>
              <a:t>Generalize from samples to populations</a:t>
            </a:r>
          </a:p>
          <a:p>
            <a:pPr marL="285750" indent="-285750">
              <a:spcBef>
                <a:spcPct val="20000"/>
              </a:spcBef>
              <a:buClr>
                <a:schemeClr val="tx1"/>
              </a:buClr>
              <a:buSzPct val="100000"/>
              <a:buFont typeface="Arial" panose="020B0604020202020204" pitchFamily="34" charset="0"/>
              <a:buChar char="•"/>
              <a:defRPr/>
            </a:pPr>
            <a:r>
              <a:rPr lang="en-US" sz="2800" dirty="0">
                <a:effectLst>
                  <a:outerShdw blurRad="38100" dist="38100" dir="2700000" algn="tl">
                    <a:srgbClr val="FFFFFF"/>
                  </a:outerShdw>
                </a:effectLst>
              </a:rPr>
              <a:t>Hypothesis testing</a:t>
            </a:r>
          </a:p>
        </p:txBody>
      </p:sp>
      <p:sp>
        <p:nvSpPr>
          <p:cNvPr id="7" name="Text Box 5"/>
          <p:cNvSpPr txBox="1">
            <a:spLocks noChangeArrowheads="1"/>
          </p:cNvSpPr>
          <p:nvPr/>
        </p:nvSpPr>
        <p:spPr bwMode="auto">
          <a:xfrm>
            <a:off x="6575025" y="5632166"/>
            <a:ext cx="398442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Symbol" pitchFamily="18" charset="2"/>
              </a:defRPr>
            </a:lvl1pPr>
            <a:lvl2pPr marL="742950" indent="-285750" eaLnBrk="0" hangingPunct="0">
              <a:defRPr sz="2400">
                <a:solidFill>
                  <a:schemeClr val="tx1"/>
                </a:solidFill>
                <a:latin typeface="Symbol" pitchFamily="18" charset="2"/>
              </a:defRPr>
            </a:lvl2pPr>
            <a:lvl3pPr marL="1143000" indent="-228600" eaLnBrk="0" hangingPunct="0">
              <a:defRPr sz="2400">
                <a:solidFill>
                  <a:schemeClr val="tx1"/>
                </a:solidFill>
                <a:latin typeface="Symbol" pitchFamily="18" charset="2"/>
              </a:defRPr>
            </a:lvl3pPr>
            <a:lvl4pPr marL="1600200" indent="-228600" eaLnBrk="0" hangingPunct="0">
              <a:defRPr sz="2400">
                <a:solidFill>
                  <a:schemeClr val="tx1"/>
                </a:solidFill>
                <a:latin typeface="Symbol" pitchFamily="18" charset="2"/>
              </a:defRPr>
            </a:lvl4pPr>
            <a:lvl5pPr marL="2057400" indent="-228600" eaLnBrk="0" hangingPunct="0">
              <a:defRPr sz="2400">
                <a:solidFill>
                  <a:schemeClr val="tx1"/>
                </a:solidFill>
                <a:latin typeface="Symbol" pitchFamily="18" charset="2"/>
              </a:defRPr>
            </a:lvl5pPr>
            <a:lvl6pPr marL="2514600" indent="-228600" eaLnBrk="0" fontAlgn="base" hangingPunct="0">
              <a:spcBef>
                <a:spcPct val="0"/>
              </a:spcBef>
              <a:spcAft>
                <a:spcPct val="0"/>
              </a:spcAft>
              <a:defRPr sz="2400">
                <a:solidFill>
                  <a:schemeClr val="tx1"/>
                </a:solidFill>
                <a:latin typeface="Symbol" pitchFamily="18" charset="2"/>
              </a:defRPr>
            </a:lvl6pPr>
            <a:lvl7pPr marL="2971800" indent="-228600" eaLnBrk="0" fontAlgn="base" hangingPunct="0">
              <a:spcBef>
                <a:spcPct val="0"/>
              </a:spcBef>
              <a:spcAft>
                <a:spcPct val="0"/>
              </a:spcAft>
              <a:defRPr sz="2400">
                <a:solidFill>
                  <a:schemeClr val="tx1"/>
                </a:solidFill>
                <a:latin typeface="Symbol" pitchFamily="18" charset="2"/>
              </a:defRPr>
            </a:lvl7pPr>
            <a:lvl8pPr marL="3429000" indent="-228600" eaLnBrk="0" fontAlgn="base" hangingPunct="0">
              <a:spcBef>
                <a:spcPct val="0"/>
              </a:spcBef>
              <a:spcAft>
                <a:spcPct val="0"/>
              </a:spcAft>
              <a:defRPr sz="2400">
                <a:solidFill>
                  <a:schemeClr val="tx1"/>
                </a:solidFill>
                <a:latin typeface="Symbol" pitchFamily="18" charset="2"/>
              </a:defRPr>
            </a:lvl8pPr>
            <a:lvl9pPr marL="3886200" indent="-228600" eaLnBrk="0" fontAlgn="base" hangingPunct="0">
              <a:spcBef>
                <a:spcPct val="0"/>
              </a:spcBef>
              <a:spcAft>
                <a:spcPct val="0"/>
              </a:spcAft>
              <a:defRPr sz="2400">
                <a:solidFill>
                  <a:schemeClr val="tx1"/>
                </a:solidFill>
                <a:latin typeface="Symbol" pitchFamily="18" charset="2"/>
              </a:defRPr>
            </a:lvl9pPr>
          </a:lstStyle>
          <a:p>
            <a:pPr eaLnBrk="1" hangingPunct="1">
              <a:defRPr/>
            </a:pPr>
            <a:r>
              <a:rPr lang="en-US" dirty="0">
                <a:effectLst>
                  <a:outerShdw blurRad="38100" dist="38100" dir="2700000" algn="tl">
                    <a:srgbClr val="C0C0C0"/>
                  </a:outerShdw>
                </a:effectLst>
                <a:latin typeface="Tahoma" pitchFamily="34" charset="0"/>
              </a:rPr>
              <a:t>Make population predictions</a:t>
            </a:r>
            <a:endParaRPr lang="en-US" b="1" dirty="0">
              <a:solidFill>
                <a:srgbClr val="FFFF00"/>
              </a:solidFill>
              <a:latin typeface="Comic Sans MS" pitchFamily="66" charset="0"/>
            </a:endParaRPr>
          </a:p>
          <a:p>
            <a:pPr eaLnBrk="1" hangingPunct="1">
              <a:defRPr/>
            </a:pPr>
            <a:endParaRPr lang="en-US" dirty="0">
              <a:latin typeface="Tahoma" pitchFamily="34" charset="0"/>
            </a:endParaRPr>
          </a:p>
        </p:txBody>
      </p:sp>
      <p:cxnSp>
        <p:nvCxnSpPr>
          <p:cNvPr id="3" name="Straight Arrow Connector 8">
            <a:extLst>
              <a:ext uri="{FF2B5EF4-FFF2-40B4-BE49-F238E27FC236}">
                <a16:creationId xmlns:a16="http://schemas.microsoft.com/office/drawing/2014/main" id="{E5D30723-3333-4639-8903-4BAED02E5CDE}"/>
              </a:ext>
            </a:extLst>
          </p:cNvPr>
          <p:cNvCxnSpPr>
            <a:cxnSpLocks/>
          </p:cNvCxnSpPr>
          <p:nvPr/>
        </p:nvCxnSpPr>
        <p:spPr>
          <a:xfrm flipH="1">
            <a:off x="2006370" y="5098927"/>
            <a:ext cx="1" cy="5268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9">
            <a:extLst>
              <a:ext uri="{FF2B5EF4-FFF2-40B4-BE49-F238E27FC236}">
                <a16:creationId xmlns:a16="http://schemas.microsoft.com/office/drawing/2014/main" id="{DF6E9BD7-BA3A-48C8-9B4C-69A43EA13427}"/>
              </a:ext>
            </a:extLst>
          </p:cNvPr>
          <p:cNvCxnSpPr>
            <a:cxnSpLocks/>
          </p:cNvCxnSpPr>
          <p:nvPr/>
        </p:nvCxnSpPr>
        <p:spPr>
          <a:xfrm>
            <a:off x="8325094" y="5098927"/>
            <a:ext cx="6263" cy="5699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Rectangle 6">
            <a:extLst>
              <a:ext uri="{FF2B5EF4-FFF2-40B4-BE49-F238E27FC236}">
                <a16:creationId xmlns:a16="http://schemas.microsoft.com/office/drawing/2014/main" id="{8CB0D141-4480-433C-9F5B-F4078C991097}"/>
              </a:ext>
            </a:extLst>
          </p:cNvPr>
          <p:cNvSpPr>
            <a:spLocks noChangeArrowheads="1"/>
          </p:cNvSpPr>
          <p:nvPr/>
        </p:nvSpPr>
        <p:spPr bwMode="auto">
          <a:xfrm>
            <a:off x="8325094" y="1720580"/>
            <a:ext cx="3692252" cy="3323987"/>
          </a:xfrm>
          <a:prstGeom prst="rect">
            <a:avLst/>
          </a:prstGeom>
          <a:solidFill>
            <a:schemeClr val="accent1">
              <a:lumMod val="20000"/>
              <a:lumOff val="80000"/>
            </a:schemeClr>
          </a:solidFill>
          <a:ln>
            <a:noFill/>
          </a:ln>
          <a:effectLst/>
        </p:spPr>
        <p:txBody>
          <a:bodyPr/>
          <a:lstStyle/>
          <a:p>
            <a:pPr>
              <a:spcBef>
                <a:spcPct val="20000"/>
              </a:spcBef>
              <a:buClr>
                <a:schemeClr val="tx1"/>
              </a:buClr>
              <a:buSzPct val="65000"/>
              <a:defRPr/>
            </a:pPr>
            <a:r>
              <a:rPr lang="en-US" sz="3600" i="1" dirty="0">
                <a:solidFill>
                  <a:schemeClr val="folHlink"/>
                </a:solidFill>
                <a:effectLst>
                  <a:outerShdw blurRad="38100" dist="38100" dir="2700000" algn="tl">
                    <a:srgbClr val="000000"/>
                  </a:outerShdw>
                </a:effectLst>
              </a:rPr>
              <a:t>Predictive Analysis</a:t>
            </a:r>
          </a:p>
          <a:p>
            <a:pPr marL="285750" indent="-285750">
              <a:spcBef>
                <a:spcPct val="20000"/>
              </a:spcBef>
              <a:buClr>
                <a:schemeClr val="tx1"/>
              </a:buClr>
              <a:buSzPct val="100000"/>
              <a:buFont typeface="Arial" panose="020B0604020202020204" pitchFamily="34" charset="0"/>
              <a:buChar char="•"/>
              <a:defRPr/>
            </a:pPr>
            <a:r>
              <a:rPr lang="en-US" sz="2800" dirty="0">
                <a:effectLst>
                  <a:outerShdw blurRad="38100" dist="38100" dir="2700000" algn="tl">
                    <a:srgbClr val="FFFFFF"/>
                  </a:outerShdw>
                </a:effectLst>
              </a:rPr>
              <a:t>Relationships among variables </a:t>
            </a:r>
          </a:p>
        </p:txBody>
      </p:sp>
    </p:spTree>
    <p:extLst>
      <p:ext uri="{BB962C8B-B14F-4D97-AF65-F5344CB8AC3E}">
        <p14:creationId xmlns:p14="http://schemas.microsoft.com/office/powerpoint/2010/main" val="2741122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CBA7-76FF-40B2-9545-9F21B654F8A7}"/>
              </a:ext>
            </a:extLst>
          </p:cNvPr>
          <p:cNvSpPr>
            <a:spLocks noGrp="1"/>
          </p:cNvSpPr>
          <p:nvPr>
            <p:ph type="title"/>
          </p:nvPr>
        </p:nvSpPr>
        <p:spPr>
          <a:xfrm>
            <a:off x="37325" y="0"/>
            <a:ext cx="10515600" cy="1325563"/>
          </a:xfrm>
        </p:spPr>
        <p:txBody>
          <a:bodyPr>
            <a:normAutofit fontScale="90000"/>
          </a:bodyPr>
          <a:lstStyle/>
          <a:p>
            <a:r>
              <a:rPr lang="en-US" sz="3600" dirty="0"/>
              <a:t>Summarizing Qua</a:t>
            </a:r>
            <a:r>
              <a:rPr lang="en-US" sz="3600" dirty="0">
                <a:solidFill>
                  <a:srgbClr val="FF0000"/>
                </a:solidFill>
              </a:rPr>
              <a:t>li</a:t>
            </a:r>
            <a:r>
              <a:rPr lang="en-US" sz="3600" dirty="0"/>
              <a:t>tative Data –  </a:t>
            </a:r>
            <a:br>
              <a:rPr lang="en-US" sz="3600" dirty="0"/>
            </a:br>
            <a:r>
              <a:rPr lang="en-US" sz="3600" dirty="0"/>
              <a:t>Frequency Table, Central Tendency, Bar Graph and Pie Chart</a:t>
            </a:r>
            <a:endParaRPr lang="en-IN" sz="3600" dirty="0"/>
          </a:p>
        </p:txBody>
      </p:sp>
      <p:graphicFrame>
        <p:nvGraphicFramePr>
          <p:cNvPr id="6" name="Table 5">
            <a:extLst>
              <a:ext uri="{FF2B5EF4-FFF2-40B4-BE49-F238E27FC236}">
                <a16:creationId xmlns:a16="http://schemas.microsoft.com/office/drawing/2014/main" id="{E1BB080E-45BA-4D53-9390-F5F7D6C848DC}"/>
              </a:ext>
            </a:extLst>
          </p:cNvPr>
          <p:cNvGraphicFramePr>
            <a:graphicFrameLocks noGrp="1"/>
          </p:cNvGraphicFramePr>
          <p:nvPr/>
        </p:nvGraphicFramePr>
        <p:xfrm>
          <a:off x="429211" y="1687497"/>
          <a:ext cx="2886495" cy="1066800"/>
        </p:xfrm>
        <a:graphic>
          <a:graphicData uri="http://schemas.openxmlformats.org/drawingml/2006/table">
            <a:tbl>
              <a:tblPr>
                <a:tableStyleId>{5C22544A-7EE6-4342-B048-85BDC9FD1C3A}</a:tableStyleId>
              </a:tblPr>
              <a:tblGrid>
                <a:gridCol w="1788564">
                  <a:extLst>
                    <a:ext uri="{9D8B030D-6E8A-4147-A177-3AD203B41FA5}">
                      <a16:colId xmlns:a16="http://schemas.microsoft.com/office/drawing/2014/main" val="4220494802"/>
                    </a:ext>
                  </a:extLst>
                </a:gridCol>
                <a:gridCol w="1097931">
                  <a:extLst>
                    <a:ext uri="{9D8B030D-6E8A-4147-A177-3AD203B41FA5}">
                      <a16:colId xmlns:a16="http://schemas.microsoft.com/office/drawing/2014/main" val="104499917"/>
                    </a:ext>
                  </a:extLst>
                </a:gridCol>
              </a:tblGrid>
              <a:tr h="266700">
                <a:tc>
                  <a:txBody>
                    <a:bodyPr/>
                    <a:lstStyle/>
                    <a:p>
                      <a:pPr algn="ctr" fontAlgn="b"/>
                      <a:r>
                        <a:rPr lang="en-IN" sz="1600" u="none" strike="noStrike" dirty="0">
                          <a:solidFill>
                            <a:srgbClr val="FF0000"/>
                          </a:solidFill>
                          <a:effectLst/>
                        </a:rPr>
                        <a:t>Plant</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Frequency</a:t>
                      </a:r>
                      <a:endParaRPr lang="en-IN" sz="16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635341"/>
                  </a:ext>
                </a:extLst>
              </a:tr>
              <a:tr h="266700">
                <a:tc>
                  <a:txBody>
                    <a:bodyPr/>
                    <a:lstStyle/>
                    <a:p>
                      <a:pPr algn="ctr" fontAlgn="b"/>
                      <a:r>
                        <a:rPr lang="en-IN" sz="1600" u="none" strike="noStrike" dirty="0">
                          <a:effectLst/>
                        </a:rPr>
                        <a:t>A</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12</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334408"/>
                  </a:ext>
                </a:extLst>
              </a:tr>
              <a:tr h="266700">
                <a:tc>
                  <a:txBody>
                    <a:bodyPr/>
                    <a:lstStyle/>
                    <a:p>
                      <a:pPr algn="ctr" fontAlgn="b"/>
                      <a:r>
                        <a:rPr lang="en-IN" sz="1600" u="none" strike="noStrike">
                          <a:effectLst/>
                        </a:rPr>
                        <a:t>B</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9</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171469"/>
                  </a:ext>
                </a:extLst>
              </a:tr>
              <a:tr h="266700">
                <a:tc>
                  <a:txBody>
                    <a:bodyPr/>
                    <a:lstStyle/>
                    <a:p>
                      <a:pPr algn="ctr" fontAlgn="b"/>
                      <a:r>
                        <a:rPr lang="en-IN" sz="1600" u="none" strike="noStrike">
                          <a:effectLst/>
                        </a:rPr>
                        <a:t>C</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9</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86634221"/>
                  </a:ext>
                </a:extLst>
              </a:tr>
            </a:tbl>
          </a:graphicData>
        </a:graphic>
      </p:graphicFrame>
      <p:graphicFrame>
        <p:nvGraphicFramePr>
          <p:cNvPr id="7" name="Chart 6">
            <a:extLst>
              <a:ext uri="{FF2B5EF4-FFF2-40B4-BE49-F238E27FC236}">
                <a16:creationId xmlns:a16="http://schemas.microsoft.com/office/drawing/2014/main" id="{139DB451-57DB-4C7E-BE3A-73B2F3439569}"/>
              </a:ext>
            </a:extLst>
          </p:cNvPr>
          <p:cNvGraphicFramePr>
            <a:graphicFrameLocks/>
          </p:cNvGraphicFramePr>
          <p:nvPr/>
        </p:nvGraphicFramePr>
        <p:xfrm>
          <a:off x="429211" y="3865827"/>
          <a:ext cx="4314890" cy="243232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D7C8C5F1-8423-4E26-B094-AF60EC6B2F89}"/>
              </a:ext>
            </a:extLst>
          </p:cNvPr>
          <p:cNvGraphicFramePr>
            <a:graphicFrameLocks/>
          </p:cNvGraphicFramePr>
          <p:nvPr/>
        </p:nvGraphicFramePr>
        <p:xfrm>
          <a:off x="5295125" y="3865827"/>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15242CBF-C2E4-4B23-9F8C-C354348460D4}"/>
              </a:ext>
            </a:extLst>
          </p:cNvPr>
          <p:cNvSpPr txBox="1"/>
          <p:nvPr/>
        </p:nvSpPr>
        <p:spPr>
          <a:xfrm>
            <a:off x="5734974" y="2130103"/>
            <a:ext cx="4909351" cy="369332"/>
          </a:xfrm>
          <a:prstGeom prst="rect">
            <a:avLst/>
          </a:prstGeom>
          <a:noFill/>
        </p:spPr>
        <p:txBody>
          <a:bodyPr wrap="square" rtlCol="0">
            <a:spAutoFit/>
          </a:bodyPr>
          <a:lstStyle/>
          <a:p>
            <a:r>
              <a:rPr lang="en-IN" dirty="0"/>
              <a:t>The modal value is “Plant A”, @ 40%</a:t>
            </a:r>
          </a:p>
        </p:txBody>
      </p:sp>
    </p:spTree>
    <p:extLst>
      <p:ext uri="{BB962C8B-B14F-4D97-AF65-F5344CB8AC3E}">
        <p14:creationId xmlns:p14="http://schemas.microsoft.com/office/powerpoint/2010/main" val="248460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8" grpId="0">
        <p:bldAsOne/>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CBA7-76FF-40B2-9545-9F21B654F8A7}"/>
              </a:ext>
            </a:extLst>
          </p:cNvPr>
          <p:cNvSpPr>
            <a:spLocks noGrp="1"/>
          </p:cNvSpPr>
          <p:nvPr>
            <p:ph type="title"/>
          </p:nvPr>
        </p:nvSpPr>
        <p:spPr>
          <a:xfrm>
            <a:off x="0" y="66239"/>
            <a:ext cx="10515600" cy="1325563"/>
          </a:xfrm>
        </p:spPr>
        <p:txBody>
          <a:bodyPr>
            <a:normAutofit/>
          </a:bodyPr>
          <a:lstStyle/>
          <a:p>
            <a:r>
              <a:rPr lang="en-US" sz="3600" dirty="0"/>
              <a:t>Summarizing Qua</a:t>
            </a:r>
            <a:r>
              <a:rPr lang="en-US" sz="3600" dirty="0">
                <a:solidFill>
                  <a:srgbClr val="FF0000"/>
                </a:solidFill>
              </a:rPr>
              <a:t>nt</a:t>
            </a:r>
            <a:r>
              <a:rPr lang="en-US" sz="3600" dirty="0"/>
              <a:t>itative Data –  </a:t>
            </a:r>
            <a:br>
              <a:rPr lang="en-US" sz="3600" dirty="0"/>
            </a:br>
            <a:r>
              <a:rPr lang="en-US" sz="3600" dirty="0"/>
              <a:t>Dispersion - Concept</a:t>
            </a:r>
            <a:endParaRPr lang="en-IN" sz="3600" dirty="0"/>
          </a:p>
        </p:txBody>
      </p:sp>
      <p:sp>
        <p:nvSpPr>
          <p:cNvPr id="4" name="TextBox 3">
            <a:extLst>
              <a:ext uri="{FF2B5EF4-FFF2-40B4-BE49-F238E27FC236}">
                <a16:creationId xmlns:a16="http://schemas.microsoft.com/office/drawing/2014/main" id="{1848F6D4-5483-4A42-B1B0-343C5F96B442}"/>
              </a:ext>
            </a:extLst>
          </p:cNvPr>
          <p:cNvSpPr txBox="1"/>
          <p:nvPr/>
        </p:nvSpPr>
        <p:spPr>
          <a:xfrm>
            <a:off x="438539" y="1483567"/>
            <a:ext cx="9881118" cy="369332"/>
          </a:xfrm>
          <a:prstGeom prst="rect">
            <a:avLst/>
          </a:prstGeom>
          <a:noFill/>
        </p:spPr>
        <p:txBody>
          <a:bodyPr wrap="square" rtlCol="0">
            <a:spAutoFit/>
          </a:bodyPr>
          <a:lstStyle/>
          <a:p>
            <a:r>
              <a:rPr lang="en-IN" dirty="0"/>
              <a:t>Data Set 1 : </a:t>
            </a:r>
            <a:r>
              <a:rPr lang="en-IN" dirty="0">
                <a:solidFill>
                  <a:srgbClr val="FF0000"/>
                </a:solidFill>
              </a:rPr>
              <a:t>2, 6, 10, 10, 14,18 </a:t>
            </a:r>
            <a:r>
              <a:rPr lang="en-IN" dirty="0">
                <a:sym typeface="Wingdings" panose="05000000000000000000" pitchFamily="2" charset="2"/>
              </a:rPr>
              <a:t> Mean =10, Median =10, Mode =10 </a:t>
            </a:r>
            <a:endParaRPr lang="en-IN" dirty="0"/>
          </a:p>
        </p:txBody>
      </p:sp>
      <p:sp>
        <p:nvSpPr>
          <p:cNvPr id="6" name="TextBox 5">
            <a:extLst>
              <a:ext uri="{FF2B5EF4-FFF2-40B4-BE49-F238E27FC236}">
                <a16:creationId xmlns:a16="http://schemas.microsoft.com/office/drawing/2014/main" id="{E88A553D-6EF0-415D-8AA0-59554492656F}"/>
              </a:ext>
            </a:extLst>
          </p:cNvPr>
          <p:cNvSpPr txBox="1"/>
          <p:nvPr/>
        </p:nvSpPr>
        <p:spPr>
          <a:xfrm>
            <a:off x="438539" y="2335763"/>
            <a:ext cx="9881118" cy="369332"/>
          </a:xfrm>
          <a:prstGeom prst="rect">
            <a:avLst/>
          </a:prstGeom>
          <a:noFill/>
        </p:spPr>
        <p:txBody>
          <a:bodyPr wrap="square" rtlCol="0">
            <a:spAutoFit/>
          </a:bodyPr>
          <a:lstStyle/>
          <a:p>
            <a:r>
              <a:rPr lang="en-IN" dirty="0"/>
              <a:t>Data Set 2 : </a:t>
            </a:r>
            <a:r>
              <a:rPr lang="en-IN" dirty="0">
                <a:solidFill>
                  <a:srgbClr val="FF0000"/>
                </a:solidFill>
              </a:rPr>
              <a:t>1, 2, 10, 10, 18,19 </a:t>
            </a:r>
            <a:r>
              <a:rPr lang="en-IN" dirty="0">
                <a:sym typeface="Wingdings" panose="05000000000000000000" pitchFamily="2" charset="2"/>
              </a:rPr>
              <a:t> Mean =10, Median =10, Mode =10 </a:t>
            </a:r>
            <a:endParaRPr lang="en-IN" dirty="0"/>
          </a:p>
        </p:txBody>
      </p:sp>
      <p:sp>
        <p:nvSpPr>
          <p:cNvPr id="8" name="TextBox 7">
            <a:extLst>
              <a:ext uri="{FF2B5EF4-FFF2-40B4-BE49-F238E27FC236}">
                <a16:creationId xmlns:a16="http://schemas.microsoft.com/office/drawing/2014/main" id="{DBD43E9B-4043-4AE6-9144-1554680B40BB}"/>
              </a:ext>
            </a:extLst>
          </p:cNvPr>
          <p:cNvSpPr txBox="1"/>
          <p:nvPr/>
        </p:nvSpPr>
        <p:spPr>
          <a:xfrm>
            <a:off x="438539" y="3187959"/>
            <a:ext cx="9881118" cy="369332"/>
          </a:xfrm>
          <a:prstGeom prst="rect">
            <a:avLst/>
          </a:prstGeom>
          <a:noFill/>
        </p:spPr>
        <p:txBody>
          <a:bodyPr wrap="square" rtlCol="0">
            <a:spAutoFit/>
          </a:bodyPr>
          <a:lstStyle/>
          <a:p>
            <a:r>
              <a:rPr lang="en-IN" dirty="0"/>
              <a:t>Data Set 3 : </a:t>
            </a:r>
            <a:r>
              <a:rPr lang="en-IN" dirty="0">
                <a:solidFill>
                  <a:srgbClr val="FF0000"/>
                </a:solidFill>
              </a:rPr>
              <a:t>10,10,10,10,10,10 </a:t>
            </a:r>
            <a:r>
              <a:rPr lang="en-IN" dirty="0">
                <a:sym typeface="Wingdings" panose="05000000000000000000" pitchFamily="2" charset="2"/>
              </a:rPr>
              <a:t> Mean =10, Median =10, Mode =10 </a:t>
            </a:r>
            <a:endParaRPr lang="en-IN" dirty="0"/>
          </a:p>
        </p:txBody>
      </p:sp>
      <p:sp>
        <p:nvSpPr>
          <p:cNvPr id="9" name="TextBox 8">
            <a:extLst>
              <a:ext uri="{FF2B5EF4-FFF2-40B4-BE49-F238E27FC236}">
                <a16:creationId xmlns:a16="http://schemas.microsoft.com/office/drawing/2014/main" id="{1A763088-E732-47BA-BDBE-DF438221C612}"/>
              </a:ext>
            </a:extLst>
          </p:cNvPr>
          <p:cNvSpPr txBox="1"/>
          <p:nvPr/>
        </p:nvSpPr>
        <p:spPr>
          <a:xfrm>
            <a:off x="438538" y="4214188"/>
            <a:ext cx="7473820" cy="369332"/>
          </a:xfrm>
          <a:prstGeom prst="rect">
            <a:avLst/>
          </a:prstGeom>
          <a:noFill/>
        </p:spPr>
        <p:txBody>
          <a:bodyPr wrap="square" rtlCol="0">
            <a:spAutoFit/>
          </a:bodyPr>
          <a:lstStyle/>
          <a:p>
            <a:r>
              <a:rPr lang="en-IN" dirty="0"/>
              <a:t>What is the difference between the three data sets?</a:t>
            </a:r>
          </a:p>
        </p:txBody>
      </p:sp>
      <p:sp>
        <p:nvSpPr>
          <p:cNvPr id="10" name="TextBox 9">
            <a:extLst>
              <a:ext uri="{FF2B5EF4-FFF2-40B4-BE49-F238E27FC236}">
                <a16:creationId xmlns:a16="http://schemas.microsoft.com/office/drawing/2014/main" id="{5A8B95E0-CADA-469A-A4EE-6A2170079F88}"/>
              </a:ext>
            </a:extLst>
          </p:cNvPr>
          <p:cNvSpPr txBox="1"/>
          <p:nvPr/>
        </p:nvSpPr>
        <p:spPr>
          <a:xfrm>
            <a:off x="438538" y="5019869"/>
            <a:ext cx="10179699" cy="923330"/>
          </a:xfrm>
          <a:prstGeom prst="rect">
            <a:avLst/>
          </a:prstGeom>
          <a:noFill/>
        </p:spPr>
        <p:txBody>
          <a:bodyPr wrap="square" rtlCol="0">
            <a:spAutoFit/>
          </a:bodyPr>
          <a:lstStyle/>
          <a:p>
            <a:r>
              <a:rPr lang="en-IN" dirty="0"/>
              <a:t>This difference is characterized as Dispersion (or Variability between the individual data values) and is captured by measures such as </a:t>
            </a:r>
            <a:r>
              <a:rPr lang="en-IN" b="1" dirty="0">
                <a:solidFill>
                  <a:srgbClr val="FF0000"/>
                </a:solidFill>
              </a:rPr>
              <a:t>R</a:t>
            </a:r>
            <a:r>
              <a:rPr lang="en-IN" dirty="0"/>
              <a:t>ange, </a:t>
            </a:r>
            <a:r>
              <a:rPr lang="en-IN" b="1" dirty="0">
                <a:solidFill>
                  <a:srgbClr val="FF0000"/>
                </a:solidFill>
              </a:rPr>
              <a:t>I</a:t>
            </a:r>
            <a:r>
              <a:rPr lang="en-IN" dirty="0"/>
              <a:t>nter </a:t>
            </a:r>
            <a:r>
              <a:rPr lang="en-IN" b="1" dirty="0">
                <a:solidFill>
                  <a:srgbClr val="FF0000"/>
                </a:solidFill>
              </a:rPr>
              <a:t>Q</a:t>
            </a:r>
            <a:r>
              <a:rPr lang="en-IN" dirty="0"/>
              <a:t>uartile </a:t>
            </a:r>
            <a:r>
              <a:rPr lang="en-IN" b="1" dirty="0">
                <a:solidFill>
                  <a:srgbClr val="FF0000"/>
                </a:solidFill>
              </a:rPr>
              <a:t>R</a:t>
            </a:r>
            <a:r>
              <a:rPr lang="en-IN" dirty="0"/>
              <a:t>ange, </a:t>
            </a:r>
            <a:r>
              <a:rPr lang="en-IN" b="1" dirty="0">
                <a:solidFill>
                  <a:srgbClr val="FF0000"/>
                </a:solidFill>
              </a:rPr>
              <a:t>S</a:t>
            </a:r>
            <a:r>
              <a:rPr lang="en-IN" dirty="0"/>
              <a:t>tandard </a:t>
            </a:r>
            <a:r>
              <a:rPr lang="en-IN" b="1" dirty="0">
                <a:solidFill>
                  <a:srgbClr val="FF0000"/>
                </a:solidFill>
              </a:rPr>
              <a:t>D</a:t>
            </a:r>
            <a:r>
              <a:rPr lang="en-IN" dirty="0"/>
              <a:t>eviation, and </a:t>
            </a:r>
            <a:r>
              <a:rPr lang="en-IN" b="1" dirty="0">
                <a:solidFill>
                  <a:srgbClr val="FF0000"/>
                </a:solidFill>
              </a:rPr>
              <a:t>C</a:t>
            </a:r>
            <a:r>
              <a:rPr lang="en-IN" dirty="0"/>
              <a:t>oefficient of </a:t>
            </a:r>
            <a:r>
              <a:rPr lang="en-IN" b="1" dirty="0">
                <a:solidFill>
                  <a:srgbClr val="FF0000"/>
                </a:solidFill>
              </a:rPr>
              <a:t>V</a:t>
            </a:r>
            <a:r>
              <a:rPr lang="en-IN" dirty="0"/>
              <a:t>ariation</a:t>
            </a:r>
          </a:p>
        </p:txBody>
      </p:sp>
    </p:spTree>
    <p:extLst>
      <p:ext uri="{BB962C8B-B14F-4D97-AF65-F5344CB8AC3E}">
        <p14:creationId xmlns:p14="http://schemas.microsoft.com/office/powerpoint/2010/main" val="3203425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CBA7-76FF-40B2-9545-9F21B654F8A7}"/>
              </a:ext>
            </a:extLst>
          </p:cNvPr>
          <p:cNvSpPr>
            <a:spLocks noGrp="1"/>
          </p:cNvSpPr>
          <p:nvPr>
            <p:ph type="title"/>
          </p:nvPr>
        </p:nvSpPr>
        <p:spPr>
          <a:xfrm>
            <a:off x="92475" y="18769"/>
            <a:ext cx="10515600" cy="1325563"/>
          </a:xfrm>
        </p:spPr>
        <p:txBody>
          <a:bodyPr>
            <a:normAutofit/>
          </a:bodyPr>
          <a:lstStyle/>
          <a:p>
            <a:r>
              <a:rPr lang="en-US" sz="3600" dirty="0"/>
              <a:t>Summarizing Qua</a:t>
            </a:r>
            <a:r>
              <a:rPr lang="en-US" sz="3600" dirty="0">
                <a:solidFill>
                  <a:srgbClr val="FF0000"/>
                </a:solidFill>
              </a:rPr>
              <a:t>nt</a:t>
            </a:r>
            <a:r>
              <a:rPr lang="en-US" sz="3600" dirty="0"/>
              <a:t>itative Data –  </a:t>
            </a:r>
            <a:br>
              <a:rPr lang="en-US" sz="3600" dirty="0"/>
            </a:br>
            <a:r>
              <a:rPr lang="en-US" sz="3600" dirty="0"/>
              <a:t>Dispersion - Range</a:t>
            </a:r>
            <a:endParaRPr lang="en-IN" sz="3600" dirty="0"/>
          </a:p>
        </p:txBody>
      </p:sp>
      <p:sp>
        <p:nvSpPr>
          <p:cNvPr id="4" name="TextBox 3">
            <a:extLst>
              <a:ext uri="{FF2B5EF4-FFF2-40B4-BE49-F238E27FC236}">
                <a16:creationId xmlns:a16="http://schemas.microsoft.com/office/drawing/2014/main" id="{046764F7-5332-4797-8294-8323AAC518C1}"/>
              </a:ext>
            </a:extLst>
          </p:cNvPr>
          <p:cNvSpPr txBox="1"/>
          <p:nvPr/>
        </p:nvSpPr>
        <p:spPr>
          <a:xfrm>
            <a:off x="261260" y="1483567"/>
            <a:ext cx="9125336" cy="369332"/>
          </a:xfrm>
          <a:prstGeom prst="rect">
            <a:avLst/>
          </a:prstGeom>
          <a:noFill/>
        </p:spPr>
        <p:txBody>
          <a:bodyPr wrap="square" rtlCol="0">
            <a:spAutoFit/>
          </a:bodyPr>
          <a:lstStyle/>
          <a:p>
            <a:r>
              <a:rPr lang="en-IN" dirty="0"/>
              <a:t>The range is defined as the R = (Maximum Data value) – (Minimum Data Value)</a:t>
            </a:r>
          </a:p>
        </p:txBody>
      </p:sp>
      <p:graphicFrame>
        <p:nvGraphicFramePr>
          <p:cNvPr id="6" name="Table 5">
            <a:extLst>
              <a:ext uri="{FF2B5EF4-FFF2-40B4-BE49-F238E27FC236}">
                <a16:creationId xmlns:a16="http://schemas.microsoft.com/office/drawing/2014/main" id="{64F1D3DA-7499-4855-8661-B5AAB42650C3}"/>
              </a:ext>
            </a:extLst>
          </p:cNvPr>
          <p:cNvGraphicFramePr>
            <a:graphicFrameLocks noGrp="1"/>
          </p:cNvGraphicFramePr>
          <p:nvPr/>
        </p:nvGraphicFramePr>
        <p:xfrm>
          <a:off x="392570" y="2131369"/>
          <a:ext cx="5126490" cy="2969774"/>
        </p:xfrm>
        <a:graphic>
          <a:graphicData uri="http://schemas.openxmlformats.org/drawingml/2006/table">
            <a:tbl>
              <a:tblPr>
                <a:tableStyleId>{5C22544A-7EE6-4342-B048-85BDC9FD1C3A}</a:tableStyleId>
              </a:tblPr>
              <a:tblGrid>
                <a:gridCol w="993030">
                  <a:extLst>
                    <a:ext uri="{9D8B030D-6E8A-4147-A177-3AD203B41FA5}">
                      <a16:colId xmlns:a16="http://schemas.microsoft.com/office/drawing/2014/main" val="1421299858"/>
                    </a:ext>
                  </a:extLst>
                </a:gridCol>
                <a:gridCol w="715800">
                  <a:extLst>
                    <a:ext uri="{9D8B030D-6E8A-4147-A177-3AD203B41FA5}">
                      <a16:colId xmlns:a16="http://schemas.microsoft.com/office/drawing/2014/main" val="295540922"/>
                    </a:ext>
                  </a:extLst>
                </a:gridCol>
                <a:gridCol w="991702">
                  <a:extLst>
                    <a:ext uri="{9D8B030D-6E8A-4147-A177-3AD203B41FA5}">
                      <a16:colId xmlns:a16="http://schemas.microsoft.com/office/drawing/2014/main" val="1757398633"/>
                    </a:ext>
                  </a:extLst>
                </a:gridCol>
                <a:gridCol w="615843">
                  <a:extLst>
                    <a:ext uri="{9D8B030D-6E8A-4147-A177-3AD203B41FA5}">
                      <a16:colId xmlns:a16="http://schemas.microsoft.com/office/drawing/2014/main" val="2356420560"/>
                    </a:ext>
                  </a:extLst>
                </a:gridCol>
                <a:gridCol w="955700">
                  <a:extLst>
                    <a:ext uri="{9D8B030D-6E8A-4147-A177-3AD203B41FA5}">
                      <a16:colId xmlns:a16="http://schemas.microsoft.com/office/drawing/2014/main" val="2956555919"/>
                    </a:ext>
                  </a:extLst>
                </a:gridCol>
                <a:gridCol w="854415">
                  <a:extLst>
                    <a:ext uri="{9D8B030D-6E8A-4147-A177-3AD203B41FA5}">
                      <a16:colId xmlns:a16="http://schemas.microsoft.com/office/drawing/2014/main" val="1051647458"/>
                    </a:ext>
                  </a:extLst>
                </a:gridCol>
              </a:tblGrid>
              <a:tr h="455174">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Hrs</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Hrs</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Hrs</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12448080"/>
                  </a:ext>
                </a:extLst>
              </a:tr>
              <a:tr h="231089">
                <a:tc>
                  <a:txBody>
                    <a:bodyPr/>
                    <a:lstStyle/>
                    <a:p>
                      <a:pPr algn="ctr" fontAlgn="b"/>
                      <a:r>
                        <a:rPr lang="en-IN" sz="1600" u="none" strike="noStrike" dirty="0">
                          <a:effectLst/>
                        </a:rPr>
                        <a:t>13</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68</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3</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16</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48</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3837304"/>
                  </a:ext>
                </a:extLst>
              </a:tr>
              <a:tr h="231089">
                <a:tc>
                  <a:txBody>
                    <a:bodyPr/>
                    <a:lstStyle/>
                    <a:p>
                      <a:pPr algn="ctr" fontAlgn="b"/>
                      <a:r>
                        <a:rPr lang="en-IN" sz="1600" u="none" strike="noStrike">
                          <a:effectLst/>
                        </a:rPr>
                        <a:t>20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62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17</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47</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05232221"/>
                  </a:ext>
                </a:extLst>
              </a:tr>
              <a:tr h="231089">
                <a:tc>
                  <a:txBody>
                    <a:bodyPr/>
                    <a:lstStyle/>
                    <a:p>
                      <a:pPr algn="ctr" fontAlgn="b"/>
                      <a:r>
                        <a:rPr lang="en-IN" sz="1600" u="none" strike="noStrike">
                          <a:effectLst/>
                        </a:rPr>
                        <a:t>26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59</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51</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46</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79252039"/>
                  </a:ext>
                </a:extLst>
              </a:tr>
              <a:tr h="231089">
                <a:tc>
                  <a:txBody>
                    <a:bodyPr/>
                    <a:lstStyle/>
                    <a:p>
                      <a:pPr algn="ctr" fontAlgn="b"/>
                      <a:r>
                        <a:rPr lang="en-IN" sz="1600" u="none" strike="noStrike">
                          <a:effectLst/>
                        </a:rPr>
                        <a:t>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57</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24</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51</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46</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6885554"/>
                  </a:ext>
                </a:extLst>
              </a:tr>
              <a:tr h="231089">
                <a:tc>
                  <a:txBody>
                    <a:bodyPr/>
                    <a:lstStyle/>
                    <a:p>
                      <a:pPr algn="ctr" fontAlgn="b"/>
                      <a:r>
                        <a:rPr lang="en-IN" sz="1600" u="none" strike="noStrike">
                          <a:effectLst/>
                        </a:rPr>
                        <a:t>29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6</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50</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45</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54723298"/>
                  </a:ext>
                </a:extLst>
              </a:tr>
              <a:tr h="231089">
                <a:tc>
                  <a:txBody>
                    <a:bodyPr/>
                    <a:lstStyle/>
                    <a:p>
                      <a:pPr algn="ctr" fontAlgn="b"/>
                      <a:r>
                        <a:rPr lang="en-IN" sz="1600" u="none" strike="noStrike">
                          <a:effectLst/>
                        </a:rPr>
                        <a:t>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55</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10</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50</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44</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66859099"/>
                  </a:ext>
                </a:extLst>
              </a:tr>
              <a:tr h="231089">
                <a:tc>
                  <a:txBody>
                    <a:bodyPr/>
                    <a:lstStyle/>
                    <a:p>
                      <a:pPr algn="ctr" fontAlgn="b"/>
                      <a:r>
                        <a:rPr lang="en-IN" sz="1600" u="none" strike="noStrike">
                          <a:effectLst/>
                        </a:rPr>
                        <a:t>14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54</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50</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42</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0263716"/>
                  </a:ext>
                </a:extLst>
              </a:tr>
              <a:tr h="231089">
                <a:tc>
                  <a:txBody>
                    <a:bodyPr/>
                    <a:lstStyle/>
                    <a:p>
                      <a:pPr algn="ctr" fontAlgn="b"/>
                      <a:r>
                        <a:rPr lang="en-IN" sz="1600" u="none" strike="noStrike">
                          <a:effectLst/>
                        </a:rPr>
                        <a:t>25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54</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49</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39</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23318077"/>
                  </a:ext>
                </a:extLst>
              </a:tr>
              <a:tr h="231089">
                <a:tc>
                  <a:txBody>
                    <a:bodyPr/>
                    <a:lstStyle/>
                    <a:p>
                      <a:pPr algn="ctr" fontAlgn="b"/>
                      <a:r>
                        <a:rPr lang="en-IN" sz="1600" u="none" strike="noStrike">
                          <a:effectLst/>
                        </a:rPr>
                        <a:t>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53</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49</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33</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37357149"/>
                  </a:ext>
                </a:extLst>
              </a:tr>
              <a:tr h="231089">
                <a:tc>
                  <a:txBody>
                    <a:bodyPr/>
                    <a:lstStyle/>
                    <a:p>
                      <a:pPr algn="ctr" fontAlgn="b"/>
                      <a:r>
                        <a:rPr lang="en-IN" sz="1600" u="none" strike="noStrike">
                          <a:effectLst/>
                        </a:rPr>
                        <a:t>30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53</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48</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27</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94588787"/>
                  </a:ext>
                </a:extLst>
              </a:tr>
            </a:tbl>
          </a:graphicData>
        </a:graphic>
      </p:graphicFrame>
      <p:sp>
        <p:nvSpPr>
          <p:cNvPr id="7" name="TextBox 6">
            <a:extLst>
              <a:ext uri="{FF2B5EF4-FFF2-40B4-BE49-F238E27FC236}">
                <a16:creationId xmlns:a16="http://schemas.microsoft.com/office/drawing/2014/main" id="{A4D8C7AF-4F14-43EB-9DB0-7D9C5493829F}"/>
              </a:ext>
            </a:extLst>
          </p:cNvPr>
          <p:cNvSpPr txBox="1"/>
          <p:nvPr/>
        </p:nvSpPr>
        <p:spPr>
          <a:xfrm>
            <a:off x="6232849" y="2108718"/>
            <a:ext cx="4478694" cy="369332"/>
          </a:xfrm>
          <a:prstGeom prst="rect">
            <a:avLst/>
          </a:prstGeom>
          <a:noFill/>
        </p:spPr>
        <p:txBody>
          <a:bodyPr wrap="square" rtlCol="0">
            <a:spAutoFit/>
          </a:bodyPr>
          <a:lstStyle/>
          <a:p>
            <a:r>
              <a:rPr lang="en-IN" dirty="0">
                <a:solidFill>
                  <a:srgbClr val="FF0000"/>
                </a:solidFill>
              </a:rPr>
              <a:t>R</a:t>
            </a:r>
            <a:r>
              <a:rPr lang="en-IN" dirty="0"/>
              <a:t>ange = 68 – 27 =</a:t>
            </a:r>
            <a:r>
              <a:rPr lang="en-IN" b="1" dirty="0">
                <a:solidFill>
                  <a:srgbClr val="FF0000"/>
                </a:solidFill>
              </a:rPr>
              <a:t>41</a:t>
            </a:r>
          </a:p>
        </p:txBody>
      </p:sp>
      <p:sp>
        <p:nvSpPr>
          <p:cNvPr id="8" name="TextBox 7">
            <a:extLst>
              <a:ext uri="{FF2B5EF4-FFF2-40B4-BE49-F238E27FC236}">
                <a16:creationId xmlns:a16="http://schemas.microsoft.com/office/drawing/2014/main" id="{4EE99CA7-0024-4C00-AB0C-E697F4C6EC8E}"/>
              </a:ext>
            </a:extLst>
          </p:cNvPr>
          <p:cNvSpPr txBox="1"/>
          <p:nvPr/>
        </p:nvSpPr>
        <p:spPr>
          <a:xfrm>
            <a:off x="5803640" y="2733869"/>
            <a:ext cx="5766319" cy="1200329"/>
          </a:xfrm>
          <a:prstGeom prst="rect">
            <a:avLst/>
          </a:prstGeom>
          <a:noFill/>
        </p:spPr>
        <p:txBody>
          <a:bodyPr wrap="square" rtlCol="0">
            <a:spAutoFit/>
          </a:bodyPr>
          <a:lstStyle/>
          <a:p>
            <a:r>
              <a:rPr lang="en-IN" b="1" u="sng" dirty="0">
                <a:solidFill>
                  <a:srgbClr val="00B050"/>
                </a:solidFill>
              </a:rPr>
              <a:t>Advantages:</a:t>
            </a:r>
          </a:p>
          <a:p>
            <a:r>
              <a:rPr lang="en-IN" dirty="0"/>
              <a:t> - Simple to compute</a:t>
            </a:r>
          </a:p>
          <a:p>
            <a:r>
              <a:rPr lang="en-IN" dirty="0"/>
              <a:t> - Provides a quick understanding of the total spread of</a:t>
            </a:r>
          </a:p>
          <a:p>
            <a:r>
              <a:rPr lang="en-IN" dirty="0"/>
              <a:t>   the data values</a:t>
            </a:r>
          </a:p>
        </p:txBody>
      </p:sp>
      <p:sp>
        <p:nvSpPr>
          <p:cNvPr id="9" name="TextBox 8">
            <a:extLst>
              <a:ext uri="{FF2B5EF4-FFF2-40B4-BE49-F238E27FC236}">
                <a16:creationId xmlns:a16="http://schemas.microsoft.com/office/drawing/2014/main" id="{B473F16B-08FF-48CA-B944-84741F850EAD}"/>
              </a:ext>
            </a:extLst>
          </p:cNvPr>
          <p:cNvSpPr txBox="1"/>
          <p:nvPr/>
        </p:nvSpPr>
        <p:spPr>
          <a:xfrm>
            <a:off x="5803640" y="4097355"/>
            <a:ext cx="5995790" cy="2585323"/>
          </a:xfrm>
          <a:prstGeom prst="rect">
            <a:avLst/>
          </a:prstGeom>
          <a:noFill/>
        </p:spPr>
        <p:txBody>
          <a:bodyPr wrap="square" rtlCol="0">
            <a:spAutoFit/>
          </a:bodyPr>
          <a:lstStyle/>
          <a:p>
            <a:r>
              <a:rPr lang="en-IN" b="1" u="sng" dirty="0">
                <a:solidFill>
                  <a:srgbClr val="FF0000"/>
                </a:solidFill>
              </a:rPr>
              <a:t>Disadvantages:</a:t>
            </a:r>
          </a:p>
          <a:p>
            <a:pPr marL="285750" indent="-285750">
              <a:buFontTx/>
              <a:buChar char="-"/>
            </a:pPr>
            <a:r>
              <a:rPr lang="en-IN" dirty="0"/>
              <a:t>Cannot be used for qualitative data</a:t>
            </a:r>
          </a:p>
          <a:p>
            <a:pPr marL="285750" indent="-285750">
              <a:buFontTx/>
              <a:buChar char="-"/>
            </a:pPr>
            <a:r>
              <a:rPr lang="en-IN" dirty="0"/>
              <a:t>Uses only two data values and is not sensitive to majority of data values</a:t>
            </a:r>
          </a:p>
          <a:p>
            <a:pPr marL="285750" indent="-285750">
              <a:buFontTx/>
              <a:buChar char="-"/>
            </a:pPr>
            <a:r>
              <a:rPr lang="en-IN" dirty="0"/>
              <a:t>Highly influenced by extreme data values</a:t>
            </a:r>
          </a:p>
          <a:p>
            <a:pPr marL="285750" indent="-285750">
              <a:buFontTx/>
              <a:buChar char="-"/>
            </a:pPr>
            <a:r>
              <a:rPr lang="en-IN" dirty="0"/>
              <a:t>Poor sampling stability </a:t>
            </a:r>
          </a:p>
          <a:p>
            <a:endParaRPr lang="en-IN" dirty="0">
              <a:solidFill>
                <a:srgbClr val="FF0000"/>
              </a:solidFill>
            </a:endParaRPr>
          </a:p>
          <a:p>
            <a:endParaRPr lang="en-IN" b="1" u="sng" dirty="0">
              <a:solidFill>
                <a:srgbClr val="FF0000"/>
              </a:solidFill>
            </a:endParaRPr>
          </a:p>
          <a:p>
            <a:endParaRPr lang="en-IN" dirty="0"/>
          </a:p>
        </p:txBody>
      </p:sp>
    </p:spTree>
    <p:extLst>
      <p:ext uri="{BB962C8B-B14F-4D97-AF65-F5344CB8AC3E}">
        <p14:creationId xmlns:p14="http://schemas.microsoft.com/office/powerpoint/2010/main" val="326324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CBA7-76FF-40B2-9545-9F21B654F8A7}"/>
              </a:ext>
            </a:extLst>
          </p:cNvPr>
          <p:cNvSpPr>
            <a:spLocks noGrp="1"/>
          </p:cNvSpPr>
          <p:nvPr>
            <p:ph type="title"/>
          </p:nvPr>
        </p:nvSpPr>
        <p:spPr>
          <a:xfrm>
            <a:off x="65843" y="44294"/>
            <a:ext cx="10515600" cy="1325563"/>
          </a:xfrm>
        </p:spPr>
        <p:txBody>
          <a:bodyPr>
            <a:normAutofit/>
          </a:bodyPr>
          <a:lstStyle/>
          <a:p>
            <a:r>
              <a:rPr lang="en-US" sz="3600" dirty="0"/>
              <a:t>Summarizing Qua</a:t>
            </a:r>
            <a:r>
              <a:rPr lang="en-US" sz="3600" dirty="0">
                <a:solidFill>
                  <a:srgbClr val="FF0000"/>
                </a:solidFill>
              </a:rPr>
              <a:t>nt</a:t>
            </a:r>
            <a:r>
              <a:rPr lang="en-US" sz="3600" dirty="0"/>
              <a:t>itative Data –  </a:t>
            </a:r>
            <a:br>
              <a:rPr lang="en-US" sz="3600" dirty="0"/>
            </a:br>
            <a:r>
              <a:rPr lang="en-US" sz="3600" dirty="0"/>
              <a:t>Dispersion – Interquartile Range</a:t>
            </a:r>
            <a:endParaRPr lang="en-IN" sz="3600" dirty="0"/>
          </a:p>
        </p:txBody>
      </p:sp>
      <p:graphicFrame>
        <p:nvGraphicFramePr>
          <p:cNvPr id="5" name="Table 4">
            <a:extLst>
              <a:ext uri="{FF2B5EF4-FFF2-40B4-BE49-F238E27FC236}">
                <a16:creationId xmlns:a16="http://schemas.microsoft.com/office/drawing/2014/main" id="{4AA3D84B-541C-4296-99AE-700B5D8844C3}"/>
              </a:ext>
            </a:extLst>
          </p:cNvPr>
          <p:cNvGraphicFramePr>
            <a:graphicFrameLocks noGrp="1"/>
          </p:cNvGraphicFramePr>
          <p:nvPr/>
        </p:nvGraphicFramePr>
        <p:xfrm>
          <a:off x="261260" y="2152677"/>
          <a:ext cx="5126490" cy="2969774"/>
        </p:xfrm>
        <a:graphic>
          <a:graphicData uri="http://schemas.openxmlformats.org/drawingml/2006/table">
            <a:tbl>
              <a:tblPr>
                <a:tableStyleId>{5C22544A-7EE6-4342-B048-85BDC9FD1C3A}</a:tableStyleId>
              </a:tblPr>
              <a:tblGrid>
                <a:gridCol w="993030">
                  <a:extLst>
                    <a:ext uri="{9D8B030D-6E8A-4147-A177-3AD203B41FA5}">
                      <a16:colId xmlns:a16="http://schemas.microsoft.com/office/drawing/2014/main" val="1421299858"/>
                    </a:ext>
                  </a:extLst>
                </a:gridCol>
                <a:gridCol w="715800">
                  <a:extLst>
                    <a:ext uri="{9D8B030D-6E8A-4147-A177-3AD203B41FA5}">
                      <a16:colId xmlns:a16="http://schemas.microsoft.com/office/drawing/2014/main" val="295540922"/>
                    </a:ext>
                  </a:extLst>
                </a:gridCol>
                <a:gridCol w="991702">
                  <a:extLst>
                    <a:ext uri="{9D8B030D-6E8A-4147-A177-3AD203B41FA5}">
                      <a16:colId xmlns:a16="http://schemas.microsoft.com/office/drawing/2014/main" val="1757398633"/>
                    </a:ext>
                  </a:extLst>
                </a:gridCol>
                <a:gridCol w="615843">
                  <a:extLst>
                    <a:ext uri="{9D8B030D-6E8A-4147-A177-3AD203B41FA5}">
                      <a16:colId xmlns:a16="http://schemas.microsoft.com/office/drawing/2014/main" val="2356420560"/>
                    </a:ext>
                  </a:extLst>
                </a:gridCol>
                <a:gridCol w="955700">
                  <a:extLst>
                    <a:ext uri="{9D8B030D-6E8A-4147-A177-3AD203B41FA5}">
                      <a16:colId xmlns:a16="http://schemas.microsoft.com/office/drawing/2014/main" val="2956555919"/>
                    </a:ext>
                  </a:extLst>
                </a:gridCol>
                <a:gridCol w="854415">
                  <a:extLst>
                    <a:ext uri="{9D8B030D-6E8A-4147-A177-3AD203B41FA5}">
                      <a16:colId xmlns:a16="http://schemas.microsoft.com/office/drawing/2014/main" val="1051647458"/>
                    </a:ext>
                  </a:extLst>
                </a:gridCol>
              </a:tblGrid>
              <a:tr h="455174">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Hrs</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Hrs</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Hrs</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12448080"/>
                  </a:ext>
                </a:extLst>
              </a:tr>
              <a:tr h="231089">
                <a:tc>
                  <a:txBody>
                    <a:bodyPr/>
                    <a:lstStyle/>
                    <a:p>
                      <a:pPr algn="ctr" fontAlgn="b"/>
                      <a:r>
                        <a:rPr lang="en-IN" sz="1600" u="none" strike="noStrike" dirty="0">
                          <a:effectLst/>
                        </a:rPr>
                        <a:t>13</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68</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3</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16</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48</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3837304"/>
                  </a:ext>
                </a:extLst>
              </a:tr>
              <a:tr h="231089">
                <a:tc>
                  <a:txBody>
                    <a:bodyPr/>
                    <a:lstStyle/>
                    <a:p>
                      <a:pPr algn="ctr" fontAlgn="b"/>
                      <a:r>
                        <a:rPr lang="en-IN" sz="1600" u="none" strike="noStrike">
                          <a:effectLst/>
                        </a:rPr>
                        <a:t>20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62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17</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47</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05232221"/>
                  </a:ext>
                </a:extLst>
              </a:tr>
              <a:tr h="231089">
                <a:tc>
                  <a:txBody>
                    <a:bodyPr/>
                    <a:lstStyle/>
                    <a:p>
                      <a:pPr algn="ctr" fontAlgn="b"/>
                      <a:r>
                        <a:rPr lang="en-IN" sz="1600" u="none" strike="noStrike">
                          <a:effectLst/>
                        </a:rPr>
                        <a:t>26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46</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79252039"/>
                  </a:ext>
                </a:extLst>
              </a:tr>
              <a:tr h="231089">
                <a:tc>
                  <a:txBody>
                    <a:bodyPr/>
                    <a:lstStyle/>
                    <a:p>
                      <a:pPr algn="ctr" fontAlgn="b"/>
                      <a:r>
                        <a:rPr lang="en-IN" sz="1600" u="none" strike="noStrike">
                          <a:effectLst/>
                        </a:rPr>
                        <a:t>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46</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6885554"/>
                  </a:ext>
                </a:extLst>
              </a:tr>
              <a:tr h="231089">
                <a:tc>
                  <a:txBody>
                    <a:bodyPr/>
                    <a:lstStyle/>
                    <a:p>
                      <a:pPr algn="ctr" fontAlgn="b"/>
                      <a:r>
                        <a:rPr lang="en-IN" sz="1600" u="none" strike="noStrike">
                          <a:effectLst/>
                        </a:rPr>
                        <a:t>29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45</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54723298"/>
                  </a:ext>
                </a:extLst>
              </a:tr>
              <a:tr h="231089">
                <a:tc>
                  <a:txBody>
                    <a:bodyPr/>
                    <a:lstStyle/>
                    <a:p>
                      <a:pPr algn="ctr" fontAlgn="b"/>
                      <a:r>
                        <a:rPr lang="en-IN" sz="1600" u="none" strike="noStrike">
                          <a:effectLst/>
                        </a:rPr>
                        <a:t>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44</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66859099"/>
                  </a:ext>
                </a:extLst>
              </a:tr>
              <a:tr h="231089">
                <a:tc>
                  <a:txBody>
                    <a:bodyPr/>
                    <a:lstStyle/>
                    <a:p>
                      <a:pPr algn="ctr" fontAlgn="b"/>
                      <a:r>
                        <a:rPr lang="en-IN" sz="1600" u="none" strike="noStrike">
                          <a:effectLst/>
                        </a:rPr>
                        <a:t>14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42</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0263716"/>
                  </a:ext>
                </a:extLst>
              </a:tr>
              <a:tr h="231089">
                <a:tc>
                  <a:txBody>
                    <a:bodyPr/>
                    <a:lstStyle/>
                    <a:p>
                      <a:pPr algn="ctr" fontAlgn="b"/>
                      <a:r>
                        <a:rPr lang="en-IN" sz="1600" u="none" strike="noStrike">
                          <a:effectLst/>
                        </a:rPr>
                        <a:t>25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39</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23318077"/>
                  </a:ext>
                </a:extLst>
              </a:tr>
              <a:tr h="231089">
                <a:tc>
                  <a:txBody>
                    <a:bodyPr/>
                    <a:lstStyle/>
                    <a:p>
                      <a:pPr algn="ctr" fontAlgn="b"/>
                      <a:r>
                        <a:rPr lang="en-IN" sz="1600" u="none" strike="noStrike">
                          <a:effectLst/>
                        </a:rPr>
                        <a:t>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33</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37357149"/>
                  </a:ext>
                </a:extLst>
              </a:tr>
              <a:tr h="231089">
                <a:tc>
                  <a:txBody>
                    <a:bodyPr/>
                    <a:lstStyle/>
                    <a:p>
                      <a:pPr algn="ctr" fontAlgn="b"/>
                      <a:r>
                        <a:rPr lang="en-IN" sz="1600" u="none" strike="noStrike">
                          <a:effectLst/>
                        </a:rPr>
                        <a:t>30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27</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94588787"/>
                  </a:ext>
                </a:extLst>
              </a:tr>
            </a:tbl>
          </a:graphicData>
        </a:graphic>
      </p:graphicFrame>
      <p:sp>
        <p:nvSpPr>
          <p:cNvPr id="6" name="TextBox 5">
            <a:extLst>
              <a:ext uri="{FF2B5EF4-FFF2-40B4-BE49-F238E27FC236}">
                <a16:creationId xmlns:a16="http://schemas.microsoft.com/office/drawing/2014/main" id="{7022CE6C-2334-49F8-8DCF-5972AC37631C}"/>
              </a:ext>
            </a:extLst>
          </p:cNvPr>
          <p:cNvSpPr txBox="1"/>
          <p:nvPr/>
        </p:nvSpPr>
        <p:spPr>
          <a:xfrm>
            <a:off x="5775649" y="1735493"/>
            <a:ext cx="5589037" cy="646331"/>
          </a:xfrm>
          <a:prstGeom prst="rect">
            <a:avLst/>
          </a:prstGeom>
          <a:noFill/>
        </p:spPr>
        <p:txBody>
          <a:bodyPr wrap="square" rtlCol="0">
            <a:spAutoFit/>
          </a:bodyPr>
          <a:lstStyle/>
          <a:p>
            <a:endParaRPr lang="en-IN" dirty="0"/>
          </a:p>
          <a:p>
            <a:r>
              <a:rPr lang="en-IN" dirty="0"/>
              <a:t>The </a:t>
            </a:r>
            <a:r>
              <a:rPr lang="en-IN" dirty="0">
                <a:solidFill>
                  <a:srgbClr val="FF0000"/>
                </a:solidFill>
              </a:rPr>
              <a:t>IQR</a:t>
            </a:r>
            <a:r>
              <a:rPr lang="en-IN" dirty="0"/>
              <a:t> is the range of the middle % 50 of the data </a:t>
            </a:r>
          </a:p>
        </p:txBody>
      </p:sp>
      <p:sp>
        <p:nvSpPr>
          <p:cNvPr id="7" name="TextBox 6">
            <a:extLst>
              <a:ext uri="{FF2B5EF4-FFF2-40B4-BE49-F238E27FC236}">
                <a16:creationId xmlns:a16="http://schemas.microsoft.com/office/drawing/2014/main" id="{56CD0C79-F1A8-46C4-B07A-605179DDE61C}"/>
              </a:ext>
            </a:extLst>
          </p:cNvPr>
          <p:cNvSpPr txBox="1"/>
          <p:nvPr/>
        </p:nvSpPr>
        <p:spPr>
          <a:xfrm>
            <a:off x="5775649" y="2621901"/>
            <a:ext cx="5309119" cy="2031325"/>
          </a:xfrm>
          <a:prstGeom prst="rect">
            <a:avLst/>
          </a:prstGeom>
          <a:noFill/>
        </p:spPr>
        <p:txBody>
          <a:bodyPr wrap="square" rtlCol="0">
            <a:spAutoFit/>
          </a:bodyPr>
          <a:lstStyle/>
          <a:p>
            <a:r>
              <a:rPr lang="en-IN" dirty="0"/>
              <a:t>Some definitions:</a:t>
            </a:r>
          </a:p>
          <a:p>
            <a:r>
              <a:rPr lang="en-IN" dirty="0"/>
              <a:t>Maximum (100</a:t>
            </a:r>
            <a:r>
              <a:rPr lang="en-IN" baseline="30000" dirty="0"/>
              <a:t>th</a:t>
            </a:r>
            <a:r>
              <a:rPr lang="en-IN" dirty="0"/>
              <a:t> percentile) = Q</a:t>
            </a:r>
            <a:r>
              <a:rPr lang="en-IN" baseline="-25000" dirty="0"/>
              <a:t>4</a:t>
            </a:r>
            <a:endParaRPr lang="en-IN" dirty="0"/>
          </a:p>
          <a:p>
            <a:r>
              <a:rPr lang="en-IN" dirty="0"/>
              <a:t>75</a:t>
            </a:r>
            <a:r>
              <a:rPr lang="en-IN" baseline="30000" dirty="0"/>
              <a:t>th</a:t>
            </a:r>
            <a:r>
              <a:rPr lang="en-IN" dirty="0"/>
              <a:t> percentile = Q</a:t>
            </a:r>
            <a:r>
              <a:rPr lang="en-IN" baseline="-25000" dirty="0"/>
              <a:t>3</a:t>
            </a:r>
            <a:endParaRPr lang="en-IN" dirty="0"/>
          </a:p>
          <a:p>
            <a:r>
              <a:rPr lang="en-IN" dirty="0"/>
              <a:t>Median (50</a:t>
            </a:r>
            <a:r>
              <a:rPr lang="en-IN" baseline="30000" dirty="0"/>
              <a:t>th</a:t>
            </a:r>
            <a:r>
              <a:rPr lang="en-IN" dirty="0"/>
              <a:t> percentile) = Q</a:t>
            </a:r>
            <a:r>
              <a:rPr lang="en-IN" baseline="-25000" dirty="0"/>
              <a:t>2</a:t>
            </a:r>
            <a:endParaRPr lang="en-IN" dirty="0"/>
          </a:p>
          <a:p>
            <a:r>
              <a:rPr lang="en-IN" dirty="0"/>
              <a:t>25</a:t>
            </a:r>
            <a:r>
              <a:rPr lang="en-IN" baseline="30000" dirty="0"/>
              <a:t>th</a:t>
            </a:r>
            <a:r>
              <a:rPr lang="en-IN" dirty="0"/>
              <a:t> percentile = Q</a:t>
            </a:r>
            <a:r>
              <a:rPr lang="en-IN" baseline="-25000" dirty="0"/>
              <a:t>1</a:t>
            </a:r>
            <a:endParaRPr lang="en-IN" dirty="0"/>
          </a:p>
          <a:p>
            <a:r>
              <a:rPr lang="en-IN" dirty="0"/>
              <a:t>Minimum (0</a:t>
            </a:r>
            <a:r>
              <a:rPr lang="en-IN" baseline="30000" dirty="0"/>
              <a:t>th</a:t>
            </a:r>
            <a:r>
              <a:rPr lang="en-IN" dirty="0"/>
              <a:t> percentile) = Q</a:t>
            </a:r>
            <a:r>
              <a:rPr lang="en-IN" baseline="-25000" dirty="0"/>
              <a:t>0</a:t>
            </a:r>
            <a:endParaRPr lang="en-IN" dirty="0"/>
          </a:p>
          <a:p>
            <a:endParaRPr lang="en-IN" dirty="0"/>
          </a:p>
        </p:txBody>
      </p:sp>
      <p:sp>
        <p:nvSpPr>
          <p:cNvPr id="8" name="TextBox 7">
            <a:extLst>
              <a:ext uri="{FF2B5EF4-FFF2-40B4-BE49-F238E27FC236}">
                <a16:creationId xmlns:a16="http://schemas.microsoft.com/office/drawing/2014/main" id="{0B8F1784-2A40-4C3E-98FB-26824C2D0D9F}"/>
              </a:ext>
            </a:extLst>
          </p:cNvPr>
          <p:cNvSpPr txBox="1"/>
          <p:nvPr/>
        </p:nvSpPr>
        <p:spPr>
          <a:xfrm>
            <a:off x="5775649" y="4476177"/>
            <a:ext cx="5383764" cy="1107996"/>
          </a:xfrm>
          <a:prstGeom prst="rect">
            <a:avLst/>
          </a:prstGeom>
          <a:noFill/>
        </p:spPr>
        <p:txBody>
          <a:bodyPr wrap="square" rtlCol="0">
            <a:spAutoFit/>
          </a:bodyPr>
          <a:lstStyle/>
          <a:p>
            <a:r>
              <a:rPr lang="en-IN" dirty="0">
                <a:solidFill>
                  <a:srgbClr val="FF0000"/>
                </a:solidFill>
              </a:rPr>
              <a:t>R</a:t>
            </a:r>
            <a:r>
              <a:rPr lang="en-IN" dirty="0"/>
              <a:t>ange = Q</a:t>
            </a:r>
            <a:r>
              <a:rPr lang="en-IN" baseline="-25000" dirty="0"/>
              <a:t>4</a:t>
            </a:r>
            <a:r>
              <a:rPr lang="en-IN" dirty="0"/>
              <a:t> – Q</a:t>
            </a:r>
            <a:r>
              <a:rPr lang="en-IN" baseline="-25000" dirty="0"/>
              <a:t>0</a:t>
            </a:r>
          </a:p>
          <a:p>
            <a:endParaRPr lang="en-IN" baseline="-25000" dirty="0"/>
          </a:p>
          <a:p>
            <a:r>
              <a:rPr lang="en-IN" dirty="0">
                <a:solidFill>
                  <a:srgbClr val="FF0000"/>
                </a:solidFill>
              </a:rPr>
              <a:t>I</a:t>
            </a:r>
            <a:r>
              <a:rPr lang="en-IN" dirty="0"/>
              <a:t>nter </a:t>
            </a:r>
            <a:r>
              <a:rPr lang="en-IN" dirty="0">
                <a:solidFill>
                  <a:srgbClr val="FF0000"/>
                </a:solidFill>
              </a:rPr>
              <a:t>Q</a:t>
            </a:r>
            <a:r>
              <a:rPr lang="en-IN" dirty="0"/>
              <a:t>uartile </a:t>
            </a:r>
            <a:r>
              <a:rPr lang="en-IN" dirty="0">
                <a:solidFill>
                  <a:srgbClr val="FF0000"/>
                </a:solidFill>
              </a:rPr>
              <a:t>R</a:t>
            </a:r>
            <a:r>
              <a:rPr lang="en-IN" dirty="0"/>
              <a:t>ange = Q</a:t>
            </a:r>
            <a:r>
              <a:rPr lang="en-IN" baseline="-25000" dirty="0"/>
              <a:t>3</a:t>
            </a:r>
            <a:r>
              <a:rPr lang="en-IN" dirty="0"/>
              <a:t> – Q</a:t>
            </a:r>
            <a:r>
              <a:rPr lang="en-IN" baseline="-25000" dirty="0"/>
              <a:t>1</a:t>
            </a:r>
            <a:endParaRPr lang="en-IN" dirty="0"/>
          </a:p>
          <a:p>
            <a:endParaRPr lang="en-IN" dirty="0"/>
          </a:p>
        </p:txBody>
      </p:sp>
      <p:pic>
        <p:nvPicPr>
          <p:cNvPr id="10" name="Picture 9">
            <a:extLst>
              <a:ext uri="{FF2B5EF4-FFF2-40B4-BE49-F238E27FC236}">
                <a16:creationId xmlns:a16="http://schemas.microsoft.com/office/drawing/2014/main" id="{DAC31FEB-1562-4601-B747-D6FE65687E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5039" y="3205065"/>
            <a:ext cx="2864581" cy="1968704"/>
          </a:xfrm>
          <a:prstGeom prst="rect">
            <a:avLst/>
          </a:prstGeom>
        </p:spPr>
      </p:pic>
    </p:spTree>
    <p:extLst>
      <p:ext uri="{BB962C8B-B14F-4D97-AF65-F5344CB8AC3E}">
        <p14:creationId xmlns:p14="http://schemas.microsoft.com/office/powerpoint/2010/main" val="23024613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CBA7-76FF-40B2-9545-9F21B654F8A7}"/>
              </a:ext>
            </a:extLst>
          </p:cNvPr>
          <p:cNvSpPr>
            <a:spLocks noGrp="1"/>
          </p:cNvSpPr>
          <p:nvPr>
            <p:ph type="title"/>
          </p:nvPr>
        </p:nvSpPr>
        <p:spPr>
          <a:xfrm>
            <a:off x="0" y="20868"/>
            <a:ext cx="10515600" cy="1325563"/>
          </a:xfrm>
        </p:spPr>
        <p:txBody>
          <a:bodyPr>
            <a:normAutofit/>
          </a:bodyPr>
          <a:lstStyle/>
          <a:p>
            <a:r>
              <a:rPr lang="en-US" sz="3600" dirty="0"/>
              <a:t>Summarizing Qua</a:t>
            </a:r>
            <a:r>
              <a:rPr lang="en-US" sz="3600" dirty="0">
                <a:solidFill>
                  <a:srgbClr val="FF0000"/>
                </a:solidFill>
              </a:rPr>
              <a:t>nt</a:t>
            </a:r>
            <a:r>
              <a:rPr lang="en-US" sz="3600" dirty="0"/>
              <a:t>itative Data –  </a:t>
            </a:r>
            <a:br>
              <a:rPr lang="en-US" sz="3600" dirty="0"/>
            </a:br>
            <a:r>
              <a:rPr lang="en-US" sz="3600" dirty="0"/>
              <a:t>Dispersion – Interquartile Range</a:t>
            </a:r>
            <a:endParaRPr lang="en-IN" sz="3600" dirty="0"/>
          </a:p>
        </p:txBody>
      </p:sp>
      <p:graphicFrame>
        <p:nvGraphicFramePr>
          <p:cNvPr id="5" name="Table 4">
            <a:extLst>
              <a:ext uri="{FF2B5EF4-FFF2-40B4-BE49-F238E27FC236}">
                <a16:creationId xmlns:a16="http://schemas.microsoft.com/office/drawing/2014/main" id="{4AA3D84B-541C-4296-99AE-700B5D8844C3}"/>
              </a:ext>
            </a:extLst>
          </p:cNvPr>
          <p:cNvGraphicFramePr>
            <a:graphicFrameLocks noGrp="1"/>
          </p:cNvGraphicFramePr>
          <p:nvPr/>
        </p:nvGraphicFramePr>
        <p:xfrm>
          <a:off x="260819" y="1588980"/>
          <a:ext cx="5126490" cy="2969774"/>
        </p:xfrm>
        <a:graphic>
          <a:graphicData uri="http://schemas.openxmlformats.org/drawingml/2006/table">
            <a:tbl>
              <a:tblPr>
                <a:tableStyleId>{5C22544A-7EE6-4342-B048-85BDC9FD1C3A}</a:tableStyleId>
              </a:tblPr>
              <a:tblGrid>
                <a:gridCol w="993030">
                  <a:extLst>
                    <a:ext uri="{9D8B030D-6E8A-4147-A177-3AD203B41FA5}">
                      <a16:colId xmlns:a16="http://schemas.microsoft.com/office/drawing/2014/main" val="1421299858"/>
                    </a:ext>
                  </a:extLst>
                </a:gridCol>
                <a:gridCol w="715800">
                  <a:extLst>
                    <a:ext uri="{9D8B030D-6E8A-4147-A177-3AD203B41FA5}">
                      <a16:colId xmlns:a16="http://schemas.microsoft.com/office/drawing/2014/main" val="295540922"/>
                    </a:ext>
                  </a:extLst>
                </a:gridCol>
                <a:gridCol w="991702">
                  <a:extLst>
                    <a:ext uri="{9D8B030D-6E8A-4147-A177-3AD203B41FA5}">
                      <a16:colId xmlns:a16="http://schemas.microsoft.com/office/drawing/2014/main" val="1757398633"/>
                    </a:ext>
                  </a:extLst>
                </a:gridCol>
                <a:gridCol w="615843">
                  <a:extLst>
                    <a:ext uri="{9D8B030D-6E8A-4147-A177-3AD203B41FA5}">
                      <a16:colId xmlns:a16="http://schemas.microsoft.com/office/drawing/2014/main" val="2356420560"/>
                    </a:ext>
                  </a:extLst>
                </a:gridCol>
                <a:gridCol w="955700">
                  <a:extLst>
                    <a:ext uri="{9D8B030D-6E8A-4147-A177-3AD203B41FA5}">
                      <a16:colId xmlns:a16="http://schemas.microsoft.com/office/drawing/2014/main" val="2956555919"/>
                    </a:ext>
                  </a:extLst>
                </a:gridCol>
                <a:gridCol w="854415">
                  <a:extLst>
                    <a:ext uri="{9D8B030D-6E8A-4147-A177-3AD203B41FA5}">
                      <a16:colId xmlns:a16="http://schemas.microsoft.com/office/drawing/2014/main" val="1051647458"/>
                    </a:ext>
                  </a:extLst>
                </a:gridCol>
              </a:tblGrid>
              <a:tr h="455174">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Hrs</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Hrs</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Hrs</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12448080"/>
                  </a:ext>
                </a:extLst>
              </a:tr>
              <a:tr h="231089">
                <a:tc>
                  <a:txBody>
                    <a:bodyPr/>
                    <a:lstStyle/>
                    <a:p>
                      <a:pPr algn="ctr" fontAlgn="b"/>
                      <a:r>
                        <a:rPr lang="en-IN" sz="1600" u="none" strike="noStrike" dirty="0">
                          <a:effectLst/>
                        </a:rPr>
                        <a:t>13</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chemeClr val="bg1"/>
                          </a:solidFill>
                          <a:effectLst/>
                          <a:highlight>
                            <a:srgbClr val="FF0000"/>
                          </a:highlight>
                        </a:rPr>
                        <a:t>68</a:t>
                      </a:r>
                      <a:endParaRPr lang="en-IN" sz="1600" b="0" i="0" u="none" strike="noStrike" dirty="0">
                        <a:solidFill>
                          <a:schemeClr val="bg1"/>
                        </a:solidFill>
                        <a:effectLst/>
                        <a:highlight>
                          <a:srgbClr val="FF0000"/>
                        </a:highlight>
                        <a:latin typeface="Calibri" panose="020F0502020204030204" pitchFamily="34" charset="0"/>
                      </a:endParaRPr>
                    </a:p>
                  </a:txBody>
                  <a:tcPr marL="7620" marR="7620" marT="7620" marB="0" anchor="b"/>
                </a:tc>
                <a:tc>
                  <a:txBody>
                    <a:bodyPr/>
                    <a:lstStyle/>
                    <a:p>
                      <a:pPr algn="ctr" fontAlgn="b"/>
                      <a:r>
                        <a:rPr lang="en-IN" sz="1600" u="none" strike="noStrike" dirty="0">
                          <a:effectLst/>
                        </a:rPr>
                        <a:t>3</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16</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48</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3837304"/>
                  </a:ext>
                </a:extLst>
              </a:tr>
              <a:tr h="231089">
                <a:tc>
                  <a:txBody>
                    <a:bodyPr/>
                    <a:lstStyle/>
                    <a:p>
                      <a:pPr algn="ctr" fontAlgn="b"/>
                      <a:r>
                        <a:rPr lang="en-IN" sz="1600" u="none" strike="noStrike">
                          <a:effectLst/>
                        </a:rPr>
                        <a:t>20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62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17</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47</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05232221"/>
                  </a:ext>
                </a:extLst>
              </a:tr>
              <a:tr h="231089">
                <a:tc>
                  <a:txBody>
                    <a:bodyPr/>
                    <a:lstStyle/>
                    <a:p>
                      <a:pPr algn="ctr" fontAlgn="b"/>
                      <a:r>
                        <a:rPr lang="en-IN" sz="1600" u="none" strike="noStrike">
                          <a:effectLst/>
                        </a:rPr>
                        <a:t>26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highlight>
                            <a:srgbClr val="00FFFF"/>
                          </a:highlight>
                        </a:rPr>
                        <a:t>46</a:t>
                      </a:r>
                      <a:endParaRPr lang="en-IN" sz="1600" b="0" i="0" u="none" strike="noStrike" dirty="0">
                        <a:solidFill>
                          <a:srgbClr val="000000"/>
                        </a:solidFill>
                        <a:effectLst/>
                        <a:highlight>
                          <a:srgbClr val="00FFFF"/>
                        </a:highlight>
                        <a:latin typeface="Calibri" panose="020F0502020204030204" pitchFamily="34" charset="0"/>
                      </a:endParaRPr>
                    </a:p>
                  </a:txBody>
                  <a:tcPr marL="7620" marR="7620" marT="7620" marB="0" anchor="b"/>
                </a:tc>
                <a:extLst>
                  <a:ext uri="{0D108BD9-81ED-4DB2-BD59-A6C34878D82A}">
                    <a16:rowId xmlns:a16="http://schemas.microsoft.com/office/drawing/2014/main" val="779252039"/>
                  </a:ext>
                </a:extLst>
              </a:tr>
              <a:tr h="231089">
                <a:tc>
                  <a:txBody>
                    <a:bodyPr/>
                    <a:lstStyle/>
                    <a:p>
                      <a:pPr algn="ctr" fontAlgn="b"/>
                      <a:r>
                        <a:rPr lang="en-IN" sz="1600" u="none" strike="noStrike">
                          <a:effectLst/>
                        </a:rPr>
                        <a:t>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46</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6885554"/>
                  </a:ext>
                </a:extLst>
              </a:tr>
              <a:tr h="231089">
                <a:tc>
                  <a:txBody>
                    <a:bodyPr/>
                    <a:lstStyle/>
                    <a:p>
                      <a:pPr algn="ctr" fontAlgn="b"/>
                      <a:r>
                        <a:rPr lang="en-IN" sz="1600" u="none" strike="noStrike">
                          <a:effectLst/>
                        </a:rPr>
                        <a:t>29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highlight>
                            <a:srgbClr val="FFFF00"/>
                          </a:highlight>
                        </a:rPr>
                        <a:t>50</a:t>
                      </a:r>
                      <a:endParaRPr lang="en-IN" sz="1600" b="0"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IN" sz="1600" u="none" strike="noStrike">
                          <a:effectLst/>
                        </a:rPr>
                        <a:t>11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45</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54723298"/>
                  </a:ext>
                </a:extLst>
              </a:tr>
              <a:tr h="231089">
                <a:tc>
                  <a:txBody>
                    <a:bodyPr/>
                    <a:lstStyle/>
                    <a:p>
                      <a:pPr algn="ctr" fontAlgn="b"/>
                      <a:r>
                        <a:rPr lang="en-IN" sz="1600" u="none" strike="noStrike">
                          <a:effectLst/>
                        </a:rPr>
                        <a:t>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highlight>
                            <a:srgbClr val="FFFF00"/>
                          </a:highlight>
                        </a:rPr>
                        <a:t>50</a:t>
                      </a:r>
                      <a:endParaRPr lang="en-IN" sz="1600" b="0"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IN" sz="1600" u="none" strike="noStrike">
                          <a:effectLst/>
                        </a:rPr>
                        <a:t>18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44</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66859099"/>
                  </a:ext>
                </a:extLst>
              </a:tr>
              <a:tr h="231089">
                <a:tc>
                  <a:txBody>
                    <a:bodyPr/>
                    <a:lstStyle/>
                    <a:p>
                      <a:pPr algn="ctr" fontAlgn="b"/>
                      <a:r>
                        <a:rPr lang="en-IN" sz="1600" u="none" strike="noStrike">
                          <a:effectLst/>
                        </a:rPr>
                        <a:t>14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54</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42</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0263716"/>
                  </a:ext>
                </a:extLst>
              </a:tr>
              <a:tr h="231089">
                <a:tc>
                  <a:txBody>
                    <a:bodyPr/>
                    <a:lstStyle/>
                    <a:p>
                      <a:pPr algn="ctr" fontAlgn="b"/>
                      <a:r>
                        <a:rPr lang="en-IN" sz="1600" u="none" strike="noStrike">
                          <a:effectLst/>
                        </a:rPr>
                        <a:t>25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highlight>
                            <a:srgbClr val="00FF00"/>
                          </a:highlight>
                        </a:rPr>
                        <a:t>54</a:t>
                      </a:r>
                      <a:endParaRPr lang="en-IN" sz="1600" b="0" i="0" u="none" strike="noStrike" dirty="0">
                        <a:solidFill>
                          <a:srgbClr val="000000"/>
                        </a:solidFill>
                        <a:effectLst/>
                        <a:highlight>
                          <a:srgbClr val="00FF00"/>
                        </a:highlight>
                        <a:latin typeface="Calibri" panose="020F0502020204030204" pitchFamily="34" charset="0"/>
                      </a:endParaRPr>
                    </a:p>
                  </a:txBody>
                  <a:tcPr marL="7620" marR="7620" marT="7620" marB="0" anchor="b"/>
                </a:tc>
                <a:tc>
                  <a:txBody>
                    <a:bodyPr/>
                    <a:lstStyle/>
                    <a:p>
                      <a:pPr algn="ctr" fontAlgn="b"/>
                      <a:r>
                        <a:rPr lang="en-IN" sz="1600" u="none" strike="noStrike">
                          <a:effectLst/>
                        </a:rPr>
                        <a:t>19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39</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23318077"/>
                  </a:ext>
                </a:extLst>
              </a:tr>
              <a:tr h="231089">
                <a:tc>
                  <a:txBody>
                    <a:bodyPr/>
                    <a:lstStyle/>
                    <a:p>
                      <a:pPr algn="ctr" fontAlgn="b"/>
                      <a:r>
                        <a:rPr lang="en-IN" sz="1600" u="none" strike="noStrike">
                          <a:effectLst/>
                        </a:rPr>
                        <a:t>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33</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37357149"/>
                  </a:ext>
                </a:extLst>
              </a:tr>
              <a:tr h="231089">
                <a:tc>
                  <a:txBody>
                    <a:bodyPr/>
                    <a:lstStyle/>
                    <a:p>
                      <a:pPr algn="ctr" fontAlgn="b"/>
                      <a:r>
                        <a:rPr lang="en-IN" sz="1600" u="none" strike="noStrike">
                          <a:effectLst/>
                        </a:rPr>
                        <a:t>30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b="1" u="none" strike="noStrike" dirty="0">
                          <a:solidFill>
                            <a:schemeClr val="bg1"/>
                          </a:solidFill>
                          <a:effectLst/>
                          <a:highlight>
                            <a:srgbClr val="FF0000"/>
                          </a:highlight>
                        </a:rPr>
                        <a:t>27</a:t>
                      </a:r>
                      <a:endParaRPr lang="en-IN" sz="1600" b="1" i="0" u="none" strike="noStrike" dirty="0">
                        <a:solidFill>
                          <a:schemeClr val="bg1"/>
                        </a:solidFill>
                        <a:effectLst/>
                        <a:highlight>
                          <a:srgbClr val="FF0000"/>
                        </a:highlight>
                        <a:latin typeface="Calibri" panose="020F0502020204030204" pitchFamily="34" charset="0"/>
                      </a:endParaRPr>
                    </a:p>
                  </a:txBody>
                  <a:tcPr marL="7620" marR="7620" marT="7620" marB="0" anchor="b"/>
                </a:tc>
                <a:extLst>
                  <a:ext uri="{0D108BD9-81ED-4DB2-BD59-A6C34878D82A}">
                    <a16:rowId xmlns:a16="http://schemas.microsoft.com/office/drawing/2014/main" val="2294588787"/>
                  </a:ext>
                </a:extLst>
              </a:tr>
            </a:tbl>
          </a:graphicData>
        </a:graphic>
      </p:graphicFrame>
      <p:sp>
        <p:nvSpPr>
          <p:cNvPr id="6" name="TextBox 5">
            <a:extLst>
              <a:ext uri="{FF2B5EF4-FFF2-40B4-BE49-F238E27FC236}">
                <a16:creationId xmlns:a16="http://schemas.microsoft.com/office/drawing/2014/main" id="{7022CE6C-2334-49F8-8DCF-5972AC37631C}"/>
              </a:ext>
            </a:extLst>
          </p:cNvPr>
          <p:cNvSpPr txBox="1"/>
          <p:nvPr/>
        </p:nvSpPr>
        <p:spPr>
          <a:xfrm>
            <a:off x="5701004" y="1222139"/>
            <a:ext cx="5589037" cy="646331"/>
          </a:xfrm>
          <a:prstGeom prst="rect">
            <a:avLst/>
          </a:prstGeom>
          <a:noFill/>
        </p:spPr>
        <p:txBody>
          <a:bodyPr wrap="square" rtlCol="0">
            <a:spAutoFit/>
          </a:bodyPr>
          <a:lstStyle/>
          <a:p>
            <a:endParaRPr lang="en-IN" dirty="0"/>
          </a:p>
          <a:p>
            <a:r>
              <a:rPr lang="en-IN" dirty="0"/>
              <a:t>The </a:t>
            </a:r>
            <a:r>
              <a:rPr lang="en-IN" dirty="0">
                <a:solidFill>
                  <a:srgbClr val="FF0000"/>
                </a:solidFill>
              </a:rPr>
              <a:t>IQR</a:t>
            </a:r>
            <a:r>
              <a:rPr lang="en-IN" dirty="0"/>
              <a:t> is the range of the middle % 50 of the data </a:t>
            </a:r>
          </a:p>
        </p:txBody>
      </p:sp>
      <p:sp>
        <p:nvSpPr>
          <p:cNvPr id="7" name="TextBox 6">
            <a:extLst>
              <a:ext uri="{FF2B5EF4-FFF2-40B4-BE49-F238E27FC236}">
                <a16:creationId xmlns:a16="http://schemas.microsoft.com/office/drawing/2014/main" id="{56CD0C79-F1A8-46C4-B07A-605179DDE61C}"/>
              </a:ext>
            </a:extLst>
          </p:cNvPr>
          <p:cNvSpPr txBox="1"/>
          <p:nvPr/>
        </p:nvSpPr>
        <p:spPr>
          <a:xfrm>
            <a:off x="5775649" y="2010478"/>
            <a:ext cx="3592286" cy="2031325"/>
          </a:xfrm>
          <a:prstGeom prst="rect">
            <a:avLst/>
          </a:prstGeom>
          <a:noFill/>
        </p:spPr>
        <p:txBody>
          <a:bodyPr wrap="square" rtlCol="0">
            <a:spAutoFit/>
          </a:bodyPr>
          <a:lstStyle/>
          <a:p>
            <a:r>
              <a:rPr lang="en-IN" dirty="0"/>
              <a:t>Some definitions:</a:t>
            </a:r>
          </a:p>
          <a:p>
            <a:r>
              <a:rPr lang="en-IN" dirty="0"/>
              <a:t>Maximum (100</a:t>
            </a:r>
            <a:r>
              <a:rPr lang="en-IN" baseline="30000" dirty="0"/>
              <a:t>th</a:t>
            </a:r>
            <a:r>
              <a:rPr lang="en-IN" dirty="0"/>
              <a:t> percentile) = Q</a:t>
            </a:r>
            <a:r>
              <a:rPr lang="en-IN" baseline="-25000" dirty="0"/>
              <a:t>4</a:t>
            </a:r>
            <a:endParaRPr lang="en-IN" dirty="0"/>
          </a:p>
          <a:p>
            <a:r>
              <a:rPr lang="en-IN" dirty="0"/>
              <a:t>75</a:t>
            </a:r>
            <a:r>
              <a:rPr lang="en-IN" baseline="30000" dirty="0"/>
              <a:t>th</a:t>
            </a:r>
            <a:r>
              <a:rPr lang="en-IN" dirty="0"/>
              <a:t> percentile = Q</a:t>
            </a:r>
            <a:r>
              <a:rPr lang="en-IN" baseline="-25000" dirty="0"/>
              <a:t>3  </a:t>
            </a:r>
            <a:endParaRPr lang="en-IN" dirty="0"/>
          </a:p>
          <a:p>
            <a:r>
              <a:rPr lang="en-IN" dirty="0"/>
              <a:t>Median (50</a:t>
            </a:r>
            <a:r>
              <a:rPr lang="en-IN" baseline="30000" dirty="0"/>
              <a:t>th</a:t>
            </a:r>
            <a:r>
              <a:rPr lang="en-IN" dirty="0"/>
              <a:t> percentile) = Q</a:t>
            </a:r>
            <a:r>
              <a:rPr lang="en-IN" baseline="-25000" dirty="0"/>
              <a:t>2</a:t>
            </a:r>
            <a:endParaRPr lang="en-IN" dirty="0"/>
          </a:p>
          <a:p>
            <a:r>
              <a:rPr lang="en-IN" dirty="0"/>
              <a:t>25</a:t>
            </a:r>
            <a:r>
              <a:rPr lang="en-IN" baseline="30000" dirty="0"/>
              <a:t>th</a:t>
            </a:r>
            <a:r>
              <a:rPr lang="en-IN" dirty="0"/>
              <a:t> percentile = Q</a:t>
            </a:r>
            <a:r>
              <a:rPr lang="en-IN" baseline="-25000" dirty="0"/>
              <a:t>1</a:t>
            </a:r>
            <a:endParaRPr lang="en-IN" dirty="0"/>
          </a:p>
          <a:p>
            <a:r>
              <a:rPr lang="en-IN" dirty="0"/>
              <a:t>Minimum (0</a:t>
            </a:r>
            <a:r>
              <a:rPr lang="en-IN" baseline="30000" dirty="0"/>
              <a:t>th</a:t>
            </a:r>
            <a:r>
              <a:rPr lang="en-IN" dirty="0"/>
              <a:t> percentile) = Q</a:t>
            </a:r>
            <a:r>
              <a:rPr lang="en-IN" baseline="-25000" dirty="0"/>
              <a:t>0</a:t>
            </a:r>
            <a:endParaRPr lang="en-IN" dirty="0"/>
          </a:p>
          <a:p>
            <a:endParaRPr lang="en-IN" dirty="0"/>
          </a:p>
        </p:txBody>
      </p:sp>
      <p:sp>
        <p:nvSpPr>
          <p:cNvPr id="8" name="TextBox 7">
            <a:extLst>
              <a:ext uri="{FF2B5EF4-FFF2-40B4-BE49-F238E27FC236}">
                <a16:creationId xmlns:a16="http://schemas.microsoft.com/office/drawing/2014/main" id="{0B8F1784-2A40-4C3E-98FB-26824C2D0D9F}"/>
              </a:ext>
            </a:extLst>
          </p:cNvPr>
          <p:cNvSpPr txBox="1"/>
          <p:nvPr/>
        </p:nvSpPr>
        <p:spPr>
          <a:xfrm>
            <a:off x="5775649" y="3863272"/>
            <a:ext cx="3592286" cy="1107996"/>
          </a:xfrm>
          <a:prstGeom prst="rect">
            <a:avLst/>
          </a:prstGeom>
          <a:noFill/>
        </p:spPr>
        <p:txBody>
          <a:bodyPr wrap="square" rtlCol="0">
            <a:spAutoFit/>
          </a:bodyPr>
          <a:lstStyle/>
          <a:p>
            <a:r>
              <a:rPr lang="en-IN" dirty="0">
                <a:solidFill>
                  <a:srgbClr val="FF0000"/>
                </a:solidFill>
              </a:rPr>
              <a:t>R</a:t>
            </a:r>
            <a:r>
              <a:rPr lang="en-IN" dirty="0"/>
              <a:t>ange = Q</a:t>
            </a:r>
            <a:r>
              <a:rPr lang="en-IN" baseline="-25000" dirty="0"/>
              <a:t>4</a:t>
            </a:r>
            <a:r>
              <a:rPr lang="en-IN" dirty="0"/>
              <a:t> – Q</a:t>
            </a:r>
            <a:r>
              <a:rPr lang="en-IN" baseline="-25000" dirty="0"/>
              <a:t>0</a:t>
            </a:r>
          </a:p>
          <a:p>
            <a:endParaRPr lang="en-IN" baseline="-25000" dirty="0"/>
          </a:p>
          <a:p>
            <a:r>
              <a:rPr lang="en-IN" dirty="0">
                <a:solidFill>
                  <a:srgbClr val="FF0000"/>
                </a:solidFill>
              </a:rPr>
              <a:t>I</a:t>
            </a:r>
            <a:r>
              <a:rPr lang="en-IN" dirty="0"/>
              <a:t>nter </a:t>
            </a:r>
            <a:r>
              <a:rPr lang="en-IN" dirty="0">
                <a:solidFill>
                  <a:srgbClr val="FF0000"/>
                </a:solidFill>
              </a:rPr>
              <a:t>Q</a:t>
            </a:r>
            <a:r>
              <a:rPr lang="en-IN" dirty="0"/>
              <a:t>uartile </a:t>
            </a:r>
            <a:r>
              <a:rPr lang="en-IN" dirty="0">
                <a:solidFill>
                  <a:srgbClr val="FF0000"/>
                </a:solidFill>
              </a:rPr>
              <a:t>R</a:t>
            </a:r>
            <a:r>
              <a:rPr lang="en-IN" dirty="0"/>
              <a:t>ange = Q</a:t>
            </a:r>
            <a:r>
              <a:rPr lang="en-IN" baseline="-25000" dirty="0"/>
              <a:t>3</a:t>
            </a:r>
            <a:r>
              <a:rPr lang="en-IN" dirty="0"/>
              <a:t> – Q</a:t>
            </a:r>
            <a:r>
              <a:rPr lang="en-IN" baseline="-25000" dirty="0"/>
              <a:t>1</a:t>
            </a:r>
            <a:endParaRPr lang="en-IN" dirty="0"/>
          </a:p>
          <a:p>
            <a:endParaRPr lang="en-IN" dirty="0"/>
          </a:p>
        </p:txBody>
      </p:sp>
      <p:sp>
        <p:nvSpPr>
          <p:cNvPr id="3" name="TextBox 2">
            <a:extLst>
              <a:ext uri="{FF2B5EF4-FFF2-40B4-BE49-F238E27FC236}">
                <a16:creationId xmlns:a16="http://schemas.microsoft.com/office/drawing/2014/main" id="{75771FA9-8DA0-4444-8347-F64EA3179E4C}"/>
              </a:ext>
            </a:extLst>
          </p:cNvPr>
          <p:cNvSpPr txBox="1"/>
          <p:nvPr/>
        </p:nvSpPr>
        <p:spPr>
          <a:xfrm>
            <a:off x="9287071" y="2279579"/>
            <a:ext cx="737117" cy="369332"/>
          </a:xfrm>
          <a:prstGeom prst="rect">
            <a:avLst/>
          </a:prstGeom>
          <a:noFill/>
        </p:spPr>
        <p:txBody>
          <a:bodyPr wrap="square" rtlCol="0">
            <a:spAutoFit/>
          </a:bodyPr>
          <a:lstStyle/>
          <a:p>
            <a:r>
              <a:rPr lang="en-IN" dirty="0">
                <a:solidFill>
                  <a:schemeClr val="bg1"/>
                </a:solidFill>
                <a:highlight>
                  <a:srgbClr val="FF0000"/>
                </a:highlight>
              </a:rPr>
              <a:t>68</a:t>
            </a:r>
          </a:p>
        </p:txBody>
      </p:sp>
      <p:sp>
        <p:nvSpPr>
          <p:cNvPr id="4" name="TextBox 3">
            <a:extLst>
              <a:ext uri="{FF2B5EF4-FFF2-40B4-BE49-F238E27FC236}">
                <a16:creationId xmlns:a16="http://schemas.microsoft.com/office/drawing/2014/main" id="{278E7F55-A87B-4A93-852B-F2165D1CBC81}"/>
              </a:ext>
            </a:extLst>
          </p:cNvPr>
          <p:cNvSpPr txBox="1"/>
          <p:nvPr/>
        </p:nvSpPr>
        <p:spPr>
          <a:xfrm>
            <a:off x="9271520" y="3086392"/>
            <a:ext cx="737117" cy="369332"/>
          </a:xfrm>
          <a:prstGeom prst="rect">
            <a:avLst/>
          </a:prstGeom>
          <a:noFill/>
        </p:spPr>
        <p:txBody>
          <a:bodyPr wrap="square" rtlCol="0">
            <a:spAutoFit/>
          </a:bodyPr>
          <a:lstStyle/>
          <a:p>
            <a:r>
              <a:rPr lang="en-IN" dirty="0">
                <a:highlight>
                  <a:srgbClr val="00FFFF"/>
                </a:highlight>
              </a:rPr>
              <a:t>46</a:t>
            </a:r>
          </a:p>
        </p:txBody>
      </p:sp>
      <p:sp>
        <p:nvSpPr>
          <p:cNvPr id="12" name="TextBox 11">
            <a:extLst>
              <a:ext uri="{FF2B5EF4-FFF2-40B4-BE49-F238E27FC236}">
                <a16:creationId xmlns:a16="http://schemas.microsoft.com/office/drawing/2014/main" id="{12E9CA28-121E-4792-8A8B-4B8F4CDD98E6}"/>
              </a:ext>
            </a:extLst>
          </p:cNvPr>
          <p:cNvSpPr txBox="1"/>
          <p:nvPr/>
        </p:nvSpPr>
        <p:spPr>
          <a:xfrm>
            <a:off x="9271520" y="2866333"/>
            <a:ext cx="737117" cy="369332"/>
          </a:xfrm>
          <a:prstGeom prst="rect">
            <a:avLst/>
          </a:prstGeom>
          <a:noFill/>
        </p:spPr>
        <p:txBody>
          <a:bodyPr wrap="square" rtlCol="0">
            <a:spAutoFit/>
          </a:bodyPr>
          <a:lstStyle/>
          <a:p>
            <a:r>
              <a:rPr lang="en-IN" dirty="0">
                <a:highlight>
                  <a:srgbClr val="FFFF00"/>
                </a:highlight>
              </a:rPr>
              <a:t>50</a:t>
            </a:r>
          </a:p>
        </p:txBody>
      </p:sp>
      <p:sp>
        <p:nvSpPr>
          <p:cNvPr id="14" name="TextBox 13">
            <a:extLst>
              <a:ext uri="{FF2B5EF4-FFF2-40B4-BE49-F238E27FC236}">
                <a16:creationId xmlns:a16="http://schemas.microsoft.com/office/drawing/2014/main" id="{6AE13580-BB4E-4573-95EC-89DDE00323FF}"/>
              </a:ext>
            </a:extLst>
          </p:cNvPr>
          <p:cNvSpPr txBox="1"/>
          <p:nvPr/>
        </p:nvSpPr>
        <p:spPr>
          <a:xfrm>
            <a:off x="9287071" y="2579115"/>
            <a:ext cx="737117" cy="369332"/>
          </a:xfrm>
          <a:prstGeom prst="rect">
            <a:avLst/>
          </a:prstGeom>
          <a:noFill/>
        </p:spPr>
        <p:txBody>
          <a:bodyPr wrap="square" rtlCol="0">
            <a:spAutoFit/>
          </a:bodyPr>
          <a:lstStyle/>
          <a:p>
            <a:r>
              <a:rPr lang="en-IN" dirty="0">
                <a:highlight>
                  <a:srgbClr val="00FF00"/>
                </a:highlight>
              </a:rPr>
              <a:t>54</a:t>
            </a:r>
          </a:p>
        </p:txBody>
      </p:sp>
      <p:sp>
        <p:nvSpPr>
          <p:cNvPr id="16" name="TextBox 15">
            <a:extLst>
              <a:ext uri="{FF2B5EF4-FFF2-40B4-BE49-F238E27FC236}">
                <a16:creationId xmlns:a16="http://schemas.microsoft.com/office/drawing/2014/main" id="{4760D13E-9A7D-448D-BD19-988671F1182B}"/>
              </a:ext>
            </a:extLst>
          </p:cNvPr>
          <p:cNvSpPr txBox="1"/>
          <p:nvPr/>
        </p:nvSpPr>
        <p:spPr>
          <a:xfrm>
            <a:off x="9271520" y="3341670"/>
            <a:ext cx="737117" cy="369332"/>
          </a:xfrm>
          <a:prstGeom prst="rect">
            <a:avLst/>
          </a:prstGeom>
          <a:noFill/>
        </p:spPr>
        <p:txBody>
          <a:bodyPr wrap="square" rtlCol="0">
            <a:spAutoFit/>
          </a:bodyPr>
          <a:lstStyle/>
          <a:p>
            <a:r>
              <a:rPr lang="en-IN" dirty="0">
                <a:solidFill>
                  <a:schemeClr val="bg1"/>
                </a:solidFill>
                <a:highlight>
                  <a:srgbClr val="FF0000"/>
                </a:highlight>
              </a:rPr>
              <a:t>27</a:t>
            </a:r>
          </a:p>
        </p:txBody>
      </p:sp>
      <p:sp>
        <p:nvSpPr>
          <p:cNvPr id="18" name="TextBox 17">
            <a:extLst>
              <a:ext uri="{FF2B5EF4-FFF2-40B4-BE49-F238E27FC236}">
                <a16:creationId xmlns:a16="http://schemas.microsoft.com/office/drawing/2014/main" id="{40239685-3924-43B9-A9F3-BE6EEB4D9D44}"/>
              </a:ext>
            </a:extLst>
          </p:cNvPr>
          <p:cNvSpPr txBox="1"/>
          <p:nvPr/>
        </p:nvSpPr>
        <p:spPr>
          <a:xfrm>
            <a:off x="9287071" y="3839758"/>
            <a:ext cx="1646852" cy="369332"/>
          </a:xfrm>
          <a:prstGeom prst="rect">
            <a:avLst/>
          </a:prstGeom>
          <a:noFill/>
        </p:spPr>
        <p:txBody>
          <a:bodyPr wrap="square" rtlCol="0">
            <a:spAutoFit/>
          </a:bodyPr>
          <a:lstStyle/>
          <a:p>
            <a:r>
              <a:rPr lang="en-IN" dirty="0">
                <a:solidFill>
                  <a:schemeClr val="bg1"/>
                </a:solidFill>
                <a:highlight>
                  <a:srgbClr val="FF0000"/>
                </a:highlight>
              </a:rPr>
              <a:t>68 – 27 = 41</a:t>
            </a:r>
          </a:p>
        </p:txBody>
      </p:sp>
      <p:sp>
        <p:nvSpPr>
          <p:cNvPr id="19" name="TextBox 18">
            <a:extLst>
              <a:ext uri="{FF2B5EF4-FFF2-40B4-BE49-F238E27FC236}">
                <a16:creationId xmlns:a16="http://schemas.microsoft.com/office/drawing/2014/main" id="{B76E2BA6-DAC7-4E2A-8BA6-3A4EF5B25F6D}"/>
              </a:ext>
            </a:extLst>
          </p:cNvPr>
          <p:cNvSpPr txBox="1"/>
          <p:nvPr/>
        </p:nvSpPr>
        <p:spPr>
          <a:xfrm>
            <a:off x="9271520" y="4309446"/>
            <a:ext cx="1365377" cy="369332"/>
          </a:xfrm>
          <a:prstGeom prst="rect">
            <a:avLst/>
          </a:prstGeom>
          <a:noFill/>
        </p:spPr>
        <p:txBody>
          <a:bodyPr wrap="square" rtlCol="0">
            <a:spAutoFit/>
          </a:bodyPr>
          <a:lstStyle/>
          <a:p>
            <a:r>
              <a:rPr lang="en-IN" dirty="0"/>
              <a:t>54 – 46 = 8</a:t>
            </a:r>
          </a:p>
        </p:txBody>
      </p:sp>
      <p:sp>
        <p:nvSpPr>
          <p:cNvPr id="20" name="TextBox 19">
            <a:extLst>
              <a:ext uri="{FF2B5EF4-FFF2-40B4-BE49-F238E27FC236}">
                <a16:creationId xmlns:a16="http://schemas.microsoft.com/office/drawing/2014/main" id="{07B210F2-9543-4870-8BBD-907F9DF080B8}"/>
              </a:ext>
            </a:extLst>
          </p:cNvPr>
          <p:cNvSpPr txBox="1"/>
          <p:nvPr/>
        </p:nvSpPr>
        <p:spPr>
          <a:xfrm>
            <a:off x="569167" y="4971268"/>
            <a:ext cx="11355355" cy="369332"/>
          </a:xfrm>
          <a:prstGeom prst="rect">
            <a:avLst/>
          </a:prstGeom>
          <a:noFill/>
        </p:spPr>
        <p:txBody>
          <a:bodyPr wrap="square" rtlCol="0">
            <a:spAutoFit/>
          </a:bodyPr>
          <a:lstStyle/>
          <a:p>
            <a:r>
              <a:rPr lang="en-IN" b="1" dirty="0">
                <a:solidFill>
                  <a:srgbClr val="00B050"/>
                </a:solidFill>
              </a:rPr>
              <a:t>Advantages</a:t>
            </a:r>
            <a:r>
              <a:rPr lang="en-IN" dirty="0"/>
              <a:t>: Good sampling stability, Less influenced by extreme values, appropriate for skewed distributions</a:t>
            </a:r>
          </a:p>
        </p:txBody>
      </p:sp>
      <p:sp>
        <p:nvSpPr>
          <p:cNvPr id="22" name="TextBox 21">
            <a:extLst>
              <a:ext uri="{FF2B5EF4-FFF2-40B4-BE49-F238E27FC236}">
                <a16:creationId xmlns:a16="http://schemas.microsoft.com/office/drawing/2014/main" id="{A268D706-0EC1-4A11-B8F1-A11064F102E0}"/>
              </a:ext>
            </a:extLst>
          </p:cNvPr>
          <p:cNvSpPr txBox="1"/>
          <p:nvPr/>
        </p:nvSpPr>
        <p:spPr>
          <a:xfrm>
            <a:off x="569167" y="5546297"/>
            <a:ext cx="11355355" cy="646331"/>
          </a:xfrm>
          <a:prstGeom prst="rect">
            <a:avLst/>
          </a:prstGeom>
          <a:noFill/>
        </p:spPr>
        <p:txBody>
          <a:bodyPr wrap="square" rtlCol="0">
            <a:spAutoFit/>
          </a:bodyPr>
          <a:lstStyle/>
          <a:p>
            <a:r>
              <a:rPr lang="en-IN" b="1" dirty="0">
                <a:solidFill>
                  <a:srgbClr val="FF0000"/>
                </a:solidFill>
              </a:rPr>
              <a:t>Disadvantages: </a:t>
            </a:r>
            <a:r>
              <a:rPr lang="en-IN" dirty="0"/>
              <a:t>Not computable for qualitative variables, Does not use all the data, Not amenable for further mathematical operations</a:t>
            </a:r>
          </a:p>
        </p:txBody>
      </p:sp>
    </p:spTree>
    <p:extLst>
      <p:ext uri="{BB962C8B-B14F-4D97-AF65-F5344CB8AC3E}">
        <p14:creationId xmlns:p14="http://schemas.microsoft.com/office/powerpoint/2010/main" val="98843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4" grpId="0"/>
      <p:bldP spid="12" grpId="0"/>
      <p:bldP spid="14" grpId="0"/>
      <p:bldP spid="16" grpId="0"/>
      <p:bldP spid="18" grpId="0"/>
      <p:bldP spid="19" grpId="0"/>
      <p:bldP spid="20" grpId="0"/>
      <p:bldP spid="2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CBA7-76FF-40B2-9545-9F21B654F8A7}"/>
              </a:ext>
            </a:extLst>
          </p:cNvPr>
          <p:cNvSpPr>
            <a:spLocks noGrp="1"/>
          </p:cNvSpPr>
          <p:nvPr>
            <p:ph type="title"/>
          </p:nvPr>
        </p:nvSpPr>
        <p:spPr>
          <a:xfrm>
            <a:off x="65842" y="90747"/>
            <a:ext cx="10515600" cy="1325563"/>
          </a:xfrm>
        </p:spPr>
        <p:txBody>
          <a:bodyPr>
            <a:normAutofit/>
          </a:bodyPr>
          <a:lstStyle/>
          <a:p>
            <a:r>
              <a:rPr lang="en-US" sz="3600" dirty="0"/>
              <a:t>Summarizing Qua</a:t>
            </a:r>
            <a:r>
              <a:rPr lang="en-US" sz="3600" dirty="0">
                <a:solidFill>
                  <a:srgbClr val="FF0000"/>
                </a:solidFill>
              </a:rPr>
              <a:t>nt</a:t>
            </a:r>
            <a:r>
              <a:rPr lang="en-US" sz="3600" dirty="0"/>
              <a:t>itative Data –  </a:t>
            </a:r>
            <a:br>
              <a:rPr lang="en-US" sz="3600" dirty="0"/>
            </a:br>
            <a:r>
              <a:rPr lang="en-US" sz="3600" dirty="0"/>
              <a:t>Dispersion – Box Plots with outliers</a:t>
            </a:r>
            <a:endParaRPr lang="en-IN" sz="3600" dirty="0"/>
          </a:p>
        </p:txBody>
      </p:sp>
      <p:graphicFrame>
        <p:nvGraphicFramePr>
          <p:cNvPr id="4" name="Table 3">
            <a:extLst>
              <a:ext uri="{FF2B5EF4-FFF2-40B4-BE49-F238E27FC236}">
                <a16:creationId xmlns:a16="http://schemas.microsoft.com/office/drawing/2014/main" id="{70BA2465-EE08-49D0-99B1-C544486E7BDC}"/>
              </a:ext>
            </a:extLst>
          </p:cNvPr>
          <p:cNvGraphicFramePr>
            <a:graphicFrameLocks noGrp="1"/>
          </p:cNvGraphicFramePr>
          <p:nvPr/>
        </p:nvGraphicFramePr>
        <p:xfrm>
          <a:off x="919228" y="2302441"/>
          <a:ext cx="2184400" cy="1562100"/>
        </p:xfrm>
        <a:graphic>
          <a:graphicData uri="http://schemas.openxmlformats.org/drawingml/2006/table">
            <a:tbl>
              <a:tblPr>
                <a:tableStyleId>{5C22544A-7EE6-4342-B048-85BDC9FD1C3A}</a:tableStyleId>
              </a:tblPr>
              <a:tblGrid>
                <a:gridCol w="1574800">
                  <a:extLst>
                    <a:ext uri="{9D8B030D-6E8A-4147-A177-3AD203B41FA5}">
                      <a16:colId xmlns:a16="http://schemas.microsoft.com/office/drawing/2014/main" val="3999475691"/>
                    </a:ext>
                  </a:extLst>
                </a:gridCol>
                <a:gridCol w="609600">
                  <a:extLst>
                    <a:ext uri="{9D8B030D-6E8A-4147-A177-3AD203B41FA5}">
                      <a16:colId xmlns:a16="http://schemas.microsoft.com/office/drawing/2014/main" val="1040129506"/>
                    </a:ext>
                  </a:extLst>
                </a:gridCol>
              </a:tblGrid>
              <a:tr h="312420">
                <a:tc>
                  <a:txBody>
                    <a:bodyPr/>
                    <a:lstStyle/>
                    <a:p>
                      <a:pPr algn="l" fontAlgn="b"/>
                      <a:r>
                        <a:rPr lang="en-IN" sz="1600" u="none" strike="noStrike" dirty="0">
                          <a:effectLst/>
                        </a:rPr>
                        <a:t>Minimum (Q</a:t>
                      </a:r>
                      <a:r>
                        <a:rPr lang="en-IN" sz="1600" u="none" strike="noStrike" baseline="-25000" dirty="0">
                          <a:effectLst/>
                        </a:rPr>
                        <a:t>0</a:t>
                      </a:r>
                      <a:r>
                        <a:rPr lang="en-IN" sz="1600" u="none" strike="noStrike" dirty="0">
                          <a:effectLst/>
                        </a:rPr>
                        <a:t>)</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27</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07442773"/>
                  </a:ext>
                </a:extLst>
              </a:tr>
              <a:tr h="312420">
                <a:tc>
                  <a:txBody>
                    <a:bodyPr/>
                    <a:lstStyle/>
                    <a:p>
                      <a:pPr algn="l" fontAlgn="b"/>
                      <a:r>
                        <a:rPr lang="en-IN" sz="1600" u="none" strike="noStrike">
                          <a:effectLst/>
                        </a:rPr>
                        <a:t>Q</a:t>
                      </a:r>
                      <a:r>
                        <a:rPr lang="en-IN" sz="1600" u="none" strike="noStrike" baseline="-25000">
                          <a:effectLst/>
                        </a:rPr>
                        <a:t>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46</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24765463"/>
                  </a:ext>
                </a:extLst>
              </a:tr>
              <a:tr h="312420">
                <a:tc>
                  <a:txBody>
                    <a:bodyPr/>
                    <a:lstStyle/>
                    <a:p>
                      <a:pPr algn="l" fontAlgn="b"/>
                      <a:r>
                        <a:rPr lang="en-IN" sz="1600" u="none" strike="noStrike" dirty="0">
                          <a:effectLst/>
                        </a:rPr>
                        <a:t>Median (Q</a:t>
                      </a:r>
                      <a:r>
                        <a:rPr lang="en-IN" sz="1600" u="none" strike="noStrike" baseline="-25000" dirty="0">
                          <a:effectLst/>
                        </a:rPr>
                        <a:t>2</a:t>
                      </a:r>
                      <a:r>
                        <a:rPr lang="en-IN" sz="1600" u="none" strike="noStrike" dirty="0">
                          <a:effectLst/>
                        </a:rPr>
                        <a:t>)</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50</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5080748"/>
                  </a:ext>
                </a:extLst>
              </a:tr>
              <a:tr h="312420">
                <a:tc>
                  <a:txBody>
                    <a:bodyPr/>
                    <a:lstStyle/>
                    <a:p>
                      <a:pPr algn="l" fontAlgn="b"/>
                      <a:r>
                        <a:rPr lang="en-IN" sz="1600" u="none" strike="noStrike">
                          <a:effectLst/>
                        </a:rPr>
                        <a:t>Q</a:t>
                      </a:r>
                      <a:r>
                        <a:rPr lang="en-IN" sz="1600" u="none" strike="noStrike" baseline="-25000">
                          <a:effectLst/>
                        </a:rPr>
                        <a:t>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54</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41137504"/>
                  </a:ext>
                </a:extLst>
              </a:tr>
              <a:tr h="312420">
                <a:tc>
                  <a:txBody>
                    <a:bodyPr/>
                    <a:lstStyle/>
                    <a:p>
                      <a:pPr algn="l" fontAlgn="b"/>
                      <a:r>
                        <a:rPr lang="en-IN" sz="1600" u="none" strike="noStrike">
                          <a:effectLst/>
                        </a:rPr>
                        <a:t>Maximum(Q</a:t>
                      </a:r>
                      <a:r>
                        <a:rPr lang="en-IN" sz="1600" u="none" strike="noStrike" baseline="-25000">
                          <a:effectLst/>
                        </a:rPr>
                        <a:t>4</a:t>
                      </a:r>
                      <a:r>
                        <a:rPr lang="en-IN" sz="1600" u="none" strike="noStrike">
                          <a:effectLst/>
                        </a:rPr>
                        <a:t>)</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dirty="0">
                          <a:effectLst/>
                        </a:rPr>
                        <a:t>68</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9581297"/>
                  </a:ext>
                </a:extLst>
              </a:tr>
            </a:tbl>
          </a:graphicData>
        </a:graphic>
      </p:graphicFrame>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77A063BF-88C9-4FB8-BA4C-2B4DD13D857F}"/>
                  </a:ext>
                </a:extLst>
              </p:cNvPr>
              <p:cNvGraphicFramePr/>
              <p:nvPr>
                <p:extLst>
                  <p:ext uri="{D42A27DB-BD31-4B8C-83A1-F6EECF244321}">
                    <p14:modId xmlns:p14="http://schemas.microsoft.com/office/powerpoint/2010/main" val="2416609455"/>
                  </p:ext>
                </p:extLst>
              </p:nvPr>
            </p:nvGraphicFramePr>
            <p:xfrm>
              <a:off x="4092251" y="1416550"/>
              <a:ext cx="4007498" cy="453390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Chart 4">
                <a:extLst>
                  <a:ext uri="{FF2B5EF4-FFF2-40B4-BE49-F238E27FC236}">
                    <a16:creationId xmlns:a16="http://schemas.microsoft.com/office/drawing/2014/main" id="{77A063BF-88C9-4FB8-BA4C-2B4DD13D857F}"/>
                  </a:ext>
                </a:extLst>
              </p:cNvPr>
              <p:cNvPicPr>
                <a:picLocks noGrp="1" noRot="1" noChangeAspect="1" noMove="1" noResize="1" noEditPoints="1" noAdjustHandles="1" noChangeArrowheads="1" noChangeShapeType="1"/>
              </p:cNvPicPr>
              <p:nvPr/>
            </p:nvPicPr>
            <p:blipFill>
              <a:blip r:embed="rId3"/>
              <a:stretch>
                <a:fillRect/>
              </a:stretch>
            </p:blipFill>
            <p:spPr>
              <a:xfrm>
                <a:off x="4092251" y="1416550"/>
                <a:ext cx="4007498" cy="4533900"/>
              </a:xfrm>
              <a:prstGeom prst="rect">
                <a:avLst/>
              </a:prstGeom>
            </p:spPr>
          </p:pic>
        </mc:Fallback>
      </mc:AlternateContent>
      <p:cxnSp>
        <p:nvCxnSpPr>
          <p:cNvPr id="7" name="Straight Arrow Connector 6">
            <a:extLst>
              <a:ext uri="{FF2B5EF4-FFF2-40B4-BE49-F238E27FC236}">
                <a16:creationId xmlns:a16="http://schemas.microsoft.com/office/drawing/2014/main" id="{1E1F169A-8430-441F-936A-5ACEBB34919A}"/>
              </a:ext>
            </a:extLst>
          </p:cNvPr>
          <p:cNvCxnSpPr>
            <a:cxnSpLocks/>
          </p:cNvCxnSpPr>
          <p:nvPr/>
        </p:nvCxnSpPr>
        <p:spPr>
          <a:xfrm flipV="1">
            <a:off x="7175240" y="2302441"/>
            <a:ext cx="1913132" cy="746578"/>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A8F109B-36D5-4ECD-AB5D-3F31FD953EFC}"/>
              </a:ext>
            </a:extLst>
          </p:cNvPr>
          <p:cNvCxnSpPr>
            <a:cxnSpLocks/>
          </p:cNvCxnSpPr>
          <p:nvPr/>
        </p:nvCxnSpPr>
        <p:spPr>
          <a:xfrm>
            <a:off x="6433491" y="4374582"/>
            <a:ext cx="2467914" cy="951499"/>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6FCCD38-C875-40F9-83DF-767BF0906107}"/>
              </a:ext>
            </a:extLst>
          </p:cNvPr>
          <p:cNvSpPr txBox="1"/>
          <p:nvPr/>
        </p:nvSpPr>
        <p:spPr>
          <a:xfrm>
            <a:off x="9244304" y="3945908"/>
            <a:ext cx="1968759" cy="369332"/>
          </a:xfrm>
          <a:prstGeom prst="rect">
            <a:avLst/>
          </a:prstGeom>
          <a:noFill/>
        </p:spPr>
        <p:txBody>
          <a:bodyPr wrap="square" rtlCol="0">
            <a:spAutoFit/>
          </a:bodyPr>
          <a:lstStyle/>
          <a:p>
            <a:r>
              <a:rPr lang="en-IN" sz="1800" u="none" strike="noStrike" dirty="0">
                <a:effectLst/>
              </a:rPr>
              <a:t>Q</a:t>
            </a:r>
            <a:r>
              <a:rPr lang="en-IN" baseline="-25000" dirty="0"/>
              <a:t>1</a:t>
            </a:r>
            <a:endParaRPr lang="en-IN" dirty="0"/>
          </a:p>
        </p:txBody>
      </p:sp>
      <p:cxnSp>
        <p:nvCxnSpPr>
          <p:cNvPr id="13" name="Straight Arrow Connector 12">
            <a:extLst>
              <a:ext uri="{FF2B5EF4-FFF2-40B4-BE49-F238E27FC236}">
                <a16:creationId xmlns:a16="http://schemas.microsoft.com/office/drawing/2014/main" id="{3FD85B6C-9253-45D3-AA85-4B8A0C439F4F}"/>
              </a:ext>
            </a:extLst>
          </p:cNvPr>
          <p:cNvCxnSpPr>
            <a:cxnSpLocks/>
          </p:cNvCxnSpPr>
          <p:nvPr/>
        </p:nvCxnSpPr>
        <p:spPr>
          <a:xfrm>
            <a:off x="7175240" y="3397083"/>
            <a:ext cx="1913132" cy="733491"/>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2FD05B4-96BC-422B-B26A-8854BEF98E79}"/>
              </a:ext>
            </a:extLst>
          </p:cNvPr>
          <p:cNvSpPr txBox="1"/>
          <p:nvPr/>
        </p:nvSpPr>
        <p:spPr>
          <a:xfrm>
            <a:off x="9088370" y="5141415"/>
            <a:ext cx="1968759" cy="369332"/>
          </a:xfrm>
          <a:prstGeom prst="rect">
            <a:avLst/>
          </a:prstGeom>
          <a:noFill/>
        </p:spPr>
        <p:txBody>
          <a:bodyPr wrap="square" rtlCol="0">
            <a:spAutoFit/>
          </a:bodyPr>
          <a:lstStyle/>
          <a:p>
            <a:r>
              <a:rPr lang="en-IN" dirty="0"/>
              <a:t>Minimum </a:t>
            </a:r>
            <a:r>
              <a:rPr lang="en-IN" sz="1800" u="none" strike="noStrike" dirty="0">
                <a:effectLst/>
              </a:rPr>
              <a:t>(Q</a:t>
            </a:r>
            <a:r>
              <a:rPr lang="en-IN" sz="1800" u="none" strike="noStrike" baseline="-25000" dirty="0">
                <a:effectLst/>
              </a:rPr>
              <a:t>0</a:t>
            </a:r>
            <a:r>
              <a:rPr lang="en-IN" sz="1800" u="none" strike="noStrike" dirty="0">
                <a:effectLst/>
              </a:rPr>
              <a:t>)</a:t>
            </a:r>
            <a:endParaRPr lang="en-IN" dirty="0"/>
          </a:p>
        </p:txBody>
      </p:sp>
      <p:sp>
        <p:nvSpPr>
          <p:cNvPr id="18" name="TextBox 17">
            <a:extLst>
              <a:ext uri="{FF2B5EF4-FFF2-40B4-BE49-F238E27FC236}">
                <a16:creationId xmlns:a16="http://schemas.microsoft.com/office/drawing/2014/main" id="{FDCDFA77-0080-498C-8E22-82AF93CF0181}"/>
              </a:ext>
            </a:extLst>
          </p:cNvPr>
          <p:cNvSpPr txBox="1"/>
          <p:nvPr/>
        </p:nvSpPr>
        <p:spPr>
          <a:xfrm>
            <a:off x="9244303" y="2112478"/>
            <a:ext cx="1968759" cy="369332"/>
          </a:xfrm>
          <a:prstGeom prst="rect">
            <a:avLst/>
          </a:prstGeom>
          <a:noFill/>
        </p:spPr>
        <p:txBody>
          <a:bodyPr wrap="square" rtlCol="0">
            <a:spAutoFit/>
          </a:bodyPr>
          <a:lstStyle/>
          <a:p>
            <a:r>
              <a:rPr lang="en-IN" sz="1800" u="none" strike="noStrike" dirty="0">
                <a:effectLst/>
              </a:rPr>
              <a:t>Q</a:t>
            </a:r>
            <a:r>
              <a:rPr lang="en-IN" sz="1800" u="none" strike="noStrike" baseline="-25000" dirty="0">
                <a:effectLst/>
              </a:rPr>
              <a:t>3</a:t>
            </a:r>
            <a:endParaRPr lang="en-IN" dirty="0"/>
          </a:p>
        </p:txBody>
      </p:sp>
      <p:sp>
        <p:nvSpPr>
          <p:cNvPr id="20" name="TextBox 19">
            <a:extLst>
              <a:ext uri="{FF2B5EF4-FFF2-40B4-BE49-F238E27FC236}">
                <a16:creationId xmlns:a16="http://schemas.microsoft.com/office/drawing/2014/main" id="{B386CB7B-AD8D-4796-8E9A-0EF0D11F1888}"/>
              </a:ext>
            </a:extLst>
          </p:cNvPr>
          <p:cNvSpPr txBox="1"/>
          <p:nvPr/>
        </p:nvSpPr>
        <p:spPr>
          <a:xfrm>
            <a:off x="9065399" y="1159028"/>
            <a:ext cx="1968759" cy="369332"/>
          </a:xfrm>
          <a:prstGeom prst="rect">
            <a:avLst/>
          </a:prstGeom>
          <a:noFill/>
        </p:spPr>
        <p:txBody>
          <a:bodyPr wrap="square" rtlCol="0">
            <a:spAutoFit/>
          </a:bodyPr>
          <a:lstStyle/>
          <a:p>
            <a:r>
              <a:rPr lang="en-IN" dirty="0"/>
              <a:t>Maximum </a:t>
            </a:r>
            <a:r>
              <a:rPr lang="en-IN" sz="1800" u="none" strike="noStrike" dirty="0">
                <a:effectLst/>
              </a:rPr>
              <a:t>(Q</a:t>
            </a:r>
            <a:r>
              <a:rPr lang="en-IN" sz="1800" u="none" strike="noStrike" baseline="-25000" dirty="0">
                <a:effectLst/>
              </a:rPr>
              <a:t>4</a:t>
            </a:r>
            <a:r>
              <a:rPr lang="en-IN" sz="1800" u="none" strike="noStrike" dirty="0">
                <a:effectLst/>
              </a:rPr>
              <a:t>)</a:t>
            </a:r>
            <a:endParaRPr lang="en-IN" dirty="0"/>
          </a:p>
        </p:txBody>
      </p:sp>
      <p:cxnSp>
        <p:nvCxnSpPr>
          <p:cNvPr id="22" name="Straight Arrow Connector 21">
            <a:extLst>
              <a:ext uri="{FF2B5EF4-FFF2-40B4-BE49-F238E27FC236}">
                <a16:creationId xmlns:a16="http://schemas.microsoft.com/office/drawing/2014/main" id="{38FE9529-08B2-48D2-A14B-E49467396A41}"/>
              </a:ext>
            </a:extLst>
          </p:cNvPr>
          <p:cNvCxnSpPr>
            <a:cxnSpLocks/>
          </p:cNvCxnSpPr>
          <p:nvPr/>
        </p:nvCxnSpPr>
        <p:spPr>
          <a:xfrm flipV="1">
            <a:off x="6433491" y="1416550"/>
            <a:ext cx="2551889" cy="94446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2560B63-A253-4C50-9178-5F8D5DDE4557}"/>
              </a:ext>
            </a:extLst>
          </p:cNvPr>
          <p:cNvCxnSpPr>
            <a:cxnSpLocks/>
          </p:cNvCxnSpPr>
          <p:nvPr/>
        </p:nvCxnSpPr>
        <p:spPr>
          <a:xfrm flipV="1">
            <a:off x="7204008" y="3201199"/>
            <a:ext cx="1884363" cy="4459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059E2A6-8B00-4626-916F-AE6CFEB8577B}"/>
              </a:ext>
            </a:extLst>
          </p:cNvPr>
          <p:cNvSpPr txBox="1"/>
          <p:nvPr/>
        </p:nvSpPr>
        <p:spPr>
          <a:xfrm>
            <a:off x="9088370" y="3015641"/>
            <a:ext cx="1968759" cy="369332"/>
          </a:xfrm>
          <a:prstGeom prst="rect">
            <a:avLst/>
          </a:prstGeom>
          <a:noFill/>
        </p:spPr>
        <p:txBody>
          <a:bodyPr wrap="square" rtlCol="0">
            <a:spAutoFit/>
          </a:bodyPr>
          <a:lstStyle/>
          <a:p>
            <a:r>
              <a:rPr lang="en-IN" dirty="0"/>
              <a:t>Median </a:t>
            </a:r>
            <a:r>
              <a:rPr lang="en-IN" sz="1800" u="none" strike="noStrike" dirty="0">
                <a:effectLst/>
              </a:rPr>
              <a:t>(Q</a:t>
            </a:r>
            <a:r>
              <a:rPr lang="en-IN" sz="1800" u="none" strike="noStrike" baseline="-25000" dirty="0">
                <a:effectLst/>
              </a:rPr>
              <a:t>2</a:t>
            </a:r>
            <a:r>
              <a:rPr lang="en-IN" sz="1800" u="none" strike="noStrike" dirty="0">
                <a:effectLst/>
              </a:rPr>
              <a:t>)</a:t>
            </a:r>
            <a:endParaRPr lang="en-IN" dirty="0"/>
          </a:p>
        </p:txBody>
      </p:sp>
      <p:graphicFrame>
        <p:nvGraphicFramePr>
          <p:cNvPr id="30" name="Table 29">
            <a:extLst>
              <a:ext uri="{FF2B5EF4-FFF2-40B4-BE49-F238E27FC236}">
                <a16:creationId xmlns:a16="http://schemas.microsoft.com/office/drawing/2014/main" id="{E66397FA-11DE-49D6-9B91-C512731C75EF}"/>
              </a:ext>
            </a:extLst>
          </p:cNvPr>
          <p:cNvGraphicFramePr>
            <a:graphicFrameLocks noGrp="1"/>
          </p:cNvGraphicFramePr>
          <p:nvPr/>
        </p:nvGraphicFramePr>
        <p:xfrm>
          <a:off x="354306" y="4438012"/>
          <a:ext cx="3644900" cy="624840"/>
        </p:xfrm>
        <a:graphic>
          <a:graphicData uri="http://schemas.openxmlformats.org/drawingml/2006/table">
            <a:tbl>
              <a:tblPr>
                <a:tableStyleId>{5C22544A-7EE6-4342-B048-85BDC9FD1C3A}</a:tableStyleId>
              </a:tblPr>
              <a:tblGrid>
                <a:gridCol w="3035300">
                  <a:extLst>
                    <a:ext uri="{9D8B030D-6E8A-4147-A177-3AD203B41FA5}">
                      <a16:colId xmlns:a16="http://schemas.microsoft.com/office/drawing/2014/main" val="1448158191"/>
                    </a:ext>
                  </a:extLst>
                </a:gridCol>
                <a:gridCol w="609600">
                  <a:extLst>
                    <a:ext uri="{9D8B030D-6E8A-4147-A177-3AD203B41FA5}">
                      <a16:colId xmlns:a16="http://schemas.microsoft.com/office/drawing/2014/main" val="1702940993"/>
                    </a:ext>
                  </a:extLst>
                </a:gridCol>
              </a:tblGrid>
              <a:tr h="312420">
                <a:tc>
                  <a:txBody>
                    <a:bodyPr/>
                    <a:lstStyle/>
                    <a:p>
                      <a:pPr algn="l" fontAlgn="b"/>
                      <a:r>
                        <a:rPr lang="en-US" sz="1600" u="none" strike="noStrike" dirty="0">
                          <a:effectLst/>
                        </a:rPr>
                        <a:t>Lower Whisker (Q</a:t>
                      </a:r>
                      <a:r>
                        <a:rPr lang="en-US" sz="1600" u="none" strike="noStrike" baseline="-25000" dirty="0">
                          <a:effectLst/>
                        </a:rPr>
                        <a:t>1</a:t>
                      </a:r>
                      <a:r>
                        <a:rPr lang="en-US" sz="1600" u="none" strike="noStrike" dirty="0">
                          <a:effectLst/>
                        </a:rPr>
                        <a:t> - 1.5* IQR)</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dirty="0">
                          <a:effectLst/>
                        </a:rPr>
                        <a:t>34</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93554062"/>
                  </a:ext>
                </a:extLst>
              </a:tr>
              <a:tr h="312420">
                <a:tc>
                  <a:txBody>
                    <a:bodyPr/>
                    <a:lstStyle/>
                    <a:p>
                      <a:pPr algn="l" fontAlgn="b"/>
                      <a:r>
                        <a:rPr lang="en-IN" sz="1600" u="none" strike="noStrike">
                          <a:effectLst/>
                        </a:rPr>
                        <a:t>Upper Whisker (Q</a:t>
                      </a:r>
                      <a:r>
                        <a:rPr lang="en-IN" sz="1600" u="none" strike="noStrike" baseline="-25000">
                          <a:effectLst/>
                        </a:rPr>
                        <a:t>3</a:t>
                      </a:r>
                      <a:r>
                        <a:rPr lang="en-IN" sz="1600" u="none" strike="noStrike">
                          <a:effectLst/>
                        </a:rPr>
                        <a:t> + 1.5* IQR)</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dirty="0">
                          <a:effectLst/>
                        </a:rPr>
                        <a:t>66</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3240492"/>
                  </a:ext>
                </a:extLst>
              </a:tr>
            </a:tbl>
          </a:graphicData>
        </a:graphic>
      </p:graphicFrame>
      <p:cxnSp>
        <p:nvCxnSpPr>
          <p:cNvPr id="31" name="Straight Arrow Connector 30">
            <a:extLst>
              <a:ext uri="{FF2B5EF4-FFF2-40B4-BE49-F238E27FC236}">
                <a16:creationId xmlns:a16="http://schemas.microsoft.com/office/drawing/2014/main" id="{55B320AE-56EB-4983-9FBC-35308894C5A0}"/>
              </a:ext>
            </a:extLst>
          </p:cNvPr>
          <p:cNvCxnSpPr>
            <a:cxnSpLocks/>
          </p:cNvCxnSpPr>
          <p:nvPr/>
        </p:nvCxnSpPr>
        <p:spPr>
          <a:xfrm>
            <a:off x="6629433" y="3775938"/>
            <a:ext cx="2355947" cy="908029"/>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12EBA4F-A9AB-4E14-B751-DE44EBDC7BF2}"/>
              </a:ext>
            </a:extLst>
          </p:cNvPr>
          <p:cNvSpPr txBox="1"/>
          <p:nvPr/>
        </p:nvSpPr>
        <p:spPr>
          <a:xfrm>
            <a:off x="9274980" y="4438012"/>
            <a:ext cx="1595538" cy="369332"/>
          </a:xfrm>
          <a:prstGeom prst="rect">
            <a:avLst/>
          </a:prstGeom>
          <a:noFill/>
        </p:spPr>
        <p:txBody>
          <a:bodyPr wrap="square" rtlCol="0">
            <a:spAutoFit/>
          </a:bodyPr>
          <a:lstStyle/>
          <a:p>
            <a:r>
              <a:rPr lang="en-US" sz="1800" u="none" strike="noStrike" dirty="0">
                <a:effectLst/>
              </a:rPr>
              <a:t>Q</a:t>
            </a:r>
            <a:r>
              <a:rPr lang="en-US" sz="1800" u="none" strike="noStrike" baseline="-25000" dirty="0">
                <a:effectLst/>
              </a:rPr>
              <a:t>1</a:t>
            </a:r>
            <a:r>
              <a:rPr lang="en-US" sz="1800" u="none" strike="noStrike" dirty="0">
                <a:effectLst/>
              </a:rPr>
              <a:t> - 1.5* IQR</a:t>
            </a:r>
            <a:endParaRPr lang="en-IN" dirty="0"/>
          </a:p>
        </p:txBody>
      </p:sp>
      <p:sp>
        <p:nvSpPr>
          <p:cNvPr id="35" name="TextBox 34">
            <a:extLst>
              <a:ext uri="{FF2B5EF4-FFF2-40B4-BE49-F238E27FC236}">
                <a16:creationId xmlns:a16="http://schemas.microsoft.com/office/drawing/2014/main" id="{41E3C55F-ECFA-432B-89E7-2730AA6BE819}"/>
              </a:ext>
            </a:extLst>
          </p:cNvPr>
          <p:cNvSpPr txBox="1"/>
          <p:nvPr/>
        </p:nvSpPr>
        <p:spPr>
          <a:xfrm>
            <a:off x="9088370" y="1640170"/>
            <a:ext cx="1595538" cy="369332"/>
          </a:xfrm>
          <a:prstGeom prst="rect">
            <a:avLst/>
          </a:prstGeom>
          <a:noFill/>
        </p:spPr>
        <p:txBody>
          <a:bodyPr wrap="square" rtlCol="0">
            <a:spAutoFit/>
          </a:bodyPr>
          <a:lstStyle/>
          <a:p>
            <a:r>
              <a:rPr lang="en-US" sz="1800" u="none" strike="noStrike" dirty="0">
                <a:effectLst/>
              </a:rPr>
              <a:t>Q</a:t>
            </a:r>
            <a:r>
              <a:rPr lang="en-US" sz="1800" u="none" strike="noStrike" baseline="-25000" dirty="0">
                <a:effectLst/>
              </a:rPr>
              <a:t>3</a:t>
            </a:r>
            <a:r>
              <a:rPr lang="en-US" sz="1800" u="none" strike="noStrike" dirty="0">
                <a:effectLst/>
              </a:rPr>
              <a:t> </a:t>
            </a:r>
            <a:r>
              <a:rPr lang="en-US" dirty="0"/>
              <a:t>+</a:t>
            </a:r>
            <a:r>
              <a:rPr lang="en-US" sz="1800" u="none" strike="noStrike" dirty="0">
                <a:effectLst/>
              </a:rPr>
              <a:t> 1.5* IQR</a:t>
            </a:r>
            <a:endParaRPr lang="en-IN" dirty="0"/>
          </a:p>
        </p:txBody>
      </p:sp>
      <p:cxnSp>
        <p:nvCxnSpPr>
          <p:cNvPr id="36" name="Straight Arrow Connector 35">
            <a:extLst>
              <a:ext uri="{FF2B5EF4-FFF2-40B4-BE49-F238E27FC236}">
                <a16:creationId xmlns:a16="http://schemas.microsoft.com/office/drawing/2014/main" id="{4E9E338C-9EF4-4EAE-A7BC-D8FCFAD276A0}"/>
              </a:ext>
            </a:extLst>
          </p:cNvPr>
          <p:cNvCxnSpPr>
            <a:cxnSpLocks/>
            <a:endCxn id="35" idx="1"/>
          </p:cNvCxnSpPr>
          <p:nvPr/>
        </p:nvCxnSpPr>
        <p:spPr>
          <a:xfrm flipV="1">
            <a:off x="6599529" y="1824836"/>
            <a:ext cx="2488841" cy="817584"/>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2264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18" grpId="0"/>
      <p:bldP spid="20" grpId="0"/>
      <p:bldP spid="29" grpId="0"/>
      <p:bldP spid="33" grpId="0"/>
      <p:bldP spid="3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CBA7-76FF-40B2-9545-9F21B654F8A7}"/>
              </a:ext>
            </a:extLst>
          </p:cNvPr>
          <p:cNvSpPr>
            <a:spLocks noGrp="1"/>
          </p:cNvSpPr>
          <p:nvPr>
            <p:ph type="title"/>
          </p:nvPr>
        </p:nvSpPr>
        <p:spPr>
          <a:xfrm>
            <a:off x="65842" y="90747"/>
            <a:ext cx="10515600" cy="1325563"/>
          </a:xfrm>
        </p:spPr>
        <p:txBody>
          <a:bodyPr>
            <a:normAutofit/>
          </a:bodyPr>
          <a:lstStyle/>
          <a:p>
            <a:r>
              <a:rPr lang="en-US" sz="3600" dirty="0"/>
              <a:t>Summarizing Qua</a:t>
            </a:r>
            <a:r>
              <a:rPr lang="en-US" sz="3600" dirty="0">
                <a:solidFill>
                  <a:srgbClr val="FF0000"/>
                </a:solidFill>
              </a:rPr>
              <a:t>nt</a:t>
            </a:r>
            <a:r>
              <a:rPr lang="en-US" sz="3600" dirty="0"/>
              <a:t>itative Data –  </a:t>
            </a:r>
            <a:br>
              <a:rPr lang="en-US" sz="3600" dirty="0"/>
            </a:br>
            <a:r>
              <a:rPr lang="en-US" sz="3600" dirty="0"/>
              <a:t>Dispersion – Box Plots without outliers</a:t>
            </a:r>
            <a:endParaRPr lang="en-IN" sz="3600" dirty="0"/>
          </a:p>
        </p:txBody>
      </p:sp>
      <p:graphicFrame>
        <p:nvGraphicFramePr>
          <p:cNvPr id="4" name="Table 3">
            <a:extLst>
              <a:ext uri="{FF2B5EF4-FFF2-40B4-BE49-F238E27FC236}">
                <a16:creationId xmlns:a16="http://schemas.microsoft.com/office/drawing/2014/main" id="{70BA2465-EE08-49D0-99B1-C544486E7BDC}"/>
              </a:ext>
            </a:extLst>
          </p:cNvPr>
          <p:cNvGraphicFramePr>
            <a:graphicFrameLocks noGrp="1"/>
          </p:cNvGraphicFramePr>
          <p:nvPr/>
        </p:nvGraphicFramePr>
        <p:xfrm>
          <a:off x="919228" y="2302441"/>
          <a:ext cx="2184400" cy="1562100"/>
        </p:xfrm>
        <a:graphic>
          <a:graphicData uri="http://schemas.openxmlformats.org/drawingml/2006/table">
            <a:tbl>
              <a:tblPr>
                <a:tableStyleId>{5C22544A-7EE6-4342-B048-85BDC9FD1C3A}</a:tableStyleId>
              </a:tblPr>
              <a:tblGrid>
                <a:gridCol w="1574800">
                  <a:extLst>
                    <a:ext uri="{9D8B030D-6E8A-4147-A177-3AD203B41FA5}">
                      <a16:colId xmlns:a16="http://schemas.microsoft.com/office/drawing/2014/main" val="3999475691"/>
                    </a:ext>
                  </a:extLst>
                </a:gridCol>
                <a:gridCol w="609600">
                  <a:extLst>
                    <a:ext uri="{9D8B030D-6E8A-4147-A177-3AD203B41FA5}">
                      <a16:colId xmlns:a16="http://schemas.microsoft.com/office/drawing/2014/main" val="1040129506"/>
                    </a:ext>
                  </a:extLst>
                </a:gridCol>
              </a:tblGrid>
              <a:tr h="312420">
                <a:tc>
                  <a:txBody>
                    <a:bodyPr/>
                    <a:lstStyle/>
                    <a:p>
                      <a:pPr algn="l" fontAlgn="b"/>
                      <a:r>
                        <a:rPr lang="en-IN" sz="1600" u="none" strike="noStrike" dirty="0">
                          <a:effectLst/>
                        </a:rPr>
                        <a:t>Minimum (Q</a:t>
                      </a:r>
                      <a:r>
                        <a:rPr lang="en-IN" sz="1600" u="none" strike="noStrike" baseline="-25000" dirty="0">
                          <a:effectLst/>
                        </a:rPr>
                        <a:t>0</a:t>
                      </a:r>
                      <a:r>
                        <a:rPr lang="en-IN" sz="1600" u="none" strike="noStrike" dirty="0">
                          <a:effectLst/>
                        </a:rPr>
                        <a:t>)</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27</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07442773"/>
                  </a:ext>
                </a:extLst>
              </a:tr>
              <a:tr h="312420">
                <a:tc>
                  <a:txBody>
                    <a:bodyPr/>
                    <a:lstStyle/>
                    <a:p>
                      <a:pPr algn="l" fontAlgn="b"/>
                      <a:r>
                        <a:rPr lang="en-IN" sz="1600" u="none" strike="noStrike">
                          <a:effectLst/>
                        </a:rPr>
                        <a:t>Q</a:t>
                      </a:r>
                      <a:r>
                        <a:rPr lang="en-IN" sz="1600" u="none" strike="noStrike" baseline="-25000">
                          <a:effectLst/>
                        </a:rPr>
                        <a:t>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46</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24765463"/>
                  </a:ext>
                </a:extLst>
              </a:tr>
              <a:tr h="312420">
                <a:tc>
                  <a:txBody>
                    <a:bodyPr/>
                    <a:lstStyle/>
                    <a:p>
                      <a:pPr algn="l" fontAlgn="b"/>
                      <a:r>
                        <a:rPr lang="en-IN" sz="1600" u="none" strike="noStrike" dirty="0">
                          <a:effectLst/>
                        </a:rPr>
                        <a:t>Median (Q</a:t>
                      </a:r>
                      <a:r>
                        <a:rPr lang="en-IN" sz="1600" u="none" strike="noStrike" baseline="-25000" dirty="0">
                          <a:effectLst/>
                        </a:rPr>
                        <a:t>2</a:t>
                      </a:r>
                      <a:r>
                        <a:rPr lang="en-IN" sz="1600" u="none" strike="noStrike" dirty="0">
                          <a:effectLst/>
                        </a:rPr>
                        <a:t>)</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50</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5080748"/>
                  </a:ext>
                </a:extLst>
              </a:tr>
              <a:tr h="312420">
                <a:tc>
                  <a:txBody>
                    <a:bodyPr/>
                    <a:lstStyle/>
                    <a:p>
                      <a:pPr algn="l" fontAlgn="b"/>
                      <a:r>
                        <a:rPr lang="en-IN" sz="1600" u="none" strike="noStrike">
                          <a:effectLst/>
                        </a:rPr>
                        <a:t>Q</a:t>
                      </a:r>
                      <a:r>
                        <a:rPr lang="en-IN" sz="1600" u="none" strike="noStrike" baseline="-25000">
                          <a:effectLst/>
                        </a:rPr>
                        <a:t>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54</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41137504"/>
                  </a:ext>
                </a:extLst>
              </a:tr>
              <a:tr h="312420">
                <a:tc>
                  <a:txBody>
                    <a:bodyPr/>
                    <a:lstStyle/>
                    <a:p>
                      <a:pPr algn="l" fontAlgn="b"/>
                      <a:r>
                        <a:rPr lang="en-IN" sz="1600" u="none" strike="noStrike">
                          <a:effectLst/>
                        </a:rPr>
                        <a:t>Maximum(Q</a:t>
                      </a:r>
                      <a:r>
                        <a:rPr lang="en-IN" sz="1600" u="none" strike="noStrike" baseline="-25000">
                          <a:effectLst/>
                        </a:rPr>
                        <a:t>4</a:t>
                      </a:r>
                      <a:r>
                        <a:rPr lang="en-IN" sz="1600" u="none" strike="noStrike">
                          <a:effectLst/>
                        </a:rPr>
                        <a:t>)</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dirty="0">
                          <a:effectLst/>
                        </a:rPr>
                        <a:t>68</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9581297"/>
                  </a:ext>
                </a:extLst>
              </a:tr>
            </a:tbl>
          </a:graphicData>
        </a:graphic>
      </p:graphicFrame>
      <p:graphicFrame>
        <p:nvGraphicFramePr>
          <p:cNvPr id="30" name="Table 29">
            <a:extLst>
              <a:ext uri="{FF2B5EF4-FFF2-40B4-BE49-F238E27FC236}">
                <a16:creationId xmlns:a16="http://schemas.microsoft.com/office/drawing/2014/main" id="{E66397FA-11DE-49D6-9B91-C512731C75EF}"/>
              </a:ext>
            </a:extLst>
          </p:cNvPr>
          <p:cNvGraphicFramePr>
            <a:graphicFrameLocks noGrp="1"/>
          </p:cNvGraphicFramePr>
          <p:nvPr/>
        </p:nvGraphicFramePr>
        <p:xfrm>
          <a:off x="354306" y="4438012"/>
          <a:ext cx="3644900" cy="624840"/>
        </p:xfrm>
        <a:graphic>
          <a:graphicData uri="http://schemas.openxmlformats.org/drawingml/2006/table">
            <a:tbl>
              <a:tblPr>
                <a:tableStyleId>{5C22544A-7EE6-4342-B048-85BDC9FD1C3A}</a:tableStyleId>
              </a:tblPr>
              <a:tblGrid>
                <a:gridCol w="3035300">
                  <a:extLst>
                    <a:ext uri="{9D8B030D-6E8A-4147-A177-3AD203B41FA5}">
                      <a16:colId xmlns:a16="http://schemas.microsoft.com/office/drawing/2014/main" val="1448158191"/>
                    </a:ext>
                  </a:extLst>
                </a:gridCol>
                <a:gridCol w="609600">
                  <a:extLst>
                    <a:ext uri="{9D8B030D-6E8A-4147-A177-3AD203B41FA5}">
                      <a16:colId xmlns:a16="http://schemas.microsoft.com/office/drawing/2014/main" val="1702940993"/>
                    </a:ext>
                  </a:extLst>
                </a:gridCol>
              </a:tblGrid>
              <a:tr h="312420">
                <a:tc>
                  <a:txBody>
                    <a:bodyPr/>
                    <a:lstStyle/>
                    <a:p>
                      <a:pPr algn="l" fontAlgn="b"/>
                      <a:r>
                        <a:rPr lang="en-US" sz="1600" u="none" strike="noStrike" dirty="0">
                          <a:effectLst/>
                        </a:rPr>
                        <a:t>Lower Whisker (Q</a:t>
                      </a:r>
                      <a:r>
                        <a:rPr lang="en-US" sz="1600" u="none" strike="noStrike" baseline="-25000" dirty="0">
                          <a:effectLst/>
                        </a:rPr>
                        <a:t>1</a:t>
                      </a:r>
                      <a:r>
                        <a:rPr lang="en-US" sz="1600" u="none" strike="noStrike" dirty="0">
                          <a:effectLst/>
                        </a:rPr>
                        <a:t> - 1.5* IQR)</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dirty="0">
                          <a:effectLst/>
                        </a:rPr>
                        <a:t>34</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93554062"/>
                  </a:ext>
                </a:extLst>
              </a:tr>
              <a:tr h="312420">
                <a:tc>
                  <a:txBody>
                    <a:bodyPr/>
                    <a:lstStyle/>
                    <a:p>
                      <a:pPr algn="l" fontAlgn="b"/>
                      <a:r>
                        <a:rPr lang="en-IN" sz="1600" u="none" strike="noStrike">
                          <a:effectLst/>
                        </a:rPr>
                        <a:t>Upper Whisker (Q</a:t>
                      </a:r>
                      <a:r>
                        <a:rPr lang="en-IN" sz="1600" u="none" strike="noStrike" baseline="-25000">
                          <a:effectLst/>
                        </a:rPr>
                        <a:t>3</a:t>
                      </a:r>
                      <a:r>
                        <a:rPr lang="en-IN" sz="1600" u="none" strike="noStrike">
                          <a:effectLst/>
                        </a:rPr>
                        <a:t> + 1.5* IQR)</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dirty="0">
                          <a:effectLst/>
                        </a:rPr>
                        <a:t>66</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3240492"/>
                  </a:ext>
                </a:extLst>
              </a:tr>
            </a:tbl>
          </a:graphicData>
        </a:graphic>
      </p:graphicFrame>
      <p:graphicFrame>
        <p:nvGraphicFramePr>
          <p:cNvPr id="23" name="Chart 22">
            <a:extLst>
              <a:ext uri="{FF2B5EF4-FFF2-40B4-BE49-F238E27FC236}">
                <a16:creationId xmlns:a16="http://schemas.microsoft.com/office/drawing/2014/main" id="{5412799E-DC04-4891-89CA-BD5C6084E737}"/>
              </a:ext>
            </a:extLst>
          </p:cNvPr>
          <p:cNvGraphicFramePr>
            <a:graphicFrameLocks/>
          </p:cNvGraphicFramePr>
          <p:nvPr>
            <p:extLst>
              <p:ext uri="{D42A27DB-BD31-4B8C-83A1-F6EECF244321}">
                <p14:modId xmlns:p14="http://schemas.microsoft.com/office/powerpoint/2010/main" val="526618600"/>
              </p:ext>
            </p:extLst>
          </p:nvPr>
        </p:nvGraphicFramePr>
        <p:xfrm>
          <a:off x="4668907" y="1671596"/>
          <a:ext cx="5494020" cy="38328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3350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C1E66-2246-4077-A44D-13D0BA5B94F6}"/>
              </a:ext>
            </a:extLst>
          </p:cNvPr>
          <p:cNvSpPr>
            <a:spLocks noGrp="1"/>
          </p:cNvSpPr>
          <p:nvPr>
            <p:ph type="title"/>
          </p:nvPr>
        </p:nvSpPr>
        <p:spPr>
          <a:xfrm>
            <a:off x="96620" y="0"/>
            <a:ext cx="10515600" cy="1325563"/>
          </a:xfrm>
        </p:spPr>
        <p:txBody>
          <a:bodyPr>
            <a:normAutofit/>
          </a:bodyPr>
          <a:lstStyle/>
          <a:p>
            <a:r>
              <a:rPr lang="en-US" sz="3600" dirty="0"/>
              <a:t>Summarizing Qua</a:t>
            </a:r>
            <a:r>
              <a:rPr lang="en-US" sz="3600" dirty="0">
                <a:solidFill>
                  <a:srgbClr val="FF0000"/>
                </a:solidFill>
              </a:rPr>
              <a:t>nt</a:t>
            </a:r>
            <a:r>
              <a:rPr lang="en-US" sz="3600" dirty="0"/>
              <a:t>itative Data –  </a:t>
            </a:r>
            <a:br>
              <a:rPr lang="en-US" sz="3600" dirty="0"/>
            </a:br>
            <a:r>
              <a:rPr lang="en-US" sz="3600" dirty="0"/>
              <a:t>Dispersion – Box Plots – Another Example</a:t>
            </a:r>
            <a:endParaRPr lang="en-GB" sz="3600" dirty="0"/>
          </a:p>
        </p:txBody>
      </p:sp>
      <p:graphicFrame>
        <p:nvGraphicFramePr>
          <p:cNvPr id="3" name="Table 2">
            <a:extLst>
              <a:ext uri="{FF2B5EF4-FFF2-40B4-BE49-F238E27FC236}">
                <a16:creationId xmlns:a16="http://schemas.microsoft.com/office/drawing/2014/main" id="{FA0D7F6F-C057-4857-A975-0AA2E2EA2886}"/>
              </a:ext>
            </a:extLst>
          </p:cNvPr>
          <p:cNvGraphicFramePr>
            <a:graphicFrameLocks noGrp="1"/>
          </p:cNvGraphicFramePr>
          <p:nvPr/>
        </p:nvGraphicFramePr>
        <p:xfrm>
          <a:off x="143859" y="1987146"/>
          <a:ext cx="5375201" cy="3664029"/>
        </p:xfrm>
        <a:graphic>
          <a:graphicData uri="http://schemas.openxmlformats.org/drawingml/2006/table">
            <a:tbl>
              <a:tblPr firstRow="1" bandRow="1">
                <a:tableStyleId>{7DF18680-E054-41AD-8BC1-D1AEF772440D}</a:tableStyleId>
              </a:tblPr>
              <a:tblGrid>
                <a:gridCol w="1150769">
                  <a:extLst>
                    <a:ext uri="{9D8B030D-6E8A-4147-A177-3AD203B41FA5}">
                      <a16:colId xmlns:a16="http://schemas.microsoft.com/office/drawing/2014/main" val="3594771015"/>
                    </a:ext>
                  </a:extLst>
                </a:gridCol>
                <a:gridCol w="1269104">
                  <a:extLst>
                    <a:ext uri="{9D8B030D-6E8A-4147-A177-3AD203B41FA5}">
                      <a16:colId xmlns:a16="http://schemas.microsoft.com/office/drawing/2014/main" val="2507202444"/>
                    </a:ext>
                  </a:extLst>
                </a:gridCol>
                <a:gridCol w="1295730">
                  <a:extLst>
                    <a:ext uri="{9D8B030D-6E8A-4147-A177-3AD203B41FA5}">
                      <a16:colId xmlns:a16="http://schemas.microsoft.com/office/drawing/2014/main" val="4279919290"/>
                    </a:ext>
                  </a:extLst>
                </a:gridCol>
                <a:gridCol w="1659598">
                  <a:extLst>
                    <a:ext uri="{9D8B030D-6E8A-4147-A177-3AD203B41FA5}">
                      <a16:colId xmlns:a16="http://schemas.microsoft.com/office/drawing/2014/main" val="571286177"/>
                    </a:ext>
                  </a:extLst>
                </a:gridCol>
              </a:tblGrid>
              <a:tr h="349541">
                <a:tc rowSpan="2">
                  <a:txBody>
                    <a:bodyPr/>
                    <a:lstStyle/>
                    <a:p>
                      <a:pPr algn="ctr"/>
                      <a:r>
                        <a:rPr lang="en-US" sz="1400" dirty="0">
                          <a:latin typeface="Gill Sans MT" panose="020B0502020104020203" pitchFamily="34" charset="0"/>
                        </a:rPr>
                        <a:t>Measure</a:t>
                      </a:r>
                      <a:endParaRPr lang="en-IN" sz="1400" dirty="0">
                        <a:latin typeface="Gill Sans MT" panose="020B0502020104020203" pitchFamily="34" charset="0"/>
                      </a:endParaRPr>
                    </a:p>
                  </a:txBody>
                  <a:tcPr/>
                </a:tc>
                <a:tc gridSpan="3">
                  <a:txBody>
                    <a:bodyPr/>
                    <a:lstStyle/>
                    <a:p>
                      <a:pPr algn="ctr"/>
                      <a:r>
                        <a:rPr lang="en-US" sz="1400" dirty="0">
                          <a:latin typeface="Gill Sans MT" panose="020B0502020104020203" pitchFamily="34" charset="0"/>
                        </a:rPr>
                        <a:t>price ($)</a:t>
                      </a:r>
                      <a:endParaRPr lang="en-IN" sz="1400" dirty="0">
                        <a:latin typeface="Gill Sans MT" panose="020B0502020104020203" pitchFamily="34" charset="0"/>
                      </a:endParaRPr>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26972700"/>
                  </a:ext>
                </a:extLst>
              </a:tr>
              <a:tr h="349541">
                <a:tc vMerge="1">
                  <a:txBody>
                    <a:bodyPr/>
                    <a:lstStyle/>
                    <a:p>
                      <a:endParaRPr lang="en-IN" sz="1600" dirty="0">
                        <a:solidFill>
                          <a:schemeClr val="bg1"/>
                        </a:solidFill>
                        <a:latin typeface="Gill Sans MT" panose="020B0502020104020203" pitchFamily="34" charset="0"/>
                      </a:endParaRPr>
                    </a:p>
                  </a:txBody>
                  <a:tcPr>
                    <a:solidFill>
                      <a:srgbClr val="0097A7"/>
                    </a:solidFill>
                  </a:tcPr>
                </a:tc>
                <a:tc>
                  <a:txBody>
                    <a:bodyPr/>
                    <a:lstStyle/>
                    <a:p>
                      <a:pPr algn="ctr"/>
                      <a:r>
                        <a:rPr lang="en-US" sz="1400" b="1" dirty="0">
                          <a:solidFill>
                            <a:schemeClr val="bg1"/>
                          </a:solidFill>
                          <a:latin typeface="Gill Sans MT" panose="020B0502020104020203" pitchFamily="34" charset="0"/>
                        </a:rPr>
                        <a:t>Limousine</a:t>
                      </a:r>
                      <a:endParaRPr lang="en-IN" sz="1400" b="1" dirty="0">
                        <a:solidFill>
                          <a:schemeClr val="bg1"/>
                        </a:solidFill>
                        <a:latin typeface="Gill Sans MT" panose="020B0502020104020203" pitchFamily="34" charset="0"/>
                      </a:endParaRPr>
                    </a:p>
                  </a:txBody>
                  <a:tcPr>
                    <a:solidFill>
                      <a:srgbClr val="0097A7"/>
                    </a:solidFill>
                  </a:tcPr>
                </a:tc>
                <a:tc>
                  <a:txBody>
                    <a:bodyPr/>
                    <a:lstStyle/>
                    <a:p>
                      <a:pPr algn="ctr"/>
                      <a:r>
                        <a:rPr lang="en-US" sz="1400" b="1" dirty="0">
                          <a:solidFill>
                            <a:schemeClr val="bg1"/>
                          </a:solidFill>
                          <a:latin typeface="Gill Sans MT" panose="020B0502020104020203" pitchFamily="34" charset="0"/>
                        </a:rPr>
                        <a:t>Small Car</a:t>
                      </a:r>
                      <a:endParaRPr lang="en-IN" sz="1400" b="1" dirty="0">
                        <a:solidFill>
                          <a:schemeClr val="bg1"/>
                        </a:solidFill>
                        <a:latin typeface="Gill Sans MT" panose="020B0502020104020203" pitchFamily="34" charset="0"/>
                      </a:endParaRPr>
                    </a:p>
                  </a:txBody>
                  <a:tcPr>
                    <a:solidFill>
                      <a:srgbClr val="0097A7"/>
                    </a:solidFill>
                  </a:tcPr>
                </a:tc>
                <a:tc>
                  <a:txBody>
                    <a:bodyPr/>
                    <a:lstStyle/>
                    <a:p>
                      <a:pPr algn="ctr"/>
                      <a:r>
                        <a:rPr lang="en-US" sz="1400" b="1" dirty="0">
                          <a:solidFill>
                            <a:schemeClr val="bg1"/>
                          </a:solidFill>
                          <a:latin typeface="Gill Sans MT" panose="020B0502020104020203" pitchFamily="34" charset="0"/>
                        </a:rPr>
                        <a:t>Station Wagon</a:t>
                      </a:r>
                      <a:endParaRPr lang="en-IN" sz="1400" b="1" dirty="0">
                        <a:solidFill>
                          <a:schemeClr val="bg1"/>
                        </a:solidFill>
                        <a:latin typeface="Gill Sans MT" panose="020B0502020104020203" pitchFamily="34" charset="0"/>
                      </a:endParaRPr>
                    </a:p>
                  </a:txBody>
                  <a:tcPr>
                    <a:solidFill>
                      <a:srgbClr val="0097A7"/>
                    </a:solidFill>
                  </a:tcPr>
                </a:tc>
                <a:extLst>
                  <a:ext uri="{0D108BD9-81ED-4DB2-BD59-A6C34878D82A}">
                    <a16:rowId xmlns:a16="http://schemas.microsoft.com/office/drawing/2014/main" val="407351490"/>
                  </a:ext>
                </a:extLst>
              </a:tr>
              <a:tr h="349541">
                <a:tc>
                  <a:txBody>
                    <a:bodyPr/>
                    <a:lstStyle/>
                    <a:p>
                      <a:r>
                        <a:rPr lang="en-US" sz="1400" dirty="0">
                          <a:latin typeface="Gill Sans MT" panose="020B0502020104020203" pitchFamily="34" charset="0"/>
                        </a:rPr>
                        <a:t>Count</a:t>
                      </a:r>
                      <a:endParaRPr lang="en-IN" sz="1400" dirty="0">
                        <a:latin typeface="Gill Sans MT" panose="020B0502020104020203" pitchFamily="34" charset="0"/>
                      </a:endParaRPr>
                    </a:p>
                  </a:txBody>
                  <a:tcPr/>
                </a:tc>
                <a:tc>
                  <a:txBody>
                    <a:bodyPr/>
                    <a:lstStyle/>
                    <a:p>
                      <a:r>
                        <a:rPr lang="en-IN" sz="1400" dirty="0">
                          <a:latin typeface="Gill Sans MT" panose="020B0502020104020203" pitchFamily="34" charset="0"/>
                        </a:rPr>
                        <a:t>11874</a:t>
                      </a:r>
                    </a:p>
                  </a:txBody>
                  <a:tcPr/>
                </a:tc>
                <a:tc>
                  <a:txBody>
                    <a:bodyPr/>
                    <a:lstStyle/>
                    <a:p>
                      <a:r>
                        <a:rPr lang="en-US" sz="1400" dirty="0">
                          <a:latin typeface="Gill Sans MT" panose="020B0502020104020203" pitchFamily="34" charset="0"/>
                        </a:rPr>
                        <a:t>9358</a:t>
                      </a:r>
                      <a:endParaRPr lang="en-IN" sz="1400" dirty="0">
                        <a:latin typeface="Gill Sans MT" panose="020B0502020104020203" pitchFamily="34" charset="0"/>
                      </a:endParaRPr>
                    </a:p>
                  </a:txBody>
                  <a:tcPr/>
                </a:tc>
                <a:tc>
                  <a:txBody>
                    <a:bodyPr/>
                    <a:lstStyle/>
                    <a:p>
                      <a:r>
                        <a:rPr lang="en-IN" sz="1400" dirty="0">
                          <a:latin typeface="Gill Sans MT" panose="020B0502020104020203" pitchFamily="34" charset="0"/>
                        </a:rPr>
                        <a:t>8155</a:t>
                      </a:r>
                    </a:p>
                  </a:txBody>
                  <a:tcPr/>
                </a:tc>
                <a:extLst>
                  <a:ext uri="{0D108BD9-81ED-4DB2-BD59-A6C34878D82A}">
                    <a16:rowId xmlns:a16="http://schemas.microsoft.com/office/drawing/2014/main" val="4260868049"/>
                  </a:ext>
                </a:extLst>
              </a:tr>
              <a:tr h="349541">
                <a:tc>
                  <a:txBody>
                    <a:bodyPr/>
                    <a:lstStyle/>
                    <a:p>
                      <a:r>
                        <a:rPr lang="en-US" sz="1400" dirty="0">
                          <a:latin typeface="Gill Sans MT" panose="020B0502020104020203" pitchFamily="34" charset="0"/>
                        </a:rPr>
                        <a:t>Minimum</a:t>
                      </a:r>
                      <a:endParaRPr lang="en-IN" sz="1400" dirty="0">
                        <a:latin typeface="Gill Sans MT" panose="020B0502020104020203" pitchFamily="34" charset="0"/>
                      </a:endParaRPr>
                    </a:p>
                  </a:txBody>
                  <a:tcPr/>
                </a:tc>
                <a:tc>
                  <a:txBody>
                    <a:bodyPr/>
                    <a:lstStyle/>
                    <a:p>
                      <a:r>
                        <a:rPr lang="en-IN" sz="1400" dirty="0">
                          <a:latin typeface="Gill Sans MT" panose="020B0502020104020203" pitchFamily="34" charset="0"/>
                        </a:rPr>
                        <a:t>100.00</a:t>
                      </a:r>
                    </a:p>
                  </a:txBody>
                  <a:tcPr/>
                </a:tc>
                <a:tc>
                  <a:txBody>
                    <a:bodyPr/>
                    <a:lstStyle/>
                    <a:p>
                      <a:r>
                        <a:rPr lang="en-IN" sz="1400" dirty="0">
                          <a:latin typeface="Gill Sans MT" panose="020B0502020104020203" pitchFamily="34" charset="0"/>
                        </a:rPr>
                        <a:t>100.00</a:t>
                      </a:r>
                    </a:p>
                  </a:txBody>
                  <a:tcPr/>
                </a:tc>
                <a:tc>
                  <a:txBody>
                    <a:bodyPr/>
                    <a:lstStyle/>
                    <a:p>
                      <a:r>
                        <a:rPr lang="en-IN" sz="1400" dirty="0">
                          <a:latin typeface="Gill Sans MT" panose="020B0502020104020203" pitchFamily="34" charset="0"/>
                        </a:rPr>
                        <a:t>100.00</a:t>
                      </a:r>
                    </a:p>
                  </a:txBody>
                  <a:tcPr/>
                </a:tc>
                <a:extLst>
                  <a:ext uri="{0D108BD9-81ED-4DB2-BD59-A6C34878D82A}">
                    <a16:rowId xmlns:a16="http://schemas.microsoft.com/office/drawing/2014/main" val="1721599528"/>
                  </a:ext>
                </a:extLst>
              </a:tr>
              <a:tr h="349541">
                <a:tc>
                  <a:txBody>
                    <a:bodyPr/>
                    <a:lstStyle/>
                    <a:p>
                      <a:r>
                        <a:rPr lang="en-US" sz="1400" dirty="0">
                          <a:latin typeface="Gill Sans MT" panose="020B0502020104020203" pitchFamily="34" charset="0"/>
                        </a:rPr>
                        <a:t>q1</a:t>
                      </a:r>
                      <a:endParaRPr lang="en-IN" sz="1400" dirty="0">
                        <a:latin typeface="Gill Sans MT" panose="020B0502020104020203" pitchFamily="34" charset="0"/>
                      </a:endParaRPr>
                    </a:p>
                  </a:txBody>
                  <a:tcPr/>
                </a:tc>
                <a:tc>
                  <a:txBody>
                    <a:bodyPr/>
                    <a:lstStyle/>
                    <a:p>
                      <a:r>
                        <a:rPr lang="en-IN" sz="1400" dirty="0">
                          <a:latin typeface="Gill Sans MT" panose="020B0502020104020203" pitchFamily="34" charset="0"/>
                        </a:rPr>
                        <a:t>1500.00</a:t>
                      </a:r>
                    </a:p>
                  </a:txBody>
                  <a:tcPr/>
                </a:tc>
                <a:tc>
                  <a:txBody>
                    <a:bodyPr/>
                    <a:lstStyle/>
                    <a:p>
                      <a:r>
                        <a:rPr lang="en-IN" sz="1400" dirty="0">
                          <a:latin typeface="Gill Sans MT" panose="020B0502020104020203" pitchFamily="34" charset="0"/>
                        </a:rPr>
                        <a:t> 888.00</a:t>
                      </a:r>
                    </a:p>
                  </a:txBody>
                  <a:tcPr/>
                </a:tc>
                <a:tc>
                  <a:txBody>
                    <a:bodyPr/>
                    <a:lstStyle/>
                    <a:p>
                      <a:r>
                        <a:rPr lang="en-IN" sz="1400" dirty="0">
                          <a:latin typeface="Gill Sans MT" panose="020B0502020104020203" pitchFamily="34" charset="0"/>
                        </a:rPr>
                        <a:t>1600.00</a:t>
                      </a:r>
                    </a:p>
                  </a:txBody>
                  <a:tcPr/>
                </a:tc>
                <a:extLst>
                  <a:ext uri="{0D108BD9-81ED-4DB2-BD59-A6C34878D82A}">
                    <a16:rowId xmlns:a16="http://schemas.microsoft.com/office/drawing/2014/main" val="708617471"/>
                  </a:ext>
                </a:extLst>
              </a:tr>
              <a:tr h="349541">
                <a:tc>
                  <a:txBody>
                    <a:bodyPr/>
                    <a:lstStyle/>
                    <a:p>
                      <a:r>
                        <a:rPr lang="en-US" sz="1400" dirty="0">
                          <a:latin typeface="Gill Sans MT" panose="020B0502020104020203" pitchFamily="34" charset="0"/>
                        </a:rPr>
                        <a:t>q2 (Median)</a:t>
                      </a:r>
                      <a:endParaRPr lang="en-IN" sz="1400" dirty="0">
                        <a:latin typeface="Gill Sans MT" panose="020B0502020104020203" pitchFamily="34" charset="0"/>
                      </a:endParaRPr>
                    </a:p>
                  </a:txBody>
                  <a:tcPr/>
                </a:tc>
                <a:tc>
                  <a:txBody>
                    <a:bodyPr/>
                    <a:lstStyle/>
                    <a:p>
                      <a:r>
                        <a:rPr lang="en-IN" sz="1400" dirty="0">
                          <a:latin typeface="Gill Sans MT" panose="020B0502020104020203" pitchFamily="34" charset="0"/>
                        </a:rPr>
                        <a:t>3590.00</a:t>
                      </a:r>
                    </a:p>
                  </a:txBody>
                  <a:tcPr/>
                </a:tc>
                <a:tc>
                  <a:txBody>
                    <a:bodyPr/>
                    <a:lstStyle/>
                    <a:p>
                      <a:r>
                        <a:rPr lang="en-IN" sz="1400" dirty="0">
                          <a:latin typeface="Gill Sans MT" panose="020B0502020104020203" pitchFamily="34" charset="0"/>
                        </a:rPr>
                        <a:t>1790.00</a:t>
                      </a:r>
                    </a:p>
                  </a:txBody>
                  <a:tcPr/>
                </a:tc>
                <a:tc>
                  <a:txBody>
                    <a:bodyPr/>
                    <a:lstStyle/>
                    <a:p>
                      <a:r>
                        <a:rPr lang="en-IN" sz="1400" dirty="0">
                          <a:latin typeface="Gill Sans MT" panose="020B0502020104020203" pitchFamily="34" charset="0"/>
                        </a:rPr>
                        <a:t>3790.00</a:t>
                      </a:r>
                    </a:p>
                  </a:txBody>
                  <a:tcPr/>
                </a:tc>
                <a:extLst>
                  <a:ext uri="{0D108BD9-81ED-4DB2-BD59-A6C34878D82A}">
                    <a16:rowId xmlns:a16="http://schemas.microsoft.com/office/drawing/2014/main" val="1244267375"/>
                  </a:ext>
                </a:extLst>
              </a:tr>
              <a:tr h="349541">
                <a:tc>
                  <a:txBody>
                    <a:bodyPr/>
                    <a:lstStyle/>
                    <a:p>
                      <a:r>
                        <a:rPr lang="en-US" sz="1400" dirty="0">
                          <a:latin typeface="Gill Sans MT" panose="020B0502020104020203" pitchFamily="34" charset="0"/>
                        </a:rPr>
                        <a:t>Mean</a:t>
                      </a:r>
                      <a:endParaRPr lang="en-IN" sz="1400" dirty="0">
                        <a:latin typeface="Gill Sans MT" panose="020B0502020104020203" pitchFamily="34" charset="0"/>
                      </a:endParaRPr>
                    </a:p>
                  </a:txBody>
                  <a:tcPr/>
                </a:tc>
                <a:tc>
                  <a:txBody>
                    <a:bodyPr/>
                    <a:lstStyle/>
                    <a:p>
                      <a:r>
                        <a:rPr lang="en-IN" sz="1400" dirty="0">
                          <a:latin typeface="Gill Sans MT" panose="020B0502020104020203" pitchFamily="34" charset="0"/>
                        </a:rPr>
                        <a:t>6125.27</a:t>
                      </a:r>
                    </a:p>
                  </a:txBody>
                  <a:tcPr/>
                </a:tc>
                <a:tc>
                  <a:txBody>
                    <a:bodyPr/>
                    <a:lstStyle/>
                    <a:p>
                      <a:r>
                        <a:rPr lang="en-IN" sz="1400" dirty="0">
                          <a:latin typeface="Gill Sans MT" panose="020B0502020104020203" pitchFamily="34" charset="0"/>
                        </a:rPr>
                        <a:t> 2965.30</a:t>
                      </a:r>
                    </a:p>
                  </a:txBody>
                  <a:tcPr/>
                </a:tc>
                <a:tc>
                  <a:txBody>
                    <a:bodyPr/>
                    <a:lstStyle/>
                    <a:p>
                      <a:r>
                        <a:rPr lang="en-IN" sz="1400" dirty="0">
                          <a:latin typeface="Gill Sans MT" panose="020B0502020104020203" pitchFamily="34" charset="0"/>
                        </a:rPr>
                        <a:t>6055.71</a:t>
                      </a:r>
                    </a:p>
                  </a:txBody>
                  <a:tcPr/>
                </a:tc>
                <a:extLst>
                  <a:ext uri="{0D108BD9-81ED-4DB2-BD59-A6C34878D82A}">
                    <a16:rowId xmlns:a16="http://schemas.microsoft.com/office/drawing/2014/main" val="2744340085"/>
                  </a:ext>
                </a:extLst>
              </a:tr>
              <a:tr h="349541">
                <a:tc>
                  <a:txBody>
                    <a:bodyPr/>
                    <a:lstStyle/>
                    <a:p>
                      <a:r>
                        <a:rPr lang="en-US" sz="1400" dirty="0">
                          <a:latin typeface="Gill Sans MT" panose="020B0502020104020203" pitchFamily="34" charset="0"/>
                        </a:rPr>
                        <a:t>q3</a:t>
                      </a:r>
                      <a:endParaRPr lang="en-IN" sz="1400" dirty="0">
                        <a:latin typeface="Gill Sans MT" panose="020B0502020104020203" pitchFamily="34" charset="0"/>
                      </a:endParaRPr>
                    </a:p>
                  </a:txBody>
                  <a:tcPr/>
                </a:tc>
                <a:tc>
                  <a:txBody>
                    <a:bodyPr/>
                    <a:lstStyle/>
                    <a:p>
                      <a:r>
                        <a:rPr lang="en-IN" sz="1400" dirty="0">
                          <a:latin typeface="Gill Sans MT" panose="020B0502020104020203" pitchFamily="34" charset="0"/>
                        </a:rPr>
                        <a:t>8200.00</a:t>
                      </a:r>
                    </a:p>
                  </a:txBody>
                  <a:tcPr/>
                </a:tc>
                <a:tc>
                  <a:txBody>
                    <a:bodyPr/>
                    <a:lstStyle/>
                    <a:p>
                      <a:r>
                        <a:rPr lang="en-IN" sz="1400" dirty="0">
                          <a:latin typeface="Gill Sans MT" panose="020B0502020104020203" pitchFamily="34" charset="0"/>
                        </a:rPr>
                        <a:t>3950.00</a:t>
                      </a:r>
                    </a:p>
                  </a:txBody>
                  <a:tcPr/>
                </a:tc>
                <a:tc>
                  <a:txBody>
                    <a:bodyPr/>
                    <a:lstStyle/>
                    <a:p>
                      <a:r>
                        <a:rPr lang="en-IN" sz="1400" dirty="0">
                          <a:latin typeface="Gill Sans MT" panose="020B0502020104020203" pitchFamily="34" charset="0"/>
                        </a:rPr>
                        <a:t> 8300.00</a:t>
                      </a:r>
                    </a:p>
                  </a:txBody>
                  <a:tcPr/>
                </a:tc>
                <a:extLst>
                  <a:ext uri="{0D108BD9-81ED-4DB2-BD59-A6C34878D82A}">
                    <a16:rowId xmlns:a16="http://schemas.microsoft.com/office/drawing/2014/main" val="791899106"/>
                  </a:ext>
                </a:extLst>
              </a:tr>
              <a:tr h="349541">
                <a:tc>
                  <a:txBody>
                    <a:bodyPr/>
                    <a:lstStyle/>
                    <a:p>
                      <a:r>
                        <a:rPr lang="en-US" sz="1400" dirty="0">
                          <a:latin typeface="Gill Sans MT" panose="020B0502020104020203" pitchFamily="34" charset="0"/>
                        </a:rPr>
                        <a:t>Maximum</a:t>
                      </a:r>
                      <a:endParaRPr lang="en-IN" sz="1400" dirty="0">
                        <a:latin typeface="Gill Sans MT" panose="020B0502020104020203" pitchFamily="34" charset="0"/>
                      </a:endParaRPr>
                    </a:p>
                  </a:txBody>
                  <a:tcPr/>
                </a:tc>
                <a:tc>
                  <a:txBody>
                    <a:bodyPr/>
                    <a:lstStyle/>
                    <a:p>
                      <a:r>
                        <a:rPr lang="en-IN" sz="1400" dirty="0">
                          <a:latin typeface="Gill Sans MT" panose="020B0502020104020203" pitchFamily="34" charset="0"/>
                        </a:rPr>
                        <a:t> 95000.00</a:t>
                      </a:r>
                    </a:p>
                  </a:txBody>
                  <a:tcPr/>
                </a:tc>
                <a:tc>
                  <a:txBody>
                    <a:bodyPr/>
                    <a:lstStyle/>
                    <a:p>
                      <a:r>
                        <a:rPr lang="en-IN" sz="1400" dirty="0">
                          <a:latin typeface="Gill Sans MT" panose="020B0502020104020203" pitchFamily="34" charset="0"/>
                        </a:rPr>
                        <a:t>33590.00</a:t>
                      </a:r>
                    </a:p>
                  </a:txBody>
                  <a:tcPr/>
                </a:tc>
                <a:tc>
                  <a:txBody>
                    <a:bodyPr/>
                    <a:lstStyle/>
                    <a:p>
                      <a:r>
                        <a:rPr lang="en-IN" sz="1400" dirty="0">
                          <a:latin typeface="Gill Sans MT" panose="020B0502020104020203" pitchFamily="34" charset="0"/>
                        </a:rPr>
                        <a:t>64990.00</a:t>
                      </a:r>
                    </a:p>
                  </a:txBody>
                  <a:tcPr/>
                </a:tc>
                <a:extLst>
                  <a:ext uri="{0D108BD9-81ED-4DB2-BD59-A6C34878D82A}">
                    <a16:rowId xmlns:a16="http://schemas.microsoft.com/office/drawing/2014/main" val="1855565881"/>
                  </a:ext>
                </a:extLst>
              </a:tr>
              <a:tr h="461536">
                <a:tc>
                  <a:txBody>
                    <a:bodyPr/>
                    <a:lstStyle/>
                    <a:p>
                      <a:r>
                        <a:rPr lang="en-US" sz="1400" dirty="0">
                          <a:latin typeface="Gill Sans MT" panose="020B0502020104020203" pitchFamily="34" charset="0"/>
                        </a:rPr>
                        <a:t>Standard deviation</a:t>
                      </a:r>
                      <a:endParaRPr lang="en-IN" sz="1400" dirty="0">
                        <a:latin typeface="Gill Sans MT" panose="020B0502020104020203" pitchFamily="34" charset="0"/>
                      </a:endParaRPr>
                    </a:p>
                  </a:txBody>
                  <a:tcPr/>
                </a:tc>
                <a:tc>
                  <a:txBody>
                    <a:bodyPr/>
                    <a:lstStyle/>
                    <a:p>
                      <a:r>
                        <a:rPr lang="en-IN" sz="1400" dirty="0">
                          <a:latin typeface="Gill Sans MT" panose="020B0502020104020203" pitchFamily="34" charset="0"/>
                        </a:rPr>
                        <a:t>6961.87</a:t>
                      </a:r>
                    </a:p>
                  </a:txBody>
                  <a:tcPr/>
                </a:tc>
                <a:tc>
                  <a:txBody>
                    <a:bodyPr/>
                    <a:lstStyle/>
                    <a:p>
                      <a:r>
                        <a:rPr lang="en-IN" sz="1400" dirty="0">
                          <a:latin typeface="Gill Sans MT" panose="020B0502020104020203" pitchFamily="34" charset="0"/>
                        </a:rPr>
                        <a:t> 3223.10</a:t>
                      </a:r>
                    </a:p>
                  </a:txBody>
                  <a:tcPr/>
                </a:tc>
                <a:tc>
                  <a:txBody>
                    <a:bodyPr/>
                    <a:lstStyle/>
                    <a:p>
                      <a:r>
                        <a:rPr lang="en-IN" sz="1400" dirty="0">
                          <a:latin typeface="Gill Sans MT" panose="020B0502020104020203" pitchFamily="34" charset="0"/>
                        </a:rPr>
                        <a:t>6465.07</a:t>
                      </a:r>
                    </a:p>
                  </a:txBody>
                  <a:tcPr/>
                </a:tc>
                <a:extLst>
                  <a:ext uri="{0D108BD9-81ED-4DB2-BD59-A6C34878D82A}">
                    <a16:rowId xmlns:a16="http://schemas.microsoft.com/office/drawing/2014/main" val="1867158235"/>
                  </a:ext>
                </a:extLst>
              </a:tr>
            </a:tbl>
          </a:graphicData>
        </a:graphic>
      </p:graphicFrame>
      <p:pic>
        <p:nvPicPr>
          <p:cNvPr id="4" name="Picture 3">
            <a:extLst>
              <a:ext uri="{FF2B5EF4-FFF2-40B4-BE49-F238E27FC236}">
                <a16:creationId xmlns:a16="http://schemas.microsoft.com/office/drawing/2014/main" id="{8153B7D5-6923-41C0-ACD3-8DB42A694D73}"/>
              </a:ext>
            </a:extLst>
          </p:cNvPr>
          <p:cNvPicPr>
            <a:picLocks noChangeAspect="1"/>
          </p:cNvPicPr>
          <p:nvPr/>
        </p:nvPicPr>
        <p:blipFill>
          <a:blip r:embed="rId2"/>
          <a:stretch>
            <a:fillRect/>
          </a:stretch>
        </p:blipFill>
        <p:spPr>
          <a:xfrm>
            <a:off x="5811369" y="1837959"/>
            <a:ext cx="5903062" cy="3962401"/>
          </a:xfrm>
          <a:prstGeom prst="rect">
            <a:avLst/>
          </a:prstGeom>
        </p:spPr>
      </p:pic>
    </p:spTree>
    <p:extLst>
      <p:ext uri="{BB962C8B-B14F-4D97-AF65-F5344CB8AC3E}">
        <p14:creationId xmlns:p14="http://schemas.microsoft.com/office/powerpoint/2010/main" val="230122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CBA7-76FF-40B2-9545-9F21B654F8A7}"/>
              </a:ext>
            </a:extLst>
          </p:cNvPr>
          <p:cNvSpPr>
            <a:spLocks noGrp="1"/>
          </p:cNvSpPr>
          <p:nvPr>
            <p:ph type="title"/>
          </p:nvPr>
        </p:nvSpPr>
        <p:spPr>
          <a:xfrm>
            <a:off x="0" y="90987"/>
            <a:ext cx="10515600" cy="1325563"/>
          </a:xfrm>
        </p:spPr>
        <p:txBody>
          <a:bodyPr>
            <a:normAutofit/>
          </a:bodyPr>
          <a:lstStyle/>
          <a:p>
            <a:r>
              <a:rPr lang="en-US" sz="3600" dirty="0"/>
              <a:t>Summarizing Qua</a:t>
            </a:r>
            <a:r>
              <a:rPr lang="en-US" sz="3600" dirty="0">
                <a:solidFill>
                  <a:srgbClr val="FF0000"/>
                </a:solidFill>
              </a:rPr>
              <a:t>nt</a:t>
            </a:r>
            <a:r>
              <a:rPr lang="en-US" sz="3600" dirty="0"/>
              <a:t>itative Data  </a:t>
            </a:r>
            <a:br>
              <a:rPr lang="en-US" sz="3600" dirty="0"/>
            </a:br>
            <a:r>
              <a:rPr lang="en-US" sz="3600" dirty="0"/>
              <a:t>Dispersion – Standard Deviation (SD)</a:t>
            </a:r>
            <a:endParaRPr lang="en-IN" sz="3600" dirty="0"/>
          </a:p>
        </p:txBody>
      </p:sp>
      <p:pic>
        <p:nvPicPr>
          <p:cNvPr id="10" name="Picture 9">
            <a:extLst>
              <a:ext uri="{FF2B5EF4-FFF2-40B4-BE49-F238E27FC236}">
                <a16:creationId xmlns:a16="http://schemas.microsoft.com/office/drawing/2014/main" id="{A9561655-986E-4898-B429-51339C3076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9333" y="1287554"/>
            <a:ext cx="3981450" cy="1524000"/>
          </a:xfrm>
          <a:prstGeom prst="rect">
            <a:avLst/>
          </a:prstGeom>
        </p:spPr>
      </p:pic>
      <p:graphicFrame>
        <p:nvGraphicFramePr>
          <p:cNvPr id="12" name="Table 11">
            <a:extLst>
              <a:ext uri="{FF2B5EF4-FFF2-40B4-BE49-F238E27FC236}">
                <a16:creationId xmlns:a16="http://schemas.microsoft.com/office/drawing/2014/main" id="{32C883C1-18F9-4EF8-BA17-BFAD61B32BA2}"/>
              </a:ext>
            </a:extLst>
          </p:cNvPr>
          <p:cNvGraphicFramePr>
            <a:graphicFrameLocks noGrp="1"/>
          </p:cNvGraphicFramePr>
          <p:nvPr/>
        </p:nvGraphicFramePr>
        <p:xfrm>
          <a:off x="373225" y="2933802"/>
          <a:ext cx="5126490" cy="2969774"/>
        </p:xfrm>
        <a:graphic>
          <a:graphicData uri="http://schemas.openxmlformats.org/drawingml/2006/table">
            <a:tbl>
              <a:tblPr>
                <a:tableStyleId>{5C22544A-7EE6-4342-B048-85BDC9FD1C3A}</a:tableStyleId>
              </a:tblPr>
              <a:tblGrid>
                <a:gridCol w="993030">
                  <a:extLst>
                    <a:ext uri="{9D8B030D-6E8A-4147-A177-3AD203B41FA5}">
                      <a16:colId xmlns:a16="http://schemas.microsoft.com/office/drawing/2014/main" val="1421299858"/>
                    </a:ext>
                  </a:extLst>
                </a:gridCol>
                <a:gridCol w="715800">
                  <a:extLst>
                    <a:ext uri="{9D8B030D-6E8A-4147-A177-3AD203B41FA5}">
                      <a16:colId xmlns:a16="http://schemas.microsoft.com/office/drawing/2014/main" val="295540922"/>
                    </a:ext>
                  </a:extLst>
                </a:gridCol>
                <a:gridCol w="991702">
                  <a:extLst>
                    <a:ext uri="{9D8B030D-6E8A-4147-A177-3AD203B41FA5}">
                      <a16:colId xmlns:a16="http://schemas.microsoft.com/office/drawing/2014/main" val="1757398633"/>
                    </a:ext>
                  </a:extLst>
                </a:gridCol>
                <a:gridCol w="615843">
                  <a:extLst>
                    <a:ext uri="{9D8B030D-6E8A-4147-A177-3AD203B41FA5}">
                      <a16:colId xmlns:a16="http://schemas.microsoft.com/office/drawing/2014/main" val="2356420560"/>
                    </a:ext>
                  </a:extLst>
                </a:gridCol>
                <a:gridCol w="955700">
                  <a:extLst>
                    <a:ext uri="{9D8B030D-6E8A-4147-A177-3AD203B41FA5}">
                      <a16:colId xmlns:a16="http://schemas.microsoft.com/office/drawing/2014/main" val="2956555919"/>
                    </a:ext>
                  </a:extLst>
                </a:gridCol>
                <a:gridCol w="854415">
                  <a:extLst>
                    <a:ext uri="{9D8B030D-6E8A-4147-A177-3AD203B41FA5}">
                      <a16:colId xmlns:a16="http://schemas.microsoft.com/office/drawing/2014/main" val="1051647458"/>
                    </a:ext>
                  </a:extLst>
                </a:gridCol>
              </a:tblGrid>
              <a:tr h="455174">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Hrs</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Hrs</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Hrs</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12448080"/>
                  </a:ext>
                </a:extLst>
              </a:tr>
              <a:tr h="231089">
                <a:tc>
                  <a:txBody>
                    <a:bodyPr/>
                    <a:lstStyle/>
                    <a:p>
                      <a:pPr algn="ctr" fontAlgn="b"/>
                      <a:r>
                        <a:rPr lang="en-IN" sz="1600" u="none" strike="noStrike" dirty="0">
                          <a:effectLst/>
                        </a:rPr>
                        <a:t>13</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68</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3</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16</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48</a:t>
                      </a:r>
                      <a:endParaRPr lang="en-IN"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3837304"/>
                  </a:ext>
                </a:extLst>
              </a:tr>
              <a:tr h="231089">
                <a:tc>
                  <a:txBody>
                    <a:bodyPr/>
                    <a:lstStyle/>
                    <a:p>
                      <a:pPr algn="ctr" fontAlgn="b"/>
                      <a:r>
                        <a:rPr lang="en-IN" sz="1600" u="none" strike="noStrike">
                          <a:effectLst/>
                        </a:rPr>
                        <a:t>20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62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17</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47</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05232221"/>
                  </a:ext>
                </a:extLst>
              </a:tr>
              <a:tr h="231089">
                <a:tc>
                  <a:txBody>
                    <a:bodyPr/>
                    <a:lstStyle/>
                    <a:p>
                      <a:pPr algn="ctr" fontAlgn="b"/>
                      <a:r>
                        <a:rPr lang="en-IN" sz="1600" u="none" strike="noStrike">
                          <a:effectLst/>
                        </a:rPr>
                        <a:t>26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46</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79252039"/>
                  </a:ext>
                </a:extLst>
              </a:tr>
              <a:tr h="231089">
                <a:tc>
                  <a:txBody>
                    <a:bodyPr/>
                    <a:lstStyle/>
                    <a:p>
                      <a:pPr algn="ctr" fontAlgn="b"/>
                      <a:r>
                        <a:rPr lang="en-IN" sz="1600" u="none" strike="noStrike">
                          <a:effectLst/>
                        </a:rPr>
                        <a:t>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46</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6885554"/>
                  </a:ext>
                </a:extLst>
              </a:tr>
              <a:tr h="231089">
                <a:tc>
                  <a:txBody>
                    <a:bodyPr/>
                    <a:lstStyle/>
                    <a:p>
                      <a:pPr algn="ctr" fontAlgn="b"/>
                      <a:r>
                        <a:rPr lang="en-IN" sz="1600" u="none" strike="noStrike">
                          <a:effectLst/>
                        </a:rPr>
                        <a:t>29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45</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54723298"/>
                  </a:ext>
                </a:extLst>
              </a:tr>
              <a:tr h="231089">
                <a:tc>
                  <a:txBody>
                    <a:bodyPr/>
                    <a:lstStyle/>
                    <a:p>
                      <a:pPr algn="ctr" fontAlgn="b"/>
                      <a:r>
                        <a:rPr lang="en-IN" sz="1600" u="none" strike="noStrike">
                          <a:effectLst/>
                        </a:rPr>
                        <a:t>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44</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66859099"/>
                  </a:ext>
                </a:extLst>
              </a:tr>
              <a:tr h="231089">
                <a:tc>
                  <a:txBody>
                    <a:bodyPr/>
                    <a:lstStyle/>
                    <a:p>
                      <a:pPr algn="ctr" fontAlgn="b"/>
                      <a:r>
                        <a:rPr lang="en-IN" sz="1600" u="none" strike="noStrike">
                          <a:effectLst/>
                        </a:rPr>
                        <a:t>14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42</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0263716"/>
                  </a:ext>
                </a:extLst>
              </a:tr>
              <a:tr h="231089">
                <a:tc>
                  <a:txBody>
                    <a:bodyPr/>
                    <a:lstStyle/>
                    <a:p>
                      <a:pPr algn="ctr" fontAlgn="b"/>
                      <a:r>
                        <a:rPr lang="en-IN" sz="1600" u="none" strike="noStrike">
                          <a:effectLst/>
                        </a:rPr>
                        <a:t>25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39</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23318077"/>
                  </a:ext>
                </a:extLst>
              </a:tr>
              <a:tr h="231089">
                <a:tc>
                  <a:txBody>
                    <a:bodyPr/>
                    <a:lstStyle/>
                    <a:p>
                      <a:pPr algn="ctr" fontAlgn="b"/>
                      <a:r>
                        <a:rPr lang="en-IN" sz="1600" u="none" strike="noStrike">
                          <a:effectLst/>
                        </a:rPr>
                        <a:t>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33</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37357149"/>
                  </a:ext>
                </a:extLst>
              </a:tr>
              <a:tr h="231089">
                <a:tc>
                  <a:txBody>
                    <a:bodyPr/>
                    <a:lstStyle/>
                    <a:p>
                      <a:pPr algn="ctr" fontAlgn="b"/>
                      <a:r>
                        <a:rPr lang="en-IN" sz="1600" u="none" strike="noStrike">
                          <a:effectLst/>
                        </a:rPr>
                        <a:t>30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27</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94588787"/>
                  </a:ext>
                </a:extLst>
              </a:tr>
            </a:tbl>
          </a:graphicData>
        </a:graphic>
      </p:graphicFrame>
      <p:sp>
        <p:nvSpPr>
          <p:cNvPr id="13" name="TextBox 12">
            <a:extLst>
              <a:ext uri="{FF2B5EF4-FFF2-40B4-BE49-F238E27FC236}">
                <a16:creationId xmlns:a16="http://schemas.microsoft.com/office/drawing/2014/main" id="{C1BDFBA2-6B77-457D-B955-BBC408A98E71}"/>
              </a:ext>
            </a:extLst>
          </p:cNvPr>
          <p:cNvSpPr txBox="1"/>
          <p:nvPr/>
        </p:nvSpPr>
        <p:spPr>
          <a:xfrm>
            <a:off x="373225" y="1929386"/>
            <a:ext cx="7287208" cy="369332"/>
          </a:xfrm>
          <a:prstGeom prst="rect">
            <a:avLst/>
          </a:prstGeom>
          <a:noFill/>
        </p:spPr>
        <p:txBody>
          <a:bodyPr wrap="square" rtlCol="0">
            <a:spAutoFit/>
          </a:bodyPr>
          <a:lstStyle/>
          <a:p>
            <a:r>
              <a:rPr lang="en-IN" dirty="0"/>
              <a:t>Standard Deviation s (for sample) is defined as</a:t>
            </a:r>
          </a:p>
        </p:txBody>
      </p:sp>
      <p:sp>
        <p:nvSpPr>
          <p:cNvPr id="14" name="TextBox 13">
            <a:extLst>
              <a:ext uri="{FF2B5EF4-FFF2-40B4-BE49-F238E27FC236}">
                <a16:creationId xmlns:a16="http://schemas.microsoft.com/office/drawing/2014/main" id="{90B9F4F5-3C4B-4188-9155-E108E3611B12}"/>
              </a:ext>
            </a:extLst>
          </p:cNvPr>
          <p:cNvSpPr txBox="1"/>
          <p:nvPr/>
        </p:nvSpPr>
        <p:spPr>
          <a:xfrm>
            <a:off x="5878285" y="2955058"/>
            <a:ext cx="5505062" cy="369332"/>
          </a:xfrm>
          <a:prstGeom prst="rect">
            <a:avLst/>
          </a:prstGeom>
          <a:noFill/>
        </p:spPr>
        <p:txBody>
          <a:bodyPr wrap="square" rtlCol="0">
            <a:spAutoFit/>
          </a:bodyPr>
          <a:lstStyle/>
          <a:p>
            <a:r>
              <a:rPr lang="en-IN" dirty="0"/>
              <a:t>For the given data we can compute this as 7.81 Hrs</a:t>
            </a:r>
          </a:p>
        </p:txBody>
      </p:sp>
      <p:sp>
        <p:nvSpPr>
          <p:cNvPr id="15" name="TextBox 14">
            <a:extLst>
              <a:ext uri="{FF2B5EF4-FFF2-40B4-BE49-F238E27FC236}">
                <a16:creationId xmlns:a16="http://schemas.microsoft.com/office/drawing/2014/main" id="{8D97EF40-8D55-4F7A-A4AF-CA98D749F6E3}"/>
              </a:ext>
            </a:extLst>
          </p:cNvPr>
          <p:cNvSpPr txBox="1"/>
          <p:nvPr/>
        </p:nvSpPr>
        <p:spPr>
          <a:xfrm>
            <a:off x="5878285" y="3533611"/>
            <a:ext cx="5598368" cy="369332"/>
          </a:xfrm>
          <a:prstGeom prst="rect">
            <a:avLst/>
          </a:prstGeom>
          <a:noFill/>
        </p:spPr>
        <p:txBody>
          <a:bodyPr wrap="square" rtlCol="0">
            <a:spAutoFit/>
          </a:bodyPr>
          <a:lstStyle/>
          <a:p>
            <a:r>
              <a:rPr lang="en-IN" dirty="0"/>
              <a:t>It has the units as the variable (Hrs in this case)</a:t>
            </a:r>
          </a:p>
        </p:txBody>
      </p:sp>
      <p:sp>
        <p:nvSpPr>
          <p:cNvPr id="17" name="TextBox 16">
            <a:extLst>
              <a:ext uri="{FF2B5EF4-FFF2-40B4-BE49-F238E27FC236}">
                <a16:creationId xmlns:a16="http://schemas.microsoft.com/office/drawing/2014/main" id="{BAFA28FA-13C7-4F13-9B35-D7C59C345F1B}"/>
              </a:ext>
            </a:extLst>
          </p:cNvPr>
          <p:cNvSpPr txBox="1"/>
          <p:nvPr/>
        </p:nvSpPr>
        <p:spPr>
          <a:xfrm>
            <a:off x="5878285" y="4189446"/>
            <a:ext cx="5383763" cy="646331"/>
          </a:xfrm>
          <a:prstGeom prst="rect">
            <a:avLst/>
          </a:prstGeom>
          <a:noFill/>
        </p:spPr>
        <p:txBody>
          <a:bodyPr wrap="square" rtlCol="0">
            <a:spAutoFit/>
          </a:bodyPr>
          <a:lstStyle/>
          <a:p>
            <a:r>
              <a:rPr lang="en-IN" dirty="0"/>
              <a:t>The </a:t>
            </a:r>
            <a:r>
              <a:rPr lang="en-IN" dirty="0">
                <a:solidFill>
                  <a:srgbClr val="FF0000"/>
                </a:solidFill>
              </a:rPr>
              <a:t>R</a:t>
            </a:r>
            <a:r>
              <a:rPr lang="en-IN" dirty="0"/>
              <a:t>ange of 41 Hrs can be read as, all data is covered within 5.25 Standard Deviations (41/7.81)</a:t>
            </a:r>
          </a:p>
        </p:txBody>
      </p:sp>
      <p:sp>
        <p:nvSpPr>
          <p:cNvPr id="19" name="TextBox 18">
            <a:extLst>
              <a:ext uri="{FF2B5EF4-FFF2-40B4-BE49-F238E27FC236}">
                <a16:creationId xmlns:a16="http://schemas.microsoft.com/office/drawing/2014/main" id="{F278EF37-7A2E-4DA8-8B1F-6AA9EC3F64F9}"/>
              </a:ext>
            </a:extLst>
          </p:cNvPr>
          <p:cNvSpPr txBox="1"/>
          <p:nvPr/>
        </p:nvSpPr>
        <p:spPr>
          <a:xfrm>
            <a:off x="5878285" y="5013650"/>
            <a:ext cx="5940490" cy="646331"/>
          </a:xfrm>
          <a:prstGeom prst="rect">
            <a:avLst/>
          </a:prstGeom>
          <a:noFill/>
        </p:spPr>
        <p:txBody>
          <a:bodyPr wrap="square" rtlCol="0">
            <a:spAutoFit/>
          </a:bodyPr>
          <a:lstStyle/>
          <a:p>
            <a:r>
              <a:rPr lang="en-IN" dirty="0"/>
              <a:t>The </a:t>
            </a:r>
            <a:r>
              <a:rPr lang="en-IN" dirty="0">
                <a:solidFill>
                  <a:srgbClr val="FF0000"/>
                </a:solidFill>
              </a:rPr>
              <a:t>IQR </a:t>
            </a:r>
            <a:r>
              <a:rPr lang="en-IN" dirty="0"/>
              <a:t>of 8 Hrs can be read as, the middle 50% of data is covered within 1.02 Standard Deviations (8/7.81)</a:t>
            </a:r>
          </a:p>
        </p:txBody>
      </p:sp>
    </p:spTree>
    <p:extLst>
      <p:ext uri="{BB962C8B-B14F-4D97-AF65-F5344CB8AC3E}">
        <p14:creationId xmlns:p14="http://schemas.microsoft.com/office/powerpoint/2010/main" val="371750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P spid="1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CBA7-76FF-40B2-9545-9F21B654F8A7}"/>
              </a:ext>
            </a:extLst>
          </p:cNvPr>
          <p:cNvSpPr>
            <a:spLocks noGrp="1"/>
          </p:cNvSpPr>
          <p:nvPr>
            <p:ph type="title"/>
          </p:nvPr>
        </p:nvSpPr>
        <p:spPr>
          <a:xfrm>
            <a:off x="0" y="90987"/>
            <a:ext cx="10515600" cy="1325563"/>
          </a:xfrm>
        </p:spPr>
        <p:txBody>
          <a:bodyPr>
            <a:normAutofit/>
          </a:bodyPr>
          <a:lstStyle/>
          <a:p>
            <a:r>
              <a:rPr lang="en-US" sz="3600" dirty="0"/>
              <a:t>Summarizing Qua</a:t>
            </a:r>
            <a:r>
              <a:rPr lang="en-US" sz="3600" dirty="0">
                <a:solidFill>
                  <a:srgbClr val="FF0000"/>
                </a:solidFill>
              </a:rPr>
              <a:t>nt</a:t>
            </a:r>
            <a:r>
              <a:rPr lang="en-US" sz="3600" dirty="0"/>
              <a:t>itative Data  </a:t>
            </a:r>
            <a:br>
              <a:rPr lang="en-US" sz="3600" dirty="0"/>
            </a:br>
            <a:r>
              <a:rPr lang="en-US" sz="3600" dirty="0"/>
              <a:t>Dispersion – Standard Deviation (SD)</a:t>
            </a:r>
            <a:endParaRPr lang="en-IN" sz="3600" dirty="0"/>
          </a:p>
        </p:txBody>
      </p:sp>
      <p:pic>
        <p:nvPicPr>
          <p:cNvPr id="10" name="Picture 9">
            <a:extLst>
              <a:ext uri="{FF2B5EF4-FFF2-40B4-BE49-F238E27FC236}">
                <a16:creationId xmlns:a16="http://schemas.microsoft.com/office/drawing/2014/main" id="{A9561655-986E-4898-B429-51339C3076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9333" y="1287554"/>
            <a:ext cx="3981450" cy="1524000"/>
          </a:xfrm>
          <a:prstGeom prst="rect">
            <a:avLst/>
          </a:prstGeom>
        </p:spPr>
      </p:pic>
      <p:graphicFrame>
        <p:nvGraphicFramePr>
          <p:cNvPr id="12" name="Table 11">
            <a:extLst>
              <a:ext uri="{FF2B5EF4-FFF2-40B4-BE49-F238E27FC236}">
                <a16:creationId xmlns:a16="http://schemas.microsoft.com/office/drawing/2014/main" id="{32C883C1-18F9-4EF8-BA17-BFAD61B32BA2}"/>
              </a:ext>
            </a:extLst>
          </p:cNvPr>
          <p:cNvGraphicFramePr>
            <a:graphicFrameLocks noGrp="1"/>
          </p:cNvGraphicFramePr>
          <p:nvPr/>
        </p:nvGraphicFramePr>
        <p:xfrm>
          <a:off x="373225" y="2933802"/>
          <a:ext cx="5126490" cy="2969774"/>
        </p:xfrm>
        <a:graphic>
          <a:graphicData uri="http://schemas.openxmlformats.org/drawingml/2006/table">
            <a:tbl>
              <a:tblPr>
                <a:tableStyleId>{5C22544A-7EE6-4342-B048-85BDC9FD1C3A}</a:tableStyleId>
              </a:tblPr>
              <a:tblGrid>
                <a:gridCol w="993030">
                  <a:extLst>
                    <a:ext uri="{9D8B030D-6E8A-4147-A177-3AD203B41FA5}">
                      <a16:colId xmlns:a16="http://schemas.microsoft.com/office/drawing/2014/main" val="1421299858"/>
                    </a:ext>
                  </a:extLst>
                </a:gridCol>
                <a:gridCol w="715800">
                  <a:extLst>
                    <a:ext uri="{9D8B030D-6E8A-4147-A177-3AD203B41FA5}">
                      <a16:colId xmlns:a16="http://schemas.microsoft.com/office/drawing/2014/main" val="295540922"/>
                    </a:ext>
                  </a:extLst>
                </a:gridCol>
                <a:gridCol w="991702">
                  <a:extLst>
                    <a:ext uri="{9D8B030D-6E8A-4147-A177-3AD203B41FA5}">
                      <a16:colId xmlns:a16="http://schemas.microsoft.com/office/drawing/2014/main" val="1757398633"/>
                    </a:ext>
                  </a:extLst>
                </a:gridCol>
                <a:gridCol w="615843">
                  <a:extLst>
                    <a:ext uri="{9D8B030D-6E8A-4147-A177-3AD203B41FA5}">
                      <a16:colId xmlns:a16="http://schemas.microsoft.com/office/drawing/2014/main" val="2356420560"/>
                    </a:ext>
                  </a:extLst>
                </a:gridCol>
                <a:gridCol w="955700">
                  <a:extLst>
                    <a:ext uri="{9D8B030D-6E8A-4147-A177-3AD203B41FA5}">
                      <a16:colId xmlns:a16="http://schemas.microsoft.com/office/drawing/2014/main" val="2956555919"/>
                    </a:ext>
                  </a:extLst>
                </a:gridCol>
                <a:gridCol w="854415">
                  <a:extLst>
                    <a:ext uri="{9D8B030D-6E8A-4147-A177-3AD203B41FA5}">
                      <a16:colId xmlns:a16="http://schemas.microsoft.com/office/drawing/2014/main" val="1051647458"/>
                    </a:ext>
                  </a:extLst>
                </a:gridCol>
              </a:tblGrid>
              <a:tr h="455174">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Hrs</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Hrs</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Hrs</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12448080"/>
                  </a:ext>
                </a:extLst>
              </a:tr>
              <a:tr h="231089">
                <a:tc>
                  <a:txBody>
                    <a:bodyPr/>
                    <a:lstStyle/>
                    <a:p>
                      <a:pPr algn="ctr" fontAlgn="b"/>
                      <a:r>
                        <a:rPr lang="en-IN" sz="1600" u="none" strike="noStrike" dirty="0">
                          <a:effectLst/>
                        </a:rPr>
                        <a:t>13</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68</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3</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16</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48</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3837304"/>
                  </a:ext>
                </a:extLst>
              </a:tr>
              <a:tr h="231089">
                <a:tc>
                  <a:txBody>
                    <a:bodyPr/>
                    <a:lstStyle/>
                    <a:p>
                      <a:pPr algn="ctr" fontAlgn="b"/>
                      <a:r>
                        <a:rPr lang="en-IN" sz="1600" u="none" strike="noStrike">
                          <a:effectLst/>
                        </a:rPr>
                        <a:t>20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62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17</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47</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05232221"/>
                  </a:ext>
                </a:extLst>
              </a:tr>
              <a:tr h="231089">
                <a:tc>
                  <a:txBody>
                    <a:bodyPr/>
                    <a:lstStyle/>
                    <a:p>
                      <a:pPr algn="ctr" fontAlgn="b"/>
                      <a:r>
                        <a:rPr lang="en-IN" sz="1600" u="none" strike="noStrike">
                          <a:effectLst/>
                        </a:rPr>
                        <a:t>26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59</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51</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46</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79252039"/>
                  </a:ext>
                </a:extLst>
              </a:tr>
              <a:tr h="231089">
                <a:tc>
                  <a:txBody>
                    <a:bodyPr/>
                    <a:lstStyle/>
                    <a:p>
                      <a:pPr algn="ctr" fontAlgn="b"/>
                      <a:r>
                        <a:rPr lang="en-IN" sz="1600" u="none" strike="noStrike">
                          <a:effectLst/>
                        </a:rPr>
                        <a:t>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57</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51</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15</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46</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6885554"/>
                  </a:ext>
                </a:extLst>
              </a:tr>
              <a:tr h="231089">
                <a:tc>
                  <a:txBody>
                    <a:bodyPr/>
                    <a:lstStyle/>
                    <a:p>
                      <a:pPr algn="ctr" fontAlgn="b"/>
                      <a:r>
                        <a:rPr lang="en-IN" sz="1600" u="none" strike="noStrike">
                          <a:effectLst/>
                        </a:rPr>
                        <a:t>29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56</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50</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11</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45</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54723298"/>
                  </a:ext>
                </a:extLst>
              </a:tr>
              <a:tr h="231089">
                <a:tc>
                  <a:txBody>
                    <a:bodyPr/>
                    <a:lstStyle/>
                    <a:p>
                      <a:pPr algn="ctr" fontAlgn="b"/>
                      <a:r>
                        <a:rPr lang="en-IN" sz="1600" u="none" strike="noStrike">
                          <a:effectLst/>
                        </a:rPr>
                        <a:t>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55</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50</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44</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66859099"/>
                  </a:ext>
                </a:extLst>
              </a:tr>
              <a:tr h="231089">
                <a:tc>
                  <a:txBody>
                    <a:bodyPr/>
                    <a:lstStyle/>
                    <a:p>
                      <a:pPr algn="ctr" fontAlgn="b"/>
                      <a:r>
                        <a:rPr lang="en-IN" sz="1600" u="none" strike="noStrike">
                          <a:effectLst/>
                        </a:rPr>
                        <a:t>14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54</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50</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27</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42</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0263716"/>
                  </a:ext>
                </a:extLst>
              </a:tr>
              <a:tr h="231089">
                <a:tc>
                  <a:txBody>
                    <a:bodyPr/>
                    <a:lstStyle/>
                    <a:p>
                      <a:pPr algn="ctr" fontAlgn="b"/>
                      <a:r>
                        <a:rPr lang="en-IN" sz="1600" u="none" strike="noStrike">
                          <a:effectLst/>
                        </a:rPr>
                        <a:t>25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54</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19</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49</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39</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23318077"/>
                  </a:ext>
                </a:extLst>
              </a:tr>
              <a:tr h="231089">
                <a:tc>
                  <a:txBody>
                    <a:bodyPr/>
                    <a:lstStyle/>
                    <a:p>
                      <a:pPr algn="ctr" fontAlgn="b"/>
                      <a:r>
                        <a:rPr lang="en-IN" sz="1600" u="none" strike="noStrike">
                          <a:effectLst/>
                        </a:rPr>
                        <a:t>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53</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28</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49</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33</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37357149"/>
                  </a:ext>
                </a:extLst>
              </a:tr>
              <a:tr h="231089">
                <a:tc>
                  <a:txBody>
                    <a:bodyPr/>
                    <a:lstStyle/>
                    <a:p>
                      <a:pPr algn="ctr" fontAlgn="b"/>
                      <a:r>
                        <a:rPr lang="en-IN" sz="1600" u="none" strike="noStrike">
                          <a:effectLst/>
                        </a:rPr>
                        <a:t>30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53</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48</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27</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94588787"/>
                  </a:ext>
                </a:extLst>
              </a:tr>
            </a:tbl>
          </a:graphicData>
        </a:graphic>
      </p:graphicFrame>
      <p:sp>
        <p:nvSpPr>
          <p:cNvPr id="13" name="TextBox 12">
            <a:extLst>
              <a:ext uri="{FF2B5EF4-FFF2-40B4-BE49-F238E27FC236}">
                <a16:creationId xmlns:a16="http://schemas.microsoft.com/office/drawing/2014/main" id="{C1BDFBA2-6B77-457D-B955-BBC408A98E71}"/>
              </a:ext>
            </a:extLst>
          </p:cNvPr>
          <p:cNvSpPr txBox="1"/>
          <p:nvPr/>
        </p:nvSpPr>
        <p:spPr>
          <a:xfrm>
            <a:off x="373225" y="1929386"/>
            <a:ext cx="7287208" cy="369332"/>
          </a:xfrm>
          <a:prstGeom prst="rect">
            <a:avLst/>
          </a:prstGeom>
          <a:noFill/>
        </p:spPr>
        <p:txBody>
          <a:bodyPr wrap="square" rtlCol="0">
            <a:spAutoFit/>
          </a:bodyPr>
          <a:lstStyle/>
          <a:p>
            <a:r>
              <a:rPr lang="en-IN" dirty="0"/>
              <a:t>Standard Deviation s (for sample), and </a:t>
            </a:r>
            <a:r>
              <a:rPr lang="el-GR" dirty="0"/>
              <a:t>σ</a:t>
            </a:r>
            <a:r>
              <a:rPr lang="en-IN" dirty="0"/>
              <a:t> (for population) is defined as</a:t>
            </a:r>
          </a:p>
        </p:txBody>
      </p:sp>
      <p:sp>
        <p:nvSpPr>
          <p:cNvPr id="11" name="TextBox 10">
            <a:extLst>
              <a:ext uri="{FF2B5EF4-FFF2-40B4-BE49-F238E27FC236}">
                <a16:creationId xmlns:a16="http://schemas.microsoft.com/office/drawing/2014/main" id="{D7204609-1859-4130-8650-B9AD05219E11}"/>
              </a:ext>
            </a:extLst>
          </p:cNvPr>
          <p:cNvSpPr txBox="1"/>
          <p:nvPr/>
        </p:nvSpPr>
        <p:spPr>
          <a:xfrm>
            <a:off x="5803640" y="2933802"/>
            <a:ext cx="5766319" cy="1200329"/>
          </a:xfrm>
          <a:prstGeom prst="rect">
            <a:avLst/>
          </a:prstGeom>
          <a:noFill/>
        </p:spPr>
        <p:txBody>
          <a:bodyPr wrap="square" rtlCol="0">
            <a:spAutoFit/>
          </a:bodyPr>
          <a:lstStyle/>
          <a:p>
            <a:r>
              <a:rPr lang="en-IN" b="1" u="sng" dirty="0">
                <a:solidFill>
                  <a:srgbClr val="00B050"/>
                </a:solidFill>
              </a:rPr>
              <a:t>Advantages:</a:t>
            </a:r>
          </a:p>
          <a:p>
            <a:r>
              <a:rPr lang="en-IN" dirty="0"/>
              <a:t> - Like mean, uses all the data values</a:t>
            </a:r>
          </a:p>
          <a:p>
            <a:r>
              <a:rPr lang="en-IN" dirty="0"/>
              <a:t> - Has good sampling stability</a:t>
            </a:r>
          </a:p>
          <a:p>
            <a:r>
              <a:rPr lang="en-IN" dirty="0"/>
              <a:t> - The measure is mathematically tractable</a:t>
            </a:r>
          </a:p>
        </p:txBody>
      </p:sp>
      <p:sp>
        <p:nvSpPr>
          <p:cNvPr id="16" name="TextBox 15">
            <a:extLst>
              <a:ext uri="{FF2B5EF4-FFF2-40B4-BE49-F238E27FC236}">
                <a16:creationId xmlns:a16="http://schemas.microsoft.com/office/drawing/2014/main" id="{E6EE1792-8DE8-4417-B31B-1D3341163FB1}"/>
              </a:ext>
            </a:extLst>
          </p:cNvPr>
          <p:cNvSpPr txBox="1"/>
          <p:nvPr/>
        </p:nvSpPr>
        <p:spPr>
          <a:xfrm>
            <a:off x="5803640" y="4418689"/>
            <a:ext cx="5995790" cy="2031325"/>
          </a:xfrm>
          <a:prstGeom prst="rect">
            <a:avLst/>
          </a:prstGeom>
          <a:noFill/>
        </p:spPr>
        <p:txBody>
          <a:bodyPr wrap="square" rtlCol="0">
            <a:spAutoFit/>
          </a:bodyPr>
          <a:lstStyle/>
          <a:p>
            <a:r>
              <a:rPr lang="en-IN" b="1" u="sng" dirty="0">
                <a:solidFill>
                  <a:srgbClr val="FF0000"/>
                </a:solidFill>
              </a:rPr>
              <a:t>Disadvantages:</a:t>
            </a:r>
          </a:p>
          <a:p>
            <a:pPr marL="285750" indent="-285750">
              <a:buFontTx/>
              <a:buChar char="-"/>
            </a:pPr>
            <a:r>
              <a:rPr lang="en-IN" dirty="0"/>
              <a:t>Cannot be used for qualitative data</a:t>
            </a:r>
          </a:p>
          <a:p>
            <a:pPr marL="285750" indent="-285750">
              <a:buFontTx/>
              <a:buChar char="-"/>
            </a:pPr>
            <a:r>
              <a:rPr lang="en-IN" dirty="0"/>
              <a:t>Is influenced by extreme values/outliers</a:t>
            </a:r>
          </a:p>
          <a:p>
            <a:pPr marL="285750" indent="-285750">
              <a:buFontTx/>
              <a:buChar char="-"/>
            </a:pPr>
            <a:r>
              <a:rPr lang="en-IN" dirty="0"/>
              <a:t>Not very appropriate for skewed data</a:t>
            </a:r>
          </a:p>
          <a:p>
            <a:endParaRPr lang="en-IN" dirty="0">
              <a:solidFill>
                <a:srgbClr val="FF0000"/>
              </a:solidFill>
            </a:endParaRPr>
          </a:p>
          <a:p>
            <a:endParaRPr lang="en-IN" b="1" u="sng" dirty="0">
              <a:solidFill>
                <a:srgbClr val="FF0000"/>
              </a:solidFill>
            </a:endParaRPr>
          </a:p>
          <a:p>
            <a:endParaRPr lang="en-IN" dirty="0"/>
          </a:p>
        </p:txBody>
      </p:sp>
    </p:spTree>
    <p:extLst>
      <p:ext uri="{BB962C8B-B14F-4D97-AF65-F5344CB8AC3E}">
        <p14:creationId xmlns:p14="http://schemas.microsoft.com/office/powerpoint/2010/main" val="59318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25582-7B9A-4947-A457-3EF62E1DBF01}"/>
              </a:ext>
            </a:extLst>
          </p:cNvPr>
          <p:cNvSpPr>
            <a:spLocks noGrp="1"/>
          </p:cNvSpPr>
          <p:nvPr>
            <p:ph type="title"/>
          </p:nvPr>
        </p:nvSpPr>
        <p:spPr>
          <a:xfrm>
            <a:off x="101353" y="63286"/>
            <a:ext cx="10515600" cy="780094"/>
          </a:xfrm>
        </p:spPr>
        <p:txBody>
          <a:bodyPr/>
          <a:lstStyle/>
          <a:p>
            <a:r>
              <a:rPr lang="en-US" dirty="0"/>
              <a:t>The need for Descriptive Statistics</a:t>
            </a:r>
            <a:endParaRPr lang="en-GB" dirty="0"/>
          </a:p>
        </p:txBody>
      </p:sp>
      <p:sp>
        <p:nvSpPr>
          <p:cNvPr id="3" name="Content Placeholder 2">
            <a:extLst>
              <a:ext uri="{FF2B5EF4-FFF2-40B4-BE49-F238E27FC236}">
                <a16:creationId xmlns:a16="http://schemas.microsoft.com/office/drawing/2014/main" id="{708E74DB-B92F-4656-93B2-1573219F42A7}"/>
              </a:ext>
            </a:extLst>
          </p:cNvPr>
          <p:cNvSpPr>
            <a:spLocks noGrp="1"/>
          </p:cNvSpPr>
          <p:nvPr>
            <p:ph idx="1"/>
          </p:nvPr>
        </p:nvSpPr>
        <p:spPr/>
        <p:txBody>
          <a:bodyPr/>
          <a:lstStyle/>
          <a:p>
            <a:r>
              <a:rPr lang="en-US" dirty="0"/>
              <a:t>To summarize data for easier comprehension</a:t>
            </a:r>
          </a:p>
          <a:p>
            <a:endParaRPr lang="en-US" dirty="0"/>
          </a:p>
          <a:p>
            <a:r>
              <a:rPr lang="en-US" dirty="0"/>
              <a:t>To Understand the quality of our data</a:t>
            </a:r>
          </a:p>
          <a:p>
            <a:endParaRPr lang="en-US" dirty="0"/>
          </a:p>
          <a:p>
            <a:r>
              <a:rPr lang="en-US" dirty="0"/>
              <a:t>To decide on appropriate statistical models, and the variables to be specified in the model</a:t>
            </a:r>
          </a:p>
          <a:p>
            <a:endParaRPr lang="en-US" dirty="0"/>
          </a:p>
          <a:p>
            <a:endParaRPr lang="en-GB" dirty="0"/>
          </a:p>
        </p:txBody>
      </p:sp>
    </p:spTree>
    <p:extLst>
      <p:ext uri="{BB962C8B-B14F-4D97-AF65-F5344CB8AC3E}">
        <p14:creationId xmlns:p14="http://schemas.microsoft.com/office/powerpoint/2010/main" val="40139918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CBA7-76FF-40B2-9545-9F21B654F8A7}"/>
              </a:ext>
            </a:extLst>
          </p:cNvPr>
          <p:cNvSpPr>
            <a:spLocks noGrp="1"/>
          </p:cNvSpPr>
          <p:nvPr>
            <p:ph type="title"/>
          </p:nvPr>
        </p:nvSpPr>
        <p:spPr>
          <a:xfrm>
            <a:off x="121298" y="27080"/>
            <a:ext cx="10515600" cy="1325563"/>
          </a:xfrm>
        </p:spPr>
        <p:txBody>
          <a:bodyPr>
            <a:normAutofit/>
          </a:bodyPr>
          <a:lstStyle/>
          <a:p>
            <a:r>
              <a:rPr lang="en-US" sz="3600" dirty="0"/>
              <a:t>Summarizing Qua</a:t>
            </a:r>
            <a:r>
              <a:rPr lang="en-US" sz="3600" dirty="0">
                <a:solidFill>
                  <a:srgbClr val="FF0000"/>
                </a:solidFill>
              </a:rPr>
              <a:t>nt</a:t>
            </a:r>
            <a:r>
              <a:rPr lang="en-US" sz="3600" dirty="0"/>
              <a:t>itative Data  </a:t>
            </a:r>
            <a:br>
              <a:rPr lang="en-US" sz="3600" dirty="0"/>
            </a:br>
            <a:r>
              <a:rPr lang="en-US" sz="3600" dirty="0"/>
              <a:t>Dispersion – Coefficient of variation (CV)</a:t>
            </a:r>
            <a:endParaRPr lang="en-IN" sz="3600" dirty="0"/>
          </a:p>
        </p:txBody>
      </p:sp>
      <p:sp>
        <p:nvSpPr>
          <p:cNvPr id="4" name="TextBox 3">
            <a:extLst>
              <a:ext uri="{FF2B5EF4-FFF2-40B4-BE49-F238E27FC236}">
                <a16:creationId xmlns:a16="http://schemas.microsoft.com/office/drawing/2014/main" id="{BD994B8E-609A-4E4C-A64D-DF8F868F8368}"/>
              </a:ext>
            </a:extLst>
          </p:cNvPr>
          <p:cNvSpPr txBox="1"/>
          <p:nvPr/>
        </p:nvSpPr>
        <p:spPr>
          <a:xfrm>
            <a:off x="438539" y="1483567"/>
            <a:ext cx="9881118" cy="369332"/>
          </a:xfrm>
          <a:prstGeom prst="rect">
            <a:avLst/>
          </a:prstGeom>
          <a:noFill/>
        </p:spPr>
        <p:txBody>
          <a:bodyPr wrap="square" rtlCol="0">
            <a:spAutoFit/>
          </a:bodyPr>
          <a:lstStyle/>
          <a:p>
            <a:r>
              <a:rPr lang="en-IN" dirty="0"/>
              <a:t>Data Set 1 : </a:t>
            </a:r>
            <a:r>
              <a:rPr lang="en-IN" dirty="0">
                <a:solidFill>
                  <a:srgbClr val="FF0000"/>
                </a:solidFill>
              </a:rPr>
              <a:t>2, 8, 10,12,18 </a:t>
            </a:r>
            <a:r>
              <a:rPr lang="en-IN" dirty="0">
                <a:sym typeface="Wingdings" panose="05000000000000000000" pitchFamily="2" charset="2"/>
              </a:rPr>
              <a:t> Mean =10, SD = 5.22</a:t>
            </a:r>
            <a:endParaRPr lang="en-IN" dirty="0"/>
          </a:p>
        </p:txBody>
      </p:sp>
      <p:sp>
        <p:nvSpPr>
          <p:cNvPr id="5" name="TextBox 4">
            <a:extLst>
              <a:ext uri="{FF2B5EF4-FFF2-40B4-BE49-F238E27FC236}">
                <a16:creationId xmlns:a16="http://schemas.microsoft.com/office/drawing/2014/main" id="{DFBF05CD-8898-4F29-9229-A702145B9462}"/>
              </a:ext>
            </a:extLst>
          </p:cNvPr>
          <p:cNvSpPr txBox="1"/>
          <p:nvPr/>
        </p:nvSpPr>
        <p:spPr>
          <a:xfrm>
            <a:off x="438539" y="2114747"/>
            <a:ext cx="9881118" cy="369332"/>
          </a:xfrm>
          <a:prstGeom prst="rect">
            <a:avLst/>
          </a:prstGeom>
          <a:noFill/>
        </p:spPr>
        <p:txBody>
          <a:bodyPr wrap="square" rtlCol="0">
            <a:spAutoFit/>
          </a:bodyPr>
          <a:lstStyle/>
          <a:p>
            <a:r>
              <a:rPr lang="en-IN" dirty="0"/>
              <a:t>Data Set 2 : </a:t>
            </a:r>
            <a:r>
              <a:rPr lang="en-IN" dirty="0">
                <a:solidFill>
                  <a:srgbClr val="FF0000"/>
                </a:solidFill>
              </a:rPr>
              <a:t>102, 108, 110,112,118 </a:t>
            </a:r>
            <a:r>
              <a:rPr lang="en-IN" dirty="0">
                <a:sym typeface="Wingdings" panose="05000000000000000000" pitchFamily="2" charset="2"/>
              </a:rPr>
              <a:t> Mean =110, SD = 5.22</a:t>
            </a:r>
            <a:endParaRPr lang="en-IN" dirty="0"/>
          </a:p>
        </p:txBody>
      </p:sp>
      <p:sp>
        <p:nvSpPr>
          <p:cNvPr id="6" name="TextBox 5">
            <a:extLst>
              <a:ext uri="{FF2B5EF4-FFF2-40B4-BE49-F238E27FC236}">
                <a16:creationId xmlns:a16="http://schemas.microsoft.com/office/drawing/2014/main" id="{0294AB46-7714-4C94-ACA8-078CAAE18631}"/>
              </a:ext>
            </a:extLst>
          </p:cNvPr>
          <p:cNvSpPr txBox="1"/>
          <p:nvPr/>
        </p:nvSpPr>
        <p:spPr>
          <a:xfrm>
            <a:off x="438539" y="2745927"/>
            <a:ext cx="7473820" cy="369332"/>
          </a:xfrm>
          <a:prstGeom prst="rect">
            <a:avLst/>
          </a:prstGeom>
          <a:noFill/>
        </p:spPr>
        <p:txBody>
          <a:bodyPr wrap="square" rtlCol="0">
            <a:spAutoFit/>
          </a:bodyPr>
          <a:lstStyle/>
          <a:p>
            <a:r>
              <a:rPr lang="en-IN" dirty="0"/>
              <a:t>Which data set has more variation?</a:t>
            </a:r>
          </a:p>
        </p:txBody>
      </p:sp>
      <p:pic>
        <p:nvPicPr>
          <p:cNvPr id="8" name="Picture 7">
            <a:extLst>
              <a:ext uri="{FF2B5EF4-FFF2-40B4-BE49-F238E27FC236}">
                <a16:creationId xmlns:a16="http://schemas.microsoft.com/office/drawing/2014/main" id="{E4B18969-AC8E-46B5-897F-ECEAB6247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949" y="3620278"/>
            <a:ext cx="1256504" cy="762024"/>
          </a:xfrm>
          <a:prstGeom prst="rect">
            <a:avLst/>
          </a:prstGeom>
        </p:spPr>
      </p:pic>
      <p:sp>
        <p:nvSpPr>
          <p:cNvPr id="9" name="TextBox 8">
            <a:extLst>
              <a:ext uri="{FF2B5EF4-FFF2-40B4-BE49-F238E27FC236}">
                <a16:creationId xmlns:a16="http://schemas.microsoft.com/office/drawing/2014/main" id="{CA84B1B2-9F00-4499-81E4-E7BCDFA10AF2}"/>
              </a:ext>
            </a:extLst>
          </p:cNvPr>
          <p:cNvSpPr txBox="1"/>
          <p:nvPr/>
        </p:nvSpPr>
        <p:spPr>
          <a:xfrm>
            <a:off x="7819053" y="1396316"/>
            <a:ext cx="3713584" cy="369332"/>
          </a:xfrm>
          <a:prstGeom prst="rect">
            <a:avLst/>
          </a:prstGeom>
          <a:noFill/>
        </p:spPr>
        <p:txBody>
          <a:bodyPr wrap="square" rtlCol="0">
            <a:spAutoFit/>
          </a:bodyPr>
          <a:lstStyle/>
          <a:p>
            <a:r>
              <a:rPr lang="en-US" dirty="0">
                <a:solidFill>
                  <a:srgbClr val="FF0000"/>
                </a:solidFill>
              </a:rPr>
              <a:t>CV = 5.22/10 = 0.522 (or) 52.2%</a:t>
            </a:r>
            <a:endParaRPr lang="en-IN" dirty="0">
              <a:solidFill>
                <a:srgbClr val="FF0000"/>
              </a:solidFill>
            </a:endParaRPr>
          </a:p>
        </p:txBody>
      </p:sp>
      <p:sp>
        <p:nvSpPr>
          <p:cNvPr id="11" name="TextBox 10">
            <a:extLst>
              <a:ext uri="{FF2B5EF4-FFF2-40B4-BE49-F238E27FC236}">
                <a16:creationId xmlns:a16="http://schemas.microsoft.com/office/drawing/2014/main" id="{4990A969-A8AB-4B48-B43A-0ADF4913EFB0}"/>
              </a:ext>
            </a:extLst>
          </p:cNvPr>
          <p:cNvSpPr txBox="1"/>
          <p:nvPr/>
        </p:nvSpPr>
        <p:spPr>
          <a:xfrm>
            <a:off x="7819053" y="2086755"/>
            <a:ext cx="3713584" cy="369332"/>
          </a:xfrm>
          <a:prstGeom prst="rect">
            <a:avLst/>
          </a:prstGeom>
          <a:noFill/>
        </p:spPr>
        <p:txBody>
          <a:bodyPr wrap="square" rtlCol="0">
            <a:spAutoFit/>
          </a:bodyPr>
          <a:lstStyle/>
          <a:p>
            <a:r>
              <a:rPr lang="en-US" dirty="0">
                <a:solidFill>
                  <a:srgbClr val="FF0000"/>
                </a:solidFill>
              </a:rPr>
              <a:t>CV = 5.22/110 = 0.047 (or) 4.7%</a:t>
            </a:r>
            <a:endParaRPr lang="en-IN" dirty="0">
              <a:solidFill>
                <a:srgbClr val="FF0000"/>
              </a:solidFill>
            </a:endParaRPr>
          </a:p>
        </p:txBody>
      </p:sp>
      <p:sp>
        <p:nvSpPr>
          <p:cNvPr id="12" name="TextBox 11">
            <a:extLst>
              <a:ext uri="{FF2B5EF4-FFF2-40B4-BE49-F238E27FC236}">
                <a16:creationId xmlns:a16="http://schemas.microsoft.com/office/drawing/2014/main" id="{A39A4DD8-6AE6-408B-B96E-A2BD00ED1F59}"/>
              </a:ext>
            </a:extLst>
          </p:cNvPr>
          <p:cNvSpPr txBox="1"/>
          <p:nvPr/>
        </p:nvSpPr>
        <p:spPr>
          <a:xfrm>
            <a:off x="7912359" y="3429000"/>
            <a:ext cx="3713584" cy="1754326"/>
          </a:xfrm>
          <a:prstGeom prst="rect">
            <a:avLst/>
          </a:prstGeom>
          <a:noFill/>
        </p:spPr>
        <p:txBody>
          <a:bodyPr wrap="square" rtlCol="0">
            <a:spAutoFit/>
          </a:bodyPr>
          <a:lstStyle/>
          <a:p>
            <a:r>
              <a:rPr lang="en-US" dirty="0"/>
              <a:t>Useful when comparing two distributions</a:t>
            </a:r>
          </a:p>
          <a:p>
            <a:endParaRPr lang="en-US" dirty="0"/>
          </a:p>
          <a:p>
            <a:r>
              <a:rPr lang="en-US" dirty="0"/>
              <a:t>Also useful when comparing two different variables (since by definition the CV is unitless)</a:t>
            </a:r>
            <a:endParaRPr lang="en-IN" dirty="0"/>
          </a:p>
        </p:txBody>
      </p:sp>
    </p:spTree>
    <p:extLst>
      <p:ext uri="{BB962C8B-B14F-4D97-AF65-F5344CB8AC3E}">
        <p14:creationId xmlns:p14="http://schemas.microsoft.com/office/powerpoint/2010/main" val="196805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CBA7-76FF-40B2-9545-9F21B654F8A7}"/>
              </a:ext>
            </a:extLst>
          </p:cNvPr>
          <p:cNvSpPr>
            <a:spLocks noGrp="1"/>
          </p:cNvSpPr>
          <p:nvPr>
            <p:ph type="title"/>
          </p:nvPr>
        </p:nvSpPr>
        <p:spPr>
          <a:xfrm>
            <a:off x="121298" y="27080"/>
            <a:ext cx="10515600" cy="1325563"/>
          </a:xfrm>
        </p:spPr>
        <p:txBody>
          <a:bodyPr>
            <a:normAutofit/>
          </a:bodyPr>
          <a:lstStyle/>
          <a:p>
            <a:r>
              <a:rPr lang="en-US" sz="3600" dirty="0"/>
              <a:t>Standard normal distribution and </a:t>
            </a:r>
            <a:br>
              <a:rPr lang="en-US" sz="3600" dirty="0"/>
            </a:br>
            <a:r>
              <a:rPr lang="en-US" sz="3600" dirty="0"/>
              <a:t>Standard normal variate</a:t>
            </a:r>
            <a:endParaRPr lang="en-IN" sz="3600" dirty="0"/>
          </a:p>
        </p:txBody>
      </p:sp>
      <p:pic>
        <p:nvPicPr>
          <p:cNvPr id="7" name="Picture 6" descr="Diagram&#10;&#10;Description automatically generated">
            <a:extLst>
              <a:ext uri="{FF2B5EF4-FFF2-40B4-BE49-F238E27FC236}">
                <a16:creationId xmlns:a16="http://schemas.microsoft.com/office/drawing/2014/main" id="{A55F036E-A865-491A-B1A9-5B17F054889F}"/>
              </a:ext>
            </a:extLst>
          </p:cNvPr>
          <p:cNvPicPr>
            <a:picLocks noChangeAspect="1"/>
          </p:cNvPicPr>
          <p:nvPr/>
        </p:nvPicPr>
        <p:blipFill>
          <a:blip r:embed="rId2"/>
          <a:stretch>
            <a:fillRect/>
          </a:stretch>
        </p:blipFill>
        <p:spPr>
          <a:xfrm>
            <a:off x="1712513" y="2266287"/>
            <a:ext cx="6864820" cy="2138736"/>
          </a:xfrm>
          <a:prstGeom prst="rect">
            <a:avLst/>
          </a:prstGeom>
        </p:spPr>
      </p:pic>
      <p:sp>
        <p:nvSpPr>
          <p:cNvPr id="10" name="TextBox 9">
            <a:extLst>
              <a:ext uri="{FF2B5EF4-FFF2-40B4-BE49-F238E27FC236}">
                <a16:creationId xmlns:a16="http://schemas.microsoft.com/office/drawing/2014/main" id="{EA8D6AB0-921E-4C9A-887D-534852B2BF05}"/>
              </a:ext>
            </a:extLst>
          </p:cNvPr>
          <p:cNvSpPr txBox="1"/>
          <p:nvPr/>
        </p:nvSpPr>
        <p:spPr>
          <a:xfrm>
            <a:off x="9024730" y="3079426"/>
            <a:ext cx="2511650" cy="369332"/>
          </a:xfrm>
          <a:prstGeom prst="rect">
            <a:avLst/>
          </a:prstGeom>
          <a:noFill/>
        </p:spPr>
        <p:txBody>
          <a:bodyPr wrap="none" rtlCol="0">
            <a:spAutoFit/>
          </a:bodyPr>
          <a:lstStyle/>
          <a:p>
            <a:r>
              <a:rPr lang="en-US" dirty="0"/>
              <a:t>Larsen/Farber 4</a:t>
            </a:r>
            <a:r>
              <a:rPr lang="en-US" baseline="30000" dirty="0"/>
              <a:t>th</a:t>
            </a:r>
            <a:r>
              <a:rPr lang="en-US" dirty="0"/>
              <a:t> edition</a:t>
            </a:r>
            <a:endParaRPr lang="en-IN" dirty="0"/>
          </a:p>
        </p:txBody>
      </p:sp>
      <p:pic>
        <p:nvPicPr>
          <p:cNvPr id="5" name="Picture 4">
            <a:extLst>
              <a:ext uri="{FF2B5EF4-FFF2-40B4-BE49-F238E27FC236}">
                <a16:creationId xmlns:a16="http://schemas.microsoft.com/office/drawing/2014/main" id="{19D72765-DCDB-4F28-A1E5-0F871FDB945A}"/>
              </a:ext>
            </a:extLst>
          </p:cNvPr>
          <p:cNvPicPr>
            <a:picLocks noChangeAspect="1"/>
          </p:cNvPicPr>
          <p:nvPr/>
        </p:nvPicPr>
        <p:blipFill>
          <a:blip r:embed="rId3"/>
          <a:stretch>
            <a:fillRect/>
          </a:stretch>
        </p:blipFill>
        <p:spPr>
          <a:xfrm>
            <a:off x="1244444" y="5188680"/>
            <a:ext cx="3169920" cy="754380"/>
          </a:xfrm>
          <a:prstGeom prst="rect">
            <a:avLst/>
          </a:prstGeom>
        </p:spPr>
      </p:pic>
      <p:graphicFrame>
        <p:nvGraphicFramePr>
          <p:cNvPr id="3" name="Object 2">
            <a:extLst>
              <a:ext uri="{FF2B5EF4-FFF2-40B4-BE49-F238E27FC236}">
                <a16:creationId xmlns:a16="http://schemas.microsoft.com/office/drawing/2014/main" id="{9F533AED-5C29-45A2-81A9-343D34A68576}"/>
              </a:ext>
            </a:extLst>
          </p:cNvPr>
          <p:cNvGraphicFramePr>
            <a:graphicFrameLocks noChangeAspect="1"/>
          </p:cNvGraphicFramePr>
          <p:nvPr>
            <p:extLst>
              <p:ext uri="{D42A27DB-BD31-4B8C-83A1-F6EECF244321}">
                <p14:modId xmlns:p14="http://schemas.microsoft.com/office/powerpoint/2010/main" val="1852974118"/>
              </p:ext>
            </p:extLst>
          </p:nvPr>
        </p:nvGraphicFramePr>
        <p:xfrm>
          <a:off x="4927600" y="2667000"/>
          <a:ext cx="914400" cy="198438"/>
        </p:xfrm>
        <a:graphic>
          <a:graphicData uri="http://schemas.openxmlformats.org/presentationml/2006/ole">
            <mc:AlternateContent xmlns:mc="http://schemas.openxmlformats.org/markup-compatibility/2006">
              <mc:Choice xmlns:v="urn:schemas-microsoft-com:vml" Requires="v">
                <p:oleObj name="Equation" r:id="rId4" imgW="914400" imgH="198720" progId="Equation.DSMT4">
                  <p:embed/>
                </p:oleObj>
              </mc:Choice>
              <mc:Fallback>
                <p:oleObj name="Equation" r:id="rId4" imgW="914400" imgH="198720" progId="Equation.DSMT4">
                  <p:embed/>
                  <p:pic>
                    <p:nvPicPr>
                      <p:cNvPr id="0" name=""/>
                      <p:cNvPicPr/>
                      <p:nvPr/>
                    </p:nvPicPr>
                    <p:blipFill>
                      <a:blip r:embed="rId5"/>
                      <a:stretch>
                        <a:fillRect/>
                      </a:stretch>
                    </p:blipFill>
                    <p:spPr>
                      <a:xfrm>
                        <a:off x="4927600" y="2667000"/>
                        <a:ext cx="914400" cy="198438"/>
                      </a:xfrm>
                      <a:prstGeom prst="rect">
                        <a:avLst/>
                      </a:prstGeom>
                    </p:spPr>
                  </p:pic>
                </p:oleObj>
              </mc:Fallback>
            </mc:AlternateContent>
          </a:graphicData>
        </a:graphic>
      </p:graphicFrame>
    </p:spTree>
    <p:extLst>
      <p:ext uri="{BB962C8B-B14F-4D97-AF65-F5344CB8AC3E}">
        <p14:creationId xmlns:p14="http://schemas.microsoft.com/office/powerpoint/2010/main" val="274090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CBA7-76FF-40B2-9545-9F21B654F8A7}"/>
              </a:ext>
            </a:extLst>
          </p:cNvPr>
          <p:cNvSpPr>
            <a:spLocks noGrp="1"/>
          </p:cNvSpPr>
          <p:nvPr>
            <p:ph type="title"/>
          </p:nvPr>
        </p:nvSpPr>
        <p:spPr>
          <a:xfrm>
            <a:off x="0" y="56319"/>
            <a:ext cx="10515600" cy="1325563"/>
          </a:xfrm>
        </p:spPr>
        <p:txBody>
          <a:bodyPr>
            <a:normAutofit/>
          </a:bodyPr>
          <a:lstStyle/>
          <a:p>
            <a:r>
              <a:rPr lang="en-US" sz="3600" dirty="0"/>
              <a:t>Summarizing Qua</a:t>
            </a:r>
            <a:r>
              <a:rPr lang="en-US" sz="3600" dirty="0">
                <a:solidFill>
                  <a:srgbClr val="FF0000"/>
                </a:solidFill>
              </a:rPr>
              <a:t>nt</a:t>
            </a:r>
            <a:r>
              <a:rPr lang="en-US" sz="3600" dirty="0"/>
              <a:t>itative Data  </a:t>
            </a:r>
            <a:br>
              <a:rPr lang="en-US" sz="3600" dirty="0"/>
            </a:br>
            <a:r>
              <a:rPr lang="en-US" sz="3600" dirty="0"/>
              <a:t>Dispersion – Skewness and Kurtosis</a:t>
            </a:r>
            <a:endParaRPr lang="en-IN" sz="3600" dirty="0"/>
          </a:p>
        </p:txBody>
      </p:sp>
      <p:pic>
        <p:nvPicPr>
          <p:cNvPr id="4" name="Content Placeholder 4">
            <a:extLst>
              <a:ext uri="{FF2B5EF4-FFF2-40B4-BE49-F238E27FC236}">
                <a16:creationId xmlns:a16="http://schemas.microsoft.com/office/drawing/2014/main" id="{D9ACB6E5-B614-4792-B742-65CF5B0326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20026" y="1342001"/>
            <a:ext cx="5534053" cy="1967680"/>
          </a:xfrm>
        </p:spPr>
      </p:pic>
      <p:pic>
        <p:nvPicPr>
          <p:cNvPr id="5" name="Picture 4">
            <a:extLst>
              <a:ext uri="{FF2B5EF4-FFF2-40B4-BE49-F238E27FC236}">
                <a16:creationId xmlns:a16="http://schemas.microsoft.com/office/drawing/2014/main" id="{DE0EB93A-30D8-4512-957E-085F64F78B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131" y="4730617"/>
            <a:ext cx="11231542" cy="1967680"/>
          </a:xfrm>
          <a:prstGeom prst="rect">
            <a:avLst/>
          </a:prstGeom>
        </p:spPr>
      </p:pic>
      <p:sp>
        <p:nvSpPr>
          <p:cNvPr id="6" name="TextBox 5">
            <a:extLst>
              <a:ext uri="{FF2B5EF4-FFF2-40B4-BE49-F238E27FC236}">
                <a16:creationId xmlns:a16="http://schemas.microsoft.com/office/drawing/2014/main" id="{25A20D7C-DAE9-4C36-BA78-D1C844E4CB7B}"/>
              </a:ext>
            </a:extLst>
          </p:cNvPr>
          <p:cNvSpPr txBox="1"/>
          <p:nvPr/>
        </p:nvSpPr>
        <p:spPr>
          <a:xfrm>
            <a:off x="261261" y="1679510"/>
            <a:ext cx="5253132" cy="646331"/>
          </a:xfrm>
          <a:prstGeom prst="rect">
            <a:avLst/>
          </a:prstGeom>
          <a:noFill/>
        </p:spPr>
        <p:txBody>
          <a:bodyPr wrap="square" rtlCol="0">
            <a:spAutoFit/>
          </a:bodyPr>
          <a:lstStyle/>
          <a:p>
            <a:r>
              <a:rPr lang="en-US" dirty="0"/>
              <a:t>Skewness measures the symmetry of the distribution along the x-axis</a:t>
            </a:r>
            <a:endParaRPr lang="en-IN" sz="3200" dirty="0"/>
          </a:p>
        </p:txBody>
      </p:sp>
      <p:sp>
        <p:nvSpPr>
          <p:cNvPr id="7" name="TextBox 6">
            <a:extLst>
              <a:ext uri="{FF2B5EF4-FFF2-40B4-BE49-F238E27FC236}">
                <a16:creationId xmlns:a16="http://schemas.microsoft.com/office/drawing/2014/main" id="{82BED47E-66AD-484F-9372-6E50FD75F07B}"/>
              </a:ext>
            </a:extLst>
          </p:cNvPr>
          <p:cNvSpPr txBox="1"/>
          <p:nvPr/>
        </p:nvSpPr>
        <p:spPr>
          <a:xfrm>
            <a:off x="373224" y="3163078"/>
            <a:ext cx="4711960" cy="646331"/>
          </a:xfrm>
          <a:prstGeom prst="rect">
            <a:avLst/>
          </a:prstGeom>
          <a:noFill/>
        </p:spPr>
        <p:txBody>
          <a:bodyPr wrap="square" rtlCol="0">
            <a:spAutoFit/>
          </a:bodyPr>
          <a:lstStyle/>
          <a:p>
            <a:r>
              <a:rPr lang="en-US" dirty="0"/>
              <a:t>Kurtosis measures the “peakedness” of the distribution</a:t>
            </a:r>
            <a:endParaRPr lang="en-IN" dirty="0"/>
          </a:p>
        </p:txBody>
      </p:sp>
      <p:sp>
        <p:nvSpPr>
          <p:cNvPr id="8" name="Arrow: Right 7">
            <a:extLst>
              <a:ext uri="{FF2B5EF4-FFF2-40B4-BE49-F238E27FC236}">
                <a16:creationId xmlns:a16="http://schemas.microsoft.com/office/drawing/2014/main" id="{CC76E290-C112-42BF-ACB8-8F616ABFC947}"/>
              </a:ext>
            </a:extLst>
          </p:cNvPr>
          <p:cNvSpPr/>
          <p:nvPr/>
        </p:nvSpPr>
        <p:spPr>
          <a:xfrm>
            <a:off x="4562669" y="2463282"/>
            <a:ext cx="951724" cy="2548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Down 8">
            <a:extLst>
              <a:ext uri="{FF2B5EF4-FFF2-40B4-BE49-F238E27FC236}">
                <a16:creationId xmlns:a16="http://schemas.microsoft.com/office/drawing/2014/main" id="{223D5AFD-3365-44A5-AC96-73DF39AAE37F}"/>
              </a:ext>
            </a:extLst>
          </p:cNvPr>
          <p:cNvSpPr/>
          <p:nvPr/>
        </p:nvSpPr>
        <p:spPr>
          <a:xfrm rot="17890477">
            <a:off x="3415005" y="3513421"/>
            <a:ext cx="242596" cy="8372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Statistics - Kurtosis">
            <a:extLst>
              <a:ext uri="{FF2B5EF4-FFF2-40B4-BE49-F238E27FC236}">
                <a16:creationId xmlns:a16="http://schemas.microsoft.com/office/drawing/2014/main" id="{B151D236-9A02-4DAC-9292-BDEE297D9A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5309" y="3235171"/>
            <a:ext cx="2629434" cy="1495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09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CBA7-76FF-40B2-9545-9F21B654F8A7}"/>
              </a:ext>
            </a:extLst>
          </p:cNvPr>
          <p:cNvSpPr>
            <a:spLocks noGrp="1"/>
          </p:cNvSpPr>
          <p:nvPr>
            <p:ph type="title"/>
          </p:nvPr>
        </p:nvSpPr>
        <p:spPr>
          <a:xfrm>
            <a:off x="121298" y="27080"/>
            <a:ext cx="10515600" cy="1325563"/>
          </a:xfrm>
        </p:spPr>
        <p:txBody>
          <a:bodyPr>
            <a:normAutofit/>
          </a:bodyPr>
          <a:lstStyle/>
          <a:p>
            <a:r>
              <a:rPr lang="en-US" sz="3600" dirty="0"/>
              <a:t>Summarizing Qua</a:t>
            </a:r>
            <a:r>
              <a:rPr lang="en-US" sz="3600" dirty="0">
                <a:solidFill>
                  <a:srgbClr val="FF0000"/>
                </a:solidFill>
              </a:rPr>
              <a:t>li</a:t>
            </a:r>
            <a:r>
              <a:rPr lang="en-US" sz="3600" dirty="0"/>
              <a:t>tative Data  </a:t>
            </a:r>
            <a:br>
              <a:rPr lang="en-US" sz="3600" dirty="0"/>
            </a:br>
            <a:r>
              <a:rPr lang="en-US" sz="3600" dirty="0"/>
              <a:t>Dispersion – Index of Diversity (Gini Impurity)</a:t>
            </a:r>
            <a:endParaRPr lang="en-IN" sz="3600"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39A4DD8-6AE6-408B-B96E-A2BD00ED1F59}"/>
                  </a:ext>
                </a:extLst>
              </p:cNvPr>
              <p:cNvSpPr txBox="1"/>
              <p:nvPr/>
            </p:nvSpPr>
            <p:spPr>
              <a:xfrm>
                <a:off x="5129739" y="2200555"/>
                <a:ext cx="5617210" cy="391582"/>
              </a:xfrm>
              <a:prstGeom prst="rect">
                <a:avLst/>
              </a:prstGeom>
              <a:noFill/>
            </p:spPr>
            <p:txBody>
              <a:bodyPr wrap="square" rtlCol="0">
                <a:spAutoFit/>
              </a:bodyPr>
              <a:lstStyle/>
              <a:p>
                <a:r>
                  <a:rPr lang="en-US" dirty="0"/>
                  <a:t>Index of Diversity = </a:t>
                </a:r>
                <a14:m>
                  <m:oMath xmlns:m="http://schemas.openxmlformats.org/officeDocument/2006/math">
                    <m:r>
                      <a:rPr lang="en-IN" b="0" i="1" smtClean="0">
                        <a:latin typeface="Cambria Math" panose="02040503050406030204" pitchFamily="18" charset="0"/>
                      </a:rPr>
                      <m:t>1−</m:t>
                    </m:r>
                    <m:nary>
                      <m:naryPr>
                        <m:chr m:val="∑"/>
                        <m:ctrlPr>
                          <a:rPr lang="pt-BR" i="1" smtClean="0">
                            <a:latin typeface="Cambria Math" panose="02040503050406030204" pitchFamily="18" charset="0"/>
                          </a:rPr>
                        </m:ctrlPr>
                      </m:naryPr>
                      <m:sub>
                        <m:r>
                          <a:rPr lang="en-IN" b="0" i="1" smtClean="0">
                            <a:latin typeface="Cambria Math" panose="02040503050406030204" pitchFamily="18" charset="0"/>
                          </a:rPr>
                          <m:t>𝑖</m:t>
                        </m:r>
                        <m:r>
                          <a:rPr lang="pt-BR" i="1" smtClean="0">
                            <a:latin typeface="Cambria Math" panose="02040503050406030204" pitchFamily="18" charset="0"/>
                          </a:rPr>
                          <m:t>=</m:t>
                        </m:r>
                        <m:r>
                          <a:rPr lang="en-IN" b="0" i="1" smtClean="0">
                            <a:latin typeface="Cambria Math" panose="02040503050406030204" pitchFamily="18" charset="0"/>
                          </a:rPr>
                          <m:t>1</m:t>
                        </m:r>
                      </m:sub>
                      <m:sup>
                        <m:r>
                          <a:rPr lang="en-IN" b="0" i="1" smtClean="0">
                            <a:latin typeface="Cambria Math" panose="02040503050406030204" pitchFamily="18" charset="0"/>
                          </a:rPr>
                          <m:t>𝑘</m:t>
                        </m:r>
                      </m:sup>
                      <m:e>
                        <m:sSup>
                          <m:sSupPr>
                            <m:ctrlPr>
                              <a:rPr lang="pt-BR" i="1" smtClean="0">
                                <a:latin typeface="Cambria Math" panose="02040503050406030204" pitchFamily="18" charset="0"/>
                              </a:rPr>
                            </m:ctrlPr>
                          </m:sSupPr>
                          <m:e>
                            <m:r>
                              <m:rPr>
                                <m:nor/>
                              </m:rPr>
                              <a:rPr lang="en-IN" dirty="0"/>
                              <m:t>p</m:t>
                            </m:r>
                            <m:r>
                              <m:rPr>
                                <m:nor/>
                              </m:rPr>
                              <a:rPr lang="en-IN" baseline="-25000" dirty="0"/>
                              <m:t>i</m:t>
                            </m:r>
                            <m:r>
                              <m:rPr>
                                <m:nor/>
                              </m:rPr>
                              <a:rPr lang="en-IN" dirty="0"/>
                              <m:t> </m:t>
                            </m:r>
                          </m:e>
                          <m:sup>
                            <m:r>
                              <a:rPr lang="en-IN" b="0" i="1" smtClean="0">
                                <a:latin typeface="Cambria Math" panose="02040503050406030204" pitchFamily="18" charset="0"/>
                              </a:rPr>
                              <m:t>2</m:t>
                            </m:r>
                          </m:sup>
                        </m:sSup>
                      </m:e>
                    </m:nary>
                  </m:oMath>
                </a14:m>
                <a:endParaRPr lang="en-IN" dirty="0"/>
              </a:p>
            </p:txBody>
          </p:sp>
        </mc:Choice>
        <mc:Fallback xmlns="">
          <p:sp>
            <p:nvSpPr>
              <p:cNvPr id="12" name="TextBox 11">
                <a:extLst>
                  <a:ext uri="{FF2B5EF4-FFF2-40B4-BE49-F238E27FC236}">
                    <a16:creationId xmlns:a16="http://schemas.microsoft.com/office/drawing/2014/main" id="{A39A4DD8-6AE6-408B-B96E-A2BD00ED1F59}"/>
                  </a:ext>
                </a:extLst>
              </p:cNvPr>
              <p:cNvSpPr txBox="1">
                <a:spLocks noRot="1" noChangeAspect="1" noMove="1" noResize="1" noEditPoints="1" noAdjustHandles="1" noChangeArrowheads="1" noChangeShapeType="1" noTextEdit="1"/>
              </p:cNvSpPr>
              <p:nvPr/>
            </p:nvSpPr>
            <p:spPr>
              <a:xfrm>
                <a:off x="5129739" y="2200555"/>
                <a:ext cx="5617210" cy="391582"/>
              </a:xfrm>
              <a:prstGeom prst="rect">
                <a:avLst/>
              </a:prstGeom>
              <a:blipFill>
                <a:blip r:embed="rId2"/>
                <a:stretch>
                  <a:fillRect l="-868" t="-107813" b="-176563"/>
                </a:stretch>
              </a:blipFill>
            </p:spPr>
            <p:txBody>
              <a:bodyPr/>
              <a:lstStyle/>
              <a:p>
                <a:r>
                  <a:rPr lang="en-IN">
                    <a:noFill/>
                  </a:rPr>
                  <a:t> </a:t>
                </a:r>
              </a:p>
            </p:txBody>
          </p:sp>
        </mc:Fallback>
      </mc:AlternateContent>
      <p:graphicFrame>
        <p:nvGraphicFramePr>
          <p:cNvPr id="10" name="Table 9">
            <a:extLst>
              <a:ext uri="{FF2B5EF4-FFF2-40B4-BE49-F238E27FC236}">
                <a16:creationId xmlns:a16="http://schemas.microsoft.com/office/drawing/2014/main" id="{D55B9E21-0AB8-4222-A19C-3E7726C047A1}"/>
              </a:ext>
            </a:extLst>
          </p:cNvPr>
          <p:cNvGraphicFramePr>
            <a:graphicFrameLocks noGrp="1"/>
          </p:cNvGraphicFramePr>
          <p:nvPr/>
        </p:nvGraphicFramePr>
        <p:xfrm>
          <a:off x="269232" y="2218332"/>
          <a:ext cx="2886495" cy="1127760"/>
        </p:xfrm>
        <a:graphic>
          <a:graphicData uri="http://schemas.openxmlformats.org/drawingml/2006/table">
            <a:tbl>
              <a:tblPr>
                <a:tableStyleId>{5C22544A-7EE6-4342-B048-85BDC9FD1C3A}</a:tableStyleId>
              </a:tblPr>
              <a:tblGrid>
                <a:gridCol w="1788564">
                  <a:extLst>
                    <a:ext uri="{9D8B030D-6E8A-4147-A177-3AD203B41FA5}">
                      <a16:colId xmlns:a16="http://schemas.microsoft.com/office/drawing/2014/main" val="4220494802"/>
                    </a:ext>
                  </a:extLst>
                </a:gridCol>
                <a:gridCol w="1097931">
                  <a:extLst>
                    <a:ext uri="{9D8B030D-6E8A-4147-A177-3AD203B41FA5}">
                      <a16:colId xmlns:a16="http://schemas.microsoft.com/office/drawing/2014/main" val="104499917"/>
                    </a:ext>
                  </a:extLst>
                </a:gridCol>
              </a:tblGrid>
              <a:tr h="266700">
                <a:tc>
                  <a:txBody>
                    <a:bodyPr/>
                    <a:lstStyle/>
                    <a:p>
                      <a:pPr algn="ctr" fontAlgn="b"/>
                      <a:r>
                        <a:rPr lang="en-IN" sz="1800" u="none" strike="noStrike" dirty="0">
                          <a:solidFill>
                            <a:srgbClr val="FF0000"/>
                          </a:solidFill>
                          <a:effectLst/>
                        </a:rPr>
                        <a:t>Plant</a:t>
                      </a:r>
                      <a:endParaRPr lang="en-IN" sz="18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solidFill>
                            <a:srgbClr val="FF0000"/>
                          </a:solidFill>
                          <a:effectLst/>
                        </a:rPr>
                        <a:t>Frequency</a:t>
                      </a:r>
                      <a:endParaRPr lang="en-IN" sz="18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635341"/>
                  </a:ext>
                </a:extLst>
              </a:tr>
              <a:tr h="266700">
                <a:tc>
                  <a:txBody>
                    <a:bodyPr/>
                    <a:lstStyle/>
                    <a:p>
                      <a:pPr algn="ctr" fontAlgn="b"/>
                      <a:r>
                        <a:rPr lang="en-IN" sz="1800" u="none" strike="noStrike" dirty="0">
                          <a:effectLst/>
                        </a:rPr>
                        <a:t>A</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12</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334408"/>
                  </a:ext>
                </a:extLst>
              </a:tr>
              <a:tr h="266700">
                <a:tc>
                  <a:txBody>
                    <a:bodyPr/>
                    <a:lstStyle/>
                    <a:p>
                      <a:pPr algn="ctr" fontAlgn="b"/>
                      <a:r>
                        <a:rPr lang="en-IN" sz="1800" u="none" strike="noStrike" dirty="0">
                          <a:effectLst/>
                        </a:rPr>
                        <a:t>B</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9</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171469"/>
                  </a:ext>
                </a:extLst>
              </a:tr>
              <a:tr h="266700">
                <a:tc>
                  <a:txBody>
                    <a:bodyPr/>
                    <a:lstStyle/>
                    <a:p>
                      <a:pPr algn="ctr" fontAlgn="b"/>
                      <a:r>
                        <a:rPr lang="en-IN" sz="1800" u="none" strike="noStrike">
                          <a:effectLst/>
                        </a:rPr>
                        <a:t>C</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9</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86634221"/>
                  </a:ext>
                </a:extLst>
              </a:tr>
            </a:tbl>
          </a:graphicData>
        </a:graphic>
      </p:graphicFrame>
      <p:graphicFrame>
        <p:nvGraphicFramePr>
          <p:cNvPr id="13" name="Table 12">
            <a:extLst>
              <a:ext uri="{FF2B5EF4-FFF2-40B4-BE49-F238E27FC236}">
                <a16:creationId xmlns:a16="http://schemas.microsoft.com/office/drawing/2014/main" id="{E3AB087A-B76D-4B39-B3EA-2E195D3E8A94}"/>
              </a:ext>
            </a:extLst>
          </p:cNvPr>
          <p:cNvGraphicFramePr>
            <a:graphicFrameLocks noGrp="1"/>
          </p:cNvGraphicFramePr>
          <p:nvPr/>
        </p:nvGraphicFramePr>
        <p:xfrm>
          <a:off x="3155727" y="2218332"/>
          <a:ext cx="1097931" cy="1127760"/>
        </p:xfrm>
        <a:graphic>
          <a:graphicData uri="http://schemas.openxmlformats.org/drawingml/2006/table">
            <a:tbl>
              <a:tblPr>
                <a:tableStyleId>{5C22544A-7EE6-4342-B048-85BDC9FD1C3A}</a:tableStyleId>
              </a:tblPr>
              <a:tblGrid>
                <a:gridCol w="1097931">
                  <a:extLst>
                    <a:ext uri="{9D8B030D-6E8A-4147-A177-3AD203B41FA5}">
                      <a16:colId xmlns:a16="http://schemas.microsoft.com/office/drawing/2014/main" val="104499917"/>
                    </a:ext>
                  </a:extLst>
                </a:gridCol>
              </a:tblGrid>
              <a:tr h="266700">
                <a:tc>
                  <a:txBody>
                    <a:bodyPr/>
                    <a:lstStyle/>
                    <a:p>
                      <a:pPr algn="ctr" fontAlgn="b"/>
                      <a:r>
                        <a:rPr lang="en-IN" sz="1800" u="none" strike="noStrike" dirty="0">
                          <a:solidFill>
                            <a:srgbClr val="FF0000"/>
                          </a:solidFill>
                          <a:effectLst/>
                        </a:rPr>
                        <a:t>Proportion</a:t>
                      </a:r>
                      <a:endParaRPr lang="en-IN" sz="18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635341"/>
                  </a:ext>
                </a:extLst>
              </a:tr>
              <a:tr h="266700">
                <a:tc>
                  <a:txBody>
                    <a:bodyPr/>
                    <a:lstStyle/>
                    <a:p>
                      <a:pPr algn="ctr" fontAlgn="b"/>
                      <a:r>
                        <a:rPr lang="en-IN" sz="1800" u="none" strike="noStrike" dirty="0">
                          <a:effectLst/>
                        </a:rPr>
                        <a:t>0.4</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334408"/>
                  </a:ext>
                </a:extLst>
              </a:tr>
              <a:tr h="266700">
                <a:tc>
                  <a:txBody>
                    <a:bodyPr/>
                    <a:lstStyle/>
                    <a:p>
                      <a:pPr algn="ctr" fontAlgn="b"/>
                      <a:r>
                        <a:rPr lang="en-IN" sz="1800" u="none" strike="noStrike" dirty="0">
                          <a:effectLst/>
                        </a:rPr>
                        <a:t>0.3</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171469"/>
                  </a:ext>
                </a:extLst>
              </a:tr>
              <a:tr h="266700">
                <a:tc>
                  <a:txBody>
                    <a:bodyPr/>
                    <a:lstStyle/>
                    <a:p>
                      <a:pPr algn="ctr" fontAlgn="b"/>
                      <a:r>
                        <a:rPr lang="en-IN" sz="1800" u="none" strike="noStrike" dirty="0">
                          <a:effectLst/>
                        </a:rPr>
                        <a:t>0.3</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86634221"/>
                  </a:ext>
                </a:extLst>
              </a:tr>
            </a:tbl>
          </a:graphicData>
        </a:graphic>
      </p:graphicFrame>
      <p:sp>
        <p:nvSpPr>
          <p:cNvPr id="7" name="TextBox 6">
            <a:extLst>
              <a:ext uri="{FF2B5EF4-FFF2-40B4-BE49-F238E27FC236}">
                <a16:creationId xmlns:a16="http://schemas.microsoft.com/office/drawing/2014/main" id="{CC0B1695-30A2-492A-B85F-3A8A5BC71811}"/>
              </a:ext>
            </a:extLst>
          </p:cNvPr>
          <p:cNvSpPr txBox="1"/>
          <p:nvPr/>
        </p:nvSpPr>
        <p:spPr>
          <a:xfrm>
            <a:off x="5129739" y="2976760"/>
            <a:ext cx="5717219" cy="369332"/>
          </a:xfrm>
          <a:prstGeom prst="rect">
            <a:avLst/>
          </a:prstGeom>
          <a:noFill/>
        </p:spPr>
        <p:txBody>
          <a:bodyPr wrap="square" rtlCol="0">
            <a:spAutoFit/>
          </a:bodyPr>
          <a:lstStyle/>
          <a:p>
            <a:r>
              <a:rPr lang="en-IN" dirty="0"/>
              <a:t>Index of Diversity = 1 – (0.4)</a:t>
            </a:r>
            <a:r>
              <a:rPr lang="en-IN" baseline="30000" dirty="0"/>
              <a:t>2</a:t>
            </a:r>
            <a:r>
              <a:rPr lang="en-IN" dirty="0"/>
              <a:t> – (0.3)</a:t>
            </a:r>
            <a:r>
              <a:rPr lang="en-IN" baseline="30000" dirty="0"/>
              <a:t>2</a:t>
            </a:r>
            <a:r>
              <a:rPr lang="en-IN" dirty="0"/>
              <a:t> - (0.3)</a:t>
            </a:r>
            <a:r>
              <a:rPr lang="en-IN" baseline="30000" dirty="0"/>
              <a:t>2</a:t>
            </a:r>
            <a:r>
              <a:rPr lang="en-IN" dirty="0"/>
              <a:t> = 0.66</a:t>
            </a:r>
          </a:p>
        </p:txBody>
      </p:sp>
      <p:graphicFrame>
        <p:nvGraphicFramePr>
          <p:cNvPr id="14" name="Table 13">
            <a:extLst>
              <a:ext uri="{FF2B5EF4-FFF2-40B4-BE49-F238E27FC236}">
                <a16:creationId xmlns:a16="http://schemas.microsoft.com/office/drawing/2014/main" id="{415D8DF1-9828-41D8-8EEE-55556F7BAA10}"/>
              </a:ext>
            </a:extLst>
          </p:cNvPr>
          <p:cNvGraphicFramePr>
            <a:graphicFrameLocks noGrp="1"/>
          </p:cNvGraphicFramePr>
          <p:nvPr/>
        </p:nvGraphicFramePr>
        <p:xfrm>
          <a:off x="269232" y="3871058"/>
          <a:ext cx="2886495" cy="1127760"/>
        </p:xfrm>
        <a:graphic>
          <a:graphicData uri="http://schemas.openxmlformats.org/drawingml/2006/table">
            <a:tbl>
              <a:tblPr>
                <a:tableStyleId>{5C22544A-7EE6-4342-B048-85BDC9FD1C3A}</a:tableStyleId>
              </a:tblPr>
              <a:tblGrid>
                <a:gridCol w="1788564">
                  <a:extLst>
                    <a:ext uri="{9D8B030D-6E8A-4147-A177-3AD203B41FA5}">
                      <a16:colId xmlns:a16="http://schemas.microsoft.com/office/drawing/2014/main" val="4220494802"/>
                    </a:ext>
                  </a:extLst>
                </a:gridCol>
                <a:gridCol w="1097931">
                  <a:extLst>
                    <a:ext uri="{9D8B030D-6E8A-4147-A177-3AD203B41FA5}">
                      <a16:colId xmlns:a16="http://schemas.microsoft.com/office/drawing/2014/main" val="104499917"/>
                    </a:ext>
                  </a:extLst>
                </a:gridCol>
              </a:tblGrid>
              <a:tr h="266700">
                <a:tc>
                  <a:txBody>
                    <a:bodyPr/>
                    <a:lstStyle/>
                    <a:p>
                      <a:pPr algn="ctr" fontAlgn="b"/>
                      <a:r>
                        <a:rPr lang="en-IN" sz="1800" u="none" strike="noStrike" dirty="0">
                          <a:solidFill>
                            <a:srgbClr val="FF0000"/>
                          </a:solidFill>
                          <a:effectLst/>
                        </a:rPr>
                        <a:t>Plant</a:t>
                      </a:r>
                      <a:endParaRPr lang="en-IN" sz="18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solidFill>
                            <a:srgbClr val="FF0000"/>
                          </a:solidFill>
                          <a:effectLst/>
                        </a:rPr>
                        <a:t>Frequency</a:t>
                      </a:r>
                      <a:endParaRPr lang="en-IN" sz="18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635341"/>
                  </a:ext>
                </a:extLst>
              </a:tr>
              <a:tr h="266700">
                <a:tc>
                  <a:txBody>
                    <a:bodyPr/>
                    <a:lstStyle/>
                    <a:p>
                      <a:pPr algn="ctr" fontAlgn="b"/>
                      <a:r>
                        <a:rPr lang="en-IN" sz="1800" u="none" strike="noStrike" dirty="0">
                          <a:effectLst/>
                        </a:rPr>
                        <a:t>A</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30</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334408"/>
                  </a:ext>
                </a:extLst>
              </a:tr>
              <a:tr h="266700">
                <a:tc>
                  <a:txBody>
                    <a:bodyPr/>
                    <a:lstStyle/>
                    <a:p>
                      <a:pPr algn="ctr" fontAlgn="b"/>
                      <a:r>
                        <a:rPr lang="en-IN" sz="1800" u="none" strike="noStrike" dirty="0">
                          <a:effectLst/>
                        </a:rPr>
                        <a:t>B</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171469"/>
                  </a:ext>
                </a:extLst>
              </a:tr>
              <a:tr h="266700">
                <a:tc>
                  <a:txBody>
                    <a:bodyPr/>
                    <a:lstStyle/>
                    <a:p>
                      <a:pPr algn="ctr" fontAlgn="b"/>
                      <a:r>
                        <a:rPr lang="en-IN" sz="1800" u="none" strike="noStrike">
                          <a:effectLst/>
                        </a:rPr>
                        <a:t>C</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86634221"/>
                  </a:ext>
                </a:extLst>
              </a:tr>
            </a:tbl>
          </a:graphicData>
        </a:graphic>
      </p:graphicFrame>
      <p:graphicFrame>
        <p:nvGraphicFramePr>
          <p:cNvPr id="15" name="Table 14">
            <a:extLst>
              <a:ext uri="{FF2B5EF4-FFF2-40B4-BE49-F238E27FC236}">
                <a16:creationId xmlns:a16="http://schemas.microsoft.com/office/drawing/2014/main" id="{C6F5758B-153F-4EB5-BE63-D5682BB4C66A}"/>
              </a:ext>
            </a:extLst>
          </p:cNvPr>
          <p:cNvGraphicFramePr>
            <a:graphicFrameLocks noGrp="1"/>
          </p:cNvGraphicFramePr>
          <p:nvPr/>
        </p:nvGraphicFramePr>
        <p:xfrm>
          <a:off x="3155727" y="3871058"/>
          <a:ext cx="1097931" cy="1127760"/>
        </p:xfrm>
        <a:graphic>
          <a:graphicData uri="http://schemas.openxmlformats.org/drawingml/2006/table">
            <a:tbl>
              <a:tblPr>
                <a:tableStyleId>{5C22544A-7EE6-4342-B048-85BDC9FD1C3A}</a:tableStyleId>
              </a:tblPr>
              <a:tblGrid>
                <a:gridCol w="1097931">
                  <a:extLst>
                    <a:ext uri="{9D8B030D-6E8A-4147-A177-3AD203B41FA5}">
                      <a16:colId xmlns:a16="http://schemas.microsoft.com/office/drawing/2014/main" val="104499917"/>
                    </a:ext>
                  </a:extLst>
                </a:gridCol>
              </a:tblGrid>
              <a:tr h="266700">
                <a:tc>
                  <a:txBody>
                    <a:bodyPr/>
                    <a:lstStyle/>
                    <a:p>
                      <a:pPr algn="ctr" fontAlgn="b"/>
                      <a:r>
                        <a:rPr lang="en-IN" sz="1800" u="none" strike="noStrike" dirty="0">
                          <a:solidFill>
                            <a:srgbClr val="FF0000"/>
                          </a:solidFill>
                          <a:effectLst/>
                        </a:rPr>
                        <a:t>Proportion</a:t>
                      </a:r>
                      <a:endParaRPr lang="en-IN" sz="18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635341"/>
                  </a:ext>
                </a:extLst>
              </a:tr>
              <a:tr h="266700">
                <a:tc>
                  <a:txBody>
                    <a:bodyPr/>
                    <a:lstStyle/>
                    <a:p>
                      <a:pPr algn="ctr" fontAlgn="b"/>
                      <a:r>
                        <a:rPr lang="en-IN" sz="1800" u="none" strike="noStrike" dirty="0">
                          <a:effectLst/>
                        </a:rPr>
                        <a:t>1</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334408"/>
                  </a:ext>
                </a:extLst>
              </a:tr>
              <a:tr h="266700">
                <a:tc>
                  <a:txBody>
                    <a:bodyPr/>
                    <a:lstStyle/>
                    <a:p>
                      <a:pPr algn="ctr" fontAlgn="b"/>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171469"/>
                  </a:ext>
                </a:extLst>
              </a:tr>
              <a:tr h="266700">
                <a:tc>
                  <a:txBody>
                    <a:bodyPr/>
                    <a:lstStyle/>
                    <a:p>
                      <a:pPr algn="ctr" fontAlgn="b"/>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86634221"/>
                  </a:ext>
                </a:extLst>
              </a:tr>
            </a:tbl>
          </a:graphicData>
        </a:graphic>
      </p:graphicFrame>
      <p:sp>
        <p:nvSpPr>
          <p:cNvPr id="16" name="TextBox 15">
            <a:extLst>
              <a:ext uri="{FF2B5EF4-FFF2-40B4-BE49-F238E27FC236}">
                <a16:creationId xmlns:a16="http://schemas.microsoft.com/office/drawing/2014/main" id="{935D80E2-BCD7-4B1B-9450-297822299BFA}"/>
              </a:ext>
            </a:extLst>
          </p:cNvPr>
          <p:cNvSpPr txBox="1"/>
          <p:nvPr/>
        </p:nvSpPr>
        <p:spPr>
          <a:xfrm>
            <a:off x="5129739" y="4119239"/>
            <a:ext cx="4545367" cy="646331"/>
          </a:xfrm>
          <a:prstGeom prst="rect">
            <a:avLst/>
          </a:prstGeom>
          <a:noFill/>
        </p:spPr>
        <p:txBody>
          <a:bodyPr wrap="square" rtlCol="0">
            <a:spAutoFit/>
          </a:bodyPr>
          <a:lstStyle/>
          <a:p>
            <a:r>
              <a:rPr lang="en-IN" dirty="0"/>
              <a:t>Index of Diversity will be 0 if all the elements have come from just one plant</a:t>
            </a:r>
          </a:p>
        </p:txBody>
      </p:sp>
      <p:graphicFrame>
        <p:nvGraphicFramePr>
          <p:cNvPr id="17" name="Table 16">
            <a:extLst>
              <a:ext uri="{FF2B5EF4-FFF2-40B4-BE49-F238E27FC236}">
                <a16:creationId xmlns:a16="http://schemas.microsoft.com/office/drawing/2014/main" id="{9E2D3689-86D1-4318-A827-CF12D98B1D0B}"/>
              </a:ext>
            </a:extLst>
          </p:cNvPr>
          <p:cNvGraphicFramePr>
            <a:graphicFrameLocks noGrp="1"/>
          </p:cNvGraphicFramePr>
          <p:nvPr/>
        </p:nvGraphicFramePr>
        <p:xfrm>
          <a:off x="269232" y="5346231"/>
          <a:ext cx="2886495" cy="1127760"/>
        </p:xfrm>
        <a:graphic>
          <a:graphicData uri="http://schemas.openxmlformats.org/drawingml/2006/table">
            <a:tbl>
              <a:tblPr>
                <a:tableStyleId>{5C22544A-7EE6-4342-B048-85BDC9FD1C3A}</a:tableStyleId>
              </a:tblPr>
              <a:tblGrid>
                <a:gridCol w="1788564">
                  <a:extLst>
                    <a:ext uri="{9D8B030D-6E8A-4147-A177-3AD203B41FA5}">
                      <a16:colId xmlns:a16="http://schemas.microsoft.com/office/drawing/2014/main" val="4220494802"/>
                    </a:ext>
                  </a:extLst>
                </a:gridCol>
                <a:gridCol w="1097931">
                  <a:extLst>
                    <a:ext uri="{9D8B030D-6E8A-4147-A177-3AD203B41FA5}">
                      <a16:colId xmlns:a16="http://schemas.microsoft.com/office/drawing/2014/main" val="104499917"/>
                    </a:ext>
                  </a:extLst>
                </a:gridCol>
              </a:tblGrid>
              <a:tr h="266700">
                <a:tc>
                  <a:txBody>
                    <a:bodyPr/>
                    <a:lstStyle/>
                    <a:p>
                      <a:pPr algn="ctr" fontAlgn="b"/>
                      <a:r>
                        <a:rPr lang="en-IN" sz="1800" u="none" strike="noStrike" dirty="0">
                          <a:solidFill>
                            <a:srgbClr val="FF0000"/>
                          </a:solidFill>
                          <a:effectLst/>
                        </a:rPr>
                        <a:t>Plant</a:t>
                      </a:r>
                      <a:endParaRPr lang="en-IN" sz="18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solidFill>
                            <a:srgbClr val="FF0000"/>
                          </a:solidFill>
                          <a:effectLst/>
                        </a:rPr>
                        <a:t>Frequency</a:t>
                      </a:r>
                      <a:endParaRPr lang="en-IN" sz="18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635341"/>
                  </a:ext>
                </a:extLst>
              </a:tr>
              <a:tr h="266700">
                <a:tc>
                  <a:txBody>
                    <a:bodyPr/>
                    <a:lstStyle/>
                    <a:p>
                      <a:pPr algn="ctr" fontAlgn="b"/>
                      <a:r>
                        <a:rPr lang="en-IN" sz="1800" u="none" strike="noStrike" dirty="0">
                          <a:effectLst/>
                        </a:rPr>
                        <a:t>A</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10</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334408"/>
                  </a:ext>
                </a:extLst>
              </a:tr>
              <a:tr h="266700">
                <a:tc>
                  <a:txBody>
                    <a:bodyPr/>
                    <a:lstStyle/>
                    <a:p>
                      <a:pPr algn="ctr" fontAlgn="b"/>
                      <a:r>
                        <a:rPr lang="en-IN" sz="1800" u="none" strike="noStrike" dirty="0">
                          <a:effectLst/>
                        </a:rPr>
                        <a:t>B</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b="0" i="0" u="none" strike="noStrike" dirty="0">
                          <a:solidFill>
                            <a:srgbClr val="000000"/>
                          </a:solidFill>
                          <a:effectLst/>
                          <a:latin typeface="Calibri" panose="020F0502020204030204" pitchFamily="34" charset="0"/>
                        </a:rPr>
                        <a:t>10</a:t>
                      </a:r>
                    </a:p>
                  </a:txBody>
                  <a:tcPr marL="7620" marR="7620" marT="7620" marB="0" anchor="b"/>
                </a:tc>
                <a:extLst>
                  <a:ext uri="{0D108BD9-81ED-4DB2-BD59-A6C34878D82A}">
                    <a16:rowId xmlns:a16="http://schemas.microsoft.com/office/drawing/2014/main" val="4172171469"/>
                  </a:ext>
                </a:extLst>
              </a:tr>
              <a:tr h="266700">
                <a:tc>
                  <a:txBody>
                    <a:bodyPr/>
                    <a:lstStyle/>
                    <a:p>
                      <a:pPr algn="ctr" fontAlgn="b"/>
                      <a:r>
                        <a:rPr lang="en-IN" sz="1800" u="none" strike="noStrike" dirty="0">
                          <a:effectLst/>
                        </a:rPr>
                        <a:t>C</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b="0" i="0" u="none" strike="noStrike" dirty="0">
                          <a:solidFill>
                            <a:srgbClr val="000000"/>
                          </a:solidFill>
                          <a:effectLst/>
                          <a:latin typeface="Calibri" panose="020F0502020204030204" pitchFamily="34" charset="0"/>
                        </a:rPr>
                        <a:t>10</a:t>
                      </a:r>
                    </a:p>
                  </a:txBody>
                  <a:tcPr marL="7620" marR="7620" marT="7620" marB="0" anchor="b"/>
                </a:tc>
                <a:extLst>
                  <a:ext uri="{0D108BD9-81ED-4DB2-BD59-A6C34878D82A}">
                    <a16:rowId xmlns:a16="http://schemas.microsoft.com/office/drawing/2014/main" val="686634221"/>
                  </a:ext>
                </a:extLst>
              </a:tr>
            </a:tbl>
          </a:graphicData>
        </a:graphic>
      </p:graphicFrame>
      <p:graphicFrame>
        <p:nvGraphicFramePr>
          <p:cNvPr id="18" name="Table 17">
            <a:extLst>
              <a:ext uri="{FF2B5EF4-FFF2-40B4-BE49-F238E27FC236}">
                <a16:creationId xmlns:a16="http://schemas.microsoft.com/office/drawing/2014/main" id="{9F8ED9A0-25D4-4FA9-BFB6-C30BC4A44BB2}"/>
              </a:ext>
            </a:extLst>
          </p:cNvPr>
          <p:cNvGraphicFramePr>
            <a:graphicFrameLocks noGrp="1"/>
          </p:cNvGraphicFramePr>
          <p:nvPr/>
        </p:nvGraphicFramePr>
        <p:xfrm>
          <a:off x="3155727" y="5346231"/>
          <a:ext cx="1097931" cy="1127760"/>
        </p:xfrm>
        <a:graphic>
          <a:graphicData uri="http://schemas.openxmlformats.org/drawingml/2006/table">
            <a:tbl>
              <a:tblPr>
                <a:tableStyleId>{5C22544A-7EE6-4342-B048-85BDC9FD1C3A}</a:tableStyleId>
              </a:tblPr>
              <a:tblGrid>
                <a:gridCol w="1097931">
                  <a:extLst>
                    <a:ext uri="{9D8B030D-6E8A-4147-A177-3AD203B41FA5}">
                      <a16:colId xmlns:a16="http://schemas.microsoft.com/office/drawing/2014/main" val="104499917"/>
                    </a:ext>
                  </a:extLst>
                </a:gridCol>
              </a:tblGrid>
              <a:tr h="266700">
                <a:tc>
                  <a:txBody>
                    <a:bodyPr/>
                    <a:lstStyle/>
                    <a:p>
                      <a:pPr algn="ctr" fontAlgn="b"/>
                      <a:r>
                        <a:rPr lang="en-IN" sz="1800" u="none" strike="noStrike" dirty="0">
                          <a:solidFill>
                            <a:srgbClr val="FF0000"/>
                          </a:solidFill>
                          <a:effectLst/>
                        </a:rPr>
                        <a:t>Proportion</a:t>
                      </a:r>
                      <a:endParaRPr lang="en-IN" sz="18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635341"/>
                  </a:ext>
                </a:extLst>
              </a:tr>
              <a:tr h="266700">
                <a:tc>
                  <a:txBody>
                    <a:bodyPr/>
                    <a:lstStyle/>
                    <a:p>
                      <a:pPr algn="ctr" fontAlgn="b"/>
                      <a:r>
                        <a:rPr lang="en-IN" sz="1800" u="none" strike="noStrike" dirty="0">
                          <a:effectLst/>
                        </a:rPr>
                        <a:t>1/3</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334408"/>
                  </a:ext>
                </a:extLst>
              </a:tr>
              <a:tr h="266700">
                <a:tc>
                  <a:txBody>
                    <a:bodyPr/>
                    <a:lstStyle/>
                    <a:p>
                      <a:pPr algn="ctr" fontAlgn="b"/>
                      <a:r>
                        <a:rPr lang="en-IN" sz="1800" u="none" strike="noStrike" dirty="0">
                          <a:effectLst/>
                        </a:rPr>
                        <a:t>1/3</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171469"/>
                  </a:ext>
                </a:extLst>
              </a:tr>
              <a:tr h="266700">
                <a:tc>
                  <a:txBody>
                    <a:bodyPr/>
                    <a:lstStyle/>
                    <a:p>
                      <a:pPr algn="ctr" fontAlgn="b"/>
                      <a:r>
                        <a:rPr lang="en-IN" sz="1800" u="none" strike="noStrike" dirty="0">
                          <a:effectLst/>
                        </a:rPr>
                        <a:t>1/3</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86634221"/>
                  </a:ext>
                </a:extLst>
              </a:tr>
            </a:tbl>
          </a:graphicData>
        </a:graphic>
      </p:graphicFrame>
      <p:sp>
        <p:nvSpPr>
          <p:cNvPr id="19" name="TextBox 18">
            <a:extLst>
              <a:ext uri="{FF2B5EF4-FFF2-40B4-BE49-F238E27FC236}">
                <a16:creationId xmlns:a16="http://schemas.microsoft.com/office/drawing/2014/main" id="{0D061DD8-B364-4E91-803C-91571AE3DDF5}"/>
              </a:ext>
            </a:extLst>
          </p:cNvPr>
          <p:cNvSpPr txBox="1"/>
          <p:nvPr/>
        </p:nvSpPr>
        <p:spPr>
          <a:xfrm>
            <a:off x="5129739" y="5538717"/>
            <a:ext cx="4545367" cy="646331"/>
          </a:xfrm>
          <a:prstGeom prst="rect">
            <a:avLst/>
          </a:prstGeom>
          <a:noFill/>
        </p:spPr>
        <p:txBody>
          <a:bodyPr wrap="square" rtlCol="0">
            <a:spAutoFit/>
          </a:bodyPr>
          <a:lstStyle/>
          <a:p>
            <a:r>
              <a:rPr lang="en-IN" dirty="0"/>
              <a:t>Index of Diversity will be 0.667 if the elements have come in equally from all plants</a:t>
            </a:r>
          </a:p>
        </p:txBody>
      </p:sp>
    </p:spTree>
    <p:extLst>
      <p:ext uri="{BB962C8B-B14F-4D97-AF65-F5344CB8AC3E}">
        <p14:creationId xmlns:p14="http://schemas.microsoft.com/office/powerpoint/2010/main" val="3798923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p:bldP spid="16" grpId="0"/>
      <p:bldP spid="19" grpId="0"/>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CBA7-76FF-40B2-9545-9F21B654F8A7}"/>
              </a:ext>
            </a:extLst>
          </p:cNvPr>
          <p:cNvSpPr>
            <a:spLocks noGrp="1"/>
          </p:cNvSpPr>
          <p:nvPr>
            <p:ph type="title"/>
          </p:nvPr>
        </p:nvSpPr>
        <p:spPr>
          <a:xfrm>
            <a:off x="121298" y="27080"/>
            <a:ext cx="10515600" cy="1325563"/>
          </a:xfrm>
        </p:spPr>
        <p:txBody>
          <a:bodyPr>
            <a:normAutofit/>
          </a:bodyPr>
          <a:lstStyle/>
          <a:p>
            <a:r>
              <a:rPr lang="en-US" sz="3600" dirty="0"/>
              <a:t>Summarizing Qua</a:t>
            </a:r>
            <a:r>
              <a:rPr lang="en-US" sz="3600" dirty="0">
                <a:solidFill>
                  <a:srgbClr val="FF0000"/>
                </a:solidFill>
              </a:rPr>
              <a:t>li</a:t>
            </a:r>
            <a:r>
              <a:rPr lang="en-US" sz="3600" dirty="0"/>
              <a:t>tative Data  </a:t>
            </a:r>
            <a:br>
              <a:rPr lang="en-US" sz="3600" dirty="0"/>
            </a:br>
            <a:r>
              <a:rPr lang="en-US" sz="3600" dirty="0"/>
              <a:t>Dispersion – Index of qualitative variation</a:t>
            </a:r>
            <a:endParaRPr lang="en-IN" sz="3600" dirty="0"/>
          </a:p>
        </p:txBody>
      </p:sp>
      <p:graphicFrame>
        <p:nvGraphicFramePr>
          <p:cNvPr id="10" name="Table 9">
            <a:extLst>
              <a:ext uri="{FF2B5EF4-FFF2-40B4-BE49-F238E27FC236}">
                <a16:creationId xmlns:a16="http://schemas.microsoft.com/office/drawing/2014/main" id="{D55B9E21-0AB8-4222-A19C-3E7726C047A1}"/>
              </a:ext>
            </a:extLst>
          </p:cNvPr>
          <p:cNvGraphicFramePr>
            <a:graphicFrameLocks noGrp="1"/>
          </p:cNvGraphicFramePr>
          <p:nvPr/>
        </p:nvGraphicFramePr>
        <p:xfrm>
          <a:off x="269232" y="2218332"/>
          <a:ext cx="2886495" cy="1127760"/>
        </p:xfrm>
        <a:graphic>
          <a:graphicData uri="http://schemas.openxmlformats.org/drawingml/2006/table">
            <a:tbl>
              <a:tblPr>
                <a:tableStyleId>{5C22544A-7EE6-4342-B048-85BDC9FD1C3A}</a:tableStyleId>
              </a:tblPr>
              <a:tblGrid>
                <a:gridCol w="1788564">
                  <a:extLst>
                    <a:ext uri="{9D8B030D-6E8A-4147-A177-3AD203B41FA5}">
                      <a16:colId xmlns:a16="http://schemas.microsoft.com/office/drawing/2014/main" val="4220494802"/>
                    </a:ext>
                  </a:extLst>
                </a:gridCol>
                <a:gridCol w="1097931">
                  <a:extLst>
                    <a:ext uri="{9D8B030D-6E8A-4147-A177-3AD203B41FA5}">
                      <a16:colId xmlns:a16="http://schemas.microsoft.com/office/drawing/2014/main" val="104499917"/>
                    </a:ext>
                  </a:extLst>
                </a:gridCol>
              </a:tblGrid>
              <a:tr h="266700">
                <a:tc>
                  <a:txBody>
                    <a:bodyPr/>
                    <a:lstStyle/>
                    <a:p>
                      <a:pPr algn="ctr" fontAlgn="b"/>
                      <a:r>
                        <a:rPr lang="en-IN" sz="1800" u="none" strike="noStrike" dirty="0">
                          <a:solidFill>
                            <a:srgbClr val="FF0000"/>
                          </a:solidFill>
                          <a:effectLst/>
                        </a:rPr>
                        <a:t>Plant</a:t>
                      </a:r>
                      <a:endParaRPr lang="en-IN" sz="18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solidFill>
                            <a:srgbClr val="FF0000"/>
                          </a:solidFill>
                          <a:effectLst/>
                        </a:rPr>
                        <a:t>Frequency</a:t>
                      </a:r>
                      <a:endParaRPr lang="en-IN" sz="18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635341"/>
                  </a:ext>
                </a:extLst>
              </a:tr>
              <a:tr h="266700">
                <a:tc>
                  <a:txBody>
                    <a:bodyPr/>
                    <a:lstStyle/>
                    <a:p>
                      <a:pPr algn="ctr" fontAlgn="b"/>
                      <a:r>
                        <a:rPr lang="en-IN" sz="1800" u="none" strike="noStrike" dirty="0">
                          <a:effectLst/>
                        </a:rPr>
                        <a:t>A</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12</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334408"/>
                  </a:ext>
                </a:extLst>
              </a:tr>
              <a:tr h="266700">
                <a:tc>
                  <a:txBody>
                    <a:bodyPr/>
                    <a:lstStyle/>
                    <a:p>
                      <a:pPr algn="ctr" fontAlgn="b"/>
                      <a:r>
                        <a:rPr lang="en-IN" sz="1800" u="none" strike="noStrike" dirty="0">
                          <a:effectLst/>
                        </a:rPr>
                        <a:t>B</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9</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171469"/>
                  </a:ext>
                </a:extLst>
              </a:tr>
              <a:tr h="266700">
                <a:tc>
                  <a:txBody>
                    <a:bodyPr/>
                    <a:lstStyle/>
                    <a:p>
                      <a:pPr algn="ctr" fontAlgn="b"/>
                      <a:r>
                        <a:rPr lang="en-IN" sz="1800" u="none" strike="noStrike">
                          <a:effectLst/>
                        </a:rPr>
                        <a:t>C</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9</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86634221"/>
                  </a:ext>
                </a:extLst>
              </a:tr>
            </a:tbl>
          </a:graphicData>
        </a:graphic>
      </p:graphicFrame>
      <p:graphicFrame>
        <p:nvGraphicFramePr>
          <p:cNvPr id="13" name="Table 12">
            <a:extLst>
              <a:ext uri="{FF2B5EF4-FFF2-40B4-BE49-F238E27FC236}">
                <a16:creationId xmlns:a16="http://schemas.microsoft.com/office/drawing/2014/main" id="{E3AB087A-B76D-4B39-B3EA-2E195D3E8A94}"/>
              </a:ext>
            </a:extLst>
          </p:cNvPr>
          <p:cNvGraphicFramePr>
            <a:graphicFrameLocks noGrp="1"/>
          </p:cNvGraphicFramePr>
          <p:nvPr/>
        </p:nvGraphicFramePr>
        <p:xfrm>
          <a:off x="3155727" y="2218332"/>
          <a:ext cx="1097931" cy="1127760"/>
        </p:xfrm>
        <a:graphic>
          <a:graphicData uri="http://schemas.openxmlformats.org/drawingml/2006/table">
            <a:tbl>
              <a:tblPr>
                <a:tableStyleId>{5C22544A-7EE6-4342-B048-85BDC9FD1C3A}</a:tableStyleId>
              </a:tblPr>
              <a:tblGrid>
                <a:gridCol w="1097931">
                  <a:extLst>
                    <a:ext uri="{9D8B030D-6E8A-4147-A177-3AD203B41FA5}">
                      <a16:colId xmlns:a16="http://schemas.microsoft.com/office/drawing/2014/main" val="104499917"/>
                    </a:ext>
                  </a:extLst>
                </a:gridCol>
              </a:tblGrid>
              <a:tr h="266700">
                <a:tc>
                  <a:txBody>
                    <a:bodyPr/>
                    <a:lstStyle/>
                    <a:p>
                      <a:pPr algn="ctr" fontAlgn="b"/>
                      <a:r>
                        <a:rPr lang="en-IN" sz="1800" u="none" strike="noStrike" dirty="0">
                          <a:solidFill>
                            <a:srgbClr val="FF0000"/>
                          </a:solidFill>
                          <a:effectLst/>
                        </a:rPr>
                        <a:t>Proportion</a:t>
                      </a:r>
                      <a:endParaRPr lang="en-IN" sz="18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635341"/>
                  </a:ext>
                </a:extLst>
              </a:tr>
              <a:tr h="266700">
                <a:tc>
                  <a:txBody>
                    <a:bodyPr/>
                    <a:lstStyle/>
                    <a:p>
                      <a:pPr algn="ctr" fontAlgn="b"/>
                      <a:r>
                        <a:rPr lang="en-IN" sz="1800" u="none" strike="noStrike" dirty="0">
                          <a:effectLst/>
                        </a:rPr>
                        <a:t>0.4</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334408"/>
                  </a:ext>
                </a:extLst>
              </a:tr>
              <a:tr h="266700">
                <a:tc>
                  <a:txBody>
                    <a:bodyPr/>
                    <a:lstStyle/>
                    <a:p>
                      <a:pPr algn="ctr" fontAlgn="b"/>
                      <a:r>
                        <a:rPr lang="en-IN" sz="1800" u="none" strike="noStrike" dirty="0">
                          <a:effectLst/>
                        </a:rPr>
                        <a:t>0.3</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171469"/>
                  </a:ext>
                </a:extLst>
              </a:tr>
              <a:tr h="266700">
                <a:tc>
                  <a:txBody>
                    <a:bodyPr/>
                    <a:lstStyle/>
                    <a:p>
                      <a:pPr algn="ctr" fontAlgn="b"/>
                      <a:r>
                        <a:rPr lang="en-IN" sz="1800" u="none" strike="noStrike" dirty="0">
                          <a:effectLst/>
                        </a:rPr>
                        <a:t>0.3</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86634221"/>
                  </a:ext>
                </a:extLst>
              </a:tr>
            </a:tbl>
          </a:graphicData>
        </a:graphic>
      </p:graphicFrame>
      <p:sp>
        <p:nvSpPr>
          <p:cNvPr id="7" name="TextBox 6">
            <a:extLst>
              <a:ext uri="{FF2B5EF4-FFF2-40B4-BE49-F238E27FC236}">
                <a16:creationId xmlns:a16="http://schemas.microsoft.com/office/drawing/2014/main" id="{CC0B1695-30A2-492A-B85F-3A8A5BC71811}"/>
              </a:ext>
            </a:extLst>
          </p:cNvPr>
          <p:cNvSpPr txBox="1"/>
          <p:nvPr/>
        </p:nvSpPr>
        <p:spPr>
          <a:xfrm>
            <a:off x="5141167" y="2973702"/>
            <a:ext cx="6781601" cy="369332"/>
          </a:xfrm>
          <a:prstGeom prst="rect">
            <a:avLst/>
          </a:prstGeom>
          <a:noFill/>
        </p:spPr>
        <p:txBody>
          <a:bodyPr wrap="square" rtlCol="0">
            <a:spAutoFit/>
          </a:bodyPr>
          <a:lstStyle/>
          <a:p>
            <a:r>
              <a:rPr lang="en-IN" dirty="0"/>
              <a:t>Index of </a:t>
            </a:r>
            <a:r>
              <a:rPr lang="en-US" dirty="0"/>
              <a:t>qualitative variation</a:t>
            </a:r>
            <a:r>
              <a:rPr lang="en-IN" dirty="0"/>
              <a:t> = {1 – (0.4)</a:t>
            </a:r>
            <a:r>
              <a:rPr lang="en-IN" baseline="30000" dirty="0"/>
              <a:t>2</a:t>
            </a:r>
            <a:r>
              <a:rPr lang="en-IN" dirty="0"/>
              <a:t> – (0.3)</a:t>
            </a:r>
            <a:r>
              <a:rPr lang="en-IN" baseline="30000" dirty="0"/>
              <a:t>2</a:t>
            </a:r>
            <a:r>
              <a:rPr lang="en-IN" dirty="0"/>
              <a:t> - (0.3)</a:t>
            </a:r>
            <a:r>
              <a:rPr lang="en-IN" baseline="30000" dirty="0"/>
              <a:t>2</a:t>
            </a:r>
            <a:r>
              <a:rPr lang="en-IN" dirty="0"/>
              <a:t>} * 3/2 = 0.96</a:t>
            </a:r>
          </a:p>
        </p:txBody>
      </p:sp>
      <p:graphicFrame>
        <p:nvGraphicFramePr>
          <p:cNvPr id="14" name="Table 13">
            <a:extLst>
              <a:ext uri="{FF2B5EF4-FFF2-40B4-BE49-F238E27FC236}">
                <a16:creationId xmlns:a16="http://schemas.microsoft.com/office/drawing/2014/main" id="{415D8DF1-9828-41D8-8EEE-55556F7BAA10}"/>
              </a:ext>
            </a:extLst>
          </p:cNvPr>
          <p:cNvGraphicFramePr>
            <a:graphicFrameLocks noGrp="1"/>
          </p:cNvGraphicFramePr>
          <p:nvPr/>
        </p:nvGraphicFramePr>
        <p:xfrm>
          <a:off x="269232" y="3871058"/>
          <a:ext cx="2886495" cy="1127760"/>
        </p:xfrm>
        <a:graphic>
          <a:graphicData uri="http://schemas.openxmlformats.org/drawingml/2006/table">
            <a:tbl>
              <a:tblPr>
                <a:tableStyleId>{5C22544A-7EE6-4342-B048-85BDC9FD1C3A}</a:tableStyleId>
              </a:tblPr>
              <a:tblGrid>
                <a:gridCol w="1788564">
                  <a:extLst>
                    <a:ext uri="{9D8B030D-6E8A-4147-A177-3AD203B41FA5}">
                      <a16:colId xmlns:a16="http://schemas.microsoft.com/office/drawing/2014/main" val="4220494802"/>
                    </a:ext>
                  </a:extLst>
                </a:gridCol>
                <a:gridCol w="1097931">
                  <a:extLst>
                    <a:ext uri="{9D8B030D-6E8A-4147-A177-3AD203B41FA5}">
                      <a16:colId xmlns:a16="http://schemas.microsoft.com/office/drawing/2014/main" val="104499917"/>
                    </a:ext>
                  </a:extLst>
                </a:gridCol>
              </a:tblGrid>
              <a:tr h="266700">
                <a:tc>
                  <a:txBody>
                    <a:bodyPr/>
                    <a:lstStyle/>
                    <a:p>
                      <a:pPr algn="ctr" fontAlgn="b"/>
                      <a:r>
                        <a:rPr lang="en-IN" sz="1800" u="none" strike="noStrike" dirty="0">
                          <a:solidFill>
                            <a:srgbClr val="FF0000"/>
                          </a:solidFill>
                          <a:effectLst/>
                        </a:rPr>
                        <a:t>Plant</a:t>
                      </a:r>
                      <a:endParaRPr lang="en-IN" sz="18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solidFill>
                            <a:srgbClr val="FF0000"/>
                          </a:solidFill>
                          <a:effectLst/>
                        </a:rPr>
                        <a:t>Frequency</a:t>
                      </a:r>
                      <a:endParaRPr lang="en-IN" sz="18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635341"/>
                  </a:ext>
                </a:extLst>
              </a:tr>
              <a:tr h="266700">
                <a:tc>
                  <a:txBody>
                    <a:bodyPr/>
                    <a:lstStyle/>
                    <a:p>
                      <a:pPr algn="ctr" fontAlgn="b"/>
                      <a:r>
                        <a:rPr lang="en-IN" sz="1800" u="none" strike="noStrike" dirty="0">
                          <a:effectLst/>
                        </a:rPr>
                        <a:t>A</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30</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334408"/>
                  </a:ext>
                </a:extLst>
              </a:tr>
              <a:tr h="266700">
                <a:tc>
                  <a:txBody>
                    <a:bodyPr/>
                    <a:lstStyle/>
                    <a:p>
                      <a:pPr algn="ctr" fontAlgn="b"/>
                      <a:r>
                        <a:rPr lang="en-IN" sz="1800" u="none" strike="noStrike" dirty="0">
                          <a:effectLst/>
                        </a:rPr>
                        <a:t>B</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171469"/>
                  </a:ext>
                </a:extLst>
              </a:tr>
              <a:tr h="266700">
                <a:tc>
                  <a:txBody>
                    <a:bodyPr/>
                    <a:lstStyle/>
                    <a:p>
                      <a:pPr algn="ctr" fontAlgn="b"/>
                      <a:r>
                        <a:rPr lang="en-IN" sz="1800" u="none" strike="noStrike">
                          <a:effectLst/>
                        </a:rPr>
                        <a:t>C</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86634221"/>
                  </a:ext>
                </a:extLst>
              </a:tr>
            </a:tbl>
          </a:graphicData>
        </a:graphic>
      </p:graphicFrame>
      <p:graphicFrame>
        <p:nvGraphicFramePr>
          <p:cNvPr id="15" name="Table 14">
            <a:extLst>
              <a:ext uri="{FF2B5EF4-FFF2-40B4-BE49-F238E27FC236}">
                <a16:creationId xmlns:a16="http://schemas.microsoft.com/office/drawing/2014/main" id="{C6F5758B-153F-4EB5-BE63-D5682BB4C66A}"/>
              </a:ext>
            </a:extLst>
          </p:cNvPr>
          <p:cNvGraphicFramePr>
            <a:graphicFrameLocks noGrp="1"/>
          </p:cNvGraphicFramePr>
          <p:nvPr/>
        </p:nvGraphicFramePr>
        <p:xfrm>
          <a:off x="3155727" y="3871058"/>
          <a:ext cx="1097931" cy="1127760"/>
        </p:xfrm>
        <a:graphic>
          <a:graphicData uri="http://schemas.openxmlformats.org/drawingml/2006/table">
            <a:tbl>
              <a:tblPr>
                <a:tableStyleId>{5C22544A-7EE6-4342-B048-85BDC9FD1C3A}</a:tableStyleId>
              </a:tblPr>
              <a:tblGrid>
                <a:gridCol w="1097931">
                  <a:extLst>
                    <a:ext uri="{9D8B030D-6E8A-4147-A177-3AD203B41FA5}">
                      <a16:colId xmlns:a16="http://schemas.microsoft.com/office/drawing/2014/main" val="104499917"/>
                    </a:ext>
                  </a:extLst>
                </a:gridCol>
              </a:tblGrid>
              <a:tr h="266700">
                <a:tc>
                  <a:txBody>
                    <a:bodyPr/>
                    <a:lstStyle/>
                    <a:p>
                      <a:pPr algn="ctr" fontAlgn="b"/>
                      <a:r>
                        <a:rPr lang="en-IN" sz="1800" u="none" strike="noStrike" dirty="0">
                          <a:solidFill>
                            <a:srgbClr val="FF0000"/>
                          </a:solidFill>
                          <a:effectLst/>
                        </a:rPr>
                        <a:t>Proportion</a:t>
                      </a:r>
                      <a:endParaRPr lang="en-IN" sz="18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635341"/>
                  </a:ext>
                </a:extLst>
              </a:tr>
              <a:tr h="266700">
                <a:tc>
                  <a:txBody>
                    <a:bodyPr/>
                    <a:lstStyle/>
                    <a:p>
                      <a:pPr algn="ctr" fontAlgn="b"/>
                      <a:r>
                        <a:rPr lang="en-IN" sz="1800" u="none" strike="noStrike" dirty="0">
                          <a:effectLst/>
                        </a:rPr>
                        <a:t>1</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334408"/>
                  </a:ext>
                </a:extLst>
              </a:tr>
              <a:tr h="266700">
                <a:tc>
                  <a:txBody>
                    <a:bodyPr/>
                    <a:lstStyle/>
                    <a:p>
                      <a:pPr algn="ctr" fontAlgn="b"/>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171469"/>
                  </a:ext>
                </a:extLst>
              </a:tr>
              <a:tr h="266700">
                <a:tc>
                  <a:txBody>
                    <a:bodyPr/>
                    <a:lstStyle/>
                    <a:p>
                      <a:pPr algn="ctr" fontAlgn="b"/>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86634221"/>
                  </a:ext>
                </a:extLst>
              </a:tr>
            </a:tbl>
          </a:graphicData>
        </a:graphic>
      </p:graphicFrame>
      <p:sp>
        <p:nvSpPr>
          <p:cNvPr id="16" name="TextBox 15">
            <a:extLst>
              <a:ext uri="{FF2B5EF4-FFF2-40B4-BE49-F238E27FC236}">
                <a16:creationId xmlns:a16="http://schemas.microsoft.com/office/drawing/2014/main" id="{935D80E2-BCD7-4B1B-9450-297822299BFA}"/>
              </a:ext>
            </a:extLst>
          </p:cNvPr>
          <p:cNvSpPr txBox="1"/>
          <p:nvPr/>
        </p:nvSpPr>
        <p:spPr>
          <a:xfrm>
            <a:off x="5129739" y="4119239"/>
            <a:ext cx="4545367" cy="646331"/>
          </a:xfrm>
          <a:prstGeom prst="rect">
            <a:avLst/>
          </a:prstGeom>
          <a:noFill/>
        </p:spPr>
        <p:txBody>
          <a:bodyPr wrap="square" rtlCol="0">
            <a:spAutoFit/>
          </a:bodyPr>
          <a:lstStyle/>
          <a:p>
            <a:r>
              <a:rPr lang="en-IN" dirty="0"/>
              <a:t>Index of </a:t>
            </a:r>
            <a:r>
              <a:rPr lang="en-US" dirty="0"/>
              <a:t>qualitative variation</a:t>
            </a:r>
            <a:r>
              <a:rPr lang="en-IN" dirty="0"/>
              <a:t> will be 0 if all the elements have come from just one plant</a:t>
            </a:r>
          </a:p>
        </p:txBody>
      </p:sp>
      <p:graphicFrame>
        <p:nvGraphicFramePr>
          <p:cNvPr id="17" name="Table 16">
            <a:extLst>
              <a:ext uri="{FF2B5EF4-FFF2-40B4-BE49-F238E27FC236}">
                <a16:creationId xmlns:a16="http://schemas.microsoft.com/office/drawing/2014/main" id="{9E2D3689-86D1-4318-A827-CF12D98B1D0B}"/>
              </a:ext>
            </a:extLst>
          </p:cNvPr>
          <p:cNvGraphicFramePr>
            <a:graphicFrameLocks noGrp="1"/>
          </p:cNvGraphicFramePr>
          <p:nvPr/>
        </p:nvGraphicFramePr>
        <p:xfrm>
          <a:off x="269232" y="5346231"/>
          <a:ext cx="2886495" cy="1127760"/>
        </p:xfrm>
        <a:graphic>
          <a:graphicData uri="http://schemas.openxmlformats.org/drawingml/2006/table">
            <a:tbl>
              <a:tblPr>
                <a:tableStyleId>{5C22544A-7EE6-4342-B048-85BDC9FD1C3A}</a:tableStyleId>
              </a:tblPr>
              <a:tblGrid>
                <a:gridCol w="1788564">
                  <a:extLst>
                    <a:ext uri="{9D8B030D-6E8A-4147-A177-3AD203B41FA5}">
                      <a16:colId xmlns:a16="http://schemas.microsoft.com/office/drawing/2014/main" val="4220494802"/>
                    </a:ext>
                  </a:extLst>
                </a:gridCol>
                <a:gridCol w="1097931">
                  <a:extLst>
                    <a:ext uri="{9D8B030D-6E8A-4147-A177-3AD203B41FA5}">
                      <a16:colId xmlns:a16="http://schemas.microsoft.com/office/drawing/2014/main" val="104499917"/>
                    </a:ext>
                  </a:extLst>
                </a:gridCol>
              </a:tblGrid>
              <a:tr h="266700">
                <a:tc>
                  <a:txBody>
                    <a:bodyPr/>
                    <a:lstStyle/>
                    <a:p>
                      <a:pPr algn="ctr" fontAlgn="b"/>
                      <a:r>
                        <a:rPr lang="en-IN" sz="1800" u="none" strike="noStrike" dirty="0">
                          <a:solidFill>
                            <a:srgbClr val="FF0000"/>
                          </a:solidFill>
                          <a:effectLst/>
                        </a:rPr>
                        <a:t>Plant</a:t>
                      </a:r>
                      <a:endParaRPr lang="en-IN" sz="18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solidFill>
                            <a:srgbClr val="FF0000"/>
                          </a:solidFill>
                          <a:effectLst/>
                        </a:rPr>
                        <a:t>Frequency</a:t>
                      </a:r>
                      <a:endParaRPr lang="en-IN" sz="18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635341"/>
                  </a:ext>
                </a:extLst>
              </a:tr>
              <a:tr h="266700">
                <a:tc>
                  <a:txBody>
                    <a:bodyPr/>
                    <a:lstStyle/>
                    <a:p>
                      <a:pPr algn="ctr" fontAlgn="b"/>
                      <a:r>
                        <a:rPr lang="en-IN" sz="1800" u="none" strike="noStrike" dirty="0">
                          <a:effectLst/>
                        </a:rPr>
                        <a:t>A</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10</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334408"/>
                  </a:ext>
                </a:extLst>
              </a:tr>
              <a:tr h="266700">
                <a:tc>
                  <a:txBody>
                    <a:bodyPr/>
                    <a:lstStyle/>
                    <a:p>
                      <a:pPr algn="ctr" fontAlgn="b"/>
                      <a:r>
                        <a:rPr lang="en-IN" sz="1800" u="none" strike="noStrike" dirty="0">
                          <a:effectLst/>
                        </a:rPr>
                        <a:t>B</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b="0" i="0" u="none" strike="noStrike" dirty="0">
                          <a:solidFill>
                            <a:srgbClr val="000000"/>
                          </a:solidFill>
                          <a:effectLst/>
                          <a:latin typeface="Calibri" panose="020F0502020204030204" pitchFamily="34" charset="0"/>
                        </a:rPr>
                        <a:t>10</a:t>
                      </a:r>
                    </a:p>
                  </a:txBody>
                  <a:tcPr marL="7620" marR="7620" marT="7620" marB="0" anchor="b"/>
                </a:tc>
                <a:extLst>
                  <a:ext uri="{0D108BD9-81ED-4DB2-BD59-A6C34878D82A}">
                    <a16:rowId xmlns:a16="http://schemas.microsoft.com/office/drawing/2014/main" val="4172171469"/>
                  </a:ext>
                </a:extLst>
              </a:tr>
              <a:tr h="266700">
                <a:tc>
                  <a:txBody>
                    <a:bodyPr/>
                    <a:lstStyle/>
                    <a:p>
                      <a:pPr algn="ctr" fontAlgn="b"/>
                      <a:r>
                        <a:rPr lang="en-IN" sz="1800" u="none" strike="noStrike">
                          <a:effectLst/>
                        </a:rPr>
                        <a:t>C</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b="0" i="0" u="none" strike="noStrike" dirty="0">
                          <a:solidFill>
                            <a:srgbClr val="000000"/>
                          </a:solidFill>
                          <a:effectLst/>
                          <a:latin typeface="Calibri" panose="020F0502020204030204" pitchFamily="34" charset="0"/>
                        </a:rPr>
                        <a:t>10</a:t>
                      </a:r>
                    </a:p>
                  </a:txBody>
                  <a:tcPr marL="7620" marR="7620" marT="7620" marB="0" anchor="b"/>
                </a:tc>
                <a:extLst>
                  <a:ext uri="{0D108BD9-81ED-4DB2-BD59-A6C34878D82A}">
                    <a16:rowId xmlns:a16="http://schemas.microsoft.com/office/drawing/2014/main" val="686634221"/>
                  </a:ext>
                </a:extLst>
              </a:tr>
            </a:tbl>
          </a:graphicData>
        </a:graphic>
      </p:graphicFrame>
      <p:graphicFrame>
        <p:nvGraphicFramePr>
          <p:cNvPr id="18" name="Table 17">
            <a:extLst>
              <a:ext uri="{FF2B5EF4-FFF2-40B4-BE49-F238E27FC236}">
                <a16:creationId xmlns:a16="http://schemas.microsoft.com/office/drawing/2014/main" id="{9F8ED9A0-25D4-4FA9-BFB6-C30BC4A44BB2}"/>
              </a:ext>
            </a:extLst>
          </p:cNvPr>
          <p:cNvGraphicFramePr>
            <a:graphicFrameLocks noGrp="1"/>
          </p:cNvGraphicFramePr>
          <p:nvPr/>
        </p:nvGraphicFramePr>
        <p:xfrm>
          <a:off x="3155727" y="5346231"/>
          <a:ext cx="1097931" cy="1127760"/>
        </p:xfrm>
        <a:graphic>
          <a:graphicData uri="http://schemas.openxmlformats.org/drawingml/2006/table">
            <a:tbl>
              <a:tblPr>
                <a:tableStyleId>{5C22544A-7EE6-4342-B048-85BDC9FD1C3A}</a:tableStyleId>
              </a:tblPr>
              <a:tblGrid>
                <a:gridCol w="1097931">
                  <a:extLst>
                    <a:ext uri="{9D8B030D-6E8A-4147-A177-3AD203B41FA5}">
                      <a16:colId xmlns:a16="http://schemas.microsoft.com/office/drawing/2014/main" val="104499917"/>
                    </a:ext>
                  </a:extLst>
                </a:gridCol>
              </a:tblGrid>
              <a:tr h="266700">
                <a:tc>
                  <a:txBody>
                    <a:bodyPr/>
                    <a:lstStyle/>
                    <a:p>
                      <a:pPr algn="ctr" fontAlgn="b"/>
                      <a:r>
                        <a:rPr lang="en-IN" sz="1800" u="none" strike="noStrike" dirty="0">
                          <a:solidFill>
                            <a:srgbClr val="FF0000"/>
                          </a:solidFill>
                          <a:effectLst/>
                        </a:rPr>
                        <a:t>Proportion</a:t>
                      </a:r>
                      <a:endParaRPr lang="en-IN" sz="18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635341"/>
                  </a:ext>
                </a:extLst>
              </a:tr>
              <a:tr h="266700">
                <a:tc>
                  <a:txBody>
                    <a:bodyPr/>
                    <a:lstStyle/>
                    <a:p>
                      <a:pPr algn="ctr" fontAlgn="b"/>
                      <a:r>
                        <a:rPr lang="en-IN" sz="1800" u="none" strike="noStrike" dirty="0">
                          <a:effectLst/>
                        </a:rPr>
                        <a:t>1/3</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334408"/>
                  </a:ext>
                </a:extLst>
              </a:tr>
              <a:tr h="266700">
                <a:tc>
                  <a:txBody>
                    <a:bodyPr/>
                    <a:lstStyle/>
                    <a:p>
                      <a:pPr algn="ctr" fontAlgn="b"/>
                      <a:r>
                        <a:rPr lang="en-IN" sz="1800" u="none" strike="noStrike" dirty="0">
                          <a:effectLst/>
                        </a:rPr>
                        <a:t>1/3</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171469"/>
                  </a:ext>
                </a:extLst>
              </a:tr>
              <a:tr h="266700">
                <a:tc>
                  <a:txBody>
                    <a:bodyPr/>
                    <a:lstStyle/>
                    <a:p>
                      <a:pPr algn="ctr" fontAlgn="b"/>
                      <a:r>
                        <a:rPr lang="en-IN" sz="1800" u="none" strike="noStrike" dirty="0">
                          <a:effectLst/>
                        </a:rPr>
                        <a:t>1/3</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86634221"/>
                  </a:ext>
                </a:extLst>
              </a:tr>
            </a:tbl>
          </a:graphicData>
        </a:graphic>
      </p:graphicFrame>
      <p:sp>
        <p:nvSpPr>
          <p:cNvPr id="19" name="TextBox 18">
            <a:extLst>
              <a:ext uri="{FF2B5EF4-FFF2-40B4-BE49-F238E27FC236}">
                <a16:creationId xmlns:a16="http://schemas.microsoft.com/office/drawing/2014/main" id="{0D061DD8-B364-4E91-803C-91571AE3DDF5}"/>
              </a:ext>
            </a:extLst>
          </p:cNvPr>
          <p:cNvSpPr txBox="1"/>
          <p:nvPr/>
        </p:nvSpPr>
        <p:spPr>
          <a:xfrm>
            <a:off x="5129739" y="5538717"/>
            <a:ext cx="4545367" cy="646331"/>
          </a:xfrm>
          <a:prstGeom prst="rect">
            <a:avLst/>
          </a:prstGeom>
          <a:noFill/>
        </p:spPr>
        <p:txBody>
          <a:bodyPr wrap="square" rtlCol="0">
            <a:spAutoFit/>
          </a:bodyPr>
          <a:lstStyle/>
          <a:p>
            <a:r>
              <a:rPr lang="en-IN" dirty="0"/>
              <a:t>Index of </a:t>
            </a:r>
            <a:r>
              <a:rPr lang="en-US" dirty="0"/>
              <a:t>qualitative variation</a:t>
            </a:r>
            <a:r>
              <a:rPr lang="en-IN" dirty="0"/>
              <a:t> will be 1 if the elements have come in equally from all plants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D1986E-D9F8-45FD-8EDF-66097F452C28}"/>
                  </a:ext>
                </a:extLst>
              </p:cNvPr>
              <p:cNvSpPr txBox="1"/>
              <p:nvPr/>
            </p:nvSpPr>
            <p:spPr>
              <a:xfrm>
                <a:off x="5141167" y="2086252"/>
                <a:ext cx="6481863" cy="591444"/>
              </a:xfrm>
              <a:prstGeom prst="rect">
                <a:avLst/>
              </a:prstGeom>
              <a:noFill/>
            </p:spPr>
            <p:txBody>
              <a:bodyPr wrap="square" rtlCol="0">
                <a:spAutoFit/>
              </a:bodyPr>
              <a:lstStyle/>
              <a:p>
                <a:r>
                  <a:rPr lang="en-US" dirty="0"/>
                  <a:t>Index of qualitative variation =</a:t>
                </a:r>
                <a14:m>
                  <m:oMath xmlns:m="http://schemas.openxmlformats.org/officeDocument/2006/math">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IN" i="1">
                            <a:latin typeface="Cambria Math" panose="02040503050406030204" pitchFamily="18" charset="0"/>
                          </a:rPr>
                          <m:t>1−</m:t>
                        </m:r>
                        <m:nary>
                          <m:naryPr>
                            <m:chr m:val="∑"/>
                            <m:ctrlPr>
                              <a:rPr lang="pt-BR" i="1">
                                <a:latin typeface="Cambria Math" panose="02040503050406030204" pitchFamily="18" charset="0"/>
                              </a:rPr>
                            </m:ctrlPr>
                          </m:naryPr>
                          <m:sub>
                            <m:r>
                              <a:rPr lang="en-IN" i="1">
                                <a:latin typeface="Cambria Math" panose="02040503050406030204" pitchFamily="18" charset="0"/>
                              </a:rPr>
                              <m:t>𝑖</m:t>
                            </m:r>
                            <m:r>
                              <a:rPr lang="pt-BR" i="1">
                                <a:latin typeface="Cambria Math" panose="02040503050406030204" pitchFamily="18" charset="0"/>
                              </a:rPr>
                              <m:t>=</m:t>
                            </m:r>
                            <m:r>
                              <a:rPr lang="en-IN" i="1">
                                <a:latin typeface="Cambria Math" panose="02040503050406030204" pitchFamily="18" charset="0"/>
                              </a:rPr>
                              <m:t>1</m:t>
                            </m:r>
                          </m:sub>
                          <m:sup>
                            <m:r>
                              <a:rPr lang="en-IN" i="1">
                                <a:latin typeface="Cambria Math" panose="02040503050406030204" pitchFamily="18" charset="0"/>
                              </a:rPr>
                              <m:t>𝑘</m:t>
                            </m:r>
                          </m:sup>
                          <m:e>
                            <m:sSup>
                              <m:sSupPr>
                                <m:ctrlPr>
                                  <a:rPr lang="pt-BR" i="1">
                                    <a:latin typeface="Cambria Math" panose="02040503050406030204" pitchFamily="18" charset="0"/>
                                  </a:rPr>
                                </m:ctrlPr>
                              </m:sSupPr>
                              <m:e>
                                <m:r>
                                  <m:rPr>
                                    <m:nor/>
                                  </m:rPr>
                                  <a:rPr lang="en-IN" dirty="0"/>
                                  <m:t>p</m:t>
                                </m:r>
                                <m:r>
                                  <m:rPr>
                                    <m:nor/>
                                  </m:rPr>
                                  <a:rPr lang="en-IN" baseline="-25000" dirty="0"/>
                                  <m:t>i</m:t>
                                </m:r>
                                <m:r>
                                  <m:rPr>
                                    <m:nor/>
                                  </m:rPr>
                                  <a:rPr lang="en-IN" dirty="0"/>
                                  <m:t> </m:t>
                                </m:r>
                              </m:e>
                              <m:sup>
                                <m:r>
                                  <a:rPr lang="en-IN" i="1">
                                    <a:latin typeface="Cambria Math" panose="02040503050406030204" pitchFamily="18" charset="0"/>
                                  </a:rPr>
                                  <m:t>2</m:t>
                                </m:r>
                              </m:sup>
                            </m:sSup>
                          </m:e>
                        </m:nary>
                      </m:num>
                      <m:den>
                        <m:r>
                          <a:rPr lang="en-IN" b="0" i="1" smtClean="0">
                            <a:latin typeface="Cambria Math" panose="02040503050406030204" pitchFamily="18" charset="0"/>
                          </a:rPr>
                          <m:t>(</m:t>
                        </m:r>
                        <m:r>
                          <a:rPr lang="en-IN" b="0" i="1" smtClean="0">
                            <a:latin typeface="Cambria Math" panose="02040503050406030204" pitchFamily="18" charset="0"/>
                          </a:rPr>
                          <m:t>𝑘</m:t>
                        </m:r>
                        <m:r>
                          <a:rPr lang="en-IN" b="0" i="1" smtClean="0">
                            <a:latin typeface="Cambria Math" panose="02040503050406030204" pitchFamily="18" charset="0"/>
                          </a:rPr>
                          <m:t>−1)/</m:t>
                        </m:r>
                        <m:r>
                          <a:rPr lang="en-IN" b="0" i="1" smtClean="0">
                            <a:latin typeface="Cambria Math" panose="02040503050406030204" pitchFamily="18" charset="0"/>
                          </a:rPr>
                          <m:t>𝑘</m:t>
                        </m:r>
                      </m:den>
                    </m:f>
                  </m:oMath>
                </a14:m>
                <a:endParaRPr lang="en-IN" dirty="0"/>
              </a:p>
            </p:txBody>
          </p:sp>
        </mc:Choice>
        <mc:Fallback xmlns="">
          <p:sp>
            <p:nvSpPr>
              <p:cNvPr id="3" name="TextBox 2">
                <a:extLst>
                  <a:ext uri="{FF2B5EF4-FFF2-40B4-BE49-F238E27FC236}">
                    <a16:creationId xmlns:a16="http://schemas.microsoft.com/office/drawing/2014/main" id="{91D1986E-D9F8-45FD-8EDF-66097F452C28}"/>
                  </a:ext>
                </a:extLst>
              </p:cNvPr>
              <p:cNvSpPr txBox="1">
                <a:spLocks noRot="1" noChangeAspect="1" noMove="1" noResize="1" noEditPoints="1" noAdjustHandles="1" noChangeArrowheads="1" noChangeShapeType="1" noTextEdit="1"/>
              </p:cNvSpPr>
              <p:nvPr/>
            </p:nvSpPr>
            <p:spPr>
              <a:xfrm>
                <a:off x="5141167" y="2086252"/>
                <a:ext cx="6481863" cy="591444"/>
              </a:xfrm>
              <a:prstGeom prst="rect">
                <a:avLst/>
              </a:prstGeom>
              <a:blipFill>
                <a:blip r:embed="rId2"/>
                <a:stretch>
                  <a:fillRect l="-752"/>
                </a:stretch>
              </a:blipFill>
            </p:spPr>
            <p:txBody>
              <a:bodyPr/>
              <a:lstStyle/>
              <a:p>
                <a:r>
                  <a:rPr lang="en-IN">
                    <a:noFill/>
                  </a:rPr>
                  <a:t> </a:t>
                </a:r>
              </a:p>
            </p:txBody>
          </p:sp>
        </mc:Fallback>
      </mc:AlternateContent>
    </p:spTree>
    <p:extLst>
      <p:ext uri="{BB962C8B-B14F-4D97-AF65-F5344CB8AC3E}">
        <p14:creationId xmlns:p14="http://schemas.microsoft.com/office/powerpoint/2010/main" val="103619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19" grpId="0"/>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16DA-3268-4F79-B294-6315B70C5766}"/>
              </a:ext>
            </a:extLst>
          </p:cNvPr>
          <p:cNvSpPr>
            <a:spLocks noGrp="1"/>
          </p:cNvSpPr>
          <p:nvPr>
            <p:ph type="title"/>
          </p:nvPr>
        </p:nvSpPr>
        <p:spPr>
          <a:xfrm>
            <a:off x="0" y="60667"/>
            <a:ext cx="10515600" cy="613695"/>
          </a:xfrm>
        </p:spPr>
        <p:txBody>
          <a:bodyPr>
            <a:normAutofit fontScale="90000"/>
          </a:bodyPr>
          <a:lstStyle/>
          <a:p>
            <a:r>
              <a:rPr lang="en-US" dirty="0"/>
              <a:t>Data – Summary of..</a:t>
            </a:r>
            <a:endParaRPr lang="en-IN" dirty="0"/>
          </a:p>
        </p:txBody>
      </p:sp>
      <p:graphicFrame>
        <p:nvGraphicFramePr>
          <p:cNvPr id="4" name="Content Placeholder 3">
            <a:extLst>
              <a:ext uri="{FF2B5EF4-FFF2-40B4-BE49-F238E27FC236}">
                <a16:creationId xmlns:a16="http://schemas.microsoft.com/office/drawing/2014/main" id="{0A2C712E-CE96-4B9F-A0AF-0E6D27EEA154}"/>
              </a:ext>
            </a:extLst>
          </p:cNvPr>
          <p:cNvGraphicFramePr>
            <a:graphicFrameLocks noGrp="1"/>
          </p:cNvGraphicFramePr>
          <p:nvPr>
            <p:ph idx="1"/>
          </p:nvPr>
        </p:nvGraphicFramePr>
        <p:xfrm>
          <a:off x="89685" y="928055"/>
          <a:ext cx="5449074" cy="2766060"/>
        </p:xfrm>
        <a:graphic>
          <a:graphicData uri="http://schemas.openxmlformats.org/drawingml/2006/table">
            <a:tbl>
              <a:tblPr>
                <a:tableStyleId>{5C22544A-7EE6-4342-B048-85BDC9FD1C3A}</a:tableStyleId>
              </a:tblPr>
              <a:tblGrid>
                <a:gridCol w="884455">
                  <a:extLst>
                    <a:ext uri="{9D8B030D-6E8A-4147-A177-3AD203B41FA5}">
                      <a16:colId xmlns:a16="http://schemas.microsoft.com/office/drawing/2014/main" val="971038459"/>
                    </a:ext>
                  </a:extLst>
                </a:gridCol>
                <a:gridCol w="804854">
                  <a:extLst>
                    <a:ext uri="{9D8B030D-6E8A-4147-A177-3AD203B41FA5}">
                      <a16:colId xmlns:a16="http://schemas.microsoft.com/office/drawing/2014/main" val="1570565052"/>
                    </a:ext>
                  </a:extLst>
                </a:gridCol>
                <a:gridCol w="875612">
                  <a:extLst>
                    <a:ext uri="{9D8B030D-6E8A-4147-A177-3AD203B41FA5}">
                      <a16:colId xmlns:a16="http://schemas.microsoft.com/office/drawing/2014/main" val="1392836184"/>
                    </a:ext>
                  </a:extLst>
                </a:gridCol>
                <a:gridCol w="760632">
                  <a:extLst>
                    <a:ext uri="{9D8B030D-6E8A-4147-A177-3AD203B41FA5}">
                      <a16:colId xmlns:a16="http://schemas.microsoft.com/office/drawing/2014/main" val="2461161935"/>
                    </a:ext>
                  </a:extLst>
                </a:gridCol>
                <a:gridCol w="902144">
                  <a:extLst>
                    <a:ext uri="{9D8B030D-6E8A-4147-A177-3AD203B41FA5}">
                      <a16:colId xmlns:a16="http://schemas.microsoft.com/office/drawing/2014/main" val="3098373988"/>
                    </a:ext>
                  </a:extLst>
                </a:gridCol>
                <a:gridCol w="1221377">
                  <a:extLst>
                    <a:ext uri="{9D8B030D-6E8A-4147-A177-3AD203B41FA5}">
                      <a16:colId xmlns:a16="http://schemas.microsoft.com/office/drawing/2014/main" val="497592113"/>
                    </a:ext>
                  </a:extLst>
                </a:gridCol>
              </a:tblGrid>
              <a:tr h="237215">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 Hrs</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Hrs</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Hrs</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52678564"/>
                  </a:ext>
                </a:extLst>
              </a:tr>
              <a:tr h="237215">
                <a:tc>
                  <a:txBody>
                    <a:bodyPr/>
                    <a:lstStyle/>
                    <a:p>
                      <a:pPr algn="ctr" fontAlgn="b"/>
                      <a:r>
                        <a:rPr lang="en-IN" sz="1600" u="none" strike="noStrike" dirty="0">
                          <a:effectLst/>
                        </a:rPr>
                        <a:t>1</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55</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11</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45</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21</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39</a:t>
                      </a:r>
                      <a:endParaRPr lang="en-IN" sz="16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37986335"/>
                  </a:ext>
                </a:extLst>
              </a:tr>
              <a:tr h="237215">
                <a:tc>
                  <a:txBody>
                    <a:bodyPr/>
                    <a:lstStyle/>
                    <a:p>
                      <a:pPr algn="ctr" fontAlgn="b"/>
                      <a:r>
                        <a:rPr lang="en-IN" sz="1600" u="none" strike="noStrike">
                          <a:effectLst/>
                        </a:rPr>
                        <a:t>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46</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50</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22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52</a:t>
                      </a:r>
                      <a:endParaRPr lang="en-IN" sz="16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06525888"/>
                  </a:ext>
                </a:extLst>
              </a:tr>
              <a:tr h="237215">
                <a:tc>
                  <a:txBody>
                    <a:bodyPr/>
                    <a:lstStyle/>
                    <a:p>
                      <a:pPr algn="ctr" fontAlgn="b"/>
                      <a:r>
                        <a:rPr lang="en-IN" sz="1600" u="none" strike="noStrike">
                          <a:effectLst/>
                        </a:rPr>
                        <a:t>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52</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13</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68</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33</a:t>
                      </a:r>
                      <a:endParaRPr lang="en-IN" sz="16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77770949"/>
                  </a:ext>
                </a:extLst>
              </a:tr>
              <a:tr h="237215">
                <a:tc>
                  <a:txBody>
                    <a:bodyPr/>
                    <a:lstStyle/>
                    <a:p>
                      <a:pPr algn="ctr" fontAlgn="b"/>
                      <a:r>
                        <a:rPr lang="en-IN" sz="1600" u="none" strike="noStrike">
                          <a:effectLst/>
                        </a:rPr>
                        <a:t>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51</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54</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24</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51</a:t>
                      </a:r>
                      <a:endParaRPr lang="en-IN" sz="16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33018521"/>
                  </a:ext>
                </a:extLst>
              </a:tr>
              <a:tr h="237215">
                <a:tc>
                  <a:txBody>
                    <a:bodyPr/>
                    <a:lstStyle/>
                    <a:p>
                      <a:pPr algn="ctr" fontAlgn="b"/>
                      <a:r>
                        <a:rPr lang="en-IN" sz="1600" u="none" strike="noStrike">
                          <a:effectLst/>
                        </a:rPr>
                        <a:t>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48</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46</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54</a:t>
                      </a:r>
                      <a:endParaRPr lang="en-IN" sz="16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17953730"/>
                  </a:ext>
                </a:extLst>
              </a:tr>
              <a:tr h="237215">
                <a:tc>
                  <a:txBody>
                    <a:bodyPr/>
                    <a:lstStyle/>
                    <a:p>
                      <a:pPr algn="ctr" fontAlgn="b"/>
                      <a:r>
                        <a:rPr lang="en-IN" sz="1600" u="none" strike="noStrike">
                          <a:effectLst/>
                        </a:rPr>
                        <a:t>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50</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16</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48</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59</a:t>
                      </a:r>
                      <a:endParaRPr lang="en-IN" sz="16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0819933"/>
                  </a:ext>
                </a:extLst>
              </a:tr>
              <a:tr h="237215">
                <a:tc>
                  <a:txBody>
                    <a:bodyPr/>
                    <a:lstStyle/>
                    <a:p>
                      <a:pPr algn="ctr" fontAlgn="b"/>
                      <a:r>
                        <a:rPr lang="en-IN" sz="1600" u="none" strike="noStrike">
                          <a:effectLst/>
                        </a:rPr>
                        <a:t>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27</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47</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42</a:t>
                      </a:r>
                      <a:endParaRPr lang="en-IN" sz="16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51673865"/>
                  </a:ext>
                </a:extLst>
              </a:tr>
              <a:tr h="237215">
                <a:tc>
                  <a:txBody>
                    <a:bodyPr/>
                    <a:lstStyle/>
                    <a:p>
                      <a:pPr algn="ctr" fontAlgn="b"/>
                      <a:r>
                        <a:rPr lang="en-IN" sz="1600" u="none" strike="noStrike">
                          <a:effectLst/>
                        </a:rPr>
                        <a:t>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53</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44</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49</a:t>
                      </a:r>
                      <a:endParaRPr lang="en-IN" sz="16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2618592"/>
                  </a:ext>
                </a:extLst>
              </a:tr>
              <a:tr h="237215">
                <a:tc>
                  <a:txBody>
                    <a:bodyPr/>
                    <a:lstStyle/>
                    <a:p>
                      <a:pPr algn="ctr" fontAlgn="b"/>
                      <a:r>
                        <a:rPr lang="en-IN" sz="1600" u="none" strike="noStrike">
                          <a:effectLst/>
                        </a:rPr>
                        <a:t>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57</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49</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56</a:t>
                      </a:r>
                      <a:endParaRPr lang="en-IN" sz="16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14773113"/>
                  </a:ext>
                </a:extLst>
              </a:tr>
              <a:tr h="237215">
                <a:tc>
                  <a:txBody>
                    <a:bodyPr/>
                    <a:lstStyle/>
                    <a:p>
                      <a:pPr algn="ctr" fontAlgn="b"/>
                      <a:r>
                        <a:rPr lang="en-IN" sz="1600" u="none" strike="noStrike">
                          <a:effectLst/>
                        </a:rPr>
                        <a:t>10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50</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62</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30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53</a:t>
                      </a:r>
                      <a:endParaRPr lang="en-IN" sz="16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3996407"/>
                  </a:ext>
                </a:extLst>
              </a:tr>
            </a:tbl>
          </a:graphicData>
        </a:graphic>
      </p:graphicFrame>
      <p:sp>
        <p:nvSpPr>
          <p:cNvPr id="9" name="TextBox 8">
            <a:extLst>
              <a:ext uri="{FF2B5EF4-FFF2-40B4-BE49-F238E27FC236}">
                <a16:creationId xmlns:a16="http://schemas.microsoft.com/office/drawing/2014/main" id="{8DA820B1-A04F-47F3-BFA8-1B4513957622}"/>
              </a:ext>
            </a:extLst>
          </p:cNvPr>
          <p:cNvSpPr txBox="1"/>
          <p:nvPr/>
        </p:nvSpPr>
        <p:spPr>
          <a:xfrm>
            <a:off x="6479589" y="850719"/>
            <a:ext cx="3609513" cy="2031325"/>
          </a:xfrm>
          <a:prstGeom prst="rect">
            <a:avLst/>
          </a:prstGeom>
          <a:noFill/>
        </p:spPr>
        <p:txBody>
          <a:bodyPr wrap="square" rtlCol="0">
            <a:spAutoFit/>
          </a:bodyPr>
          <a:lstStyle/>
          <a:p>
            <a:r>
              <a:rPr lang="en-IN" dirty="0"/>
              <a:t>Mean = 49.67 Hrs</a:t>
            </a:r>
          </a:p>
          <a:p>
            <a:r>
              <a:rPr lang="en-IN" dirty="0"/>
              <a:t>Median =50 Hrs</a:t>
            </a:r>
          </a:p>
          <a:p>
            <a:r>
              <a:rPr lang="en-IN" dirty="0"/>
              <a:t>Mode = 50 Hrs (10%)</a:t>
            </a:r>
          </a:p>
          <a:p>
            <a:r>
              <a:rPr lang="en-IN" dirty="0"/>
              <a:t>S.D = 7.81 Hrs</a:t>
            </a:r>
          </a:p>
          <a:p>
            <a:r>
              <a:rPr lang="en-IN" dirty="0"/>
              <a:t>IQR = 8 Hrs</a:t>
            </a:r>
          </a:p>
          <a:p>
            <a:r>
              <a:rPr lang="en-IN" dirty="0"/>
              <a:t>Range = 41</a:t>
            </a:r>
          </a:p>
          <a:p>
            <a:r>
              <a:rPr lang="en-IN" dirty="0"/>
              <a:t>CV = 15.8%</a:t>
            </a:r>
          </a:p>
        </p:txBody>
      </p:sp>
      <mc:AlternateContent xmlns:mc="http://schemas.openxmlformats.org/markup-compatibility/2006" xmlns:cx1="http://schemas.microsoft.com/office/drawing/2015/9/8/chartex">
        <mc:Choice Requires="cx1">
          <p:graphicFrame>
            <p:nvGraphicFramePr>
              <p:cNvPr id="11" name="Content Placeholder 3">
                <a:extLst>
                  <a:ext uri="{FF2B5EF4-FFF2-40B4-BE49-F238E27FC236}">
                    <a16:creationId xmlns:a16="http://schemas.microsoft.com/office/drawing/2014/main" id="{68BEE34E-507B-4CC9-BCAD-253BFEFBC90B}"/>
                  </a:ext>
                </a:extLst>
              </p:cNvPr>
              <p:cNvGraphicFramePr>
                <a:graphicFrameLocks/>
              </p:cNvGraphicFramePr>
              <p:nvPr/>
            </p:nvGraphicFramePr>
            <p:xfrm>
              <a:off x="7265632" y="3453361"/>
              <a:ext cx="4390748" cy="225831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1" name="Content Placeholder 3">
                <a:extLst>
                  <a:ext uri="{FF2B5EF4-FFF2-40B4-BE49-F238E27FC236}">
                    <a16:creationId xmlns:a16="http://schemas.microsoft.com/office/drawing/2014/main" id="{68BEE34E-507B-4CC9-BCAD-253BFEFBC90B}"/>
                  </a:ext>
                </a:extLst>
              </p:cNvPr>
              <p:cNvPicPr>
                <a:picLocks noGrp="1" noRot="1" noChangeAspect="1" noMove="1" noResize="1" noEditPoints="1" noAdjustHandles="1" noChangeArrowheads="1" noChangeShapeType="1"/>
              </p:cNvPicPr>
              <p:nvPr/>
            </p:nvPicPr>
            <p:blipFill>
              <a:blip r:embed="rId3"/>
              <a:stretch>
                <a:fillRect/>
              </a:stretch>
            </p:blipFill>
            <p:spPr>
              <a:xfrm>
                <a:off x="7265632" y="3453361"/>
                <a:ext cx="4390748" cy="2258318"/>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2" name="Chart 11">
                <a:extLst>
                  <a:ext uri="{FF2B5EF4-FFF2-40B4-BE49-F238E27FC236}">
                    <a16:creationId xmlns:a16="http://schemas.microsoft.com/office/drawing/2014/main" id="{711E424C-AC7C-4A87-BFCE-4C5EB04093EF}"/>
                  </a:ext>
                </a:extLst>
              </p:cNvPr>
              <p:cNvGraphicFramePr/>
              <p:nvPr/>
            </p:nvGraphicFramePr>
            <p:xfrm>
              <a:off x="8817558" y="625115"/>
              <a:ext cx="2638872" cy="2651889"/>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2" name="Chart 11">
                <a:extLst>
                  <a:ext uri="{FF2B5EF4-FFF2-40B4-BE49-F238E27FC236}">
                    <a16:creationId xmlns:a16="http://schemas.microsoft.com/office/drawing/2014/main" id="{711E424C-AC7C-4A87-BFCE-4C5EB04093EF}"/>
                  </a:ext>
                </a:extLst>
              </p:cNvPr>
              <p:cNvPicPr>
                <a:picLocks noGrp="1" noRot="1" noChangeAspect="1" noMove="1" noResize="1" noEditPoints="1" noAdjustHandles="1" noChangeArrowheads="1" noChangeShapeType="1"/>
              </p:cNvPicPr>
              <p:nvPr/>
            </p:nvPicPr>
            <p:blipFill>
              <a:blip r:embed="rId5"/>
              <a:stretch>
                <a:fillRect/>
              </a:stretch>
            </p:blipFill>
            <p:spPr>
              <a:xfrm>
                <a:off x="8817558" y="625115"/>
                <a:ext cx="2638872" cy="2651889"/>
              </a:xfrm>
              <a:prstGeom prst="rect">
                <a:avLst/>
              </a:prstGeom>
            </p:spPr>
          </p:pic>
        </mc:Fallback>
      </mc:AlternateContent>
    </p:spTree>
    <p:extLst>
      <p:ext uri="{BB962C8B-B14F-4D97-AF65-F5344CB8AC3E}">
        <p14:creationId xmlns:p14="http://schemas.microsoft.com/office/powerpoint/2010/main" val="1398450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CBA7-76FF-40B2-9545-9F21B654F8A7}"/>
              </a:ext>
            </a:extLst>
          </p:cNvPr>
          <p:cNvSpPr>
            <a:spLocks noGrp="1"/>
          </p:cNvSpPr>
          <p:nvPr>
            <p:ph type="title"/>
          </p:nvPr>
        </p:nvSpPr>
        <p:spPr>
          <a:xfrm>
            <a:off x="37325" y="0"/>
            <a:ext cx="10515600" cy="763711"/>
          </a:xfrm>
        </p:spPr>
        <p:txBody>
          <a:bodyPr>
            <a:normAutofit/>
          </a:bodyPr>
          <a:lstStyle/>
          <a:p>
            <a:r>
              <a:rPr lang="en-US" sz="3600" dirty="0"/>
              <a:t>Data – Summary of..</a:t>
            </a:r>
            <a:endParaRPr lang="en-IN" sz="3600" dirty="0"/>
          </a:p>
        </p:txBody>
      </p:sp>
      <p:graphicFrame>
        <p:nvGraphicFramePr>
          <p:cNvPr id="6" name="Table 5">
            <a:extLst>
              <a:ext uri="{FF2B5EF4-FFF2-40B4-BE49-F238E27FC236}">
                <a16:creationId xmlns:a16="http://schemas.microsoft.com/office/drawing/2014/main" id="{E1BB080E-45BA-4D53-9390-F5F7D6C848DC}"/>
              </a:ext>
            </a:extLst>
          </p:cNvPr>
          <p:cNvGraphicFramePr>
            <a:graphicFrameLocks noGrp="1"/>
          </p:cNvGraphicFramePr>
          <p:nvPr/>
        </p:nvGraphicFramePr>
        <p:xfrm>
          <a:off x="296046" y="1247969"/>
          <a:ext cx="2886495" cy="1066800"/>
        </p:xfrm>
        <a:graphic>
          <a:graphicData uri="http://schemas.openxmlformats.org/drawingml/2006/table">
            <a:tbl>
              <a:tblPr>
                <a:tableStyleId>{5C22544A-7EE6-4342-B048-85BDC9FD1C3A}</a:tableStyleId>
              </a:tblPr>
              <a:tblGrid>
                <a:gridCol w="1788564">
                  <a:extLst>
                    <a:ext uri="{9D8B030D-6E8A-4147-A177-3AD203B41FA5}">
                      <a16:colId xmlns:a16="http://schemas.microsoft.com/office/drawing/2014/main" val="4220494802"/>
                    </a:ext>
                  </a:extLst>
                </a:gridCol>
                <a:gridCol w="1097931">
                  <a:extLst>
                    <a:ext uri="{9D8B030D-6E8A-4147-A177-3AD203B41FA5}">
                      <a16:colId xmlns:a16="http://schemas.microsoft.com/office/drawing/2014/main" val="104499917"/>
                    </a:ext>
                  </a:extLst>
                </a:gridCol>
              </a:tblGrid>
              <a:tr h="266700">
                <a:tc>
                  <a:txBody>
                    <a:bodyPr/>
                    <a:lstStyle/>
                    <a:p>
                      <a:pPr algn="ctr" fontAlgn="b"/>
                      <a:r>
                        <a:rPr lang="en-IN" sz="1600" u="none" strike="noStrike" dirty="0">
                          <a:solidFill>
                            <a:srgbClr val="FF0000"/>
                          </a:solidFill>
                          <a:effectLst/>
                        </a:rPr>
                        <a:t>Plant</a:t>
                      </a:r>
                      <a:endParaRPr lang="en-IN"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solidFill>
                            <a:srgbClr val="FF0000"/>
                          </a:solidFill>
                          <a:effectLst/>
                        </a:rPr>
                        <a:t>Frequency</a:t>
                      </a:r>
                      <a:endParaRPr lang="en-IN" sz="16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635341"/>
                  </a:ext>
                </a:extLst>
              </a:tr>
              <a:tr h="266700">
                <a:tc>
                  <a:txBody>
                    <a:bodyPr/>
                    <a:lstStyle/>
                    <a:p>
                      <a:pPr algn="ctr" fontAlgn="b"/>
                      <a:r>
                        <a:rPr lang="en-IN" sz="1600" u="none" strike="noStrike" dirty="0">
                          <a:effectLst/>
                        </a:rPr>
                        <a:t>A</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12</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334408"/>
                  </a:ext>
                </a:extLst>
              </a:tr>
              <a:tr h="266700">
                <a:tc>
                  <a:txBody>
                    <a:bodyPr/>
                    <a:lstStyle/>
                    <a:p>
                      <a:pPr algn="ctr" fontAlgn="b"/>
                      <a:r>
                        <a:rPr lang="en-IN" sz="1600" u="none" strike="noStrike">
                          <a:effectLst/>
                        </a:rPr>
                        <a:t>B</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9</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171469"/>
                  </a:ext>
                </a:extLst>
              </a:tr>
              <a:tr h="266700">
                <a:tc>
                  <a:txBody>
                    <a:bodyPr/>
                    <a:lstStyle/>
                    <a:p>
                      <a:pPr algn="ctr" fontAlgn="b"/>
                      <a:r>
                        <a:rPr lang="en-IN" sz="1600" u="none" strike="noStrike">
                          <a:effectLst/>
                        </a:rPr>
                        <a:t>C</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9</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86634221"/>
                  </a:ext>
                </a:extLst>
              </a:tr>
            </a:tbl>
          </a:graphicData>
        </a:graphic>
      </p:graphicFrame>
      <p:graphicFrame>
        <p:nvGraphicFramePr>
          <p:cNvPr id="7" name="Chart 6">
            <a:extLst>
              <a:ext uri="{FF2B5EF4-FFF2-40B4-BE49-F238E27FC236}">
                <a16:creationId xmlns:a16="http://schemas.microsoft.com/office/drawing/2014/main" id="{139DB451-57DB-4C7E-BE3A-73B2F3439569}"/>
              </a:ext>
            </a:extLst>
          </p:cNvPr>
          <p:cNvGraphicFramePr>
            <a:graphicFrameLocks/>
          </p:cNvGraphicFramePr>
          <p:nvPr/>
        </p:nvGraphicFramePr>
        <p:xfrm>
          <a:off x="429211" y="3177702"/>
          <a:ext cx="4314890" cy="243232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D7C8C5F1-8423-4E26-B094-AF60EC6B2F89}"/>
              </a:ext>
            </a:extLst>
          </p:cNvPr>
          <p:cNvGraphicFramePr>
            <a:graphicFrameLocks/>
          </p:cNvGraphicFramePr>
          <p:nvPr/>
        </p:nvGraphicFramePr>
        <p:xfrm>
          <a:off x="5499312" y="3022266"/>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15242CBF-C2E4-4B23-9F8C-C354348460D4}"/>
              </a:ext>
            </a:extLst>
          </p:cNvPr>
          <p:cNvSpPr txBox="1"/>
          <p:nvPr/>
        </p:nvSpPr>
        <p:spPr>
          <a:xfrm>
            <a:off x="4744101" y="1282942"/>
            <a:ext cx="4909351" cy="646331"/>
          </a:xfrm>
          <a:prstGeom prst="rect">
            <a:avLst/>
          </a:prstGeom>
          <a:noFill/>
        </p:spPr>
        <p:txBody>
          <a:bodyPr wrap="square" rtlCol="0">
            <a:spAutoFit/>
          </a:bodyPr>
          <a:lstStyle/>
          <a:p>
            <a:r>
              <a:rPr lang="en-IN" dirty="0"/>
              <a:t>Mode: Plant A (40%)</a:t>
            </a:r>
          </a:p>
          <a:p>
            <a:r>
              <a:rPr lang="en-IN" dirty="0"/>
              <a:t>Index of diversity (or) Gini impurity  = 0.64  </a:t>
            </a:r>
          </a:p>
        </p:txBody>
      </p:sp>
    </p:spTree>
    <p:extLst>
      <p:ext uri="{BB962C8B-B14F-4D97-AF65-F5344CB8AC3E}">
        <p14:creationId xmlns:p14="http://schemas.microsoft.com/office/powerpoint/2010/main" val="125256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8" grpId="0">
        <p:bldAsOne/>
      </p:bldGraphic>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109F9-0495-4D86-B82E-0822002CF651}"/>
              </a:ext>
            </a:extLst>
          </p:cNvPr>
          <p:cNvSpPr>
            <a:spLocks noGrp="1"/>
          </p:cNvSpPr>
          <p:nvPr>
            <p:ph type="ctrTitle"/>
          </p:nvPr>
        </p:nvSpPr>
        <p:spPr/>
        <p:txBody>
          <a:bodyPr>
            <a:normAutofit/>
          </a:bodyPr>
          <a:lstStyle/>
          <a:p>
            <a:r>
              <a:rPr lang="en-US" dirty="0"/>
              <a:t>Covariance and Correlation </a:t>
            </a:r>
            <a:endParaRPr lang="en-GB" dirty="0"/>
          </a:p>
        </p:txBody>
      </p:sp>
    </p:spTree>
    <p:extLst>
      <p:ext uri="{BB962C8B-B14F-4D97-AF65-F5344CB8AC3E}">
        <p14:creationId xmlns:p14="http://schemas.microsoft.com/office/powerpoint/2010/main" val="24442779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22BDF-DB96-4501-B806-C5F5109CC974}"/>
              </a:ext>
            </a:extLst>
          </p:cNvPr>
          <p:cNvSpPr>
            <a:spLocks noGrp="1"/>
          </p:cNvSpPr>
          <p:nvPr>
            <p:ph type="title"/>
          </p:nvPr>
        </p:nvSpPr>
        <p:spPr/>
        <p:txBody>
          <a:bodyPr/>
          <a:lstStyle/>
          <a:p>
            <a:r>
              <a:rPr lang="en-US" dirty="0"/>
              <a:t>Measure of Associations</a:t>
            </a:r>
            <a:endParaRPr lang="en-GB" dirty="0"/>
          </a:p>
        </p:txBody>
      </p:sp>
      <p:sp>
        <p:nvSpPr>
          <p:cNvPr id="8" name="Content Placeholder 7">
            <a:extLst>
              <a:ext uri="{FF2B5EF4-FFF2-40B4-BE49-F238E27FC236}">
                <a16:creationId xmlns:a16="http://schemas.microsoft.com/office/drawing/2014/main" id="{FAD53C80-D2B9-4CDF-AAB5-5BDDD3071DB0}"/>
              </a:ext>
            </a:extLst>
          </p:cNvPr>
          <p:cNvSpPr>
            <a:spLocks noGrp="1"/>
          </p:cNvSpPr>
          <p:nvPr>
            <p:ph idx="1"/>
          </p:nvPr>
        </p:nvSpPr>
        <p:spPr/>
        <p:txBody>
          <a:bodyPr/>
          <a:lstStyle/>
          <a:p>
            <a:r>
              <a:rPr lang="en-US" dirty="0"/>
              <a:t>Covariance, and Correlation</a:t>
            </a:r>
          </a:p>
        </p:txBody>
      </p:sp>
      <p:graphicFrame>
        <p:nvGraphicFramePr>
          <p:cNvPr id="4" name="Table 3">
            <a:extLst>
              <a:ext uri="{FF2B5EF4-FFF2-40B4-BE49-F238E27FC236}">
                <a16:creationId xmlns:a16="http://schemas.microsoft.com/office/drawing/2014/main" id="{9DDE4006-9B72-4356-ABCD-FF02CD0A1300}"/>
              </a:ext>
            </a:extLst>
          </p:cNvPr>
          <p:cNvGraphicFramePr>
            <a:graphicFrameLocks noGrp="1"/>
          </p:cNvGraphicFramePr>
          <p:nvPr>
            <p:extLst>
              <p:ext uri="{D42A27DB-BD31-4B8C-83A1-F6EECF244321}">
                <p14:modId xmlns:p14="http://schemas.microsoft.com/office/powerpoint/2010/main" val="3908028180"/>
              </p:ext>
            </p:extLst>
          </p:nvPr>
        </p:nvGraphicFramePr>
        <p:xfrm>
          <a:off x="1160069" y="2202860"/>
          <a:ext cx="3805826" cy="2857886"/>
        </p:xfrm>
        <a:graphic>
          <a:graphicData uri="http://schemas.openxmlformats.org/drawingml/2006/table">
            <a:tbl>
              <a:tblPr>
                <a:tableStyleId>{5C22544A-7EE6-4342-B048-85BDC9FD1C3A}</a:tableStyleId>
              </a:tblPr>
              <a:tblGrid>
                <a:gridCol w="1295038">
                  <a:extLst>
                    <a:ext uri="{9D8B030D-6E8A-4147-A177-3AD203B41FA5}">
                      <a16:colId xmlns:a16="http://schemas.microsoft.com/office/drawing/2014/main" val="20000"/>
                    </a:ext>
                  </a:extLst>
                </a:gridCol>
                <a:gridCol w="1202535">
                  <a:extLst>
                    <a:ext uri="{9D8B030D-6E8A-4147-A177-3AD203B41FA5}">
                      <a16:colId xmlns:a16="http://schemas.microsoft.com/office/drawing/2014/main" val="20001"/>
                    </a:ext>
                  </a:extLst>
                </a:gridCol>
                <a:gridCol w="1308253">
                  <a:extLst>
                    <a:ext uri="{9D8B030D-6E8A-4147-A177-3AD203B41FA5}">
                      <a16:colId xmlns:a16="http://schemas.microsoft.com/office/drawing/2014/main" val="20002"/>
                    </a:ext>
                  </a:extLst>
                </a:gridCol>
              </a:tblGrid>
              <a:tr h="1305311">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Student #</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Calory Intake</a:t>
                      </a:r>
                    </a:p>
                  </a:txBody>
                  <a:tcPr marL="5715" marR="5715" marT="5715" marB="0" anchor="ctr"/>
                </a:tc>
                <a:tc>
                  <a:txBody>
                    <a:bodyPr/>
                    <a:lstStyle/>
                    <a:p>
                      <a:pPr algn="ctr" fontAlgn="ctr"/>
                      <a:r>
                        <a:rPr lang="en-US" sz="2000" u="none" strike="noStrike">
                          <a:effectLst/>
                        </a:rPr>
                        <a:t>Weight (in Kg)</a:t>
                      </a:r>
                      <a:endParaRPr lang="en-US" sz="2000" b="0" i="0" u="none" strike="noStrike">
                        <a:solidFill>
                          <a:srgbClr val="000000"/>
                        </a:solidFill>
                        <a:effectLst/>
                        <a:latin typeface="Calibri" panose="020F0502020204030204" pitchFamily="34" charset="0"/>
                      </a:endParaRPr>
                    </a:p>
                  </a:txBody>
                  <a:tcPr marL="5715" marR="5715" marT="5715" marB="0" anchor="ctr"/>
                </a:tc>
                <a:extLst>
                  <a:ext uri="{0D108BD9-81ED-4DB2-BD59-A6C34878D82A}">
                    <a16:rowId xmlns:a16="http://schemas.microsoft.com/office/drawing/2014/main" val="10000"/>
                  </a:ext>
                </a:extLst>
              </a:tr>
              <a:tr h="307822">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1</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1380</a:t>
                      </a:r>
                    </a:p>
                  </a:txBody>
                  <a:tcPr marL="5715" marR="5715" marT="5715" marB="0" anchor="ctr"/>
                </a:tc>
                <a:tc>
                  <a:txBody>
                    <a:bodyPr/>
                    <a:lstStyle/>
                    <a:p>
                      <a:pPr algn="ctr" fontAlgn="ctr"/>
                      <a:r>
                        <a:rPr lang="en-US" sz="2000" u="none" strike="noStrike" dirty="0">
                          <a:effectLst/>
                        </a:rPr>
                        <a:t>58</a:t>
                      </a:r>
                      <a:endParaRPr lang="en-US" sz="2000" b="0" i="0" u="none" strike="noStrike" dirty="0">
                        <a:solidFill>
                          <a:srgbClr val="000000"/>
                        </a:solidFill>
                        <a:effectLst/>
                        <a:latin typeface="Calibri" panose="020F0502020204030204" pitchFamily="34" charset="0"/>
                      </a:endParaRPr>
                    </a:p>
                  </a:txBody>
                  <a:tcPr marL="5715" marR="5715" marT="5715" marB="0" anchor="ctr"/>
                </a:tc>
                <a:extLst>
                  <a:ext uri="{0D108BD9-81ED-4DB2-BD59-A6C34878D82A}">
                    <a16:rowId xmlns:a16="http://schemas.microsoft.com/office/drawing/2014/main" val="10001"/>
                  </a:ext>
                </a:extLst>
              </a:tr>
              <a:tr h="307822">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2</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1770</a:t>
                      </a:r>
                    </a:p>
                  </a:txBody>
                  <a:tcPr marL="5715" marR="5715" marT="5715" marB="0" anchor="ctr"/>
                </a:tc>
                <a:tc>
                  <a:txBody>
                    <a:bodyPr/>
                    <a:lstStyle/>
                    <a:p>
                      <a:pPr algn="ctr" fontAlgn="ctr"/>
                      <a:r>
                        <a:rPr lang="en-US" sz="2000" u="none" strike="noStrike" dirty="0">
                          <a:effectLst/>
                        </a:rPr>
                        <a:t>74</a:t>
                      </a:r>
                      <a:endParaRPr lang="en-US" sz="2000" b="0" i="0" u="none" strike="noStrike" dirty="0">
                        <a:solidFill>
                          <a:srgbClr val="000000"/>
                        </a:solidFill>
                        <a:effectLst/>
                        <a:latin typeface="Calibri" panose="020F0502020204030204" pitchFamily="34" charset="0"/>
                      </a:endParaRPr>
                    </a:p>
                  </a:txBody>
                  <a:tcPr marL="5715" marR="5715" marT="5715" marB="0" anchor="ctr"/>
                </a:tc>
                <a:extLst>
                  <a:ext uri="{0D108BD9-81ED-4DB2-BD59-A6C34878D82A}">
                    <a16:rowId xmlns:a16="http://schemas.microsoft.com/office/drawing/2014/main" val="10002"/>
                  </a:ext>
                </a:extLst>
              </a:tr>
              <a:tr h="307822">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3</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1640</a:t>
                      </a:r>
                    </a:p>
                  </a:txBody>
                  <a:tcPr marL="5715" marR="5715" marT="5715" marB="0" anchor="ctr"/>
                </a:tc>
                <a:tc>
                  <a:txBody>
                    <a:bodyPr/>
                    <a:lstStyle/>
                    <a:p>
                      <a:pPr algn="ctr" fontAlgn="ctr"/>
                      <a:r>
                        <a:rPr lang="en-US" sz="2000" u="none" strike="noStrike" dirty="0">
                          <a:effectLst/>
                        </a:rPr>
                        <a:t>71</a:t>
                      </a:r>
                      <a:endParaRPr lang="en-US" sz="2000" b="0" i="0" u="none" strike="noStrike" dirty="0">
                        <a:solidFill>
                          <a:srgbClr val="000000"/>
                        </a:solidFill>
                        <a:effectLst/>
                        <a:latin typeface="Calibri" panose="020F0502020204030204" pitchFamily="34" charset="0"/>
                      </a:endParaRPr>
                    </a:p>
                  </a:txBody>
                  <a:tcPr marL="5715" marR="5715" marT="5715" marB="0" anchor="ctr"/>
                </a:tc>
                <a:extLst>
                  <a:ext uri="{0D108BD9-81ED-4DB2-BD59-A6C34878D82A}">
                    <a16:rowId xmlns:a16="http://schemas.microsoft.com/office/drawing/2014/main" val="10003"/>
                  </a:ext>
                </a:extLst>
              </a:tr>
              <a:tr h="307822">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4</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1630</a:t>
                      </a:r>
                    </a:p>
                  </a:txBody>
                  <a:tcPr marL="5715" marR="5715" marT="5715" marB="0" anchor="ctr"/>
                </a:tc>
                <a:tc>
                  <a:txBody>
                    <a:bodyPr/>
                    <a:lstStyle/>
                    <a:p>
                      <a:pPr algn="ctr" fontAlgn="ctr"/>
                      <a:r>
                        <a:rPr lang="en-US" sz="2000" u="none" strike="noStrike" dirty="0">
                          <a:effectLst/>
                        </a:rPr>
                        <a:t>78</a:t>
                      </a:r>
                      <a:endParaRPr lang="en-US" sz="2000" b="0" i="0" u="none" strike="noStrike" dirty="0">
                        <a:solidFill>
                          <a:srgbClr val="000000"/>
                        </a:solidFill>
                        <a:effectLst/>
                        <a:latin typeface="Calibri" panose="020F0502020204030204" pitchFamily="34" charset="0"/>
                      </a:endParaRPr>
                    </a:p>
                  </a:txBody>
                  <a:tcPr marL="5715" marR="5715" marT="5715" marB="0" anchor="ctr"/>
                </a:tc>
                <a:extLst>
                  <a:ext uri="{0D108BD9-81ED-4DB2-BD59-A6C34878D82A}">
                    <a16:rowId xmlns:a16="http://schemas.microsoft.com/office/drawing/2014/main" val="10004"/>
                  </a:ext>
                </a:extLst>
              </a:tr>
              <a:tr h="307822">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5</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1490</a:t>
                      </a:r>
                    </a:p>
                  </a:txBody>
                  <a:tcPr marL="5715" marR="5715" marT="5715" marB="0" anchor="ctr"/>
                </a:tc>
                <a:tc>
                  <a:txBody>
                    <a:bodyPr/>
                    <a:lstStyle/>
                    <a:p>
                      <a:pPr algn="ctr" fontAlgn="ctr"/>
                      <a:r>
                        <a:rPr lang="en-US" sz="2000" u="none" strike="noStrike" dirty="0">
                          <a:effectLst/>
                        </a:rPr>
                        <a:t>65</a:t>
                      </a:r>
                      <a:endParaRPr lang="en-US" sz="2000" b="0" i="0" u="none" strike="noStrike" dirty="0">
                        <a:solidFill>
                          <a:srgbClr val="000000"/>
                        </a:solidFill>
                        <a:effectLst/>
                        <a:latin typeface="Calibri" panose="020F0502020204030204" pitchFamily="34" charset="0"/>
                      </a:endParaRPr>
                    </a:p>
                  </a:txBody>
                  <a:tcPr marL="5715" marR="5715" marT="5715" marB="0" anchor="ctr"/>
                </a:tc>
                <a:extLst>
                  <a:ext uri="{0D108BD9-81ED-4DB2-BD59-A6C34878D82A}">
                    <a16:rowId xmlns:a16="http://schemas.microsoft.com/office/drawing/2014/main" val="10005"/>
                  </a:ext>
                </a:extLst>
              </a:tr>
            </a:tbl>
          </a:graphicData>
        </a:graphic>
      </p:graphicFrame>
      <p:pic>
        <p:nvPicPr>
          <p:cNvPr id="5" name="Picture 4">
            <a:extLst>
              <a:ext uri="{FF2B5EF4-FFF2-40B4-BE49-F238E27FC236}">
                <a16:creationId xmlns:a16="http://schemas.microsoft.com/office/drawing/2014/main" id="{9BAC0971-A37A-40A1-9722-5B341E1394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9252" y="1945387"/>
            <a:ext cx="3464719" cy="928688"/>
          </a:xfrm>
          <a:prstGeom prst="rect">
            <a:avLst/>
          </a:prstGeom>
        </p:spPr>
      </p:pic>
      <p:sp>
        <p:nvSpPr>
          <p:cNvPr id="7" name="Rectangle 6">
            <a:extLst>
              <a:ext uri="{FF2B5EF4-FFF2-40B4-BE49-F238E27FC236}">
                <a16:creationId xmlns:a16="http://schemas.microsoft.com/office/drawing/2014/main" id="{ED749CA6-75F0-42C7-8875-97261FCDE1E7}"/>
              </a:ext>
            </a:extLst>
          </p:cNvPr>
          <p:cNvSpPr/>
          <p:nvPr/>
        </p:nvSpPr>
        <p:spPr>
          <a:xfrm>
            <a:off x="1771499" y="5547701"/>
            <a:ext cx="3025584" cy="369332"/>
          </a:xfrm>
          <a:prstGeom prst="rect">
            <a:avLst/>
          </a:prstGeom>
        </p:spPr>
        <p:txBody>
          <a:bodyPr wrap="square">
            <a:spAutoFit/>
          </a:bodyPr>
          <a:lstStyle/>
          <a:p>
            <a:r>
              <a:rPr lang="en-US" dirty="0">
                <a:latin typeface="Gill Sans MT" panose="020B0502020104020203" pitchFamily="34" charset="0"/>
              </a:rPr>
              <a:t>Covariance(CI&amp;W) 1019.5 </a:t>
            </a:r>
          </a:p>
        </p:txBody>
      </p:sp>
      <p:graphicFrame>
        <p:nvGraphicFramePr>
          <p:cNvPr id="3" name="Table 2">
            <a:extLst>
              <a:ext uri="{FF2B5EF4-FFF2-40B4-BE49-F238E27FC236}">
                <a16:creationId xmlns:a16="http://schemas.microsoft.com/office/drawing/2014/main" id="{D5711E84-903E-47E6-ACEA-13DD93A9ACA1}"/>
              </a:ext>
            </a:extLst>
          </p:cNvPr>
          <p:cNvGraphicFramePr>
            <a:graphicFrameLocks noGrp="1"/>
          </p:cNvGraphicFramePr>
          <p:nvPr>
            <p:extLst>
              <p:ext uri="{D42A27DB-BD31-4B8C-83A1-F6EECF244321}">
                <p14:modId xmlns:p14="http://schemas.microsoft.com/office/powerpoint/2010/main" val="2591751656"/>
              </p:ext>
            </p:extLst>
          </p:nvPr>
        </p:nvGraphicFramePr>
        <p:xfrm>
          <a:off x="1160069" y="5116375"/>
          <a:ext cx="3805826" cy="310515"/>
        </p:xfrm>
        <a:graphic>
          <a:graphicData uri="http://schemas.openxmlformats.org/drawingml/2006/table">
            <a:tbl>
              <a:tblPr>
                <a:tableStyleId>{5C22544A-7EE6-4342-B048-85BDC9FD1C3A}</a:tableStyleId>
              </a:tblPr>
              <a:tblGrid>
                <a:gridCol w="1295038">
                  <a:extLst>
                    <a:ext uri="{9D8B030D-6E8A-4147-A177-3AD203B41FA5}">
                      <a16:colId xmlns:a16="http://schemas.microsoft.com/office/drawing/2014/main" val="2053919046"/>
                    </a:ext>
                  </a:extLst>
                </a:gridCol>
                <a:gridCol w="1202535">
                  <a:extLst>
                    <a:ext uri="{9D8B030D-6E8A-4147-A177-3AD203B41FA5}">
                      <a16:colId xmlns:a16="http://schemas.microsoft.com/office/drawing/2014/main" val="3510264286"/>
                    </a:ext>
                  </a:extLst>
                </a:gridCol>
                <a:gridCol w="1308253">
                  <a:extLst>
                    <a:ext uri="{9D8B030D-6E8A-4147-A177-3AD203B41FA5}">
                      <a16:colId xmlns:a16="http://schemas.microsoft.com/office/drawing/2014/main" val="1825931411"/>
                    </a:ext>
                  </a:extLst>
                </a:gridCol>
              </a:tblGrid>
              <a:tr h="307822">
                <a:tc>
                  <a:txBody>
                    <a:bodyPr/>
                    <a:lstStyle/>
                    <a:p>
                      <a:pPr algn="ctr" fontAlgn="ctr"/>
                      <a:r>
                        <a:rPr lang="en-US" sz="2000" u="none" strike="noStrike" dirty="0">
                          <a:effectLst/>
                        </a:rPr>
                        <a:t>Average</a:t>
                      </a:r>
                      <a:endParaRPr lang="en-US" sz="2000" b="0" i="0" u="none" strike="noStrike" dirty="0">
                        <a:solidFill>
                          <a:srgbClr val="000000"/>
                        </a:solidFill>
                        <a:effectLst/>
                        <a:latin typeface="Calibri" panose="020F0502020204030204" pitchFamily="34" charset="0"/>
                      </a:endParaRPr>
                    </a:p>
                  </a:txBody>
                  <a:tcPr marL="5715" marR="5715" marT="5715" marB="0" anchor="ctr"/>
                </a:tc>
                <a:tc>
                  <a:txBody>
                    <a:bodyPr/>
                    <a:lstStyle/>
                    <a:p>
                      <a:pPr algn="ctr" fontAlgn="ctr"/>
                      <a:r>
                        <a:rPr lang="en-US" sz="2000" u="none" strike="noStrike" dirty="0">
                          <a:effectLst/>
                        </a:rPr>
                        <a:t>1582</a:t>
                      </a:r>
                      <a:endParaRPr lang="en-US" sz="2000" b="0" i="0" u="none" strike="noStrike" dirty="0">
                        <a:solidFill>
                          <a:srgbClr val="000000"/>
                        </a:solidFill>
                        <a:effectLst/>
                        <a:latin typeface="Calibri" panose="020F0502020204030204" pitchFamily="34" charset="0"/>
                      </a:endParaRPr>
                    </a:p>
                  </a:txBody>
                  <a:tcPr marL="5715" marR="5715" marT="5715" marB="0" anchor="ctr"/>
                </a:tc>
                <a:tc>
                  <a:txBody>
                    <a:bodyPr/>
                    <a:lstStyle/>
                    <a:p>
                      <a:pPr algn="ctr" fontAlgn="ctr"/>
                      <a:r>
                        <a:rPr lang="en-US" sz="2000" u="none" strike="noStrike" dirty="0">
                          <a:effectLst/>
                        </a:rPr>
                        <a:t>69.2</a:t>
                      </a:r>
                      <a:endParaRPr lang="en-US" sz="2000" b="0" i="0" u="none" strike="noStrike" dirty="0">
                        <a:solidFill>
                          <a:srgbClr val="000000"/>
                        </a:solidFill>
                        <a:effectLst/>
                        <a:latin typeface="Calibri" panose="020F0502020204030204" pitchFamily="34" charset="0"/>
                      </a:endParaRPr>
                    </a:p>
                  </a:txBody>
                  <a:tcPr marL="5715" marR="5715" marT="5715" marB="0" anchor="ctr"/>
                </a:tc>
                <a:extLst>
                  <a:ext uri="{0D108BD9-81ED-4DB2-BD59-A6C34878D82A}">
                    <a16:rowId xmlns:a16="http://schemas.microsoft.com/office/drawing/2014/main" val="1513672238"/>
                  </a:ext>
                </a:extLst>
              </a:tr>
            </a:tbl>
          </a:graphicData>
        </a:graphic>
      </p:graphicFrame>
    </p:spTree>
    <p:extLst>
      <p:ext uri="{BB962C8B-B14F-4D97-AF65-F5344CB8AC3E}">
        <p14:creationId xmlns:p14="http://schemas.microsoft.com/office/powerpoint/2010/main" val="137403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22BDF-DB96-4501-B806-C5F5109CC974}"/>
              </a:ext>
            </a:extLst>
          </p:cNvPr>
          <p:cNvSpPr>
            <a:spLocks noGrp="1"/>
          </p:cNvSpPr>
          <p:nvPr>
            <p:ph type="title"/>
          </p:nvPr>
        </p:nvSpPr>
        <p:spPr/>
        <p:txBody>
          <a:bodyPr/>
          <a:lstStyle/>
          <a:p>
            <a:r>
              <a:rPr lang="en-US" dirty="0"/>
              <a:t>Measure of Associations</a:t>
            </a:r>
            <a:endParaRPr lang="en-GB" dirty="0"/>
          </a:p>
        </p:txBody>
      </p:sp>
      <p:sp>
        <p:nvSpPr>
          <p:cNvPr id="8" name="Content Placeholder 7">
            <a:extLst>
              <a:ext uri="{FF2B5EF4-FFF2-40B4-BE49-F238E27FC236}">
                <a16:creationId xmlns:a16="http://schemas.microsoft.com/office/drawing/2014/main" id="{FAD53C80-D2B9-4CDF-AAB5-5BDDD3071DB0}"/>
              </a:ext>
            </a:extLst>
          </p:cNvPr>
          <p:cNvSpPr>
            <a:spLocks noGrp="1"/>
          </p:cNvSpPr>
          <p:nvPr>
            <p:ph idx="1"/>
          </p:nvPr>
        </p:nvSpPr>
        <p:spPr>
          <a:xfrm>
            <a:off x="838200" y="1825625"/>
            <a:ext cx="10746996" cy="4351338"/>
          </a:xfrm>
        </p:spPr>
        <p:txBody>
          <a:bodyPr/>
          <a:lstStyle/>
          <a:p>
            <a:r>
              <a:rPr lang="en-US" dirty="0"/>
              <a:t>Covariance, and Correlation</a:t>
            </a:r>
          </a:p>
        </p:txBody>
      </p:sp>
      <p:graphicFrame>
        <p:nvGraphicFramePr>
          <p:cNvPr id="4" name="Table 3">
            <a:extLst>
              <a:ext uri="{FF2B5EF4-FFF2-40B4-BE49-F238E27FC236}">
                <a16:creationId xmlns:a16="http://schemas.microsoft.com/office/drawing/2014/main" id="{9DDE4006-9B72-4356-ABCD-FF02CD0A1300}"/>
              </a:ext>
            </a:extLst>
          </p:cNvPr>
          <p:cNvGraphicFramePr>
            <a:graphicFrameLocks noGrp="1"/>
          </p:cNvGraphicFramePr>
          <p:nvPr>
            <p:extLst>
              <p:ext uri="{D42A27DB-BD31-4B8C-83A1-F6EECF244321}">
                <p14:modId xmlns:p14="http://schemas.microsoft.com/office/powerpoint/2010/main" val="2746041332"/>
              </p:ext>
            </p:extLst>
          </p:nvPr>
        </p:nvGraphicFramePr>
        <p:xfrm>
          <a:off x="252871" y="2422949"/>
          <a:ext cx="3805826" cy="2857886"/>
        </p:xfrm>
        <a:graphic>
          <a:graphicData uri="http://schemas.openxmlformats.org/drawingml/2006/table">
            <a:tbl>
              <a:tblPr>
                <a:tableStyleId>{5C22544A-7EE6-4342-B048-85BDC9FD1C3A}</a:tableStyleId>
              </a:tblPr>
              <a:tblGrid>
                <a:gridCol w="1295038">
                  <a:extLst>
                    <a:ext uri="{9D8B030D-6E8A-4147-A177-3AD203B41FA5}">
                      <a16:colId xmlns:a16="http://schemas.microsoft.com/office/drawing/2014/main" val="20000"/>
                    </a:ext>
                  </a:extLst>
                </a:gridCol>
                <a:gridCol w="1202535">
                  <a:extLst>
                    <a:ext uri="{9D8B030D-6E8A-4147-A177-3AD203B41FA5}">
                      <a16:colId xmlns:a16="http://schemas.microsoft.com/office/drawing/2014/main" val="20001"/>
                    </a:ext>
                  </a:extLst>
                </a:gridCol>
                <a:gridCol w="1308253">
                  <a:extLst>
                    <a:ext uri="{9D8B030D-6E8A-4147-A177-3AD203B41FA5}">
                      <a16:colId xmlns:a16="http://schemas.microsoft.com/office/drawing/2014/main" val="20002"/>
                    </a:ext>
                  </a:extLst>
                </a:gridCol>
              </a:tblGrid>
              <a:tr h="1305311">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Student #</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Calory Intake</a:t>
                      </a:r>
                    </a:p>
                  </a:txBody>
                  <a:tcPr marL="5715" marR="5715" marT="5715" marB="0" anchor="ctr"/>
                </a:tc>
                <a:tc>
                  <a:txBody>
                    <a:bodyPr/>
                    <a:lstStyle/>
                    <a:p>
                      <a:pPr algn="ctr" fontAlgn="ctr"/>
                      <a:r>
                        <a:rPr lang="en-US" sz="2000" u="none" strike="noStrike">
                          <a:effectLst/>
                        </a:rPr>
                        <a:t>Weight (in Kg)</a:t>
                      </a:r>
                      <a:endParaRPr lang="en-US" sz="2000" b="0" i="0" u="none" strike="noStrike">
                        <a:solidFill>
                          <a:srgbClr val="000000"/>
                        </a:solidFill>
                        <a:effectLst/>
                        <a:latin typeface="Calibri" panose="020F0502020204030204" pitchFamily="34" charset="0"/>
                      </a:endParaRPr>
                    </a:p>
                  </a:txBody>
                  <a:tcPr marL="5715" marR="5715" marT="5715" marB="0" anchor="ctr"/>
                </a:tc>
                <a:extLst>
                  <a:ext uri="{0D108BD9-81ED-4DB2-BD59-A6C34878D82A}">
                    <a16:rowId xmlns:a16="http://schemas.microsoft.com/office/drawing/2014/main" val="10000"/>
                  </a:ext>
                </a:extLst>
              </a:tr>
              <a:tr h="307822">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1</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1380</a:t>
                      </a:r>
                    </a:p>
                  </a:txBody>
                  <a:tcPr marL="5715" marR="5715" marT="5715" marB="0" anchor="ctr"/>
                </a:tc>
                <a:tc>
                  <a:txBody>
                    <a:bodyPr/>
                    <a:lstStyle/>
                    <a:p>
                      <a:pPr algn="ctr" fontAlgn="ctr"/>
                      <a:r>
                        <a:rPr lang="en-US" sz="2000" u="none" strike="noStrike" dirty="0">
                          <a:effectLst/>
                        </a:rPr>
                        <a:t>58</a:t>
                      </a:r>
                      <a:endParaRPr lang="en-US" sz="2000" b="0" i="0" u="none" strike="noStrike" dirty="0">
                        <a:solidFill>
                          <a:srgbClr val="000000"/>
                        </a:solidFill>
                        <a:effectLst/>
                        <a:latin typeface="Calibri" panose="020F0502020204030204" pitchFamily="34" charset="0"/>
                      </a:endParaRPr>
                    </a:p>
                  </a:txBody>
                  <a:tcPr marL="5715" marR="5715" marT="5715" marB="0" anchor="ctr"/>
                </a:tc>
                <a:extLst>
                  <a:ext uri="{0D108BD9-81ED-4DB2-BD59-A6C34878D82A}">
                    <a16:rowId xmlns:a16="http://schemas.microsoft.com/office/drawing/2014/main" val="10001"/>
                  </a:ext>
                </a:extLst>
              </a:tr>
              <a:tr h="307822">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2</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1770</a:t>
                      </a:r>
                    </a:p>
                  </a:txBody>
                  <a:tcPr marL="5715" marR="5715" marT="5715" marB="0" anchor="ctr"/>
                </a:tc>
                <a:tc>
                  <a:txBody>
                    <a:bodyPr/>
                    <a:lstStyle/>
                    <a:p>
                      <a:pPr algn="ctr" fontAlgn="ctr"/>
                      <a:r>
                        <a:rPr lang="en-US" sz="2000" u="none" strike="noStrike" dirty="0">
                          <a:effectLst/>
                        </a:rPr>
                        <a:t>74</a:t>
                      </a:r>
                      <a:endParaRPr lang="en-US" sz="2000" b="0" i="0" u="none" strike="noStrike" dirty="0">
                        <a:solidFill>
                          <a:srgbClr val="000000"/>
                        </a:solidFill>
                        <a:effectLst/>
                        <a:latin typeface="Calibri" panose="020F0502020204030204" pitchFamily="34" charset="0"/>
                      </a:endParaRPr>
                    </a:p>
                  </a:txBody>
                  <a:tcPr marL="5715" marR="5715" marT="5715" marB="0" anchor="ctr"/>
                </a:tc>
                <a:extLst>
                  <a:ext uri="{0D108BD9-81ED-4DB2-BD59-A6C34878D82A}">
                    <a16:rowId xmlns:a16="http://schemas.microsoft.com/office/drawing/2014/main" val="10002"/>
                  </a:ext>
                </a:extLst>
              </a:tr>
              <a:tr h="307822">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3</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1640</a:t>
                      </a:r>
                    </a:p>
                  </a:txBody>
                  <a:tcPr marL="5715" marR="5715" marT="5715" marB="0" anchor="ctr"/>
                </a:tc>
                <a:tc>
                  <a:txBody>
                    <a:bodyPr/>
                    <a:lstStyle/>
                    <a:p>
                      <a:pPr algn="ctr" fontAlgn="ctr"/>
                      <a:r>
                        <a:rPr lang="en-US" sz="2000" u="none" strike="noStrike" dirty="0">
                          <a:effectLst/>
                        </a:rPr>
                        <a:t>71</a:t>
                      </a:r>
                      <a:endParaRPr lang="en-US" sz="2000" b="0" i="0" u="none" strike="noStrike" dirty="0">
                        <a:solidFill>
                          <a:srgbClr val="000000"/>
                        </a:solidFill>
                        <a:effectLst/>
                        <a:latin typeface="Calibri" panose="020F0502020204030204" pitchFamily="34" charset="0"/>
                      </a:endParaRPr>
                    </a:p>
                  </a:txBody>
                  <a:tcPr marL="5715" marR="5715" marT="5715" marB="0" anchor="ctr"/>
                </a:tc>
                <a:extLst>
                  <a:ext uri="{0D108BD9-81ED-4DB2-BD59-A6C34878D82A}">
                    <a16:rowId xmlns:a16="http://schemas.microsoft.com/office/drawing/2014/main" val="10003"/>
                  </a:ext>
                </a:extLst>
              </a:tr>
              <a:tr h="307822">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4</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1630</a:t>
                      </a:r>
                    </a:p>
                  </a:txBody>
                  <a:tcPr marL="5715" marR="5715" marT="5715" marB="0" anchor="ctr"/>
                </a:tc>
                <a:tc>
                  <a:txBody>
                    <a:bodyPr/>
                    <a:lstStyle/>
                    <a:p>
                      <a:pPr algn="ctr" fontAlgn="ctr"/>
                      <a:r>
                        <a:rPr lang="en-US" sz="2000" u="none" strike="noStrike" dirty="0">
                          <a:effectLst/>
                        </a:rPr>
                        <a:t>78</a:t>
                      </a:r>
                      <a:endParaRPr lang="en-US" sz="2000" b="0" i="0" u="none" strike="noStrike" dirty="0">
                        <a:solidFill>
                          <a:srgbClr val="000000"/>
                        </a:solidFill>
                        <a:effectLst/>
                        <a:latin typeface="Calibri" panose="020F0502020204030204" pitchFamily="34" charset="0"/>
                      </a:endParaRPr>
                    </a:p>
                  </a:txBody>
                  <a:tcPr marL="5715" marR="5715" marT="5715" marB="0" anchor="ctr"/>
                </a:tc>
                <a:extLst>
                  <a:ext uri="{0D108BD9-81ED-4DB2-BD59-A6C34878D82A}">
                    <a16:rowId xmlns:a16="http://schemas.microsoft.com/office/drawing/2014/main" val="10004"/>
                  </a:ext>
                </a:extLst>
              </a:tr>
              <a:tr h="307822">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5</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1490</a:t>
                      </a:r>
                    </a:p>
                  </a:txBody>
                  <a:tcPr marL="5715" marR="5715" marT="5715" marB="0" anchor="ctr"/>
                </a:tc>
                <a:tc>
                  <a:txBody>
                    <a:bodyPr/>
                    <a:lstStyle/>
                    <a:p>
                      <a:pPr algn="ctr" fontAlgn="ctr"/>
                      <a:r>
                        <a:rPr lang="en-US" sz="2000" u="none" strike="noStrike" dirty="0">
                          <a:effectLst/>
                        </a:rPr>
                        <a:t>65</a:t>
                      </a:r>
                      <a:endParaRPr lang="en-US" sz="2000" b="0" i="0" u="none" strike="noStrike" dirty="0">
                        <a:solidFill>
                          <a:srgbClr val="000000"/>
                        </a:solidFill>
                        <a:effectLst/>
                        <a:latin typeface="Calibri" panose="020F0502020204030204" pitchFamily="34" charset="0"/>
                      </a:endParaRPr>
                    </a:p>
                  </a:txBody>
                  <a:tcPr marL="5715" marR="5715" marT="5715" marB="0" anchor="ctr"/>
                </a:tc>
                <a:extLst>
                  <a:ext uri="{0D108BD9-81ED-4DB2-BD59-A6C34878D82A}">
                    <a16:rowId xmlns:a16="http://schemas.microsoft.com/office/drawing/2014/main" val="10005"/>
                  </a:ext>
                </a:extLst>
              </a:tr>
            </a:tbl>
          </a:graphicData>
        </a:graphic>
      </p:graphicFrame>
      <p:pic>
        <p:nvPicPr>
          <p:cNvPr id="5" name="Picture 4">
            <a:extLst>
              <a:ext uri="{FF2B5EF4-FFF2-40B4-BE49-F238E27FC236}">
                <a16:creationId xmlns:a16="http://schemas.microsoft.com/office/drawing/2014/main" id="{9BAC0971-A37A-40A1-9722-5B341E1394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9252" y="1945387"/>
            <a:ext cx="3464719" cy="928688"/>
          </a:xfrm>
          <a:prstGeom prst="rect">
            <a:avLst/>
          </a:prstGeom>
        </p:spPr>
      </p:pic>
      <p:sp>
        <p:nvSpPr>
          <p:cNvPr id="7" name="Rectangle 6">
            <a:extLst>
              <a:ext uri="{FF2B5EF4-FFF2-40B4-BE49-F238E27FC236}">
                <a16:creationId xmlns:a16="http://schemas.microsoft.com/office/drawing/2014/main" id="{ED749CA6-75F0-42C7-8875-97261FCDE1E7}"/>
              </a:ext>
            </a:extLst>
          </p:cNvPr>
          <p:cNvSpPr/>
          <p:nvPr/>
        </p:nvSpPr>
        <p:spPr>
          <a:xfrm>
            <a:off x="1763110" y="5816796"/>
            <a:ext cx="3025584" cy="369332"/>
          </a:xfrm>
          <a:prstGeom prst="rect">
            <a:avLst/>
          </a:prstGeom>
        </p:spPr>
        <p:txBody>
          <a:bodyPr wrap="square">
            <a:spAutoFit/>
          </a:bodyPr>
          <a:lstStyle/>
          <a:p>
            <a:r>
              <a:rPr lang="en-US" dirty="0">
                <a:latin typeface="Gill Sans MT" panose="020B0502020104020203" pitchFamily="34" charset="0"/>
              </a:rPr>
              <a:t>Covariance(CI&amp;W) 1019.5 </a:t>
            </a:r>
          </a:p>
        </p:txBody>
      </p:sp>
      <p:graphicFrame>
        <p:nvGraphicFramePr>
          <p:cNvPr id="3" name="Table 2">
            <a:extLst>
              <a:ext uri="{FF2B5EF4-FFF2-40B4-BE49-F238E27FC236}">
                <a16:creationId xmlns:a16="http://schemas.microsoft.com/office/drawing/2014/main" id="{D5711E84-903E-47E6-ACEA-13DD93A9ACA1}"/>
              </a:ext>
            </a:extLst>
          </p:cNvPr>
          <p:cNvGraphicFramePr>
            <a:graphicFrameLocks noGrp="1"/>
          </p:cNvGraphicFramePr>
          <p:nvPr>
            <p:extLst>
              <p:ext uri="{D42A27DB-BD31-4B8C-83A1-F6EECF244321}">
                <p14:modId xmlns:p14="http://schemas.microsoft.com/office/powerpoint/2010/main" val="3504335510"/>
              </p:ext>
            </p:extLst>
          </p:nvPr>
        </p:nvGraphicFramePr>
        <p:xfrm>
          <a:off x="252871" y="5336464"/>
          <a:ext cx="3805826" cy="310515"/>
        </p:xfrm>
        <a:graphic>
          <a:graphicData uri="http://schemas.openxmlformats.org/drawingml/2006/table">
            <a:tbl>
              <a:tblPr>
                <a:tableStyleId>{5C22544A-7EE6-4342-B048-85BDC9FD1C3A}</a:tableStyleId>
              </a:tblPr>
              <a:tblGrid>
                <a:gridCol w="1295038">
                  <a:extLst>
                    <a:ext uri="{9D8B030D-6E8A-4147-A177-3AD203B41FA5}">
                      <a16:colId xmlns:a16="http://schemas.microsoft.com/office/drawing/2014/main" val="2053919046"/>
                    </a:ext>
                  </a:extLst>
                </a:gridCol>
                <a:gridCol w="1202535">
                  <a:extLst>
                    <a:ext uri="{9D8B030D-6E8A-4147-A177-3AD203B41FA5}">
                      <a16:colId xmlns:a16="http://schemas.microsoft.com/office/drawing/2014/main" val="3510264286"/>
                    </a:ext>
                  </a:extLst>
                </a:gridCol>
                <a:gridCol w="1308253">
                  <a:extLst>
                    <a:ext uri="{9D8B030D-6E8A-4147-A177-3AD203B41FA5}">
                      <a16:colId xmlns:a16="http://schemas.microsoft.com/office/drawing/2014/main" val="1825931411"/>
                    </a:ext>
                  </a:extLst>
                </a:gridCol>
              </a:tblGrid>
              <a:tr h="307822">
                <a:tc>
                  <a:txBody>
                    <a:bodyPr/>
                    <a:lstStyle/>
                    <a:p>
                      <a:pPr algn="ctr" fontAlgn="ctr"/>
                      <a:r>
                        <a:rPr lang="en-US" sz="2000" u="none" strike="noStrike" dirty="0">
                          <a:effectLst/>
                        </a:rPr>
                        <a:t>Average</a:t>
                      </a:r>
                      <a:endParaRPr lang="en-US" sz="2000" b="0" i="0" u="none" strike="noStrike" dirty="0">
                        <a:solidFill>
                          <a:srgbClr val="000000"/>
                        </a:solidFill>
                        <a:effectLst/>
                        <a:latin typeface="Calibri" panose="020F0502020204030204" pitchFamily="34" charset="0"/>
                      </a:endParaRPr>
                    </a:p>
                  </a:txBody>
                  <a:tcPr marL="5715" marR="5715" marT="5715" marB="0" anchor="ctr"/>
                </a:tc>
                <a:tc>
                  <a:txBody>
                    <a:bodyPr/>
                    <a:lstStyle/>
                    <a:p>
                      <a:pPr algn="ctr" fontAlgn="ctr"/>
                      <a:r>
                        <a:rPr lang="en-US" sz="2000" u="none" strike="noStrike" dirty="0">
                          <a:effectLst/>
                        </a:rPr>
                        <a:t>1582</a:t>
                      </a:r>
                      <a:endParaRPr lang="en-US" sz="2000" b="0" i="0" u="none" strike="noStrike" dirty="0">
                        <a:solidFill>
                          <a:srgbClr val="000000"/>
                        </a:solidFill>
                        <a:effectLst/>
                        <a:latin typeface="Calibri" panose="020F0502020204030204" pitchFamily="34" charset="0"/>
                      </a:endParaRPr>
                    </a:p>
                  </a:txBody>
                  <a:tcPr marL="5715" marR="5715" marT="5715" marB="0" anchor="ctr"/>
                </a:tc>
                <a:tc>
                  <a:txBody>
                    <a:bodyPr/>
                    <a:lstStyle/>
                    <a:p>
                      <a:pPr algn="ctr" fontAlgn="ctr"/>
                      <a:r>
                        <a:rPr lang="en-US" sz="2000" u="none" strike="noStrike" dirty="0">
                          <a:effectLst/>
                        </a:rPr>
                        <a:t>69.2</a:t>
                      </a:r>
                      <a:endParaRPr lang="en-US" sz="2000" b="0" i="0" u="none" strike="noStrike" dirty="0">
                        <a:solidFill>
                          <a:srgbClr val="000000"/>
                        </a:solidFill>
                        <a:effectLst/>
                        <a:latin typeface="Calibri" panose="020F0502020204030204" pitchFamily="34" charset="0"/>
                      </a:endParaRPr>
                    </a:p>
                  </a:txBody>
                  <a:tcPr marL="5715" marR="5715" marT="5715" marB="0" anchor="ctr"/>
                </a:tc>
                <a:extLst>
                  <a:ext uri="{0D108BD9-81ED-4DB2-BD59-A6C34878D82A}">
                    <a16:rowId xmlns:a16="http://schemas.microsoft.com/office/drawing/2014/main" val="1513672238"/>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E125CE6-6212-498E-8F8F-559F19B5B390}"/>
                  </a:ext>
                </a:extLst>
              </p:cNvPr>
              <p:cNvSpPr txBox="1"/>
              <p:nvPr/>
            </p:nvSpPr>
            <p:spPr>
              <a:xfrm>
                <a:off x="4326903" y="3851892"/>
                <a:ext cx="7758259" cy="505203"/>
              </a:xfrm>
              <a:prstGeom prst="rect">
                <a:avLst/>
              </a:prstGeom>
              <a:noFill/>
            </p:spPr>
            <p:txBody>
              <a:bodyPr wrap="square" rtlCol="0">
                <a:spAutoFit/>
              </a:bodyPr>
              <a:lstStyle/>
              <a:p>
                <a:r>
                  <a:rPr lang="en-IN" sz="1600" b="1" i="1" dirty="0"/>
                  <a:t>COV</a:t>
                </a:r>
                <a:r>
                  <a:rPr lang="en-IN" sz="1600" i="1" dirty="0"/>
                  <a:t>(CI,W) </a:t>
                </a:r>
                <a:r>
                  <a:rPr lang="en-IN" dirty="0"/>
                  <a:t>= </a:t>
                </a:r>
                <a14:m>
                  <m:oMath xmlns:m="http://schemas.openxmlformats.org/officeDocument/2006/math">
                    <m:f>
                      <m:fPr>
                        <m:ctrlPr>
                          <a:rPr lang="en-US" i="1" smtClean="0">
                            <a:latin typeface="Cambria Math" panose="02040503050406030204" pitchFamily="18" charset="0"/>
                          </a:rPr>
                        </m:ctrlPr>
                      </m:fPr>
                      <m:num>
                        <m:d>
                          <m:dPr>
                            <m:ctrlPr>
                              <a:rPr lang="en-IN" b="0" i="1" smtClean="0">
                                <a:latin typeface="Cambria Math" panose="02040503050406030204" pitchFamily="18" charset="0"/>
                              </a:rPr>
                            </m:ctrlPr>
                          </m:dPr>
                          <m:e>
                            <m:r>
                              <a:rPr lang="en-IN" b="0" i="1" smtClean="0">
                                <a:latin typeface="Cambria Math" panose="02040503050406030204" pitchFamily="18" charset="0"/>
                              </a:rPr>
                              <m:t>1380−1582</m:t>
                            </m:r>
                          </m:e>
                        </m:d>
                        <m:d>
                          <m:dPr>
                            <m:ctrlPr>
                              <a:rPr lang="en-IN" b="0" i="1" smtClean="0">
                                <a:latin typeface="Cambria Math" panose="02040503050406030204" pitchFamily="18" charset="0"/>
                              </a:rPr>
                            </m:ctrlPr>
                          </m:dPr>
                          <m:e>
                            <m:r>
                              <a:rPr lang="en-IN" b="0" i="1" smtClean="0">
                                <a:latin typeface="Cambria Math" panose="02040503050406030204" pitchFamily="18" charset="0"/>
                              </a:rPr>
                              <m:t>58−69.2</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1770−1582</m:t>
                            </m:r>
                          </m:e>
                        </m:d>
                        <m:d>
                          <m:dPr>
                            <m:ctrlPr>
                              <a:rPr lang="en-IN" b="0" i="1" smtClean="0">
                                <a:latin typeface="Cambria Math" panose="02040503050406030204" pitchFamily="18" charset="0"/>
                              </a:rPr>
                            </m:ctrlPr>
                          </m:dPr>
                          <m:e>
                            <m:r>
                              <a:rPr lang="en-IN" b="0" i="1" smtClean="0">
                                <a:latin typeface="Cambria Math" panose="02040503050406030204" pitchFamily="18" charset="0"/>
                              </a:rPr>
                              <m:t>74−69.2</m:t>
                            </m:r>
                          </m:e>
                        </m:d>
                        <m:r>
                          <a:rPr lang="en-IN" b="0" i="1" smtClean="0">
                            <a:latin typeface="Cambria Math" panose="02040503050406030204" pitchFamily="18" charset="0"/>
                          </a:rPr>
                          <m:t>+…+(1490−1582)(65−69.2)</m:t>
                        </m:r>
                      </m:num>
                      <m:den>
                        <m:r>
                          <a:rPr lang="en-IN" b="0" i="1" smtClean="0">
                            <a:latin typeface="Cambria Math" panose="02040503050406030204" pitchFamily="18" charset="0"/>
                          </a:rPr>
                          <m:t>5−1</m:t>
                        </m:r>
                      </m:den>
                    </m:f>
                  </m:oMath>
                </a14:m>
                <a:endParaRPr lang="en-IN" dirty="0"/>
              </a:p>
            </p:txBody>
          </p:sp>
        </mc:Choice>
        <mc:Fallback xmlns="">
          <p:sp>
            <p:nvSpPr>
              <p:cNvPr id="9" name="TextBox 8">
                <a:extLst>
                  <a:ext uri="{FF2B5EF4-FFF2-40B4-BE49-F238E27FC236}">
                    <a16:creationId xmlns:a16="http://schemas.microsoft.com/office/drawing/2014/main" id="{9E125CE6-6212-498E-8F8F-559F19B5B390}"/>
                  </a:ext>
                </a:extLst>
              </p:cNvPr>
              <p:cNvSpPr txBox="1">
                <a:spLocks noRot="1" noChangeAspect="1" noMove="1" noResize="1" noEditPoints="1" noAdjustHandles="1" noChangeArrowheads="1" noChangeShapeType="1" noTextEdit="1"/>
              </p:cNvSpPr>
              <p:nvPr/>
            </p:nvSpPr>
            <p:spPr>
              <a:xfrm>
                <a:off x="4326903" y="3851892"/>
                <a:ext cx="7758259" cy="505203"/>
              </a:xfrm>
              <a:prstGeom prst="rect">
                <a:avLst/>
              </a:prstGeom>
              <a:blipFill>
                <a:blip r:embed="rId3"/>
                <a:stretch>
                  <a:fillRect l="-472" b="-7229"/>
                </a:stretch>
              </a:blipFill>
            </p:spPr>
            <p:txBody>
              <a:bodyPr/>
              <a:lstStyle/>
              <a:p>
                <a:r>
                  <a:rPr lang="en-IN">
                    <a:noFill/>
                  </a:rPr>
                  <a:t> </a:t>
                </a:r>
              </a:p>
            </p:txBody>
          </p:sp>
        </mc:Fallback>
      </mc:AlternateContent>
      <p:pic>
        <p:nvPicPr>
          <p:cNvPr id="10" name="Picture 7">
            <a:extLst>
              <a:ext uri="{FF2B5EF4-FFF2-40B4-BE49-F238E27FC236}">
                <a16:creationId xmlns:a16="http://schemas.microsoft.com/office/drawing/2014/main" id="{B6C72C25-C43B-4487-935E-5E1BCB719F68}"/>
              </a:ext>
            </a:extLst>
          </p:cNvPr>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947461" y="5426890"/>
            <a:ext cx="2916324" cy="704246"/>
          </a:xfrm>
          <a:prstGeom prst="rect">
            <a:avLst/>
          </a:prstGeom>
          <a:noFill/>
        </p:spPr>
      </p:pic>
    </p:spTree>
    <p:extLst>
      <p:ext uri="{BB962C8B-B14F-4D97-AF65-F5344CB8AC3E}">
        <p14:creationId xmlns:p14="http://schemas.microsoft.com/office/powerpoint/2010/main" val="2984058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28770" y="138415"/>
            <a:ext cx="6300192" cy="648072"/>
          </a:xfrm>
        </p:spPr>
        <p:txBody>
          <a:bodyPr>
            <a:noAutofit/>
          </a:bodyPr>
          <a:lstStyle/>
          <a:p>
            <a:r>
              <a:rPr lang="en-US" dirty="0"/>
              <a:t>Types of Data</a:t>
            </a:r>
          </a:p>
        </p:txBody>
      </p:sp>
      <p:sp>
        <p:nvSpPr>
          <p:cNvPr id="52227" name="Content Placeholder 2"/>
          <p:cNvSpPr>
            <a:spLocks noGrp="1"/>
          </p:cNvSpPr>
          <p:nvPr>
            <p:ph idx="1"/>
          </p:nvPr>
        </p:nvSpPr>
        <p:spPr>
          <a:xfrm>
            <a:off x="220745" y="1125488"/>
            <a:ext cx="8153400" cy="4607024"/>
          </a:xfrm>
        </p:spPr>
        <p:txBody>
          <a:bodyPr/>
          <a:lstStyle/>
          <a:p>
            <a:pPr>
              <a:lnSpc>
                <a:spcPct val="90000"/>
              </a:lnSpc>
              <a:buFontTx/>
              <a:buNone/>
            </a:pPr>
            <a:r>
              <a:rPr lang="en-US" altLang="ko-KR" b="1" dirty="0">
                <a:solidFill>
                  <a:srgbClr val="002060"/>
                </a:solidFill>
                <a:ea typeface="Gulim" panose="020B0600000101010101" pitchFamily="34" charset="-127"/>
              </a:rPr>
              <a:t>Nominal</a:t>
            </a:r>
          </a:p>
          <a:p>
            <a:pPr>
              <a:lnSpc>
                <a:spcPct val="90000"/>
              </a:lnSpc>
              <a:buFontTx/>
              <a:buNone/>
            </a:pPr>
            <a:endParaRPr lang="en-US" altLang="ko-KR" b="1" dirty="0">
              <a:solidFill>
                <a:srgbClr val="002060"/>
              </a:solidFill>
              <a:ea typeface="Gulim" panose="020B0600000101010101" pitchFamily="34" charset="-127"/>
            </a:endParaRPr>
          </a:p>
          <a:p>
            <a:pPr>
              <a:lnSpc>
                <a:spcPct val="90000"/>
              </a:lnSpc>
              <a:buFontTx/>
              <a:buNone/>
            </a:pPr>
            <a:r>
              <a:rPr lang="en-US" altLang="ko-KR" b="1" dirty="0">
                <a:solidFill>
                  <a:srgbClr val="002060"/>
                </a:solidFill>
                <a:ea typeface="Gulim" panose="020B0600000101010101" pitchFamily="34" charset="-127"/>
              </a:rPr>
              <a:t>Ordinal</a:t>
            </a:r>
          </a:p>
          <a:p>
            <a:pPr>
              <a:lnSpc>
                <a:spcPct val="90000"/>
              </a:lnSpc>
              <a:buFontTx/>
              <a:buNone/>
            </a:pPr>
            <a:endParaRPr lang="en-US" altLang="ko-KR" b="1" dirty="0">
              <a:solidFill>
                <a:srgbClr val="002060"/>
              </a:solidFill>
              <a:ea typeface="Gulim" panose="020B0600000101010101" pitchFamily="34" charset="-127"/>
            </a:endParaRPr>
          </a:p>
          <a:p>
            <a:pPr>
              <a:lnSpc>
                <a:spcPct val="90000"/>
              </a:lnSpc>
              <a:buFontTx/>
              <a:buNone/>
            </a:pPr>
            <a:r>
              <a:rPr lang="en-US" altLang="ko-KR" b="1" dirty="0">
                <a:solidFill>
                  <a:srgbClr val="002060"/>
                </a:solidFill>
                <a:ea typeface="Gulim" panose="020B0600000101010101" pitchFamily="34" charset="-127"/>
              </a:rPr>
              <a:t>Interval</a:t>
            </a:r>
          </a:p>
          <a:p>
            <a:pPr>
              <a:lnSpc>
                <a:spcPct val="90000"/>
              </a:lnSpc>
              <a:buFontTx/>
              <a:buNone/>
            </a:pPr>
            <a:endParaRPr lang="en-US" altLang="ko-KR" b="1" dirty="0">
              <a:solidFill>
                <a:srgbClr val="002060"/>
              </a:solidFill>
              <a:ea typeface="Gulim" panose="020B0600000101010101" pitchFamily="34" charset="-127"/>
            </a:endParaRPr>
          </a:p>
          <a:p>
            <a:pPr>
              <a:lnSpc>
                <a:spcPct val="90000"/>
              </a:lnSpc>
              <a:buFontTx/>
              <a:buNone/>
            </a:pPr>
            <a:r>
              <a:rPr lang="en-US" altLang="ko-KR" b="1" dirty="0">
                <a:solidFill>
                  <a:srgbClr val="002060"/>
                </a:solidFill>
                <a:ea typeface="Gulim" panose="020B0600000101010101" pitchFamily="34" charset="-127"/>
              </a:rPr>
              <a:t>Ratio</a:t>
            </a:r>
            <a:endParaRPr lang="en-US" altLang="ko-KR" dirty="0">
              <a:ea typeface="Gulim" panose="020B0600000101010101" pitchFamily="34" charset="-127"/>
            </a:endParaRPr>
          </a:p>
          <a:p>
            <a:endParaRPr lang="en-US" dirty="0"/>
          </a:p>
        </p:txBody>
      </p:sp>
      <p:sp>
        <p:nvSpPr>
          <p:cNvPr id="3" name="Right Brace 2">
            <a:extLst>
              <a:ext uri="{FF2B5EF4-FFF2-40B4-BE49-F238E27FC236}">
                <a16:creationId xmlns:a16="http://schemas.microsoft.com/office/drawing/2014/main" id="{12A85AAB-D7E7-43F5-8E8D-0877B215F43A}"/>
              </a:ext>
            </a:extLst>
          </p:cNvPr>
          <p:cNvSpPr/>
          <p:nvPr/>
        </p:nvSpPr>
        <p:spPr>
          <a:xfrm>
            <a:off x="2366128" y="1357460"/>
            <a:ext cx="424206" cy="1187777"/>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a:ea typeface="+mn-ea"/>
              <a:cs typeface="+mn-cs"/>
            </a:endParaRPr>
          </a:p>
        </p:txBody>
      </p:sp>
      <p:sp>
        <p:nvSpPr>
          <p:cNvPr id="7" name="TextBox 6">
            <a:extLst>
              <a:ext uri="{FF2B5EF4-FFF2-40B4-BE49-F238E27FC236}">
                <a16:creationId xmlns:a16="http://schemas.microsoft.com/office/drawing/2014/main" id="{2DC04BD7-DF0D-4ACA-AC03-43A4C3A8A7F6}"/>
              </a:ext>
            </a:extLst>
          </p:cNvPr>
          <p:cNvSpPr txBox="1"/>
          <p:nvPr/>
        </p:nvSpPr>
        <p:spPr>
          <a:xfrm>
            <a:off x="2969441" y="1766682"/>
            <a:ext cx="71636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000000"/>
                </a:solidFill>
                <a:effectLst/>
                <a:uLnTx/>
                <a:uFillTx/>
                <a:latin typeface="Arial"/>
                <a:ea typeface="+mn-ea"/>
                <a:cs typeface="+mn-cs"/>
              </a:rPr>
              <a:t>Categorical, Non-Metric, </a:t>
            </a:r>
            <a:r>
              <a:rPr kumimoji="0" lang="en-IN" sz="1800" b="1" i="0" u="none" strike="noStrike" kern="1200" cap="none" spc="0" normalizeH="0" baseline="0" noProof="0" dirty="0">
                <a:ln>
                  <a:noFill/>
                </a:ln>
                <a:solidFill>
                  <a:srgbClr val="FF0000"/>
                </a:solidFill>
                <a:effectLst/>
                <a:uLnTx/>
                <a:uFillTx/>
                <a:latin typeface="Arial"/>
                <a:ea typeface="+mn-ea"/>
                <a:cs typeface="+mn-cs"/>
              </a:rPr>
              <a:t>Qualitative (Unordered,</a:t>
            </a:r>
            <a:r>
              <a:rPr kumimoji="0" lang="en-IN" sz="1800" b="1" i="0" u="none" strike="noStrike" kern="1200" cap="none" spc="0" normalizeH="0" noProof="0" dirty="0">
                <a:ln>
                  <a:noFill/>
                </a:ln>
                <a:solidFill>
                  <a:srgbClr val="FF0000"/>
                </a:solidFill>
                <a:effectLst/>
                <a:uLnTx/>
                <a:uFillTx/>
                <a:latin typeface="Arial"/>
                <a:ea typeface="+mn-ea"/>
                <a:cs typeface="+mn-cs"/>
              </a:rPr>
              <a:t> Ordered)</a:t>
            </a:r>
            <a:endParaRPr kumimoji="0" lang="en-IN" sz="1800" b="1" i="0" u="none" strike="noStrike" kern="1200" cap="none" spc="0" normalizeH="0" baseline="0" noProof="0" dirty="0">
              <a:ln>
                <a:noFill/>
              </a:ln>
              <a:solidFill>
                <a:srgbClr val="FF0000"/>
              </a:solidFill>
              <a:effectLst/>
              <a:uLnTx/>
              <a:uFillTx/>
              <a:latin typeface="Arial"/>
              <a:ea typeface="+mn-ea"/>
              <a:cs typeface="+mn-cs"/>
            </a:endParaRPr>
          </a:p>
        </p:txBody>
      </p:sp>
      <p:sp>
        <p:nvSpPr>
          <p:cNvPr id="10" name="Right Brace 9">
            <a:extLst>
              <a:ext uri="{FF2B5EF4-FFF2-40B4-BE49-F238E27FC236}">
                <a16:creationId xmlns:a16="http://schemas.microsoft.com/office/drawing/2014/main" id="{B873121B-F11D-4736-B149-E76A6217C906}"/>
              </a:ext>
            </a:extLst>
          </p:cNvPr>
          <p:cNvSpPr/>
          <p:nvPr/>
        </p:nvSpPr>
        <p:spPr>
          <a:xfrm>
            <a:off x="2366128" y="3311845"/>
            <a:ext cx="424206" cy="1187777"/>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a:ea typeface="+mn-ea"/>
              <a:cs typeface="+mn-cs"/>
            </a:endParaRPr>
          </a:p>
        </p:txBody>
      </p:sp>
      <p:sp>
        <p:nvSpPr>
          <p:cNvPr id="11" name="TextBox 10">
            <a:extLst>
              <a:ext uri="{FF2B5EF4-FFF2-40B4-BE49-F238E27FC236}">
                <a16:creationId xmlns:a16="http://schemas.microsoft.com/office/drawing/2014/main" id="{28903003-7A86-4A46-9E07-572D1B8E541B}"/>
              </a:ext>
            </a:extLst>
          </p:cNvPr>
          <p:cNvSpPr txBox="1"/>
          <p:nvPr/>
        </p:nvSpPr>
        <p:spPr>
          <a:xfrm>
            <a:off x="2969441" y="3749597"/>
            <a:ext cx="488308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000000"/>
                </a:solidFill>
                <a:effectLst/>
                <a:uLnTx/>
                <a:uFillTx/>
                <a:latin typeface="Arial"/>
                <a:ea typeface="+mn-ea"/>
                <a:cs typeface="+mn-cs"/>
              </a:rPr>
              <a:t>Continuous, Metric, </a:t>
            </a:r>
            <a:r>
              <a:rPr kumimoji="0" lang="en-IN" sz="1800" b="1" i="0" u="none" strike="noStrike" kern="1200" cap="none" spc="0" normalizeH="0" baseline="0" noProof="0" dirty="0">
                <a:ln>
                  <a:noFill/>
                </a:ln>
                <a:solidFill>
                  <a:srgbClr val="FF0000"/>
                </a:solidFill>
                <a:effectLst/>
                <a:uLnTx/>
                <a:uFillTx/>
                <a:latin typeface="Arial"/>
                <a:ea typeface="+mn-ea"/>
                <a:cs typeface="+mn-cs"/>
              </a:rPr>
              <a:t>Quantitative</a:t>
            </a:r>
          </a:p>
        </p:txBody>
      </p:sp>
      <p:sp>
        <p:nvSpPr>
          <p:cNvPr id="2" name="TextBox 1">
            <a:extLst>
              <a:ext uri="{FF2B5EF4-FFF2-40B4-BE49-F238E27FC236}">
                <a16:creationId xmlns:a16="http://schemas.microsoft.com/office/drawing/2014/main" id="{ADA0F9C8-EB61-477E-AB8B-8B3651B3EDC6}"/>
              </a:ext>
            </a:extLst>
          </p:cNvPr>
          <p:cNvSpPr txBox="1"/>
          <p:nvPr/>
        </p:nvSpPr>
        <p:spPr>
          <a:xfrm>
            <a:off x="9280305" y="1973308"/>
            <a:ext cx="2911695" cy="646331"/>
          </a:xfrm>
          <a:prstGeom prst="rect">
            <a:avLst/>
          </a:prstGeom>
          <a:noFill/>
        </p:spPr>
        <p:txBody>
          <a:bodyPr wrap="square" rtlCol="0">
            <a:spAutoFit/>
          </a:bodyPr>
          <a:lstStyle/>
          <a:p>
            <a:r>
              <a:rPr lang="en-IN" dirty="0"/>
              <a:t>Class Rank: 1,2,3</a:t>
            </a:r>
          </a:p>
          <a:p>
            <a:r>
              <a:rPr lang="en-IN" dirty="0"/>
              <a:t>Satisfied? Very, Somewhat…</a:t>
            </a:r>
          </a:p>
        </p:txBody>
      </p:sp>
      <p:sp>
        <p:nvSpPr>
          <p:cNvPr id="9" name="TextBox 8">
            <a:extLst>
              <a:ext uri="{FF2B5EF4-FFF2-40B4-BE49-F238E27FC236}">
                <a16:creationId xmlns:a16="http://schemas.microsoft.com/office/drawing/2014/main" id="{C459F5E4-D844-4F2F-A65F-8E13DFD6684F}"/>
              </a:ext>
            </a:extLst>
          </p:cNvPr>
          <p:cNvSpPr txBox="1"/>
          <p:nvPr/>
        </p:nvSpPr>
        <p:spPr>
          <a:xfrm>
            <a:off x="9280304" y="1144367"/>
            <a:ext cx="2063692" cy="646331"/>
          </a:xfrm>
          <a:prstGeom prst="rect">
            <a:avLst/>
          </a:prstGeom>
          <a:noFill/>
        </p:spPr>
        <p:txBody>
          <a:bodyPr wrap="square" rtlCol="0">
            <a:spAutoFit/>
          </a:bodyPr>
          <a:lstStyle/>
          <a:p>
            <a:r>
              <a:rPr lang="en-IN" dirty="0"/>
              <a:t>Gender: M/F</a:t>
            </a:r>
          </a:p>
          <a:p>
            <a:r>
              <a:rPr lang="en-IN" dirty="0"/>
              <a:t>Country of Origin</a:t>
            </a:r>
          </a:p>
        </p:txBody>
      </p:sp>
      <p:sp>
        <p:nvSpPr>
          <p:cNvPr id="12" name="TextBox 11">
            <a:extLst>
              <a:ext uri="{FF2B5EF4-FFF2-40B4-BE49-F238E27FC236}">
                <a16:creationId xmlns:a16="http://schemas.microsoft.com/office/drawing/2014/main" id="{1DF309D1-057D-4007-B079-167E14A55184}"/>
              </a:ext>
            </a:extLst>
          </p:cNvPr>
          <p:cNvSpPr txBox="1"/>
          <p:nvPr/>
        </p:nvSpPr>
        <p:spPr>
          <a:xfrm>
            <a:off x="9280304" y="3010932"/>
            <a:ext cx="2063692" cy="646331"/>
          </a:xfrm>
          <a:prstGeom prst="rect">
            <a:avLst/>
          </a:prstGeom>
          <a:noFill/>
        </p:spPr>
        <p:txBody>
          <a:bodyPr wrap="square" rtlCol="0">
            <a:spAutoFit/>
          </a:bodyPr>
          <a:lstStyle/>
          <a:p>
            <a:r>
              <a:rPr lang="en-IN" dirty="0"/>
              <a:t>Temperature: 30,40</a:t>
            </a:r>
          </a:p>
          <a:p>
            <a:r>
              <a:rPr lang="en-IN" dirty="0"/>
              <a:t>Year of Purchase</a:t>
            </a:r>
          </a:p>
        </p:txBody>
      </p:sp>
      <p:sp>
        <p:nvSpPr>
          <p:cNvPr id="13" name="TextBox 12">
            <a:extLst>
              <a:ext uri="{FF2B5EF4-FFF2-40B4-BE49-F238E27FC236}">
                <a16:creationId xmlns:a16="http://schemas.microsoft.com/office/drawing/2014/main" id="{85FFCB02-26D3-4533-91E4-66612864F68D}"/>
              </a:ext>
            </a:extLst>
          </p:cNvPr>
          <p:cNvSpPr txBox="1"/>
          <p:nvPr/>
        </p:nvSpPr>
        <p:spPr>
          <a:xfrm>
            <a:off x="9280304" y="3711461"/>
            <a:ext cx="2063692" cy="646331"/>
          </a:xfrm>
          <a:prstGeom prst="rect">
            <a:avLst/>
          </a:prstGeom>
          <a:noFill/>
        </p:spPr>
        <p:txBody>
          <a:bodyPr wrap="square" rtlCol="0">
            <a:spAutoFit/>
          </a:bodyPr>
          <a:lstStyle/>
          <a:p>
            <a:r>
              <a:rPr lang="en-IN" dirty="0"/>
              <a:t>Price </a:t>
            </a:r>
          </a:p>
          <a:p>
            <a:r>
              <a:rPr lang="en-IN" dirty="0"/>
              <a:t>Weight</a:t>
            </a:r>
          </a:p>
        </p:txBody>
      </p:sp>
    </p:spTree>
    <p:extLst>
      <p:ext uri="{BB962C8B-B14F-4D97-AF65-F5344CB8AC3E}">
        <p14:creationId xmlns:p14="http://schemas.microsoft.com/office/powerpoint/2010/main" val="32842606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F7B64-9A26-4C36-8D3A-CAD1BF7052C4}"/>
              </a:ext>
            </a:extLst>
          </p:cNvPr>
          <p:cNvSpPr>
            <a:spLocks noGrp="1"/>
          </p:cNvSpPr>
          <p:nvPr>
            <p:ph type="title"/>
          </p:nvPr>
        </p:nvSpPr>
        <p:spPr/>
        <p:txBody>
          <a:bodyPr/>
          <a:lstStyle/>
          <a:p>
            <a:r>
              <a:rPr lang="en-US" dirty="0"/>
              <a:t>Measure of Associations - Covariance</a:t>
            </a:r>
            <a:endParaRPr lang="en-GB" dirty="0"/>
          </a:p>
        </p:txBody>
      </p:sp>
      <p:sp>
        <p:nvSpPr>
          <p:cNvPr id="3" name="Content Placeholder 2">
            <a:extLst>
              <a:ext uri="{FF2B5EF4-FFF2-40B4-BE49-F238E27FC236}">
                <a16:creationId xmlns:a16="http://schemas.microsoft.com/office/drawing/2014/main" id="{ECDE2461-073F-4808-AA7C-9E105096CCB6}"/>
              </a:ext>
            </a:extLst>
          </p:cNvPr>
          <p:cNvSpPr>
            <a:spLocks noGrp="1"/>
          </p:cNvSpPr>
          <p:nvPr>
            <p:ph idx="1"/>
          </p:nvPr>
        </p:nvSpPr>
        <p:spPr>
          <a:xfrm>
            <a:off x="838200" y="1586367"/>
            <a:ext cx="10515600" cy="791073"/>
          </a:xfrm>
        </p:spPr>
        <p:txBody>
          <a:bodyPr/>
          <a:lstStyle/>
          <a:p>
            <a:r>
              <a:rPr lang="en-US" dirty="0"/>
              <a:t>Difficulties with Covariance – Issues of comparisons</a:t>
            </a:r>
          </a:p>
        </p:txBody>
      </p:sp>
      <p:sp>
        <p:nvSpPr>
          <p:cNvPr id="5" name="TextBox 4">
            <a:extLst>
              <a:ext uri="{FF2B5EF4-FFF2-40B4-BE49-F238E27FC236}">
                <a16:creationId xmlns:a16="http://schemas.microsoft.com/office/drawing/2014/main" id="{73FEF21E-C1F6-4881-93DA-15F52D928538}"/>
              </a:ext>
            </a:extLst>
          </p:cNvPr>
          <p:cNvSpPr txBox="1"/>
          <p:nvPr/>
        </p:nvSpPr>
        <p:spPr>
          <a:xfrm>
            <a:off x="8179502" y="2976179"/>
            <a:ext cx="3275610" cy="1015663"/>
          </a:xfrm>
          <a:prstGeom prst="rect">
            <a:avLst/>
          </a:prstGeom>
          <a:noFill/>
        </p:spPr>
        <p:txBody>
          <a:bodyPr wrap="square" rtlCol="0">
            <a:spAutoFit/>
          </a:bodyPr>
          <a:lstStyle/>
          <a:p>
            <a:r>
              <a:rPr lang="en-US" sz="2000" dirty="0">
                <a:latin typeface="+mj-lt"/>
              </a:rPr>
              <a:t>Between Calory Intake, and Calories burnt, which is associated more with Weight?</a:t>
            </a:r>
          </a:p>
        </p:txBody>
      </p:sp>
      <p:graphicFrame>
        <p:nvGraphicFramePr>
          <p:cNvPr id="8" name="Table 7">
            <a:extLst>
              <a:ext uri="{FF2B5EF4-FFF2-40B4-BE49-F238E27FC236}">
                <a16:creationId xmlns:a16="http://schemas.microsoft.com/office/drawing/2014/main" id="{64BF9B7F-D713-471D-B9F1-4769D845B83C}"/>
              </a:ext>
            </a:extLst>
          </p:cNvPr>
          <p:cNvGraphicFramePr>
            <a:graphicFrameLocks noGrp="1"/>
          </p:cNvGraphicFramePr>
          <p:nvPr>
            <p:extLst>
              <p:ext uri="{D42A27DB-BD31-4B8C-83A1-F6EECF244321}">
                <p14:modId xmlns:p14="http://schemas.microsoft.com/office/powerpoint/2010/main" val="855766493"/>
              </p:ext>
            </p:extLst>
          </p:nvPr>
        </p:nvGraphicFramePr>
        <p:xfrm>
          <a:off x="663237" y="2377440"/>
          <a:ext cx="6913220" cy="3610649"/>
        </p:xfrm>
        <a:graphic>
          <a:graphicData uri="http://schemas.openxmlformats.org/drawingml/2006/table">
            <a:tbl>
              <a:tblPr>
                <a:tableStyleId>{5C22544A-7EE6-4342-B048-85BDC9FD1C3A}</a:tableStyleId>
              </a:tblPr>
              <a:tblGrid>
                <a:gridCol w="1308931">
                  <a:extLst>
                    <a:ext uri="{9D8B030D-6E8A-4147-A177-3AD203B41FA5}">
                      <a16:colId xmlns:a16="http://schemas.microsoft.com/office/drawing/2014/main" val="20000"/>
                    </a:ext>
                  </a:extLst>
                </a:gridCol>
                <a:gridCol w="1370252">
                  <a:extLst>
                    <a:ext uri="{9D8B030D-6E8A-4147-A177-3AD203B41FA5}">
                      <a16:colId xmlns:a16="http://schemas.microsoft.com/office/drawing/2014/main" val="20001"/>
                    </a:ext>
                  </a:extLst>
                </a:gridCol>
                <a:gridCol w="1403382">
                  <a:extLst>
                    <a:ext uri="{9D8B030D-6E8A-4147-A177-3AD203B41FA5}">
                      <a16:colId xmlns:a16="http://schemas.microsoft.com/office/drawing/2014/main" val="20002"/>
                    </a:ext>
                  </a:extLst>
                </a:gridCol>
                <a:gridCol w="1530962">
                  <a:extLst>
                    <a:ext uri="{9D8B030D-6E8A-4147-A177-3AD203B41FA5}">
                      <a16:colId xmlns:a16="http://schemas.microsoft.com/office/drawing/2014/main" val="20003"/>
                    </a:ext>
                  </a:extLst>
                </a:gridCol>
                <a:gridCol w="1299693">
                  <a:extLst>
                    <a:ext uri="{9D8B030D-6E8A-4147-A177-3AD203B41FA5}">
                      <a16:colId xmlns:a16="http://schemas.microsoft.com/office/drawing/2014/main" val="20004"/>
                    </a:ext>
                  </a:extLst>
                </a:gridCol>
              </a:tblGrid>
              <a:tr h="827444">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Student #</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Calory Intake</a:t>
                      </a:r>
                    </a:p>
                  </a:txBody>
                  <a:tcPr marL="5715" marR="5715" marT="5715" marB="0" anchor="ctr"/>
                </a:tc>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Weight (in Kg)</a:t>
                      </a:r>
                    </a:p>
                  </a:txBody>
                  <a:tcPr marL="5715" marR="5715" marT="5715" marB="0" anchor="ctr"/>
                </a:tc>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Kilo Calory Burnt (Exercise)</a:t>
                      </a:r>
                    </a:p>
                  </a:txBody>
                  <a:tcPr marL="5715" marR="5715" marT="5715" marB="0" anchor="ctr"/>
                </a:tc>
                <a:tc>
                  <a:txBody>
                    <a:bodyPr/>
                    <a:lstStyle/>
                    <a:p>
                      <a:pPr marL="0" algn="ctr" defTabSz="914400" rtl="0" eaLnBrk="1" fontAlgn="ctr" latinLnBrk="0" hangingPunct="1"/>
                      <a:endParaRPr lang="en-US" sz="2000" u="none" strike="noStrike" kern="1200">
                        <a:solidFill>
                          <a:schemeClr val="dk1"/>
                        </a:solidFill>
                        <a:effectLst/>
                        <a:latin typeface="+mn-lt"/>
                        <a:ea typeface="+mn-ea"/>
                        <a:cs typeface="+mn-cs"/>
                      </a:endParaRPr>
                    </a:p>
                  </a:txBody>
                  <a:tcPr marL="5715" marR="5715" marT="5715" marB="0" anchor="b"/>
                </a:tc>
                <a:extLst>
                  <a:ext uri="{0D108BD9-81ED-4DB2-BD59-A6C34878D82A}">
                    <a16:rowId xmlns:a16="http://schemas.microsoft.com/office/drawing/2014/main" val="10000"/>
                  </a:ext>
                </a:extLst>
              </a:tr>
              <a:tr h="301703">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1</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1380</a:t>
                      </a:r>
                    </a:p>
                  </a:txBody>
                  <a:tcPr marL="5715" marR="5715" marT="5715" marB="0" anchor="ctr"/>
                </a:tc>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58</a:t>
                      </a:r>
                    </a:p>
                  </a:txBody>
                  <a:tcPr marL="5715" marR="5715" marT="5715" marB="0" anchor="ctr"/>
                </a:tc>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0.2</a:t>
                      </a:r>
                    </a:p>
                  </a:txBody>
                  <a:tcPr marL="5715" marR="5715" marT="5715" marB="0" anchor="ctr"/>
                </a:tc>
                <a:tc>
                  <a:txBody>
                    <a:bodyPr/>
                    <a:lstStyle/>
                    <a:p>
                      <a:pPr marL="0" algn="ctr" defTabSz="914400" rtl="0" eaLnBrk="1" fontAlgn="ctr" latinLnBrk="0" hangingPunct="1"/>
                      <a:endParaRPr lang="en-US" sz="2000" u="none" strike="noStrike" kern="1200">
                        <a:solidFill>
                          <a:schemeClr val="dk1"/>
                        </a:solidFill>
                        <a:effectLst/>
                        <a:latin typeface="+mn-lt"/>
                        <a:ea typeface="+mn-ea"/>
                        <a:cs typeface="+mn-cs"/>
                      </a:endParaRPr>
                    </a:p>
                  </a:txBody>
                  <a:tcPr marL="5715" marR="5715" marT="5715" marB="0" anchor="b"/>
                </a:tc>
                <a:extLst>
                  <a:ext uri="{0D108BD9-81ED-4DB2-BD59-A6C34878D82A}">
                    <a16:rowId xmlns:a16="http://schemas.microsoft.com/office/drawing/2014/main" val="10001"/>
                  </a:ext>
                </a:extLst>
              </a:tr>
              <a:tr h="301703">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2</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1770</a:t>
                      </a:r>
                    </a:p>
                  </a:txBody>
                  <a:tcPr marL="5715" marR="5715" marT="5715" marB="0" anchor="ctr"/>
                </a:tc>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74</a:t>
                      </a:r>
                    </a:p>
                  </a:txBody>
                  <a:tcPr marL="5715" marR="5715" marT="5715" marB="0" anchor="ctr"/>
                </a:tc>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0.15</a:t>
                      </a:r>
                    </a:p>
                  </a:txBody>
                  <a:tcPr marL="5715" marR="5715" marT="5715" marB="0" anchor="ctr"/>
                </a:tc>
                <a:tc>
                  <a:txBody>
                    <a:bodyPr/>
                    <a:lstStyle/>
                    <a:p>
                      <a:pPr marL="0" algn="ctr" defTabSz="914400" rtl="0" eaLnBrk="1" fontAlgn="ctr" latinLnBrk="0" hangingPunct="1"/>
                      <a:endParaRPr lang="en-US" sz="2000" u="none" strike="noStrike" kern="1200">
                        <a:solidFill>
                          <a:schemeClr val="dk1"/>
                        </a:solidFill>
                        <a:effectLst/>
                        <a:latin typeface="+mn-lt"/>
                        <a:ea typeface="+mn-ea"/>
                        <a:cs typeface="+mn-cs"/>
                      </a:endParaRPr>
                    </a:p>
                  </a:txBody>
                  <a:tcPr marL="5715" marR="5715" marT="5715" marB="0" anchor="b"/>
                </a:tc>
                <a:extLst>
                  <a:ext uri="{0D108BD9-81ED-4DB2-BD59-A6C34878D82A}">
                    <a16:rowId xmlns:a16="http://schemas.microsoft.com/office/drawing/2014/main" val="10002"/>
                  </a:ext>
                </a:extLst>
              </a:tr>
              <a:tr h="301703">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3</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1640</a:t>
                      </a:r>
                    </a:p>
                  </a:txBody>
                  <a:tcPr marL="5715" marR="5715" marT="5715" marB="0" anchor="ctr"/>
                </a:tc>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71</a:t>
                      </a:r>
                    </a:p>
                  </a:txBody>
                  <a:tcPr marL="5715" marR="5715" marT="5715" marB="0" anchor="ctr"/>
                </a:tc>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0.13</a:t>
                      </a:r>
                    </a:p>
                  </a:txBody>
                  <a:tcPr marL="5715" marR="5715" marT="5715" marB="0" anchor="ctr"/>
                </a:tc>
                <a:tc>
                  <a:txBody>
                    <a:bodyPr/>
                    <a:lstStyle/>
                    <a:p>
                      <a:pPr marL="0" algn="ctr" defTabSz="914400" rtl="0" eaLnBrk="1" fontAlgn="ctr" latinLnBrk="0" hangingPunct="1"/>
                      <a:endParaRPr lang="en-US" sz="2000" u="none" strike="noStrike" kern="1200">
                        <a:solidFill>
                          <a:schemeClr val="dk1"/>
                        </a:solidFill>
                        <a:effectLst/>
                        <a:latin typeface="+mn-lt"/>
                        <a:ea typeface="+mn-ea"/>
                        <a:cs typeface="+mn-cs"/>
                      </a:endParaRPr>
                    </a:p>
                  </a:txBody>
                  <a:tcPr marL="5715" marR="5715" marT="5715" marB="0" anchor="b"/>
                </a:tc>
                <a:extLst>
                  <a:ext uri="{0D108BD9-81ED-4DB2-BD59-A6C34878D82A}">
                    <a16:rowId xmlns:a16="http://schemas.microsoft.com/office/drawing/2014/main" val="10003"/>
                  </a:ext>
                </a:extLst>
              </a:tr>
              <a:tr h="301703">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4</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1630</a:t>
                      </a:r>
                    </a:p>
                  </a:txBody>
                  <a:tcPr marL="5715" marR="5715" marT="5715" marB="0" anchor="ctr"/>
                </a:tc>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78</a:t>
                      </a:r>
                    </a:p>
                  </a:txBody>
                  <a:tcPr marL="5715" marR="5715" marT="5715" marB="0" anchor="ctr"/>
                </a:tc>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0.1</a:t>
                      </a:r>
                    </a:p>
                  </a:txBody>
                  <a:tcPr marL="5715" marR="5715" marT="5715" marB="0" anchor="ctr"/>
                </a:tc>
                <a:tc>
                  <a:txBody>
                    <a:bodyPr/>
                    <a:lstStyle/>
                    <a:p>
                      <a:pPr marL="0" algn="ctr" defTabSz="914400" rtl="0" eaLnBrk="1" fontAlgn="ctr" latinLnBrk="0" hangingPunct="1"/>
                      <a:endParaRPr lang="en-US" sz="2000" u="none" strike="noStrike" kern="1200">
                        <a:solidFill>
                          <a:schemeClr val="dk1"/>
                        </a:solidFill>
                        <a:effectLst/>
                        <a:latin typeface="+mn-lt"/>
                        <a:ea typeface="+mn-ea"/>
                        <a:cs typeface="+mn-cs"/>
                      </a:endParaRPr>
                    </a:p>
                  </a:txBody>
                  <a:tcPr marL="5715" marR="5715" marT="5715" marB="0" anchor="b"/>
                </a:tc>
                <a:extLst>
                  <a:ext uri="{0D108BD9-81ED-4DB2-BD59-A6C34878D82A}">
                    <a16:rowId xmlns:a16="http://schemas.microsoft.com/office/drawing/2014/main" val="10004"/>
                  </a:ext>
                </a:extLst>
              </a:tr>
              <a:tr h="301703">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5</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1490</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65</a:t>
                      </a:r>
                    </a:p>
                  </a:txBody>
                  <a:tcPr marL="5715" marR="5715" marT="5715" marB="0" anchor="ctr"/>
                </a:tc>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0.17</a:t>
                      </a:r>
                    </a:p>
                  </a:txBody>
                  <a:tcPr marL="5715" marR="5715" marT="5715" marB="0" anchor="ctr"/>
                </a:tc>
                <a:tc>
                  <a:txBody>
                    <a:bodyPr/>
                    <a:lstStyle/>
                    <a:p>
                      <a:pPr marL="0" algn="ctr" defTabSz="914400" rtl="0" eaLnBrk="1" fontAlgn="ctr" latinLnBrk="0" hangingPunct="1"/>
                      <a:endParaRPr lang="en-US" sz="2000" u="none" strike="noStrike" kern="1200">
                        <a:solidFill>
                          <a:schemeClr val="dk1"/>
                        </a:solidFill>
                        <a:effectLst/>
                        <a:latin typeface="+mn-lt"/>
                        <a:ea typeface="+mn-ea"/>
                        <a:cs typeface="+mn-cs"/>
                      </a:endParaRPr>
                    </a:p>
                  </a:txBody>
                  <a:tcPr marL="5715" marR="5715" marT="5715" marB="0" anchor="b"/>
                </a:tc>
                <a:extLst>
                  <a:ext uri="{0D108BD9-81ED-4DB2-BD59-A6C34878D82A}">
                    <a16:rowId xmlns:a16="http://schemas.microsoft.com/office/drawing/2014/main" val="10005"/>
                  </a:ext>
                </a:extLst>
              </a:tr>
              <a:tr h="279241">
                <a:tc>
                  <a:txBody>
                    <a:bodyPr/>
                    <a:lstStyle/>
                    <a:p>
                      <a:pPr marL="0" algn="ctr" defTabSz="914400" rtl="0" eaLnBrk="1" fontAlgn="ctr" latinLnBrk="0" hangingPunct="1"/>
                      <a:endParaRPr lang="en-US" sz="2000" u="none" strike="noStrike" kern="1200">
                        <a:solidFill>
                          <a:schemeClr val="dk1"/>
                        </a:solidFill>
                        <a:effectLst/>
                        <a:latin typeface="+mn-lt"/>
                        <a:ea typeface="+mn-ea"/>
                        <a:cs typeface="+mn-cs"/>
                      </a:endParaRPr>
                    </a:p>
                  </a:txBody>
                  <a:tcPr marL="5715" marR="5715" marT="5715" marB="0" anchor="b"/>
                </a:tc>
                <a:tc>
                  <a:txBody>
                    <a:bodyPr/>
                    <a:lstStyle/>
                    <a:p>
                      <a:pPr marL="0" algn="ctr" defTabSz="914400" rtl="0" eaLnBrk="1" fontAlgn="ctr" latinLnBrk="0" hangingPunct="1"/>
                      <a:endParaRPr lang="en-US" sz="2000" u="none" strike="noStrike" kern="1200">
                        <a:solidFill>
                          <a:schemeClr val="dk1"/>
                        </a:solidFill>
                        <a:effectLst/>
                        <a:latin typeface="+mn-lt"/>
                        <a:ea typeface="+mn-ea"/>
                        <a:cs typeface="+mn-cs"/>
                      </a:endParaRPr>
                    </a:p>
                  </a:txBody>
                  <a:tcPr marL="5715" marR="5715" marT="5715" marB="0" anchor="b"/>
                </a:tc>
                <a:tc>
                  <a:txBody>
                    <a:bodyPr/>
                    <a:lstStyle/>
                    <a:p>
                      <a:pPr marL="0" algn="ctr" defTabSz="914400" rtl="0" eaLnBrk="1" fontAlgn="ctr" latinLnBrk="0" hangingPunct="1"/>
                      <a:endParaRPr lang="en-US" sz="2000" u="none" strike="noStrike" kern="1200" dirty="0">
                        <a:solidFill>
                          <a:schemeClr val="dk1"/>
                        </a:solidFill>
                        <a:effectLst/>
                        <a:latin typeface="+mn-lt"/>
                        <a:ea typeface="+mn-ea"/>
                        <a:cs typeface="+mn-cs"/>
                      </a:endParaRPr>
                    </a:p>
                  </a:txBody>
                  <a:tcPr marL="5715" marR="5715" marT="5715" marB="0" anchor="b"/>
                </a:tc>
                <a:tc>
                  <a:txBody>
                    <a:bodyPr/>
                    <a:lstStyle/>
                    <a:p>
                      <a:pPr marL="0" algn="ctr" defTabSz="914400" rtl="0" eaLnBrk="1" fontAlgn="ctr" latinLnBrk="0" hangingPunct="1"/>
                      <a:endParaRPr lang="en-US" sz="2000" u="none" strike="noStrike" kern="1200" dirty="0">
                        <a:solidFill>
                          <a:schemeClr val="dk1"/>
                        </a:solidFill>
                        <a:effectLst/>
                        <a:latin typeface="+mn-lt"/>
                        <a:ea typeface="+mn-ea"/>
                        <a:cs typeface="+mn-cs"/>
                      </a:endParaRPr>
                    </a:p>
                  </a:txBody>
                  <a:tcPr marL="5715" marR="5715" marT="5715" marB="0" anchor="b"/>
                </a:tc>
                <a:tc>
                  <a:txBody>
                    <a:bodyPr/>
                    <a:lstStyle/>
                    <a:p>
                      <a:pPr marL="0" algn="ctr" defTabSz="914400" rtl="0" eaLnBrk="1" fontAlgn="ctr" latinLnBrk="0" hangingPunct="1"/>
                      <a:endParaRPr lang="en-US" sz="2000" u="none" strike="noStrike" kern="1200">
                        <a:solidFill>
                          <a:schemeClr val="dk1"/>
                        </a:solidFill>
                        <a:effectLst/>
                        <a:latin typeface="+mn-lt"/>
                        <a:ea typeface="+mn-ea"/>
                        <a:cs typeface="+mn-cs"/>
                      </a:endParaRPr>
                    </a:p>
                  </a:txBody>
                  <a:tcPr marL="5715" marR="5715" marT="5715" marB="0" anchor="b"/>
                </a:tc>
                <a:extLst>
                  <a:ext uri="{0D108BD9-81ED-4DB2-BD59-A6C34878D82A}">
                    <a16:rowId xmlns:a16="http://schemas.microsoft.com/office/drawing/2014/main" val="10006"/>
                  </a:ext>
                </a:extLst>
              </a:tr>
              <a:tr h="827444">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Covariance(CI&amp;W)</a:t>
                      </a:r>
                    </a:p>
                  </a:txBody>
                  <a:tcPr marL="5715" marR="5715" marT="5715" marB="0" anchor="b"/>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1019.5</a:t>
                      </a:r>
                    </a:p>
                  </a:txBody>
                  <a:tcPr marL="5715" marR="5715" marT="5715" marB="0" anchor="b"/>
                </a:tc>
                <a:tc>
                  <a:txBody>
                    <a:bodyPr/>
                    <a:lstStyle/>
                    <a:p>
                      <a:pPr marL="0" algn="ctr" defTabSz="914400" rtl="0" eaLnBrk="1" fontAlgn="ctr" latinLnBrk="0" hangingPunct="1"/>
                      <a:endParaRPr lang="en-US" sz="2000" u="none" strike="noStrike" kern="1200" dirty="0">
                        <a:solidFill>
                          <a:schemeClr val="dk1"/>
                        </a:solidFill>
                        <a:effectLst/>
                        <a:latin typeface="+mn-lt"/>
                        <a:ea typeface="+mn-ea"/>
                        <a:cs typeface="+mn-cs"/>
                      </a:endParaRPr>
                    </a:p>
                  </a:txBody>
                  <a:tcPr marL="5715" marR="5715" marT="5715" marB="0" anchor="b"/>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Covariance (CB&amp;W)</a:t>
                      </a:r>
                    </a:p>
                  </a:txBody>
                  <a:tcPr marL="5715" marR="5715" marT="5715" marB="0" anchor="b"/>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-0.224</a:t>
                      </a:r>
                    </a:p>
                  </a:txBody>
                  <a:tcPr marL="5715" marR="5715" marT="5715" marB="0" anchor="b"/>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38997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F7B64-9A26-4C36-8D3A-CAD1BF7052C4}"/>
              </a:ext>
            </a:extLst>
          </p:cNvPr>
          <p:cNvSpPr>
            <a:spLocks noGrp="1"/>
          </p:cNvSpPr>
          <p:nvPr>
            <p:ph type="title"/>
          </p:nvPr>
        </p:nvSpPr>
        <p:spPr/>
        <p:txBody>
          <a:bodyPr/>
          <a:lstStyle/>
          <a:p>
            <a:r>
              <a:rPr lang="en-US" dirty="0"/>
              <a:t>Measure of Associations - Covariance</a:t>
            </a:r>
            <a:endParaRPr lang="en-GB" dirty="0"/>
          </a:p>
        </p:txBody>
      </p:sp>
      <p:sp>
        <p:nvSpPr>
          <p:cNvPr id="3" name="Content Placeholder 2">
            <a:extLst>
              <a:ext uri="{FF2B5EF4-FFF2-40B4-BE49-F238E27FC236}">
                <a16:creationId xmlns:a16="http://schemas.microsoft.com/office/drawing/2014/main" id="{ECDE2461-073F-4808-AA7C-9E105096CCB6}"/>
              </a:ext>
            </a:extLst>
          </p:cNvPr>
          <p:cNvSpPr>
            <a:spLocks noGrp="1"/>
          </p:cNvSpPr>
          <p:nvPr>
            <p:ph idx="1"/>
          </p:nvPr>
        </p:nvSpPr>
        <p:spPr>
          <a:xfrm>
            <a:off x="838200" y="1586367"/>
            <a:ext cx="10515600" cy="791073"/>
          </a:xfrm>
        </p:spPr>
        <p:txBody>
          <a:bodyPr/>
          <a:lstStyle/>
          <a:p>
            <a:r>
              <a:rPr lang="en-US" dirty="0"/>
              <a:t>Difficulties with Covariance – Issues of comparisons</a:t>
            </a:r>
          </a:p>
        </p:txBody>
      </p:sp>
      <p:graphicFrame>
        <p:nvGraphicFramePr>
          <p:cNvPr id="4" name="Table 3">
            <a:extLst>
              <a:ext uri="{FF2B5EF4-FFF2-40B4-BE49-F238E27FC236}">
                <a16:creationId xmlns:a16="http://schemas.microsoft.com/office/drawing/2014/main" id="{CA70F598-281A-4973-81A9-290C02EFBA5E}"/>
              </a:ext>
            </a:extLst>
          </p:cNvPr>
          <p:cNvGraphicFramePr>
            <a:graphicFrameLocks noGrp="1"/>
          </p:cNvGraphicFramePr>
          <p:nvPr>
            <p:extLst>
              <p:ext uri="{D42A27DB-BD31-4B8C-83A1-F6EECF244321}">
                <p14:modId xmlns:p14="http://schemas.microsoft.com/office/powerpoint/2010/main" val="3829354333"/>
              </p:ext>
            </p:extLst>
          </p:nvPr>
        </p:nvGraphicFramePr>
        <p:xfrm>
          <a:off x="943076" y="2377439"/>
          <a:ext cx="5485859" cy="2894193"/>
        </p:xfrm>
        <a:graphic>
          <a:graphicData uri="http://schemas.openxmlformats.org/drawingml/2006/table">
            <a:tbl>
              <a:tblPr>
                <a:tableStyleId>{5C22544A-7EE6-4342-B048-85BDC9FD1C3A}</a:tableStyleId>
              </a:tblPr>
              <a:tblGrid>
                <a:gridCol w="1357612">
                  <a:extLst>
                    <a:ext uri="{9D8B030D-6E8A-4147-A177-3AD203B41FA5}">
                      <a16:colId xmlns:a16="http://schemas.microsoft.com/office/drawing/2014/main" val="20000"/>
                    </a:ext>
                  </a:extLst>
                </a:gridCol>
                <a:gridCol w="1260639">
                  <a:extLst>
                    <a:ext uri="{9D8B030D-6E8A-4147-A177-3AD203B41FA5}">
                      <a16:colId xmlns:a16="http://schemas.microsoft.com/office/drawing/2014/main" val="20001"/>
                    </a:ext>
                  </a:extLst>
                </a:gridCol>
                <a:gridCol w="1371464">
                  <a:extLst>
                    <a:ext uri="{9D8B030D-6E8A-4147-A177-3AD203B41FA5}">
                      <a16:colId xmlns:a16="http://schemas.microsoft.com/office/drawing/2014/main" val="20002"/>
                    </a:ext>
                  </a:extLst>
                </a:gridCol>
                <a:gridCol w="1496144">
                  <a:extLst>
                    <a:ext uri="{9D8B030D-6E8A-4147-A177-3AD203B41FA5}">
                      <a16:colId xmlns:a16="http://schemas.microsoft.com/office/drawing/2014/main" val="20003"/>
                    </a:ext>
                  </a:extLst>
                </a:gridCol>
              </a:tblGrid>
              <a:tr h="1276383">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Student #</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Calory Intake</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Weight (in Kg)</a:t>
                      </a:r>
                    </a:p>
                  </a:txBody>
                  <a:tcPr marL="5715" marR="5715" marT="5715" marB="0" anchor="ctr"/>
                </a:tc>
                <a:tc>
                  <a:txBody>
                    <a:bodyPr/>
                    <a:lstStyle/>
                    <a:p>
                      <a:pPr algn="ctr" fontAlgn="ctr"/>
                      <a:r>
                        <a:rPr lang="en-US" sz="2000" u="none" strike="noStrike">
                          <a:effectLst/>
                        </a:rPr>
                        <a:t>Calory Burnt (Exercise)</a:t>
                      </a:r>
                      <a:endParaRPr lang="en-US" sz="2000" b="0" i="0" u="none" strike="noStrike">
                        <a:solidFill>
                          <a:srgbClr val="000000"/>
                        </a:solidFill>
                        <a:effectLst/>
                        <a:latin typeface="Calibri" panose="020F0502020204030204" pitchFamily="34" charset="0"/>
                      </a:endParaRPr>
                    </a:p>
                  </a:txBody>
                  <a:tcPr marL="5715" marR="5715" marT="5715" marB="0" anchor="ctr"/>
                </a:tc>
                <a:extLst>
                  <a:ext uri="{0D108BD9-81ED-4DB2-BD59-A6C34878D82A}">
                    <a16:rowId xmlns:a16="http://schemas.microsoft.com/office/drawing/2014/main" val="10000"/>
                  </a:ext>
                </a:extLst>
              </a:tr>
              <a:tr h="323562">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1</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1380</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58</a:t>
                      </a:r>
                    </a:p>
                  </a:txBody>
                  <a:tcPr marL="5715" marR="5715" marT="5715" marB="0" anchor="ctr"/>
                </a:tc>
                <a:tc>
                  <a:txBody>
                    <a:bodyPr/>
                    <a:lstStyle/>
                    <a:p>
                      <a:pPr algn="ctr" fontAlgn="ctr"/>
                      <a:r>
                        <a:rPr lang="en-US" sz="2000" u="none" strike="noStrike" dirty="0">
                          <a:effectLst/>
                        </a:rPr>
                        <a:t>200</a:t>
                      </a:r>
                      <a:endParaRPr lang="en-US" sz="2000" b="0" i="0" u="none" strike="noStrike" dirty="0">
                        <a:solidFill>
                          <a:srgbClr val="000000"/>
                        </a:solidFill>
                        <a:effectLst/>
                        <a:latin typeface="Calibri" panose="020F0502020204030204" pitchFamily="34" charset="0"/>
                      </a:endParaRPr>
                    </a:p>
                  </a:txBody>
                  <a:tcPr marL="5715" marR="5715" marT="5715" marB="0" anchor="ctr"/>
                </a:tc>
                <a:extLst>
                  <a:ext uri="{0D108BD9-81ED-4DB2-BD59-A6C34878D82A}">
                    <a16:rowId xmlns:a16="http://schemas.microsoft.com/office/drawing/2014/main" val="10001"/>
                  </a:ext>
                </a:extLst>
              </a:tr>
              <a:tr h="323562">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2</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1770</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74</a:t>
                      </a:r>
                    </a:p>
                  </a:txBody>
                  <a:tcPr marL="5715" marR="5715" marT="5715" marB="0" anchor="ctr"/>
                </a:tc>
                <a:tc>
                  <a:txBody>
                    <a:bodyPr/>
                    <a:lstStyle/>
                    <a:p>
                      <a:pPr algn="ctr" fontAlgn="ctr"/>
                      <a:r>
                        <a:rPr lang="en-US" sz="2000" u="none" strike="noStrike" dirty="0">
                          <a:effectLst/>
                        </a:rPr>
                        <a:t>150</a:t>
                      </a:r>
                      <a:endParaRPr lang="en-US" sz="2000" b="0" i="0" u="none" strike="noStrike" dirty="0">
                        <a:solidFill>
                          <a:srgbClr val="000000"/>
                        </a:solidFill>
                        <a:effectLst/>
                        <a:latin typeface="Calibri" panose="020F0502020204030204" pitchFamily="34" charset="0"/>
                      </a:endParaRPr>
                    </a:p>
                  </a:txBody>
                  <a:tcPr marL="5715" marR="5715" marT="5715" marB="0" anchor="ctr"/>
                </a:tc>
                <a:extLst>
                  <a:ext uri="{0D108BD9-81ED-4DB2-BD59-A6C34878D82A}">
                    <a16:rowId xmlns:a16="http://schemas.microsoft.com/office/drawing/2014/main" val="10002"/>
                  </a:ext>
                </a:extLst>
              </a:tr>
              <a:tr h="323562">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3</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1640</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71</a:t>
                      </a:r>
                    </a:p>
                  </a:txBody>
                  <a:tcPr marL="5715" marR="5715" marT="5715" marB="0" anchor="ctr"/>
                </a:tc>
                <a:tc>
                  <a:txBody>
                    <a:bodyPr/>
                    <a:lstStyle/>
                    <a:p>
                      <a:pPr algn="ctr" fontAlgn="ctr"/>
                      <a:r>
                        <a:rPr lang="en-US" sz="2000" u="none" strike="noStrike" dirty="0">
                          <a:effectLst/>
                        </a:rPr>
                        <a:t>130</a:t>
                      </a:r>
                      <a:endParaRPr lang="en-US" sz="2000" b="0" i="0" u="none" strike="noStrike" dirty="0">
                        <a:solidFill>
                          <a:srgbClr val="000000"/>
                        </a:solidFill>
                        <a:effectLst/>
                        <a:latin typeface="Calibri" panose="020F0502020204030204" pitchFamily="34" charset="0"/>
                      </a:endParaRPr>
                    </a:p>
                  </a:txBody>
                  <a:tcPr marL="5715" marR="5715" marT="5715" marB="0" anchor="ctr"/>
                </a:tc>
                <a:extLst>
                  <a:ext uri="{0D108BD9-81ED-4DB2-BD59-A6C34878D82A}">
                    <a16:rowId xmlns:a16="http://schemas.microsoft.com/office/drawing/2014/main" val="10003"/>
                  </a:ext>
                </a:extLst>
              </a:tr>
              <a:tr h="323562">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4</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1630</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78</a:t>
                      </a:r>
                    </a:p>
                  </a:txBody>
                  <a:tcPr marL="5715" marR="5715" marT="5715" marB="0" anchor="ctr"/>
                </a:tc>
                <a:tc>
                  <a:txBody>
                    <a:bodyPr/>
                    <a:lstStyle/>
                    <a:p>
                      <a:pPr algn="ctr" fontAlgn="ctr"/>
                      <a:r>
                        <a:rPr lang="en-US" sz="2000" u="none" strike="noStrike" dirty="0">
                          <a:effectLst/>
                        </a:rPr>
                        <a:t>100</a:t>
                      </a:r>
                      <a:endParaRPr lang="en-US" sz="2000" b="0" i="0" u="none" strike="noStrike" dirty="0">
                        <a:solidFill>
                          <a:srgbClr val="000000"/>
                        </a:solidFill>
                        <a:effectLst/>
                        <a:latin typeface="Calibri" panose="020F0502020204030204" pitchFamily="34" charset="0"/>
                      </a:endParaRPr>
                    </a:p>
                  </a:txBody>
                  <a:tcPr marL="5715" marR="5715" marT="5715" marB="0" anchor="ctr"/>
                </a:tc>
                <a:extLst>
                  <a:ext uri="{0D108BD9-81ED-4DB2-BD59-A6C34878D82A}">
                    <a16:rowId xmlns:a16="http://schemas.microsoft.com/office/drawing/2014/main" val="10004"/>
                  </a:ext>
                </a:extLst>
              </a:tr>
              <a:tr h="323562">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5</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1490</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65</a:t>
                      </a:r>
                    </a:p>
                  </a:txBody>
                  <a:tcPr marL="5715" marR="5715" marT="5715" marB="0" anchor="ctr"/>
                </a:tc>
                <a:tc>
                  <a:txBody>
                    <a:bodyPr/>
                    <a:lstStyle/>
                    <a:p>
                      <a:pPr algn="ctr" fontAlgn="ctr"/>
                      <a:r>
                        <a:rPr lang="en-US" sz="2000" u="none" strike="noStrike" dirty="0">
                          <a:effectLst/>
                        </a:rPr>
                        <a:t>170</a:t>
                      </a:r>
                      <a:endParaRPr lang="en-US" sz="2000" b="0" i="0" u="none" strike="noStrike" dirty="0">
                        <a:solidFill>
                          <a:srgbClr val="000000"/>
                        </a:solidFill>
                        <a:effectLst/>
                        <a:latin typeface="Calibri" panose="020F0502020204030204" pitchFamily="34" charset="0"/>
                      </a:endParaRPr>
                    </a:p>
                  </a:txBody>
                  <a:tcPr marL="5715" marR="5715" marT="5715" marB="0" anchor="ctr"/>
                </a:tc>
                <a:extLst>
                  <a:ext uri="{0D108BD9-81ED-4DB2-BD59-A6C34878D82A}">
                    <a16:rowId xmlns:a16="http://schemas.microsoft.com/office/drawing/2014/main" val="10005"/>
                  </a:ext>
                </a:extLst>
              </a:tr>
            </a:tbl>
          </a:graphicData>
        </a:graphic>
      </p:graphicFrame>
      <p:sp>
        <p:nvSpPr>
          <p:cNvPr id="5" name="TextBox 4">
            <a:extLst>
              <a:ext uri="{FF2B5EF4-FFF2-40B4-BE49-F238E27FC236}">
                <a16:creationId xmlns:a16="http://schemas.microsoft.com/office/drawing/2014/main" id="{73FEF21E-C1F6-4881-93DA-15F52D928538}"/>
              </a:ext>
            </a:extLst>
          </p:cNvPr>
          <p:cNvSpPr txBox="1"/>
          <p:nvPr/>
        </p:nvSpPr>
        <p:spPr>
          <a:xfrm>
            <a:off x="6957192" y="3013501"/>
            <a:ext cx="3275610" cy="1015663"/>
          </a:xfrm>
          <a:prstGeom prst="rect">
            <a:avLst/>
          </a:prstGeom>
          <a:noFill/>
        </p:spPr>
        <p:txBody>
          <a:bodyPr wrap="square" rtlCol="0">
            <a:spAutoFit/>
          </a:bodyPr>
          <a:lstStyle/>
          <a:p>
            <a:r>
              <a:rPr lang="en-US" sz="2000" dirty="0">
                <a:latin typeface="+mj-lt"/>
              </a:rPr>
              <a:t>Between Calorie Intake, and Calories burnt, which is associated more with Weight?</a:t>
            </a:r>
          </a:p>
        </p:txBody>
      </p:sp>
      <p:sp>
        <p:nvSpPr>
          <p:cNvPr id="6" name="Rectangle 5">
            <a:extLst>
              <a:ext uri="{FF2B5EF4-FFF2-40B4-BE49-F238E27FC236}">
                <a16:creationId xmlns:a16="http://schemas.microsoft.com/office/drawing/2014/main" id="{1D30B91B-DF57-45CC-A175-FCB4D301610E}"/>
              </a:ext>
            </a:extLst>
          </p:cNvPr>
          <p:cNvSpPr/>
          <p:nvPr/>
        </p:nvSpPr>
        <p:spPr>
          <a:xfrm>
            <a:off x="1241746" y="5601502"/>
            <a:ext cx="2752035" cy="369332"/>
          </a:xfrm>
          <a:prstGeom prst="rect">
            <a:avLst/>
          </a:prstGeom>
        </p:spPr>
        <p:txBody>
          <a:bodyPr wrap="none">
            <a:spAutoFit/>
          </a:bodyPr>
          <a:lstStyle/>
          <a:p>
            <a:r>
              <a:rPr lang="en-US" dirty="0">
                <a:latin typeface="Gill Sans MT" panose="020B0502020104020203" pitchFamily="34" charset="0"/>
              </a:rPr>
              <a:t>Covariance(CI&amp;W) 1019.5 </a:t>
            </a:r>
          </a:p>
        </p:txBody>
      </p:sp>
      <p:sp>
        <p:nvSpPr>
          <p:cNvPr id="7" name="Rectangle 6">
            <a:extLst>
              <a:ext uri="{FF2B5EF4-FFF2-40B4-BE49-F238E27FC236}">
                <a16:creationId xmlns:a16="http://schemas.microsoft.com/office/drawing/2014/main" id="{52DA618F-8E75-4451-A598-7FC848DA6917}"/>
              </a:ext>
            </a:extLst>
          </p:cNvPr>
          <p:cNvSpPr/>
          <p:nvPr/>
        </p:nvSpPr>
        <p:spPr>
          <a:xfrm>
            <a:off x="4224052" y="5592295"/>
            <a:ext cx="2681503" cy="369332"/>
          </a:xfrm>
          <a:prstGeom prst="rect">
            <a:avLst/>
          </a:prstGeom>
        </p:spPr>
        <p:txBody>
          <a:bodyPr wrap="none">
            <a:spAutoFit/>
          </a:bodyPr>
          <a:lstStyle/>
          <a:p>
            <a:r>
              <a:rPr lang="en-US" dirty="0">
                <a:latin typeface="Gill Sans MT" panose="020B0502020104020203" pitchFamily="34" charset="0"/>
              </a:rPr>
              <a:t>Covariance (CB&amp;W) -224 </a:t>
            </a:r>
          </a:p>
        </p:txBody>
      </p:sp>
    </p:spTree>
    <p:extLst>
      <p:ext uri="{BB962C8B-B14F-4D97-AF65-F5344CB8AC3E}">
        <p14:creationId xmlns:p14="http://schemas.microsoft.com/office/powerpoint/2010/main" val="418813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300A7-F846-4348-9891-2B23D3BD9C6E}"/>
              </a:ext>
            </a:extLst>
          </p:cNvPr>
          <p:cNvSpPr>
            <a:spLocks noGrp="1"/>
          </p:cNvSpPr>
          <p:nvPr>
            <p:ph type="title"/>
          </p:nvPr>
        </p:nvSpPr>
        <p:spPr/>
        <p:txBody>
          <a:bodyPr/>
          <a:lstStyle/>
          <a:p>
            <a:r>
              <a:rPr lang="en-US" dirty="0"/>
              <a:t>Measure of Associations - Covariance</a:t>
            </a:r>
            <a:endParaRPr lang="en-GB" dirty="0"/>
          </a:p>
        </p:txBody>
      </p:sp>
      <p:sp>
        <p:nvSpPr>
          <p:cNvPr id="3" name="Content Placeholder 2">
            <a:extLst>
              <a:ext uri="{FF2B5EF4-FFF2-40B4-BE49-F238E27FC236}">
                <a16:creationId xmlns:a16="http://schemas.microsoft.com/office/drawing/2014/main" id="{2760B0B7-0AAE-43FF-8A98-E6EDA3B7FBF1}"/>
              </a:ext>
            </a:extLst>
          </p:cNvPr>
          <p:cNvSpPr>
            <a:spLocks noGrp="1"/>
          </p:cNvSpPr>
          <p:nvPr>
            <p:ph idx="1"/>
          </p:nvPr>
        </p:nvSpPr>
        <p:spPr/>
        <p:txBody>
          <a:bodyPr/>
          <a:lstStyle/>
          <a:p>
            <a:r>
              <a:rPr lang="en-US" dirty="0"/>
              <a:t>Difficulties with Covariance – Issues of comparisons – Further complicated by units</a:t>
            </a:r>
          </a:p>
          <a:p>
            <a:endParaRPr lang="en-US" dirty="0"/>
          </a:p>
          <a:p>
            <a:endParaRPr lang="en-GB" dirty="0"/>
          </a:p>
        </p:txBody>
      </p:sp>
      <p:sp>
        <p:nvSpPr>
          <p:cNvPr id="4" name="TextBox 3">
            <a:extLst>
              <a:ext uri="{FF2B5EF4-FFF2-40B4-BE49-F238E27FC236}">
                <a16:creationId xmlns:a16="http://schemas.microsoft.com/office/drawing/2014/main" id="{3D1E0CEB-2262-47CA-9207-6FC87E2B8ACB}"/>
              </a:ext>
            </a:extLst>
          </p:cNvPr>
          <p:cNvSpPr txBox="1"/>
          <p:nvPr/>
        </p:nvSpPr>
        <p:spPr>
          <a:xfrm>
            <a:off x="8154478" y="3013501"/>
            <a:ext cx="2622382" cy="1323439"/>
          </a:xfrm>
          <a:prstGeom prst="rect">
            <a:avLst/>
          </a:prstGeom>
          <a:noFill/>
        </p:spPr>
        <p:txBody>
          <a:bodyPr wrap="square" rtlCol="0">
            <a:spAutoFit/>
          </a:bodyPr>
          <a:lstStyle/>
          <a:p>
            <a:r>
              <a:rPr lang="en-US" sz="2000" dirty="0"/>
              <a:t>Covariance is </a:t>
            </a:r>
            <a:r>
              <a:rPr lang="en-US" sz="2000" dirty="0">
                <a:solidFill>
                  <a:srgbClr val="FF0000"/>
                </a:solidFill>
              </a:rPr>
              <a:t>unbounded</a:t>
            </a:r>
            <a:r>
              <a:rPr lang="en-US" sz="2000" dirty="0"/>
              <a:t>, and the value also </a:t>
            </a:r>
            <a:r>
              <a:rPr lang="en-US" sz="2000" dirty="0">
                <a:solidFill>
                  <a:srgbClr val="FF0000"/>
                </a:solidFill>
              </a:rPr>
              <a:t>depends on the units</a:t>
            </a:r>
            <a:r>
              <a:rPr lang="en-US" sz="2000" dirty="0"/>
              <a:t> of data</a:t>
            </a:r>
          </a:p>
        </p:txBody>
      </p:sp>
      <p:graphicFrame>
        <p:nvGraphicFramePr>
          <p:cNvPr id="5" name="Table 4">
            <a:extLst>
              <a:ext uri="{FF2B5EF4-FFF2-40B4-BE49-F238E27FC236}">
                <a16:creationId xmlns:a16="http://schemas.microsoft.com/office/drawing/2014/main" id="{9451EDF1-381B-4C81-8F1D-FB33068B3CE9}"/>
              </a:ext>
            </a:extLst>
          </p:cNvPr>
          <p:cNvGraphicFramePr>
            <a:graphicFrameLocks noGrp="1"/>
          </p:cNvGraphicFramePr>
          <p:nvPr>
            <p:extLst>
              <p:ext uri="{D42A27DB-BD31-4B8C-83A1-F6EECF244321}">
                <p14:modId xmlns:p14="http://schemas.microsoft.com/office/powerpoint/2010/main" val="103604740"/>
              </p:ext>
            </p:extLst>
          </p:nvPr>
        </p:nvGraphicFramePr>
        <p:xfrm>
          <a:off x="1175989" y="2733070"/>
          <a:ext cx="6293955" cy="3610649"/>
        </p:xfrm>
        <a:graphic>
          <a:graphicData uri="http://schemas.openxmlformats.org/drawingml/2006/table">
            <a:tbl>
              <a:tblPr>
                <a:tableStyleId>{5C22544A-7EE6-4342-B048-85BDC9FD1C3A}</a:tableStyleId>
              </a:tblPr>
              <a:tblGrid>
                <a:gridCol w="1634323">
                  <a:extLst>
                    <a:ext uri="{9D8B030D-6E8A-4147-A177-3AD203B41FA5}">
                      <a16:colId xmlns:a16="http://schemas.microsoft.com/office/drawing/2014/main" val="20000"/>
                    </a:ext>
                  </a:extLst>
                </a:gridCol>
                <a:gridCol w="1107347">
                  <a:extLst>
                    <a:ext uri="{9D8B030D-6E8A-4147-A177-3AD203B41FA5}">
                      <a16:colId xmlns:a16="http://schemas.microsoft.com/office/drawing/2014/main" val="20001"/>
                    </a:ext>
                  </a:extLst>
                </a:gridCol>
                <a:gridCol w="1434517">
                  <a:extLst>
                    <a:ext uri="{9D8B030D-6E8A-4147-A177-3AD203B41FA5}">
                      <a16:colId xmlns:a16="http://schemas.microsoft.com/office/drawing/2014/main" val="20002"/>
                    </a:ext>
                  </a:extLst>
                </a:gridCol>
                <a:gridCol w="1437340">
                  <a:extLst>
                    <a:ext uri="{9D8B030D-6E8A-4147-A177-3AD203B41FA5}">
                      <a16:colId xmlns:a16="http://schemas.microsoft.com/office/drawing/2014/main" val="20003"/>
                    </a:ext>
                  </a:extLst>
                </a:gridCol>
                <a:gridCol w="680428">
                  <a:extLst>
                    <a:ext uri="{9D8B030D-6E8A-4147-A177-3AD203B41FA5}">
                      <a16:colId xmlns:a16="http://schemas.microsoft.com/office/drawing/2014/main" val="20004"/>
                    </a:ext>
                  </a:extLst>
                </a:gridCol>
              </a:tblGrid>
              <a:tr h="827444">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Student #</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Calory Intake</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Weight (in Kg)</a:t>
                      </a:r>
                    </a:p>
                  </a:txBody>
                  <a:tcPr marL="5715" marR="5715" marT="5715" marB="0" anchor="ctr"/>
                </a:tc>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Kilo Calory Burnt (Exercise)</a:t>
                      </a:r>
                    </a:p>
                  </a:txBody>
                  <a:tcPr marL="5715" marR="5715" marT="5715" marB="0" anchor="ctr"/>
                </a:tc>
                <a:tc>
                  <a:txBody>
                    <a:bodyPr/>
                    <a:lstStyle/>
                    <a:p>
                      <a:pPr marL="0" algn="ctr" defTabSz="914400" rtl="0" eaLnBrk="1" fontAlgn="ctr" latinLnBrk="0" hangingPunct="1"/>
                      <a:endParaRPr lang="en-US" sz="2000" u="none" strike="noStrike" kern="1200">
                        <a:solidFill>
                          <a:schemeClr val="dk1"/>
                        </a:solidFill>
                        <a:effectLst/>
                        <a:latin typeface="+mn-lt"/>
                        <a:ea typeface="+mn-ea"/>
                        <a:cs typeface="+mn-cs"/>
                      </a:endParaRPr>
                    </a:p>
                  </a:txBody>
                  <a:tcPr marL="5715" marR="5715" marT="5715" marB="0" anchor="b"/>
                </a:tc>
                <a:extLst>
                  <a:ext uri="{0D108BD9-81ED-4DB2-BD59-A6C34878D82A}">
                    <a16:rowId xmlns:a16="http://schemas.microsoft.com/office/drawing/2014/main" val="10000"/>
                  </a:ext>
                </a:extLst>
              </a:tr>
              <a:tr h="301703">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1</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1380</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58</a:t>
                      </a:r>
                    </a:p>
                  </a:txBody>
                  <a:tcPr marL="5715" marR="5715" marT="5715" marB="0" anchor="ctr"/>
                </a:tc>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0.2</a:t>
                      </a:r>
                    </a:p>
                  </a:txBody>
                  <a:tcPr marL="5715" marR="5715" marT="5715" marB="0" anchor="ctr"/>
                </a:tc>
                <a:tc>
                  <a:txBody>
                    <a:bodyPr/>
                    <a:lstStyle/>
                    <a:p>
                      <a:pPr marL="0" algn="ctr" defTabSz="914400" rtl="0" eaLnBrk="1" fontAlgn="ctr" latinLnBrk="0" hangingPunct="1"/>
                      <a:endParaRPr lang="en-US" sz="2000" u="none" strike="noStrike" kern="1200">
                        <a:solidFill>
                          <a:schemeClr val="dk1"/>
                        </a:solidFill>
                        <a:effectLst/>
                        <a:latin typeface="+mn-lt"/>
                        <a:ea typeface="+mn-ea"/>
                        <a:cs typeface="+mn-cs"/>
                      </a:endParaRPr>
                    </a:p>
                  </a:txBody>
                  <a:tcPr marL="5715" marR="5715" marT="5715" marB="0" anchor="b"/>
                </a:tc>
                <a:extLst>
                  <a:ext uri="{0D108BD9-81ED-4DB2-BD59-A6C34878D82A}">
                    <a16:rowId xmlns:a16="http://schemas.microsoft.com/office/drawing/2014/main" val="10001"/>
                  </a:ext>
                </a:extLst>
              </a:tr>
              <a:tr h="301703">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2</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1770</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74</a:t>
                      </a:r>
                    </a:p>
                  </a:txBody>
                  <a:tcPr marL="5715" marR="5715" marT="5715" marB="0" anchor="ctr"/>
                </a:tc>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0.15</a:t>
                      </a:r>
                    </a:p>
                  </a:txBody>
                  <a:tcPr marL="5715" marR="5715" marT="5715" marB="0" anchor="ctr"/>
                </a:tc>
                <a:tc>
                  <a:txBody>
                    <a:bodyPr/>
                    <a:lstStyle/>
                    <a:p>
                      <a:pPr marL="0" algn="ctr" defTabSz="914400" rtl="0" eaLnBrk="1" fontAlgn="ctr" latinLnBrk="0" hangingPunct="1"/>
                      <a:endParaRPr lang="en-US" sz="2000" u="none" strike="noStrike" kern="1200">
                        <a:solidFill>
                          <a:schemeClr val="dk1"/>
                        </a:solidFill>
                        <a:effectLst/>
                        <a:latin typeface="+mn-lt"/>
                        <a:ea typeface="+mn-ea"/>
                        <a:cs typeface="+mn-cs"/>
                      </a:endParaRPr>
                    </a:p>
                  </a:txBody>
                  <a:tcPr marL="5715" marR="5715" marT="5715" marB="0" anchor="b"/>
                </a:tc>
                <a:extLst>
                  <a:ext uri="{0D108BD9-81ED-4DB2-BD59-A6C34878D82A}">
                    <a16:rowId xmlns:a16="http://schemas.microsoft.com/office/drawing/2014/main" val="10002"/>
                  </a:ext>
                </a:extLst>
              </a:tr>
              <a:tr h="301703">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3</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1640</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71</a:t>
                      </a:r>
                    </a:p>
                  </a:txBody>
                  <a:tcPr marL="5715" marR="5715" marT="5715" marB="0" anchor="ctr"/>
                </a:tc>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0.13</a:t>
                      </a:r>
                    </a:p>
                  </a:txBody>
                  <a:tcPr marL="5715" marR="5715" marT="5715" marB="0" anchor="ctr"/>
                </a:tc>
                <a:tc>
                  <a:txBody>
                    <a:bodyPr/>
                    <a:lstStyle/>
                    <a:p>
                      <a:pPr marL="0" algn="ctr" defTabSz="914400" rtl="0" eaLnBrk="1" fontAlgn="ctr" latinLnBrk="0" hangingPunct="1"/>
                      <a:endParaRPr lang="en-US" sz="2000" u="none" strike="noStrike" kern="1200">
                        <a:solidFill>
                          <a:schemeClr val="dk1"/>
                        </a:solidFill>
                        <a:effectLst/>
                        <a:latin typeface="+mn-lt"/>
                        <a:ea typeface="+mn-ea"/>
                        <a:cs typeface="+mn-cs"/>
                      </a:endParaRPr>
                    </a:p>
                  </a:txBody>
                  <a:tcPr marL="5715" marR="5715" marT="5715" marB="0" anchor="b"/>
                </a:tc>
                <a:extLst>
                  <a:ext uri="{0D108BD9-81ED-4DB2-BD59-A6C34878D82A}">
                    <a16:rowId xmlns:a16="http://schemas.microsoft.com/office/drawing/2014/main" val="10003"/>
                  </a:ext>
                </a:extLst>
              </a:tr>
              <a:tr h="301703">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4</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1630</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78</a:t>
                      </a:r>
                    </a:p>
                  </a:txBody>
                  <a:tcPr marL="5715" marR="5715" marT="5715" marB="0" anchor="ctr"/>
                </a:tc>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0.1</a:t>
                      </a:r>
                    </a:p>
                  </a:txBody>
                  <a:tcPr marL="5715" marR="5715" marT="5715" marB="0" anchor="ctr"/>
                </a:tc>
                <a:tc>
                  <a:txBody>
                    <a:bodyPr/>
                    <a:lstStyle/>
                    <a:p>
                      <a:pPr marL="0" algn="ctr" defTabSz="914400" rtl="0" eaLnBrk="1" fontAlgn="ctr" latinLnBrk="0" hangingPunct="1"/>
                      <a:endParaRPr lang="en-US" sz="2000" u="none" strike="noStrike" kern="1200">
                        <a:solidFill>
                          <a:schemeClr val="dk1"/>
                        </a:solidFill>
                        <a:effectLst/>
                        <a:latin typeface="+mn-lt"/>
                        <a:ea typeface="+mn-ea"/>
                        <a:cs typeface="+mn-cs"/>
                      </a:endParaRPr>
                    </a:p>
                  </a:txBody>
                  <a:tcPr marL="5715" marR="5715" marT="5715" marB="0" anchor="b"/>
                </a:tc>
                <a:extLst>
                  <a:ext uri="{0D108BD9-81ED-4DB2-BD59-A6C34878D82A}">
                    <a16:rowId xmlns:a16="http://schemas.microsoft.com/office/drawing/2014/main" val="10004"/>
                  </a:ext>
                </a:extLst>
              </a:tr>
              <a:tr h="301703">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5</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1490</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65</a:t>
                      </a:r>
                    </a:p>
                  </a:txBody>
                  <a:tcPr marL="5715" marR="5715" marT="5715" marB="0" anchor="ctr"/>
                </a:tc>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0.17</a:t>
                      </a:r>
                    </a:p>
                  </a:txBody>
                  <a:tcPr marL="5715" marR="5715" marT="5715" marB="0" anchor="ctr"/>
                </a:tc>
                <a:tc>
                  <a:txBody>
                    <a:bodyPr/>
                    <a:lstStyle/>
                    <a:p>
                      <a:pPr marL="0" algn="ctr" defTabSz="914400" rtl="0" eaLnBrk="1" fontAlgn="ctr" latinLnBrk="0" hangingPunct="1"/>
                      <a:endParaRPr lang="en-US" sz="2000" u="none" strike="noStrike" kern="1200">
                        <a:solidFill>
                          <a:schemeClr val="dk1"/>
                        </a:solidFill>
                        <a:effectLst/>
                        <a:latin typeface="+mn-lt"/>
                        <a:ea typeface="+mn-ea"/>
                        <a:cs typeface="+mn-cs"/>
                      </a:endParaRPr>
                    </a:p>
                  </a:txBody>
                  <a:tcPr marL="5715" marR="5715" marT="5715" marB="0" anchor="b"/>
                </a:tc>
                <a:extLst>
                  <a:ext uri="{0D108BD9-81ED-4DB2-BD59-A6C34878D82A}">
                    <a16:rowId xmlns:a16="http://schemas.microsoft.com/office/drawing/2014/main" val="10005"/>
                  </a:ext>
                </a:extLst>
              </a:tr>
              <a:tr h="279241">
                <a:tc>
                  <a:txBody>
                    <a:bodyPr/>
                    <a:lstStyle/>
                    <a:p>
                      <a:pPr marL="0" algn="ctr" defTabSz="914400" rtl="0" eaLnBrk="1" fontAlgn="ctr" latinLnBrk="0" hangingPunct="1"/>
                      <a:endParaRPr lang="en-US" sz="2000" u="none" strike="noStrike" kern="1200">
                        <a:solidFill>
                          <a:schemeClr val="dk1"/>
                        </a:solidFill>
                        <a:effectLst/>
                        <a:latin typeface="+mn-lt"/>
                        <a:ea typeface="+mn-ea"/>
                        <a:cs typeface="+mn-cs"/>
                      </a:endParaRPr>
                    </a:p>
                  </a:txBody>
                  <a:tcPr marL="5715" marR="5715" marT="5715" marB="0" anchor="b"/>
                </a:tc>
                <a:tc>
                  <a:txBody>
                    <a:bodyPr/>
                    <a:lstStyle/>
                    <a:p>
                      <a:pPr marL="0" algn="ctr" defTabSz="914400" rtl="0" eaLnBrk="1" fontAlgn="ctr" latinLnBrk="0" hangingPunct="1"/>
                      <a:endParaRPr lang="en-US" sz="2000" u="none" strike="noStrike" kern="1200">
                        <a:solidFill>
                          <a:schemeClr val="dk1"/>
                        </a:solidFill>
                        <a:effectLst/>
                        <a:latin typeface="+mn-lt"/>
                        <a:ea typeface="+mn-ea"/>
                        <a:cs typeface="+mn-cs"/>
                      </a:endParaRPr>
                    </a:p>
                  </a:txBody>
                  <a:tcPr marL="5715" marR="5715" marT="5715" marB="0" anchor="b"/>
                </a:tc>
                <a:tc>
                  <a:txBody>
                    <a:bodyPr/>
                    <a:lstStyle/>
                    <a:p>
                      <a:pPr marL="0" algn="ctr" defTabSz="914400" rtl="0" eaLnBrk="1" fontAlgn="ctr" latinLnBrk="0" hangingPunct="1"/>
                      <a:endParaRPr lang="en-US" sz="2000" u="none" strike="noStrike" kern="1200" dirty="0">
                        <a:solidFill>
                          <a:schemeClr val="dk1"/>
                        </a:solidFill>
                        <a:effectLst/>
                        <a:latin typeface="+mn-lt"/>
                        <a:ea typeface="+mn-ea"/>
                        <a:cs typeface="+mn-cs"/>
                      </a:endParaRPr>
                    </a:p>
                  </a:txBody>
                  <a:tcPr marL="5715" marR="5715" marT="5715" marB="0" anchor="b"/>
                </a:tc>
                <a:tc>
                  <a:txBody>
                    <a:bodyPr/>
                    <a:lstStyle/>
                    <a:p>
                      <a:pPr marL="0" algn="ctr" defTabSz="914400" rtl="0" eaLnBrk="1" fontAlgn="ctr" latinLnBrk="0" hangingPunct="1"/>
                      <a:endParaRPr lang="en-US" sz="2000" u="none" strike="noStrike" kern="1200" dirty="0">
                        <a:solidFill>
                          <a:schemeClr val="dk1"/>
                        </a:solidFill>
                        <a:effectLst/>
                        <a:latin typeface="+mn-lt"/>
                        <a:ea typeface="+mn-ea"/>
                        <a:cs typeface="+mn-cs"/>
                      </a:endParaRPr>
                    </a:p>
                  </a:txBody>
                  <a:tcPr marL="5715" marR="5715" marT="5715" marB="0" anchor="b"/>
                </a:tc>
                <a:tc>
                  <a:txBody>
                    <a:bodyPr/>
                    <a:lstStyle/>
                    <a:p>
                      <a:pPr marL="0" algn="ctr" defTabSz="914400" rtl="0" eaLnBrk="1" fontAlgn="ctr" latinLnBrk="0" hangingPunct="1"/>
                      <a:endParaRPr lang="en-US" sz="2000" u="none" strike="noStrike" kern="1200">
                        <a:solidFill>
                          <a:schemeClr val="dk1"/>
                        </a:solidFill>
                        <a:effectLst/>
                        <a:latin typeface="+mn-lt"/>
                        <a:ea typeface="+mn-ea"/>
                        <a:cs typeface="+mn-cs"/>
                      </a:endParaRPr>
                    </a:p>
                  </a:txBody>
                  <a:tcPr marL="5715" marR="5715" marT="5715" marB="0" anchor="b"/>
                </a:tc>
                <a:extLst>
                  <a:ext uri="{0D108BD9-81ED-4DB2-BD59-A6C34878D82A}">
                    <a16:rowId xmlns:a16="http://schemas.microsoft.com/office/drawing/2014/main" val="10006"/>
                  </a:ext>
                </a:extLst>
              </a:tr>
              <a:tr h="827444">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Covariance(CI&amp;W)</a:t>
                      </a:r>
                    </a:p>
                  </a:txBody>
                  <a:tcPr marL="5715" marR="5715" marT="5715" marB="0" anchor="b"/>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1019.5</a:t>
                      </a:r>
                    </a:p>
                  </a:txBody>
                  <a:tcPr marL="5715" marR="5715" marT="5715" marB="0" anchor="b"/>
                </a:tc>
                <a:tc>
                  <a:txBody>
                    <a:bodyPr/>
                    <a:lstStyle/>
                    <a:p>
                      <a:pPr marL="0" algn="ctr" defTabSz="914400" rtl="0" eaLnBrk="1" fontAlgn="ctr" latinLnBrk="0" hangingPunct="1"/>
                      <a:endParaRPr lang="en-US" sz="2000" u="none" strike="noStrike" kern="1200" dirty="0">
                        <a:solidFill>
                          <a:schemeClr val="dk1"/>
                        </a:solidFill>
                        <a:effectLst/>
                        <a:latin typeface="+mn-lt"/>
                        <a:ea typeface="+mn-ea"/>
                        <a:cs typeface="+mn-cs"/>
                      </a:endParaRPr>
                    </a:p>
                  </a:txBody>
                  <a:tcPr marL="5715" marR="5715" marT="5715" marB="0" anchor="b"/>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Covariance (CB&amp;W)</a:t>
                      </a:r>
                    </a:p>
                  </a:txBody>
                  <a:tcPr marL="5715" marR="5715" marT="5715" marB="0" anchor="b"/>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-0.224</a:t>
                      </a:r>
                    </a:p>
                  </a:txBody>
                  <a:tcPr marL="5715" marR="5715" marT="5715" marB="0" anchor="b"/>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642507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56DC-8320-44C4-86EE-422DE10D95D2}"/>
              </a:ext>
            </a:extLst>
          </p:cNvPr>
          <p:cNvSpPr>
            <a:spLocks noGrp="1"/>
          </p:cNvSpPr>
          <p:nvPr>
            <p:ph type="title"/>
          </p:nvPr>
        </p:nvSpPr>
        <p:spPr/>
        <p:txBody>
          <a:bodyPr/>
          <a:lstStyle/>
          <a:p>
            <a:r>
              <a:rPr lang="en-US" dirty="0"/>
              <a:t>Measure of Associations - Correlations</a:t>
            </a:r>
            <a:endParaRPr lang="en-GB" dirty="0"/>
          </a:p>
        </p:txBody>
      </p:sp>
      <p:sp>
        <p:nvSpPr>
          <p:cNvPr id="3" name="Content Placeholder 2">
            <a:extLst>
              <a:ext uri="{FF2B5EF4-FFF2-40B4-BE49-F238E27FC236}">
                <a16:creationId xmlns:a16="http://schemas.microsoft.com/office/drawing/2014/main" id="{8AF2BF82-CB88-4746-B538-2B2114D4658E}"/>
              </a:ext>
            </a:extLst>
          </p:cNvPr>
          <p:cNvSpPr>
            <a:spLocks noGrp="1"/>
          </p:cNvSpPr>
          <p:nvPr>
            <p:ph idx="1"/>
          </p:nvPr>
        </p:nvSpPr>
        <p:spPr/>
        <p:txBody>
          <a:bodyPr/>
          <a:lstStyle/>
          <a:p>
            <a:r>
              <a:rPr lang="en-US" dirty="0"/>
              <a:t>Correlation between two variables x, y is</a:t>
            </a:r>
          </a:p>
          <a:p>
            <a:endParaRPr lang="en-GB" dirty="0"/>
          </a:p>
        </p:txBody>
      </p:sp>
      <p:pic>
        <p:nvPicPr>
          <p:cNvPr id="4" name="Picture 3">
            <a:extLst>
              <a:ext uri="{FF2B5EF4-FFF2-40B4-BE49-F238E27FC236}">
                <a16:creationId xmlns:a16="http://schemas.microsoft.com/office/drawing/2014/main" id="{773D0621-ABA6-4992-9B06-4234AE1E12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490" y="2853848"/>
            <a:ext cx="2836465" cy="1150304"/>
          </a:xfrm>
          <a:prstGeom prst="rect">
            <a:avLst/>
          </a:prstGeom>
        </p:spPr>
      </p:pic>
      <p:sp>
        <p:nvSpPr>
          <p:cNvPr id="5" name="TextBox 4">
            <a:extLst>
              <a:ext uri="{FF2B5EF4-FFF2-40B4-BE49-F238E27FC236}">
                <a16:creationId xmlns:a16="http://schemas.microsoft.com/office/drawing/2014/main" id="{40B77692-6A5D-41FA-A539-BBEEF25F1FA1}"/>
              </a:ext>
            </a:extLst>
          </p:cNvPr>
          <p:cNvSpPr txBox="1"/>
          <p:nvPr/>
        </p:nvSpPr>
        <p:spPr>
          <a:xfrm>
            <a:off x="4398608" y="3280158"/>
            <a:ext cx="4998610" cy="400110"/>
          </a:xfrm>
          <a:prstGeom prst="rect">
            <a:avLst/>
          </a:prstGeom>
          <a:noFill/>
        </p:spPr>
        <p:txBody>
          <a:bodyPr wrap="square" rtlCol="0">
            <a:spAutoFit/>
          </a:bodyPr>
          <a:lstStyle/>
          <a:p>
            <a:r>
              <a:rPr lang="en-US" sz="2000" dirty="0"/>
              <a:t>: Is the </a:t>
            </a:r>
            <a:r>
              <a:rPr lang="en-US" sz="2000" b="1" dirty="0">
                <a:solidFill>
                  <a:srgbClr val="FF0000"/>
                </a:solidFill>
              </a:rPr>
              <a:t>Pearson’s Correlation </a:t>
            </a:r>
            <a:r>
              <a:rPr lang="en-US" sz="2000" dirty="0"/>
              <a:t>coefficient</a:t>
            </a:r>
          </a:p>
        </p:txBody>
      </p:sp>
      <p:sp>
        <p:nvSpPr>
          <p:cNvPr id="6" name="TextBox 5">
            <a:extLst>
              <a:ext uri="{FF2B5EF4-FFF2-40B4-BE49-F238E27FC236}">
                <a16:creationId xmlns:a16="http://schemas.microsoft.com/office/drawing/2014/main" id="{D37672F3-84FF-4A0A-AA62-ACE824487284}"/>
              </a:ext>
            </a:extLst>
          </p:cNvPr>
          <p:cNvSpPr txBox="1"/>
          <p:nvPr/>
        </p:nvSpPr>
        <p:spPr>
          <a:xfrm>
            <a:off x="1329179" y="4477732"/>
            <a:ext cx="9030879" cy="923330"/>
          </a:xfrm>
          <a:prstGeom prst="rect">
            <a:avLst/>
          </a:prstGeom>
          <a:noFill/>
        </p:spPr>
        <p:txBody>
          <a:bodyPr wrap="square" rtlCol="0">
            <a:spAutoFit/>
          </a:bodyPr>
          <a:lstStyle/>
          <a:p>
            <a:r>
              <a:rPr lang="en-IN" dirty="0"/>
              <a:t>Pearson’s correlation coefficient is:</a:t>
            </a:r>
          </a:p>
          <a:p>
            <a:pPr marL="342900" indent="-342900">
              <a:buAutoNum type="arabicPeriod"/>
            </a:pPr>
            <a:r>
              <a:rPr lang="en-IN" dirty="0"/>
              <a:t>Dimensionless, therefore comparable across different variables,</a:t>
            </a:r>
          </a:p>
          <a:p>
            <a:pPr marL="342900" indent="-342900">
              <a:buAutoNum type="arabicPeriod"/>
            </a:pPr>
            <a:r>
              <a:rPr lang="en-IN" dirty="0"/>
              <a:t>Lies between -1, and +1</a:t>
            </a:r>
          </a:p>
        </p:txBody>
      </p:sp>
    </p:spTree>
    <p:extLst>
      <p:ext uri="{BB962C8B-B14F-4D97-AF65-F5344CB8AC3E}">
        <p14:creationId xmlns:p14="http://schemas.microsoft.com/office/powerpoint/2010/main" val="260955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D870-B039-445B-B6FF-9834DB2B8F51}"/>
              </a:ext>
            </a:extLst>
          </p:cNvPr>
          <p:cNvSpPr>
            <a:spLocks noGrp="1"/>
          </p:cNvSpPr>
          <p:nvPr>
            <p:ph type="title"/>
          </p:nvPr>
        </p:nvSpPr>
        <p:spPr/>
        <p:txBody>
          <a:bodyPr/>
          <a:lstStyle/>
          <a:p>
            <a:r>
              <a:rPr lang="en-US" dirty="0"/>
              <a:t>Measure of Associations - Correlations</a:t>
            </a:r>
            <a:endParaRPr lang="en-GB" dirty="0"/>
          </a:p>
        </p:txBody>
      </p:sp>
      <p:graphicFrame>
        <p:nvGraphicFramePr>
          <p:cNvPr id="4" name="Content Placeholder 4">
            <a:extLst>
              <a:ext uri="{FF2B5EF4-FFF2-40B4-BE49-F238E27FC236}">
                <a16:creationId xmlns:a16="http://schemas.microsoft.com/office/drawing/2014/main" id="{54FAB864-CFAF-4C2D-9C40-57754E563A10}"/>
              </a:ext>
            </a:extLst>
          </p:cNvPr>
          <p:cNvGraphicFramePr>
            <a:graphicFrameLocks noGrp="1"/>
          </p:cNvGraphicFramePr>
          <p:nvPr>
            <p:ph idx="1"/>
            <p:extLst>
              <p:ext uri="{D42A27DB-BD31-4B8C-83A1-F6EECF244321}">
                <p14:modId xmlns:p14="http://schemas.microsoft.com/office/powerpoint/2010/main" val="2829283903"/>
              </p:ext>
            </p:extLst>
          </p:nvPr>
        </p:nvGraphicFramePr>
        <p:xfrm>
          <a:off x="261260" y="1655862"/>
          <a:ext cx="7452830" cy="4019550"/>
        </p:xfrm>
        <a:graphic>
          <a:graphicData uri="http://schemas.openxmlformats.org/drawingml/2006/table">
            <a:tbl>
              <a:tblPr>
                <a:tableStyleId>{5C22544A-7EE6-4342-B048-85BDC9FD1C3A}</a:tableStyleId>
              </a:tblPr>
              <a:tblGrid>
                <a:gridCol w="1644994">
                  <a:extLst>
                    <a:ext uri="{9D8B030D-6E8A-4147-A177-3AD203B41FA5}">
                      <a16:colId xmlns:a16="http://schemas.microsoft.com/office/drawing/2014/main" val="20000"/>
                    </a:ext>
                  </a:extLst>
                </a:gridCol>
                <a:gridCol w="1527494">
                  <a:extLst>
                    <a:ext uri="{9D8B030D-6E8A-4147-A177-3AD203B41FA5}">
                      <a16:colId xmlns:a16="http://schemas.microsoft.com/office/drawing/2014/main" val="20001"/>
                    </a:ext>
                  </a:extLst>
                </a:gridCol>
                <a:gridCol w="1661780">
                  <a:extLst>
                    <a:ext uri="{9D8B030D-6E8A-4147-A177-3AD203B41FA5}">
                      <a16:colId xmlns:a16="http://schemas.microsoft.com/office/drawing/2014/main" val="20002"/>
                    </a:ext>
                  </a:extLst>
                </a:gridCol>
                <a:gridCol w="1812850">
                  <a:extLst>
                    <a:ext uri="{9D8B030D-6E8A-4147-A177-3AD203B41FA5}">
                      <a16:colId xmlns:a16="http://schemas.microsoft.com/office/drawing/2014/main" val="20003"/>
                    </a:ext>
                  </a:extLst>
                </a:gridCol>
                <a:gridCol w="805712">
                  <a:extLst>
                    <a:ext uri="{9D8B030D-6E8A-4147-A177-3AD203B41FA5}">
                      <a16:colId xmlns:a16="http://schemas.microsoft.com/office/drawing/2014/main" val="20004"/>
                    </a:ext>
                  </a:extLst>
                </a:gridCol>
              </a:tblGrid>
              <a:tr h="586747">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Student #</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Calory Intake</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Weight (in Kg)</a:t>
                      </a:r>
                    </a:p>
                  </a:txBody>
                  <a:tcPr marL="5715" marR="5715" marT="5715" marB="0" anchor="ctr"/>
                </a:tc>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Calory Burnt (Exercise)</a:t>
                      </a:r>
                    </a:p>
                  </a:txBody>
                  <a:tcPr marL="5715" marR="5715" marT="5715" marB="0" anchor="ctr"/>
                </a:tc>
                <a:tc>
                  <a:txBody>
                    <a:bodyPr/>
                    <a:lstStyle/>
                    <a:p>
                      <a:pPr marL="0" algn="ctr" defTabSz="914400" rtl="0" eaLnBrk="1" fontAlgn="ctr" latinLnBrk="0" hangingPunct="1"/>
                      <a:endParaRPr lang="en-US" sz="2000" u="none" strike="noStrike" kern="1200">
                        <a:solidFill>
                          <a:schemeClr val="dk1"/>
                        </a:solidFill>
                        <a:effectLst/>
                        <a:latin typeface="+mn-lt"/>
                        <a:ea typeface="+mn-ea"/>
                        <a:cs typeface="+mn-cs"/>
                      </a:endParaRPr>
                    </a:p>
                  </a:txBody>
                  <a:tcPr marL="5715" marR="5715" marT="5715" marB="0" anchor="b"/>
                </a:tc>
                <a:extLst>
                  <a:ext uri="{0D108BD9-81ED-4DB2-BD59-A6C34878D82A}">
                    <a16:rowId xmlns:a16="http://schemas.microsoft.com/office/drawing/2014/main" val="10000"/>
                  </a:ext>
                </a:extLst>
              </a:tr>
              <a:tr h="302928">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1</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1380</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58</a:t>
                      </a:r>
                    </a:p>
                  </a:txBody>
                  <a:tcPr marL="5715" marR="5715" marT="5715" marB="0" anchor="ctr"/>
                </a:tc>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200</a:t>
                      </a:r>
                    </a:p>
                  </a:txBody>
                  <a:tcPr marL="5715" marR="5715" marT="5715" marB="0" anchor="ctr"/>
                </a:tc>
                <a:tc>
                  <a:txBody>
                    <a:bodyPr/>
                    <a:lstStyle/>
                    <a:p>
                      <a:pPr marL="0" algn="ctr" defTabSz="914400" rtl="0" eaLnBrk="1" fontAlgn="ctr" latinLnBrk="0" hangingPunct="1"/>
                      <a:endParaRPr lang="en-US" sz="2000" u="none" strike="noStrike" kern="1200">
                        <a:solidFill>
                          <a:schemeClr val="dk1"/>
                        </a:solidFill>
                        <a:effectLst/>
                        <a:latin typeface="+mn-lt"/>
                        <a:ea typeface="+mn-ea"/>
                        <a:cs typeface="+mn-cs"/>
                      </a:endParaRPr>
                    </a:p>
                  </a:txBody>
                  <a:tcPr marL="5715" marR="5715" marT="5715" marB="0" anchor="b"/>
                </a:tc>
                <a:extLst>
                  <a:ext uri="{0D108BD9-81ED-4DB2-BD59-A6C34878D82A}">
                    <a16:rowId xmlns:a16="http://schemas.microsoft.com/office/drawing/2014/main" val="10001"/>
                  </a:ext>
                </a:extLst>
              </a:tr>
              <a:tr h="302928">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2</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1770</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74</a:t>
                      </a:r>
                    </a:p>
                  </a:txBody>
                  <a:tcPr marL="5715" marR="5715" marT="5715" marB="0" anchor="ctr"/>
                </a:tc>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150</a:t>
                      </a:r>
                    </a:p>
                  </a:txBody>
                  <a:tcPr marL="5715" marR="5715" marT="5715" marB="0" anchor="ctr"/>
                </a:tc>
                <a:tc>
                  <a:txBody>
                    <a:bodyPr/>
                    <a:lstStyle/>
                    <a:p>
                      <a:pPr marL="0" algn="ctr" defTabSz="914400" rtl="0" eaLnBrk="1" fontAlgn="ctr" latinLnBrk="0" hangingPunct="1"/>
                      <a:endParaRPr lang="en-US" sz="2000" u="none" strike="noStrike" kern="1200">
                        <a:solidFill>
                          <a:schemeClr val="dk1"/>
                        </a:solidFill>
                        <a:effectLst/>
                        <a:latin typeface="+mn-lt"/>
                        <a:ea typeface="+mn-ea"/>
                        <a:cs typeface="+mn-cs"/>
                      </a:endParaRPr>
                    </a:p>
                  </a:txBody>
                  <a:tcPr marL="5715" marR="5715" marT="5715" marB="0" anchor="b"/>
                </a:tc>
                <a:extLst>
                  <a:ext uri="{0D108BD9-81ED-4DB2-BD59-A6C34878D82A}">
                    <a16:rowId xmlns:a16="http://schemas.microsoft.com/office/drawing/2014/main" val="10002"/>
                  </a:ext>
                </a:extLst>
              </a:tr>
              <a:tr h="302928">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3</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1640</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71</a:t>
                      </a:r>
                    </a:p>
                  </a:txBody>
                  <a:tcPr marL="5715" marR="5715" marT="5715" marB="0" anchor="ctr"/>
                </a:tc>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130</a:t>
                      </a:r>
                    </a:p>
                  </a:txBody>
                  <a:tcPr marL="5715" marR="5715" marT="5715" marB="0" anchor="ctr"/>
                </a:tc>
                <a:tc>
                  <a:txBody>
                    <a:bodyPr/>
                    <a:lstStyle/>
                    <a:p>
                      <a:pPr marL="0" algn="ctr" defTabSz="914400" rtl="0" eaLnBrk="1" fontAlgn="ctr" latinLnBrk="0" hangingPunct="1"/>
                      <a:endParaRPr lang="en-US" sz="2000" u="none" strike="noStrike" kern="1200">
                        <a:solidFill>
                          <a:schemeClr val="dk1"/>
                        </a:solidFill>
                        <a:effectLst/>
                        <a:latin typeface="+mn-lt"/>
                        <a:ea typeface="+mn-ea"/>
                        <a:cs typeface="+mn-cs"/>
                      </a:endParaRPr>
                    </a:p>
                  </a:txBody>
                  <a:tcPr marL="5715" marR="5715" marT="5715" marB="0" anchor="b"/>
                </a:tc>
                <a:extLst>
                  <a:ext uri="{0D108BD9-81ED-4DB2-BD59-A6C34878D82A}">
                    <a16:rowId xmlns:a16="http://schemas.microsoft.com/office/drawing/2014/main" val="10003"/>
                  </a:ext>
                </a:extLst>
              </a:tr>
              <a:tr h="302928">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4</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1630</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78</a:t>
                      </a:r>
                    </a:p>
                  </a:txBody>
                  <a:tcPr marL="5715" marR="5715" marT="5715" marB="0" anchor="ctr"/>
                </a:tc>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100</a:t>
                      </a:r>
                    </a:p>
                  </a:txBody>
                  <a:tcPr marL="5715" marR="5715" marT="5715" marB="0" anchor="ctr"/>
                </a:tc>
                <a:tc>
                  <a:txBody>
                    <a:bodyPr/>
                    <a:lstStyle/>
                    <a:p>
                      <a:pPr marL="0" algn="ctr" defTabSz="914400" rtl="0" eaLnBrk="1" fontAlgn="ctr" latinLnBrk="0" hangingPunct="1"/>
                      <a:endParaRPr lang="en-US" sz="2000" u="none" strike="noStrike" kern="1200">
                        <a:solidFill>
                          <a:schemeClr val="dk1"/>
                        </a:solidFill>
                        <a:effectLst/>
                        <a:latin typeface="+mn-lt"/>
                        <a:ea typeface="+mn-ea"/>
                        <a:cs typeface="+mn-cs"/>
                      </a:endParaRPr>
                    </a:p>
                  </a:txBody>
                  <a:tcPr marL="5715" marR="5715" marT="5715" marB="0" anchor="b"/>
                </a:tc>
                <a:extLst>
                  <a:ext uri="{0D108BD9-81ED-4DB2-BD59-A6C34878D82A}">
                    <a16:rowId xmlns:a16="http://schemas.microsoft.com/office/drawing/2014/main" val="10004"/>
                  </a:ext>
                </a:extLst>
              </a:tr>
              <a:tr h="302928">
                <a:tc>
                  <a:txBody>
                    <a:bodyPr/>
                    <a:lstStyle/>
                    <a:p>
                      <a:pPr marL="0" algn="ctr" defTabSz="914400" rtl="0" eaLnBrk="1" fontAlgn="ctr" latinLnBrk="0" hangingPunct="1"/>
                      <a:r>
                        <a:rPr lang="en-US" sz="2000" u="none" strike="noStrike" kern="1200">
                          <a:solidFill>
                            <a:schemeClr val="dk1"/>
                          </a:solidFill>
                          <a:effectLst/>
                          <a:latin typeface="+mn-lt"/>
                          <a:ea typeface="+mn-ea"/>
                          <a:cs typeface="+mn-cs"/>
                        </a:rPr>
                        <a:t>5</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1490</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65</a:t>
                      </a:r>
                    </a:p>
                  </a:txBody>
                  <a:tcPr marL="5715" marR="5715" marT="5715" marB="0" anchor="ctr"/>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170</a:t>
                      </a:r>
                    </a:p>
                  </a:txBody>
                  <a:tcPr marL="5715" marR="5715" marT="5715" marB="0" anchor="ctr"/>
                </a:tc>
                <a:tc>
                  <a:txBody>
                    <a:bodyPr/>
                    <a:lstStyle/>
                    <a:p>
                      <a:pPr marL="0" algn="ctr" defTabSz="914400" rtl="0" eaLnBrk="1" fontAlgn="ctr" latinLnBrk="0" hangingPunct="1"/>
                      <a:endParaRPr lang="en-US" sz="2000" u="none" strike="noStrike" kern="1200">
                        <a:solidFill>
                          <a:schemeClr val="dk1"/>
                        </a:solidFill>
                        <a:effectLst/>
                        <a:latin typeface="+mn-lt"/>
                        <a:ea typeface="+mn-ea"/>
                        <a:cs typeface="+mn-cs"/>
                      </a:endParaRPr>
                    </a:p>
                  </a:txBody>
                  <a:tcPr marL="5715" marR="5715" marT="5715" marB="0" anchor="b"/>
                </a:tc>
                <a:extLst>
                  <a:ext uri="{0D108BD9-81ED-4DB2-BD59-A6C34878D82A}">
                    <a16:rowId xmlns:a16="http://schemas.microsoft.com/office/drawing/2014/main" val="10005"/>
                  </a:ext>
                </a:extLst>
              </a:tr>
              <a:tr h="269270">
                <a:tc>
                  <a:txBody>
                    <a:bodyPr/>
                    <a:lstStyle/>
                    <a:p>
                      <a:pPr marL="0" algn="ctr" defTabSz="914400" rtl="0" eaLnBrk="1" fontAlgn="ctr" latinLnBrk="0" hangingPunct="1"/>
                      <a:endParaRPr lang="en-US" sz="2000" u="none" strike="noStrike" kern="1200">
                        <a:solidFill>
                          <a:schemeClr val="dk1"/>
                        </a:solidFill>
                        <a:effectLst/>
                        <a:latin typeface="+mn-lt"/>
                        <a:ea typeface="+mn-ea"/>
                        <a:cs typeface="+mn-cs"/>
                      </a:endParaRPr>
                    </a:p>
                  </a:txBody>
                  <a:tcPr marL="5715" marR="5715" marT="5715" marB="0" anchor="b"/>
                </a:tc>
                <a:tc>
                  <a:txBody>
                    <a:bodyPr/>
                    <a:lstStyle/>
                    <a:p>
                      <a:pPr marL="0" algn="ctr" defTabSz="914400" rtl="0" eaLnBrk="1" fontAlgn="ctr" latinLnBrk="0" hangingPunct="1"/>
                      <a:endParaRPr lang="en-US" sz="2000" u="none" strike="noStrike" kern="1200">
                        <a:solidFill>
                          <a:schemeClr val="dk1"/>
                        </a:solidFill>
                        <a:effectLst/>
                        <a:latin typeface="+mn-lt"/>
                        <a:ea typeface="+mn-ea"/>
                        <a:cs typeface="+mn-cs"/>
                      </a:endParaRPr>
                    </a:p>
                  </a:txBody>
                  <a:tcPr marL="5715" marR="5715" marT="5715" marB="0" anchor="b"/>
                </a:tc>
                <a:tc>
                  <a:txBody>
                    <a:bodyPr/>
                    <a:lstStyle/>
                    <a:p>
                      <a:pPr marL="0" algn="ctr" defTabSz="914400" rtl="0" eaLnBrk="1" fontAlgn="ctr" latinLnBrk="0" hangingPunct="1"/>
                      <a:endParaRPr lang="en-US" sz="2000" u="none" strike="noStrike" kern="1200">
                        <a:solidFill>
                          <a:schemeClr val="dk1"/>
                        </a:solidFill>
                        <a:effectLst/>
                        <a:latin typeface="+mn-lt"/>
                        <a:ea typeface="+mn-ea"/>
                        <a:cs typeface="+mn-cs"/>
                      </a:endParaRPr>
                    </a:p>
                  </a:txBody>
                  <a:tcPr marL="5715" marR="5715" marT="5715" marB="0" anchor="b"/>
                </a:tc>
                <a:tc>
                  <a:txBody>
                    <a:bodyPr/>
                    <a:lstStyle/>
                    <a:p>
                      <a:pPr marL="0" algn="ctr" defTabSz="914400" rtl="0" eaLnBrk="1" fontAlgn="ctr" latinLnBrk="0" hangingPunct="1"/>
                      <a:endParaRPr lang="en-US" sz="2000" u="none" strike="noStrike" kern="1200" dirty="0">
                        <a:solidFill>
                          <a:schemeClr val="dk1"/>
                        </a:solidFill>
                        <a:effectLst/>
                        <a:latin typeface="+mn-lt"/>
                        <a:ea typeface="+mn-ea"/>
                        <a:cs typeface="+mn-cs"/>
                      </a:endParaRPr>
                    </a:p>
                  </a:txBody>
                  <a:tcPr marL="5715" marR="5715" marT="5715" marB="0" anchor="b"/>
                </a:tc>
                <a:tc>
                  <a:txBody>
                    <a:bodyPr/>
                    <a:lstStyle/>
                    <a:p>
                      <a:pPr marL="0" algn="ctr" defTabSz="914400" rtl="0" eaLnBrk="1" fontAlgn="ctr" latinLnBrk="0" hangingPunct="1"/>
                      <a:endParaRPr lang="en-US" sz="2000" u="none" strike="noStrike" kern="1200" dirty="0">
                        <a:solidFill>
                          <a:schemeClr val="dk1"/>
                        </a:solidFill>
                        <a:effectLst/>
                        <a:latin typeface="+mn-lt"/>
                        <a:ea typeface="+mn-ea"/>
                        <a:cs typeface="+mn-cs"/>
                      </a:endParaRPr>
                    </a:p>
                  </a:txBody>
                  <a:tcPr marL="5715" marR="5715" marT="5715" marB="0" anchor="b"/>
                </a:tc>
                <a:extLst>
                  <a:ext uri="{0D108BD9-81ED-4DB2-BD59-A6C34878D82A}">
                    <a16:rowId xmlns:a16="http://schemas.microsoft.com/office/drawing/2014/main" val="10006"/>
                  </a:ext>
                </a:extLst>
              </a:tr>
              <a:tr h="269270">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Covariance(CI&amp;W)</a:t>
                      </a:r>
                    </a:p>
                  </a:txBody>
                  <a:tcPr marL="5715" marR="5715" marT="5715" marB="0" anchor="b"/>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1019.5</a:t>
                      </a:r>
                    </a:p>
                  </a:txBody>
                  <a:tcPr marL="5715" marR="5715" marT="5715" marB="0" anchor="b"/>
                </a:tc>
                <a:tc>
                  <a:txBody>
                    <a:bodyPr/>
                    <a:lstStyle/>
                    <a:p>
                      <a:pPr marL="0" algn="ctr" defTabSz="914400" rtl="0" eaLnBrk="1" fontAlgn="ctr" latinLnBrk="0" hangingPunct="1"/>
                      <a:endParaRPr lang="en-US" sz="2000" u="none" strike="noStrike" kern="1200">
                        <a:solidFill>
                          <a:schemeClr val="dk1"/>
                        </a:solidFill>
                        <a:effectLst/>
                        <a:latin typeface="+mn-lt"/>
                        <a:ea typeface="+mn-ea"/>
                        <a:cs typeface="+mn-cs"/>
                      </a:endParaRPr>
                    </a:p>
                  </a:txBody>
                  <a:tcPr marL="5715" marR="5715" marT="5715" marB="0" anchor="b"/>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Covariance (CB&amp;W)</a:t>
                      </a:r>
                    </a:p>
                  </a:txBody>
                  <a:tcPr marL="5715" marR="5715" marT="5715" marB="0" anchor="b"/>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-224</a:t>
                      </a:r>
                    </a:p>
                  </a:txBody>
                  <a:tcPr marL="5715" marR="5715" marT="5715" marB="0" anchor="b"/>
                </a:tc>
                <a:extLst>
                  <a:ext uri="{0D108BD9-81ED-4DB2-BD59-A6C34878D82A}">
                    <a16:rowId xmlns:a16="http://schemas.microsoft.com/office/drawing/2014/main" val="10007"/>
                  </a:ext>
                </a:extLst>
              </a:tr>
              <a:tr h="269270">
                <a:tc>
                  <a:txBody>
                    <a:bodyPr/>
                    <a:lstStyle/>
                    <a:p>
                      <a:pPr marL="0" algn="ctr" defTabSz="914400" rtl="0" eaLnBrk="1" fontAlgn="ctr" latinLnBrk="0" hangingPunct="1"/>
                      <a:endParaRPr lang="en-US" sz="2000" u="none" strike="noStrike" kern="1200">
                        <a:solidFill>
                          <a:schemeClr val="dk1"/>
                        </a:solidFill>
                        <a:effectLst/>
                        <a:latin typeface="+mn-lt"/>
                        <a:ea typeface="+mn-ea"/>
                        <a:cs typeface="+mn-cs"/>
                      </a:endParaRPr>
                    </a:p>
                  </a:txBody>
                  <a:tcPr marL="5715" marR="5715" marT="5715" marB="0" anchor="b"/>
                </a:tc>
                <a:tc>
                  <a:txBody>
                    <a:bodyPr/>
                    <a:lstStyle/>
                    <a:p>
                      <a:pPr marL="0" algn="ctr" defTabSz="914400" rtl="0" eaLnBrk="1" fontAlgn="ctr" latinLnBrk="0" hangingPunct="1"/>
                      <a:endParaRPr lang="en-US" sz="2000" u="none" strike="noStrike" kern="1200">
                        <a:solidFill>
                          <a:schemeClr val="dk1"/>
                        </a:solidFill>
                        <a:effectLst/>
                        <a:latin typeface="+mn-lt"/>
                        <a:ea typeface="+mn-ea"/>
                        <a:cs typeface="+mn-cs"/>
                      </a:endParaRPr>
                    </a:p>
                  </a:txBody>
                  <a:tcPr marL="5715" marR="5715" marT="5715" marB="0" anchor="b"/>
                </a:tc>
                <a:tc>
                  <a:txBody>
                    <a:bodyPr/>
                    <a:lstStyle/>
                    <a:p>
                      <a:pPr marL="0" algn="ctr" defTabSz="914400" rtl="0" eaLnBrk="1" fontAlgn="ctr" latinLnBrk="0" hangingPunct="1"/>
                      <a:endParaRPr lang="en-US" sz="2000" u="none" strike="noStrike" kern="1200">
                        <a:solidFill>
                          <a:schemeClr val="dk1"/>
                        </a:solidFill>
                        <a:effectLst/>
                        <a:latin typeface="+mn-lt"/>
                        <a:ea typeface="+mn-ea"/>
                        <a:cs typeface="+mn-cs"/>
                      </a:endParaRPr>
                    </a:p>
                  </a:txBody>
                  <a:tcPr marL="5715" marR="5715" marT="5715" marB="0" anchor="b"/>
                </a:tc>
                <a:tc>
                  <a:txBody>
                    <a:bodyPr/>
                    <a:lstStyle/>
                    <a:p>
                      <a:pPr marL="0" algn="ctr" defTabSz="914400" rtl="0" eaLnBrk="1" fontAlgn="ctr" latinLnBrk="0" hangingPunct="1"/>
                      <a:endParaRPr lang="en-US" sz="2000" u="none" strike="noStrike" kern="1200">
                        <a:solidFill>
                          <a:schemeClr val="dk1"/>
                        </a:solidFill>
                        <a:effectLst/>
                        <a:latin typeface="+mn-lt"/>
                        <a:ea typeface="+mn-ea"/>
                        <a:cs typeface="+mn-cs"/>
                      </a:endParaRPr>
                    </a:p>
                  </a:txBody>
                  <a:tcPr marL="5715" marR="5715" marT="5715" marB="0" anchor="b"/>
                </a:tc>
                <a:tc>
                  <a:txBody>
                    <a:bodyPr/>
                    <a:lstStyle/>
                    <a:p>
                      <a:pPr marL="0" algn="ctr" defTabSz="914400" rtl="0" eaLnBrk="1" fontAlgn="ctr" latinLnBrk="0" hangingPunct="1"/>
                      <a:endParaRPr lang="en-US" sz="2000" u="none" strike="noStrike" kern="1200" dirty="0">
                        <a:solidFill>
                          <a:schemeClr val="dk1"/>
                        </a:solidFill>
                        <a:effectLst/>
                        <a:latin typeface="+mn-lt"/>
                        <a:ea typeface="+mn-ea"/>
                        <a:cs typeface="+mn-cs"/>
                      </a:endParaRPr>
                    </a:p>
                  </a:txBody>
                  <a:tcPr marL="5715" marR="5715" marT="5715" marB="0" anchor="b"/>
                </a:tc>
                <a:extLst>
                  <a:ext uri="{0D108BD9-81ED-4DB2-BD59-A6C34878D82A}">
                    <a16:rowId xmlns:a16="http://schemas.microsoft.com/office/drawing/2014/main" val="10008"/>
                  </a:ext>
                </a:extLst>
              </a:tr>
              <a:tr h="269270">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Correlation (CI&amp;W)</a:t>
                      </a:r>
                    </a:p>
                  </a:txBody>
                  <a:tcPr marL="5715" marR="5715" marT="5715" marB="0" anchor="b"/>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0.86</a:t>
                      </a:r>
                    </a:p>
                  </a:txBody>
                  <a:tcPr marL="5715" marR="5715" marT="5715" marB="0" anchor="b"/>
                </a:tc>
                <a:tc>
                  <a:txBody>
                    <a:bodyPr/>
                    <a:lstStyle/>
                    <a:p>
                      <a:pPr marL="0" algn="ctr" defTabSz="914400" rtl="0" eaLnBrk="1" fontAlgn="ctr" latinLnBrk="0" hangingPunct="1"/>
                      <a:endParaRPr lang="en-US" sz="2000" u="none" strike="noStrike" kern="1200" dirty="0">
                        <a:solidFill>
                          <a:schemeClr val="dk1"/>
                        </a:solidFill>
                        <a:effectLst/>
                        <a:latin typeface="+mn-lt"/>
                        <a:ea typeface="+mn-ea"/>
                        <a:cs typeface="+mn-cs"/>
                      </a:endParaRPr>
                    </a:p>
                  </a:txBody>
                  <a:tcPr marL="5715" marR="5715" marT="5715" marB="0" anchor="b"/>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Correlation (CB&amp;W)</a:t>
                      </a:r>
                    </a:p>
                  </a:txBody>
                  <a:tcPr marL="5715" marR="5715" marT="5715" marB="0" anchor="b"/>
                </a:tc>
                <a:tc>
                  <a:txBody>
                    <a:bodyPr/>
                    <a:lstStyle/>
                    <a:p>
                      <a:pPr marL="0" algn="ctr" defTabSz="914400" rtl="0" eaLnBrk="1" fontAlgn="ctr" latinLnBrk="0" hangingPunct="1"/>
                      <a:r>
                        <a:rPr lang="en-US" sz="2000" u="none" strike="noStrike" kern="1200" dirty="0">
                          <a:solidFill>
                            <a:schemeClr val="dk1"/>
                          </a:solidFill>
                          <a:effectLst/>
                          <a:latin typeface="+mn-lt"/>
                          <a:ea typeface="+mn-ea"/>
                          <a:cs typeface="+mn-cs"/>
                        </a:rPr>
                        <a:t>-0.94</a:t>
                      </a:r>
                    </a:p>
                  </a:txBody>
                  <a:tcPr marL="5715" marR="5715" marT="5715" marB="0" anchor="b"/>
                </a:tc>
                <a:extLst>
                  <a:ext uri="{0D108BD9-81ED-4DB2-BD59-A6C34878D82A}">
                    <a16:rowId xmlns:a16="http://schemas.microsoft.com/office/drawing/2014/main" val="10009"/>
                  </a:ext>
                </a:extLst>
              </a:tr>
            </a:tbl>
          </a:graphicData>
        </a:graphic>
      </p:graphicFrame>
      <p:sp>
        <p:nvSpPr>
          <p:cNvPr id="3" name="TextBox 2">
            <a:extLst>
              <a:ext uri="{FF2B5EF4-FFF2-40B4-BE49-F238E27FC236}">
                <a16:creationId xmlns:a16="http://schemas.microsoft.com/office/drawing/2014/main" id="{A78BC03C-DEAC-4F9E-9321-6C280F79BBE8}"/>
              </a:ext>
            </a:extLst>
          </p:cNvPr>
          <p:cNvSpPr txBox="1"/>
          <p:nvPr/>
        </p:nvSpPr>
        <p:spPr>
          <a:xfrm>
            <a:off x="7714090" y="1655862"/>
            <a:ext cx="4330401" cy="3416320"/>
          </a:xfrm>
          <a:prstGeom prst="rect">
            <a:avLst/>
          </a:prstGeom>
          <a:noFill/>
        </p:spPr>
        <p:txBody>
          <a:bodyPr wrap="square" rtlCol="0">
            <a:spAutoFit/>
          </a:bodyPr>
          <a:lstStyle/>
          <a:p>
            <a:r>
              <a:rPr lang="en-IN" dirty="0"/>
              <a:t>The modulus value of the coefficient  indicates the strength of relationship between two variables (Closer it is to 1, the greater the strength)</a:t>
            </a:r>
          </a:p>
          <a:p>
            <a:endParaRPr lang="en-IN" dirty="0"/>
          </a:p>
          <a:p>
            <a:r>
              <a:rPr lang="en-IN" dirty="0"/>
              <a:t>The Sign of the coefficient indicates the direction of relationship</a:t>
            </a:r>
          </a:p>
          <a:p>
            <a:r>
              <a:rPr lang="en-IN" dirty="0"/>
              <a:t>(+) ---- Variables move in the same direction</a:t>
            </a:r>
          </a:p>
          <a:p>
            <a:r>
              <a:rPr lang="en-IN" dirty="0"/>
              <a:t>(-) ---- Variables move in the opposite direction</a:t>
            </a:r>
          </a:p>
          <a:p>
            <a:endParaRPr lang="en-IN" dirty="0"/>
          </a:p>
        </p:txBody>
      </p:sp>
    </p:spTree>
    <p:extLst>
      <p:ext uri="{BB962C8B-B14F-4D97-AF65-F5344CB8AC3E}">
        <p14:creationId xmlns:p14="http://schemas.microsoft.com/office/powerpoint/2010/main" val="34150287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0CAB1-0807-4AF6-9D61-E80EE0DA0CBE}"/>
              </a:ext>
            </a:extLst>
          </p:cNvPr>
          <p:cNvSpPr>
            <a:spLocks noGrp="1"/>
          </p:cNvSpPr>
          <p:nvPr>
            <p:ph type="title"/>
          </p:nvPr>
        </p:nvSpPr>
        <p:spPr/>
        <p:txBody>
          <a:bodyPr/>
          <a:lstStyle/>
          <a:p>
            <a:r>
              <a:rPr lang="en-US" dirty="0"/>
              <a:t>Measure of Associations - Correlations</a:t>
            </a:r>
            <a:endParaRPr lang="en-GB" dirty="0"/>
          </a:p>
        </p:txBody>
      </p:sp>
      <p:sp>
        <p:nvSpPr>
          <p:cNvPr id="3" name="Content Placeholder 2">
            <a:extLst>
              <a:ext uri="{FF2B5EF4-FFF2-40B4-BE49-F238E27FC236}">
                <a16:creationId xmlns:a16="http://schemas.microsoft.com/office/drawing/2014/main" id="{86CA1C0A-D92B-4934-8C20-F516D254B5E0}"/>
              </a:ext>
            </a:extLst>
          </p:cNvPr>
          <p:cNvSpPr>
            <a:spLocks noGrp="1"/>
          </p:cNvSpPr>
          <p:nvPr>
            <p:ph idx="1"/>
          </p:nvPr>
        </p:nvSpPr>
        <p:spPr>
          <a:xfrm>
            <a:off x="838200" y="1586367"/>
            <a:ext cx="10515600" cy="4351338"/>
          </a:xfrm>
        </p:spPr>
        <p:txBody>
          <a:bodyPr/>
          <a:lstStyle/>
          <a:p>
            <a:r>
              <a:rPr lang="en-US" dirty="0"/>
              <a:t>Correlation between two variables x, y is</a:t>
            </a:r>
          </a:p>
          <a:p>
            <a:endParaRPr lang="en-GB" dirty="0"/>
          </a:p>
        </p:txBody>
      </p:sp>
      <p:pic>
        <p:nvPicPr>
          <p:cNvPr id="4" name="Picture 3">
            <a:extLst>
              <a:ext uri="{FF2B5EF4-FFF2-40B4-BE49-F238E27FC236}">
                <a16:creationId xmlns:a16="http://schemas.microsoft.com/office/drawing/2014/main" id="{939B534F-E6C7-431A-B117-ACB7C7DE7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4823" y="2613631"/>
            <a:ext cx="2836465" cy="1150304"/>
          </a:xfrm>
          <a:prstGeom prst="rect">
            <a:avLst/>
          </a:prstGeom>
        </p:spPr>
      </p:pic>
      <p:sp>
        <p:nvSpPr>
          <p:cNvPr id="5" name="TextBox 4">
            <a:extLst>
              <a:ext uri="{FF2B5EF4-FFF2-40B4-BE49-F238E27FC236}">
                <a16:creationId xmlns:a16="http://schemas.microsoft.com/office/drawing/2014/main" id="{F7FD7349-4C8D-4F6C-8BB5-2F4978342390}"/>
              </a:ext>
            </a:extLst>
          </p:cNvPr>
          <p:cNvSpPr txBox="1"/>
          <p:nvPr/>
        </p:nvSpPr>
        <p:spPr>
          <a:xfrm>
            <a:off x="5298941" y="3039941"/>
            <a:ext cx="4886068" cy="400110"/>
          </a:xfrm>
          <a:prstGeom prst="rect">
            <a:avLst/>
          </a:prstGeom>
          <a:noFill/>
        </p:spPr>
        <p:txBody>
          <a:bodyPr wrap="square" rtlCol="0">
            <a:spAutoFit/>
          </a:bodyPr>
          <a:lstStyle/>
          <a:p>
            <a:r>
              <a:rPr lang="en-US" sz="2000" dirty="0"/>
              <a:t>: Is the Pearson’s Correlation coefficient</a:t>
            </a:r>
          </a:p>
        </p:txBody>
      </p:sp>
      <p:pic>
        <p:nvPicPr>
          <p:cNvPr id="6" name="Picture 5">
            <a:extLst>
              <a:ext uri="{FF2B5EF4-FFF2-40B4-BE49-F238E27FC236}">
                <a16:creationId xmlns:a16="http://schemas.microsoft.com/office/drawing/2014/main" id="{A3AC56DD-D24E-4181-A11D-12FC3FF0E6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2835" y="4092914"/>
            <a:ext cx="4350544" cy="1178719"/>
          </a:xfrm>
          <a:prstGeom prst="rect">
            <a:avLst/>
          </a:prstGeom>
        </p:spPr>
      </p:pic>
    </p:spTree>
    <p:extLst>
      <p:ext uri="{BB962C8B-B14F-4D97-AF65-F5344CB8AC3E}">
        <p14:creationId xmlns:p14="http://schemas.microsoft.com/office/powerpoint/2010/main" val="243916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950EA-7AB5-4FE5-ADBB-04D5D3D22120}"/>
              </a:ext>
            </a:extLst>
          </p:cNvPr>
          <p:cNvSpPr>
            <a:spLocks noGrp="1"/>
          </p:cNvSpPr>
          <p:nvPr>
            <p:ph type="title"/>
          </p:nvPr>
        </p:nvSpPr>
        <p:spPr/>
        <p:txBody>
          <a:bodyPr/>
          <a:lstStyle/>
          <a:p>
            <a:r>
              <a:rPr lang="en-US" dirty="0"/>
              <a:t>Measure of Associations - Correlations</a:t>
            </a:r>
            <a:endParaRPr lang="en-GB" dirty="0"/>
          </a:p>
        </p:txBody>
      </p:sp>
      <p:sp>
        <p:nvSpPr>
          <p:cNvPr id="3" name="Content Placeholder 2">
            <a:extLst>
              <a:ext uri="{FF2B5EF4-FFF2-40B4-BE49-F238E27FC236}">
                <a16:creationId xmlns:a16="http://schemas.microsoft.com/office/drawing/2014/main" id="{7122058C-63CA-4E98-A199-736D6BED8C62}"/>
              </a:ext>
            </a:extLst>
          </p:cNvPr>
          <p:cNvSpPr>
            <a:spLocks noGrp="1"/>
          </p:cNvSpPr>
          <p:nvPr>
            <p:ph idx="1"/>
          </p:nvPr>
        </p:nvSpPr>
        <p:spPr/>
        <p:txBody>
          <a:bodyPr/>
          <a:lstStyle/>
          <a:p>
            <a:r>
              <a:rPr lang="en-US" dirty="0"/>
              <a:t>Scatter Plot provides a good hint to the possible correlation value between two variables</a:t>
            </a:r>
          </a:p>
          <a:p>
            <a:endParaRPr lang="en-GB" dirty="0"/>
          </a:p>
        </p:txBody>
      </p:sp>
      <p:pic>
        <p:nvPicPr>
          <p:cNvPr id="4" name="Picture 2" descr="C:\Users\Janaki\Desktop\Documents\Content by Nirav\R codes\+vecorr.png">
            <a:extLst>
              <a:ext uri="{FF2B5EF4-FFF2-40B4-BE49-F238E27FC236}">
                <a16:creationId xmlns:a16="http://schemas.microsoft.com/office/drawing/2014/main" id="{17694A1F-8BF4-43B5-8F6C-00ED40B79E47}"/>
              </a:ext>
            </a:extLst>
          </p:cNvPr>
          <p:cNvPicPr>
            <a:picLocks noChangeAspect="1" noChangeArrowheads="1"/>
          </p:cNvPicPr>
          <p:nvPr/>
        </p:nvPicPr>
        <p:blipFill>
          <a:blip r:embed="rId2" cstate="print"/>
          <a:srcRect/>
          <a:stretch>
            <a:fillRect/>
          </a:stretch>
        </p:blipFill>
        <p:spPr bwMode="auto">
          <a:xfrm>
            <a:off x="825077" y="2919636"/>
            <a:ext cx="3202678" cy="2824270"/>
          </a:xfrm>
          <a:prstGeom prst="rect">
            <a:avLst/>
          </a:prstGeom>
          <a:noFill/>
        </p:spPr>
      </p:pic>
      <p:pic>
        <p:nvPicPr>
          <p:cNvPr id="5" name="Picture 3" descr="C:\Users\Janaki\Desktop\Documents\Content by Nirav\R codes\-vecorr.png">
            <a:extLst>
              <a:ext uri="{FF2B5EF4-FFF2-40B4-BE49-F238E27FC236}">
                <a16:creationId xmlns:a16="http://schemas.microsoft.com/office/drawing/2014/main" id="{D32993A1-6228-4F4A-BBC7-45E9E9F57A72}"/>
              </a:ext>
            </a:extLst>
          </p:cNvPr>
          <p:cNvPicPr>
            <a:picLocks noChangeAspect="1" noChangeArrowheads="1"/>
          </p:cNvPicPr>
          <p:nvPr/>
        </p:nvPicPr>
        <p:blipFill>
          <a:blip r:embed="rId3" cstate="print"/>
          <a:srcRect/>
          <a:stretch>
            <a:fillRect/>
          </a:stretch>
        </p:blipFill>
        <p:spPr bwMode="auto">
          <a:xfrm>
            <a:off x="4403689" y="2938225"/>
            <a:ext cx="3555894" cy="2805681"/>
          </a:xfrm>
          <a:prstGeom prst="rect">
            <a:avLst/>
          </a:prstGeom>
          <a:noFill/>
        </p:spPr>
      </p:pic>
      <p:pic>
        <p:nvPicPr>
          <p:cNvPr id="6" name="Picture 5" descr="C:\Users\Janaki\Desktop\Documents\Content by Nirav\R codes\nocorr.png">
            <a:extLst>
              <a:ext uri="{FF2B5EF4-FFF2-40B4-BE49-F238E27FC236}">
                <a16:creationId xmlns:a16="http://schemas.microsoft.com/office/drawing/2014/main" id="{AE884DAB-2E80-4451-93E1-62A944B1031B}"/>
              </a:ext>
            </a:extLst>
          </p:cNvPr>
          <p:cNvPicPr>
            <a:picLocks noChangeAspect="1" noChangeArrowheads="1"/>
          </p:cNvPicPr>
          <p:nvPr/>
        </p:nvPicPr>
        <p:blipFill>
          <a:blip r:embed="rId4" cstate="print"/>
          <a:srcRect/>
          <a:stretch>
            <a:fillRect/>
          </a:stretch>
        </p:blipFill>
        <p:spPr bwMode="auto">
          <a:xfrm>
            <a:off x="8335517" y="2757306"/>
            <a:ext cx="3326600" cy="2986601"/>
          </a:xfrm>
          <a:prstGeom prst="rect">
            <a:avLst/>
          </a:prstGeom>
          <a:noFill/>
        </p:spPr>
      </p:pic>
    </p:spTree>
    <p:extLst>
      <p:ext uri="{BB962C8B-B14F-4D97-AF65-F5344CB8AC3E}">
        <p14:creationId xmlns:p14="http://schemas.microsoft.com/office/powerpoint/2010/main" val="180215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2C252-4595-4BAB-9AD6-0AE085BB1548}"/>
              </a:ext>
            </a:extLst>
          </p:cNvPr>
          <p:cNvSpPr>
            <a:spLocks noGrp="1"/>
          </p:cNvSpPr>
          <p:nvPr>
            <p:ph type="title"/>
          </p:nvPr>
        </p:nvSpPr>
        <p:spPr/>
        <p:txBody>
          <a:bodyPr/>
          <a:lstStyle/>
          <a:p>
            <a:r>
              <a:rPr lang="en-US" dirty="0"/>
              <a:t>Measure of Associations - Correlations</a:t>
            </a:r>
            <a:endParaRPr lang="en-GB" dirty="0"/>
          </a:p>
        </p:txBody>
      </p:sp>
      <p:graphicFrame>
        <p:nvGraphicFramePr>
          <p:cNvPr id="4" name="Table 3">
            <a:extLst>
              <a:ext uri="{FF2B5EF4-FFF2-40B4-BE49-F238E27FC236}">
                <a16:creationId xmlns:a16="http://schemas.microsoft.com/office/drawing/2014/main" id="{C45D1117-517B-4FAF-A5A1-99525863F3AA}"/>
              </a:ext>
            </a:extLst>
          </p:cNvPr>
          <p:cNvGraphicFramePr>
            <a:graphicFrameLocks noGrp="1"/>
          </p:cNvGraphicFramePr>
          <p:nvPr/>
        </p:nvGraphicFramePr>
        <p:xfrm>
          <a:off x="940868" y="1927127"/>
          <a:ext cx="2106234" cy="2577465"/>
        </p:xfrm>
        <a:graphic>
          <a:graphicData uri="http://schemas.openxmlformats.org/drawingml/2006/table">
            <a:tbl>
              <a:tblPr>
                <a:tableStyleId>{5C22544A-7EE6-4342-B048-85BDC9FD1C3A}</a:tableStyleId>
              </a:tblPr>
              <a:tblGrid>
                <a:gridCol w="748883">
                  <a:extLst>
                    <a:ext uri="{9D8B030D-6E8A-4147-A177-3AD203B41FA5}">
                      <a16:colId xmlns:a16="http://schemas.microsoft.com/office/drawing/2014/main" val="20000"/>
                    </a:ext>
                  </a:extLst>
                </a:gridCol>
                <a:gridCol w="795689">
                  <a:extLst>
                    <a:ext uri="{9D8B030D-6E8A-4147-A177-3AD203B41FA5}">
                      <a16:colId xmlns:a16="http://schemas.microsoft.com/office/drawing/2014/main" val="20001"/>
                    </a:ext>
                  </a:extLst>
                </a:gridCol>
                <a:gridCol w="561662">
                  <a:extLst>
                    <a:ext uri="{9D8B030D-6E8A-4147-A177-3AD203B41FA5}">
                      <a16:colId xmlns:a16="http://schemas.microsoft.com/office/drawing/2014/main" val="20002"/>
                    </a:ext>
                  </a:extLst>
                </a:gridCol>
              </a:tblGrid>
              <a:tr h="222885">
                <a:tc>
                  <a:txBody>
                    <a:bodyPr/>
                    <a:lstStyle/>
                    <a:p>
                      <a:pPr algn="l" fontAlgn="b"/>
                      <a:r>
                        <a:rPr lang="en-US" sz="1500" u="none" strike="noStrike" dirty="0">
                          <a:effectLst/>
                        </a:rPr>
                        <a:t> </a:t>
                      </a:r>
                      <a:endParaRPr lang="en-US" sz="1500" b="0" i="0" u="none" strike="noStrike" dirty="0">
                        <a:solidFill>
                          <a:srgbClr val="000000"/>
                        </a:solidFill>
                        <a:effectLst/>
                        <a:latin typeface="Arial" panose="020B0604020202020204" pitchFamily="34" charset="0"/>
                      </a:endParaRPr>
                    </a:p>
                  </a:txBody>
                  <a:tcPr marL="5715" marR="5715" marT="5715" marB="0" anchor="b"/>
                </a:tc>
                <a:tc>
                  <a:txBody>
                    <a:bodyPr/>
                    <a:lstStyle/>
                    <a:p>
                      <a:pPr algn="ctr" rtl="0" fontAlgn="b"/>
                      <a:r>
                        <a:rPr lang="en-US" sz="1200" u="none" strike="noStrike" dirty="0">
                          <a:effectLst/>
                        </a:rPr>
                        <a:t>X</a:t>
                      </a:r>
                      <a:endParaRPr lang="en-US" sz="1200" b="0" i="0" u="none" strike="noStrike" dirty="0">
                        <a:solidFill>
                          <a:srgbClr val="000000"/>
                        </a:solidFill>
                        <a:effectLst/>
                        <a:latin typeface="Calibri" panose="020F0502020204030204" pitchFamily="34" charset="0"/>
                      </a:endParaRPr>
                    </a:p>
                  </a:txBody>
                  <a:tcPr marL="5715" marR="5715" marT="5715" marB="0" anchor="b"/>
                </a:tc>
                <a:tc>
                  <a:txBody>
                    <a:bodyPr/>
                    <a:lstStyle/>
                    <a:p>
                      <a:pPr algn="ctr" rtl="0" fontAlgn="b"/>
                      <a:r>
                        <a:rPr lang="en-US" sz="1200" u="none" strike="noStrike" dirty="0">
                          <a:effectLst/>
                        </a:rPr>
                        <a:t>Y=2X</a:t>
                      </a:r>
                      <a:endParaRPr lang="en-US" sz="1200" b="0"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000"/>
                  </a:ext>
                </a:extLst>
              </a:tr>
              <a:tr h="222885">
                <a:tc>
                  <a:txBody>
                    <a:bodyPr/>
                    <a:lstStyle/>
                    <a:p>
                      <a:pPr algn="l" fontAlgn="b"/>
                      <a:r>
                        <a:rPr lang="en-US" sz="1500" u="none" strike="noStrike" dirty="0">
                          <a:effectLst/>
                        </a:rPr>
                        <a:t> </a:t>
                      </a:r>
                      <a:endParaRPr lang="en-US" sz="1500" b="0" i="0" u="none" strike="noStrike" dirty="0">
                        <a:solidFill>
                          <a:srgbClr val="000000"/>
                        </a:solidFill>
                        <a:effectLst/>
                        <a:latin typeface="Arial" panose="020B0604020202020204" pitchFamily="34" charset="0"/>
                      </a:endParaRPr>
                    </a:p>
                  </a:txBody>
                  <a:tcPr marL="5715" marR="5715" marT="5715" marB="0" anchor="b"/>
                </a:tc>
                <a:tc>
                  <a:txBody>
                    <a:bodyPr/>
                    <a:lstStyle/>
                    <a:p>
                      <a:pPr algn="ctr" rtl="0" fontAlgn="b"/>
                      <a:r>
                        <a:rPr lang="en-US" sz="1500" u="none" strike="noStrike" dirty="0">
                          <a:effectLst/>
                        </a:rPr>
                        <a:t>1</a:t>
                      </a:r>
                      <a:endParaRPr lang="en-US" sz="1500" b="0" i="0" u="none" strike="noStrike" dirty="0">
                        <a:solidFill>
                          <a:srgbClr val="000000"/>
                        </a:solidFill>
                        <a:effectLst/>
                        <a:latin typeface="Calibri" panose="020F0502020204030204" pitchFamily="34" charset="0"/>
                      </a:endParaRPr>
                    </a:p>
                  </a:txBody>
                  <a:tcPr marL="5715" marR="5715" marT="5715" marB="0" anchor="b"/>
                </a:tc>
                <a:tc>
                  <a:txBody>
                    <a:bodyPr/>
                    <a:lstStyle/>
                    <a:p>
                      <a:pPr algn="ctr" rtl="0" fontAlgn="b"/>
                      <a:r>
                        <a:rPr lang="en-US" sz="1500" u="none" strike="noStrike" dirty="0">
                          <a:effectLst/>
                        </a:rPr>
                        <a:t>2</a:t>
                      </a:r>
                      <a:endParaRPr lang="en-US" sz="1500" b="0"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001"/>
                  </a:ext>
                </a:extLst>
              </a:tr>
              <a:tr h="222885">
                <a:tc>
                  <a:txBody>
                    <a:bodyPr/>
                    <a:lstStyle/>
                    <a:p>
                      <a:pPr algn="l" fontAlgn="b"/>
                      <a:r>
                        <a:rPr lang="en-US" sz="1500" u="none" strike="noStrike" dirty="0">
                          <a:effectLst/>
                        </a:rPr>
                        <a:t> </a:t>
                      </a:r>
                      <a:endParaRPr lang="en-US" sz="1500" b="0" i="0" u="none" strike="noStrike" dirty="0">
                        <a:solidFill>
                          <a:srgbClr val="000000"/>
                        </a:solidFill>
                        <a:effectLst/>
                        <a:latin typeface="Arial" panose="020B0604020202020204" pitchFamily="34" charset="0"/>
                      </a:endParaRPr>
                    </a:p>
                  </a:txBody>
                  <a:tcPr marL="5715" marR="5715" marT="5715" marB="0" anchor="b"/>
                </a:tc>
                <a:tc>
                  <a:txBody>
                    <a:bodyPr/>
                    <a:lstStyle/>
                    <a:p>
                      <a:pPr algn="ctr" rtl="0" fontAlgn="b"/>
                      <a:r>
                        <a:rPr lang="en-US" sz="1500" u="none" strike="noStrike" dirty="0">
                          <a:effectLst/>
                        </a:rPr>
                        <a:t>2</a:t>
                      </a:r>
                      <a:endParaRPr lang="en-US" sz="1500" b="0" i="0" u="none" strike="noStrike" dirty="0">
                        <a:solidFill>
                          <a:srgbClr val="000000"/>
                        </a:solidFill>
                        <a:effectLst/>
                        <a:latin typeface="Calibri" panose="020F0502020204030204" pitchFamily="34" charset="0"/>
                      </a:endParaRPr>
                    </a:p>
                  </a:txBody>
                  <a:tcPr marL="5715" marR="5715" marT="5715" marB="0" anchor="b"/>
                </a:tc>
                <a:tc>
                  <a:txBody>
                    <a:bodyPr/>
                    <a:lstStyle/>
                    <a:p>
                      <a:pPr algn="ctr" rtl="0" fontAlgn="b"/>
                      <a:r>
                        <a:rPr lang="en-US" sz="1500" u="none" strike="noStrike" dirty="0">
                          <a:effectLst/>
                        </a:rPr>
                        <a:t>4</a:t>
                      </a:r>
                      <a:endParaRPr lang="en-US" sz="1500" b="0"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002"/>
                  </a:ext>
                </a:extLst>
              </a:tr>
              <a:tr h="222885">
                <a:tc>
                  <a:txBody>
                    <a:bodyPr/>
                    <a:lstStyle/>
                    <a:p>
                      <a:pPr algn="l" fontAlgn="b"/>
                      <a:r>
                        <a:rPr lang="en-US" sz="1500" u="none" strike="noStrike" dirty="0">
                          <a:effectLst/>
                        </a:rPr>
                        <a:t> </a:t>
                      </a:r>
                      <a:endParaRPr lang="en-US" sz="1500" b="0" i="0" u="none" strike="noStrike" dirty="0">
                        <a:solidFill>
                          <a:srgbClr val="000000"/>
                        </a:solidFill>
                        <a:effectLst/>
                        <a:latin typeface="Arial" panose="020B0604020202020204" pitchFamily="34" charset="0"/>
                      </a:endParaRPr>
                    </a:p>
                  </a:txBody>
                  <a:tcPr marL="5715" marR="5715" marT="5715" marB="0" anchor="b"/>
                </a:tc>
                <a:tc>
                  <a:txBody>
                    <a:bodyPr/>
                    <a:lstStyle/>
                    <a:p>
                      <a:pPr algn="ctr" rtl="0" fontAlgn="b"/>
                      <a:r>
                        <a:rPr lang="en-US" sz="1500" u="none" strike="noStrike" dirty="0">
                          <a:effectLst/>
                        </a:rPr>
                        <a:t>3</a:t>
                      </a:r>
                      <a:endParaRPr lang="en-US" sz="1500" b="0" i="0" u="none" strike="noStrike" dirty="0">
                        <a:solidFill>
                          <a:srgbClr val="000000"/>
                        </a:solidFill>
                        <a:effectLst/>
                        <a:latin typeface="Calibri" panose="020F0502020204030204" pitchFamily="34" charset="0"/>
                      </a:endParaRPr>
                    </a:p>
                  </a:txBody>
                  <a:tcPr marL="5715" marR="5715" marT="5715" marB="0" anchor="b"/>
                </a:tc>
                <a:tc>
                  <a:txBody>
                    <a:bodyPr/>
                    <a:lstStyle/>
                    <a:p>
                      <a:pPr algn="ctr" rtl="0" fontAlgn="b"/>
                      <a:r>
                        <a:rPr lang="en-US" sz="1500" u="none" strike="noStrike" dirty="0">
                          <a:effectLst/>
                        </a:rPr>
                        <a:t>6</a:t>
                      </a:r>
                      <a:endParaRPr lang="en-US" sz="1500" b="0"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003"/>
                  </a:ext>
                </a:extLst>
              </a:tr>
              <a:tr h="222885">
                <a:tc>
                  <a:txBody>
                    <a:bodyPr/>
                    <a:lstStyle/>
                    <a:p>
                      <a:pPr algn="l" fontAlgn="b"/>
                      <a:r>
                        <a:rPr lang="en-US" sz="1500" u="none" strike="noStrike" dirty="0">
                          <a:effectLst/>
                        </a:rPr>
                        <a:t> </a:t>
                      </a:r>
                      <a:endParaRPr lang="en-US" sz="1500" b="0" i="0" u="none" strike="noStrike" dirty="0">
                        <a:solidFill>
                          <a:srgbClr val="000000"/>
                        </a:solidFill>
                        <a:effectLst/>
                        <a:latin typeface="Arial" panose="020B0604020202020204" pitchFamily="34" charset="0"/>
                      </a:endParaRPr>
                    </a:p>
                  </a:txBody>
                  <a:tcPr marL="5715" marR="5715" marT="5715" marB="0" anchor="b"/>
                </a:tc>
                <a:tc>
                  <a:txBody>
                    <a:bodyPr/>
                    <a:lstStyle/>
                    <a:p>
                      <a:pPr algn="ctr" rtl="0" fontAlgn="b"/>
                      <a:r>
                        <a:rPr lang="en-US" sz="1500" u="none" strike="noStrike" dirty="0">
                          <a:effectLst/>
                        </a:rPr>
                        <a:t>4</a:t>
                      </a:r>
                      <a:endParaRPr lang="en-US" sz="1500" b="0" i="0" u="none" strike="noStrike" dirty="0">
                        <a:solidFill>
                          <a:srgbClr val="000000"/>
                        </a:solidFill>
                        <a:effectLst/>
                        <a:latin typeface="Calibri" panose="020F0502020204030204" pitchFamily="34" charset="0"/>
                      </a:endParaRPr>
                    </a:p>
                  </a:txBody>
                  <a:tcPr marL="5715" marR="5715" marT="5715" marB="0" anchor="b"/>
                </a:tc>
                <a:tc>
                  <a:txBody>
                    <a:bodyPr/>
                    <a:lstStyle/>
                    <a:p>
                      <a:pPr algn="ctr" rtl="0" fontAlgn="b"/>
                      <a:r>
                        <a:rPr lang="en-US" sz="1500" u="none" strike="noStrike" dirty="0">
                          <a:effectLst/>
                        </a:rPr>
                        <a:t>8</a:t>
                      </a:r>
                      <a:endParaRPr lang="en-US" sz="1500" b="0"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004"/>
                  </a:ext>
                </a:extLst>
              </a:tr>
              <a:tr h="222885">
                <a:tc>
                  <a:txBody>
                    <a:bodyPr/>
                    <a:lstStyle/>
                    <a:p>
                      <a:pPr algn="l" fontAlgn="b"/>
                      <a:r>
                        <a:rPr lang="en-US" sz="1500" u="none" strike="noStrike">
                          <a:effectLst/>
                        </a:rPr>
                        <a:t> </a:t>
                      </a:r>
                      <a:endParaRPr lang="en-US" sz="1500" b="0" i="0" u="none" strike="noStrike">
                        <a:solidFill>
                          <a:srgbClr val="000000"/>
                        </a:solidFill>
                        <a:effectLst/>
                        <a:latin typeface="Arial" panose="020B0604020202020204" pitchFamily="34" charset="0"/>
                      </a:endParaRPr>
                    </a:p>
                  </a:txBody>
                  <a:tcPr marL="5715" marR="5715" marT="5715" marB="0" anchor="b"/>
                </a:tc>
                <a:tc>
                  <a:txBody>
                    <a:bodyPr/>
                    <a:lstStyle/>
                    <a:p>
                      <a:pPr algn="ctr" rtl="0" fontAlgn="b"/>
                      <a:r>
                        <a:rPr lang="en-US" sz="1500" u="none" strike="noStrike" dirty="0">
                          <a:effectLst/>
                        </a:rPr>
                        <a:t>5</a:t>
                      </a:r>
                      <a:endParaRPr lang="en-US" sz="1500" b="0" i="0" u="none" strike="noStrike" dirty="0">
                        <a:solidFill>
                          <a:srgbClr val="000000"/>
                        </a:solidFill>
                        <a:effectLst/>
                        <a:latin typeface="Calibri" panose="020F0502020204030204" pitchFamily="34" charset="0"/>
                      </a:endParaRPr>
                    </a:p>
                  </a:txBody>
                  <a:tcPr marL="5715" marR="5715" marT="5715" marB="0" anchor="b"/>
                </a:tc>
                <a:tc>
                  <a:txBody>
                    <a:bodyPr/>
                    <a:lstStyle/>
                    <a:p>
                      <a:pPr algn="ctr" rtl="0" fontAlgn="b"/>
                      <a:r>
                        <a:rPr lang="en-US" sz="1500" u="none" strike="noStrike" dirty="0">
                          <a:effectLst/>
                        </a:rPr>
                        <a:t>10</a:t>
                      </a:r>
                      <a:endParaRPr lang="en-US" sz="1500" b="0"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005"/>
                  </a:ext>
                </a:extLst>
              </a:tr>
              <a:tr h="222885">
                <a:tc>
                  <a:txBody>
                    <a:bodyPr/>
                    <a:lstStyle/>
                    <a:p>
                      <a:pPr algn="l" fontAlgn="b"/>
                      <a:r>
                        <a:rPr lang="en-US" sz="1500" u="none" strike="noStrike">
                          <a:effectLst/>
                        </a:rPr>
                        <a:t> </a:t>
                      </a:r>
                      <a:endParaRPr lang="en-US" sz="1500" b="0" i="0" u="none" strike="noStrike">
                        <a:solidFill>
                          <a:srgbClr val="000000"/>
                        </a:solidFill>
                        <a:effectLst/>
                        <a:latin typeface="Arial" panose="020B0604020202020204" pitchFamily="34" charset="0"/>
                      </a:endParaRPr>
                    </a:p>
                  </a:txBody>
                  <a:tcPr marL="5715" marR="5715" marT="5715" marB="0" anchor="b"/>
                </a:tc>
                <a:tc>
                  <a:txBody>
                    <a:bodyPr/>
                    <a:lstStyle/>
                    <a:p>
                      <a:pPr algn="ctr" rtl="0" fontAlgn="b"/>
                      <a:r>
                        <a:rPr lang="en-US" sz="1500" u="none" strike="noStrike">
                          <a:effectLst/>
                        </a:rPr>
                        <a:t>6</a:t>
                      </a:r>
                      <a:endParaRPr lang="en-US" sz="1500" b="0" i="0" u="none" strike="noStrike">
                        <a:solidFill>
                          <a:srgbClr val="000000"/>
                        </a:solidFill>
                        <a:effectLst/>
                        <a:latin typeface="Calibri" panose="020F0502020204030204" pitchFamily="34" charset="0"/>
                      </a:endParaRPr>
                    </a:p>
                  </a:txBody>
                  <a:tcPr marL="5715" marR="5715" marT="5715" marB="0" anchor="b"/>
                </a:tc>
                <a:tc>
                  <a:txBody>
                    <a:bodyPr/>
                    <a:lstStyle/>
                    <a:p>
                      <a:pPr algn="ctr" rtl="0" fontAlgn="b"/>
                      <a:r>
                        <a:rPr lang="en-US" sz="1500" u="none" strike="noStrike" dirty="0">
                          <a:effectLst/>
                        </a:rPr>
                        <a:t>12</a:t>
                      </a:r>
                      <a:endParaRPr lang="en-US" sz="1500" b="0"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006"/>
                  </a:ext>
                </a:extLst>
              </a:tr>
              <a:tr h="222885">
                <a:tc>
                  <a:txBody>
                    <a:bodyPr/>
                    <a:lstStyle/>
                    <a:p>
                      <a:pPr algn="l" fontAlgn="b"/>
                      <a:r>
                        <a:rPr lang="en-US" sz="1500" u="none" strike="noStrike">
                          <a:effectLst/>
                        </a:rPr>
                        <a:t> </a:t>
                      </a:r>
                      <a:endParaRPr lang="en-US" sz="1500" b="0" i="0" u="none" strike="noStrike">
                        <a:solidFill>
                          <a:srgbClr val="000000"/>
                        </a:solidFill>
                        <a:effectLst/>
                        <a:latin typeface="Arial" panose="020B0604020202020204" pitchFamily="34" charset="0"/>
                      </a:endParaRPr>
                    </a:p>
                  </a:txBody>
                  <a:tcPr marL="5715" marR="5715" marT="5715" marB="0" anchor="b"/>
                </a:tc>
                <a:tc>
                  <a:txBody>
                    <a:bodyPr/>
                    <a:lstStyle/>
                    <a:p>
                      <a:pPr algn="ctr" rtl="0" fontAlgn="b"/>
                      <a:r>
                        <a:rPr lang="en-US" sz="1500" u="none" strike="noStrike">
                          <a:effectLst/>
                        </a:rPr>
                        <a:t>7</a:t>
                      </a:r>
                      <a:endParaRPr lang="en-US" sz="1500" b="0" i="0" u="none" strike="noStrike">
                        <a:solidFill>
                          <a:srgbClr val="000000"/>
                        </a:solidFill>
                        <a:effectLst/>
                        <a:latin typeface="Calibri" panose="020F0502020204030204" pitchFamily="34" charset="0"/>
                      </a:endParaRPr>
                    </a:p>
                  </a:txBody>
                  <a:tcPr marL="5715" marR="5715" marT="5715" marB="0" anchor="b"/>
                </a:tc>
                <a:tc>
                  <a:txBody>
                    <a:bodyPr/>
                    <a:lstStyle/>
                    <a:p>
                      <a:pPr algn="ctr" rtl="0" fontAlgn="b"/>
                      <a:r>
                        <a:rPr lang="en-US" sz="1500" u="none" strike="noStrike" dirty="0">
                          <a:effectLst/>
                        </a:rPr>
                        <a:t>14</a:t>
                      </a:r>
                      <a:endParaRPr lang="en-US" sz="1500" b="0"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007"/>
                  </a:ext>
                </a:extLst>
              </a:tr>
              <a:tr h="222885">
                <a:tc>
                  <a:txBody>
                    <a:bodyPr/>
                    <a:lstStyle/>
                    <a:p>
                      <a:pPr algn="l" fontAlgn="b"/>
                      <a:r>
                        <a:rPr lang="en-US" sz="1500" u="none" strike="noStrike">
                          <a:effectLst/>
                        </a:rPr>
                        <a:t> </a:t>
                      </a:r>
                      <a:endParaRPr lang="en-US" sz="1500" b="0" i="0" u="none" strike="noStrike">
                        <a:solidFill>
                          <a:srgbClr val="000000"/>
                        </a:solidFill>
                        <a:effectLst/>
                        <a:latin typeface="Arial" panose="020B0604020202020204" pitchFamily="34" charset="0"/>
                      </a:endParaRPr>
                    </a:p>
                  </a:txBody>
                  <a:tcPr marL="5715" marR="5715" marT="5715" marB="0" anchor="b"/>
                </a:tc>
                <a:tc>
                  <a:txBody>
                    <a:bodyPr/>
                    <a:lstStyle/>
                    <a:p>
                      <a:pPr algn="ctr" rtl="0" fontAlgn="b"/>
                      <a:r>
                        <a:rPr lang="en-US" sz="1500" u="none" strike="noStrike">
                          <a:effectLst/>
                        </a:rPr>
                        <a:t>8</a:t>
                      </a:r>
                      <a:endParaRPr lang="en-US" sz="1500" b="0" i="0" u="none" strike="noStrike">
                        <a:solidFill>
                          <a:srgbClr val="000000"/>
                        </a:solidFill>
                        <a:effectLst/>
                        <a:latin typeface="Calibri" panose="020F0502020204030204" pitchFamily="34" charset="0"/>
                      </a:endParaRPr>
                    </a:p>
                  </a:txBody>
                  <a:tcPr marL="5715" marR="5715" marT="5715" marB="0" anchor="b"/>
                </a:tc>
                <a:tc>
                  <a:txBody>
                    <a:bodyPr/>
                    <a:lstStyle/>
                    <a:p>
                      <a:pPr algn="ctr" rtl="0" fontAlgn="b"/>
                      <a:r>
                        <a:rPr lang="en-US" sz="1500" u="none" strike="noStrike" dirty="0">
                          <a:effectLst/>
                        </a:rPr>
                        <a:t>16</a:t>
                      </a:r>
                      <a:endParaRPr lang="en-US" sz="1500" b="0"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008"/>
                  </a:ext>
                </a:extLst>
              </a:tr>
              <a:tr h="222885">
                <a:tc>
                  <a:txBody>
                    <a:bodyPr/>
                    <a:lstStyle/>
                    <a:p>
                      <a:pPr algn="l" fontAlgn="b"/>
                      <a:r>
                        <a:rPr lang="en-US" sz="1500" u="none" strike="noStrike">
                          <a:effectLst/>
                        </a:rPr>
                        <a:t> </a:t>
                      </a:r>
                      <a:endParaRPr lang="en-US" sz="1500" b="0" i="0" u="none" strike="noStrike">
                        <a:solidFill>
                          <a:srgbClr val="000000"/>
                        </a:solidFill>
                        <a:effectLst/>
                        <a:latin typeface="Arial" panose="020B0604020202020204" pitchFamily="34" charset="0"/>
                      </a:endParaRPr>
                    </a:p>
                  </a:txBody>
                  <a:tcPr marL="5715" marR="5715" marT="5715" marB="0" anchor="b"/>
                </a:tc>
                <a:tc>
                  <a:txBody>
                    <a:bodyPr/>
                    <a:lstStyle/>
                    <a:p>
                      <a:pPr algn="ctr" rtl="0" fontAlgn="b"/>
                      <a:r>
                        <a:rPr lang="en-US" sz="1500" u="none" strike="noStrike">
                          <a:effectLst/>
                        </a:rPr>
                        <a:t>9</a:t>
                      </a:r>
                      <a:endParaRPr lang="en-US" sz="1500" b="0" i="0" u="none" strike="noStrike">
                        <a:solidFill>
                          <a:srgbClr val="000000"/>
                        </a:solidFill>
                        <a:effectLst/>
                        <a:latin typeface="Calibri" panose="020F0502020204030204" pitchFamily="34" charset="0"/>
                      </a:endParaRPr>
                    </a:p>
                  </a:txBody>
                  <a:tcPr marL="5715" marR="5715" marT="5715" marB="0" anchor="b"/>
                </a:tc>
                <a:tc>
                  <a:txBody>
                    <a:bodyPr/>
                    <a:lstStyle/>
                    <a:p>
                      <a:pPr algn="ctr" rtl="0" fontAlgn="b"/>
                      <a:r>
                        <a:rPr lang="en-US" sz="1500" u="none" strike="noStrike" dirty="0">
                          <a:effectLst/>
                        </a:rPr>
                        <a:t>18</a:t>
                      </a:r>
                      <a:endParaRPr lang="en-US" sz="1500" b="0"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009"/>
                  </a:ext>
                </a:extLst>
              </a:tr>
              <a:tr h="222885">
                <a:tc>
                  <a:txBody>
                    <a:bodyPr/>
                    <a:lstStyle/>
                    <a:p>
                      <a:pPr algn="l" fontAlgn="b"/>
                      <a:r>
                        <a:rPr lang="en-US" sz="1500" u="none" strike="noStrike">
                          <a:effectLst/>
                        </a:rPr>
                        <a:t> </a:t>
                      </a:r>
                      <a:endParaRPr lang="en-US" sz="1500" b="0" i="0" u="none" strike="noStrike">
                        <a:solidFill>
                          <a:srgbClr val="000000"/>
                        </a:solidFill>
                        <a:effectLst/>
                        <a:latin typeface="Arial" panose="020B0604020202020204" pitchFamily="34" charset="0"/>
                      </a:endParaRPr>
                    </a:p>
                  </a:txBody>
                  <a:tcPr marL="5715" marR="5715" marT="5715" marB="0" anchor="b"/>
                </a:tc>
                <a:tc>
                  <a:txBody>
                    <a:bodyPr/>
                    <a:lstStyle/>
                    <a:p>
                      <a:pPr algn="l" fontAlgn="b"/>
                      <a:r>
                        <a:rPr lang="en-US" sz="1500" u="none" strike="noStrike">
                          <a:effectLst/>
                        </a:rPr>
                        <a:t> </a:t>
                      </a:r>
                      <a:endParaRPr lang="en-US" sz="1500" b="0" i="0" u="none" strike="noStrike">
                        <a:solidFill>
                          <a:srgbClr val="000000"/>
                        </a:solidFill>
                        <a:effectLst/>
                        <a:latin typeface="Arial" panose="020B0604020202020204" pitchFamily="34" charset="0"/>
                      </a:endParaRPr>
                    </a:p>
                  </a:txBody>
                  <a:tcPr marL="5715" marR="5715" marT="5715" marB="0" anchor="b"/>
                </a:tc>
                <a:tc>
                  <a:txBody>
                    <a:bodyPr/>
                    <a:lstStyle/>
                    <a:p>
                      <a:pPr algn="l" fontAlgn="b"/>
                      <a:r>
                        <a:rPr lang="en-US" sz="1500" u="none" strike="noStrike" dirty="0">
                          <a:effectLst/>
                        </a:rPr>
                        <a:t> </a:t>
                      </a:r>
                      <a:endParaRPr lang="en-US" sz="1500" b="0" i="0" u="none" strike="noStrike" dirty="0">
                        <a:solidFill>
                          <a:srgbClr val="000000"/>
                        </a:solidFill>
                        <a:effectLst/>
                        <a:latin typeface="Arial" panose="020B0604020202020204" pitchFamily="34" charset="0"/>
                      </a:endParaRPr>
                    </a:p>
                  </a:txBody>
                  <a:tcPr marL="5715" marR="5715" marT="5715" marB="0" anchor="b"/>
                </a:tc>
                <a:extLst>
                  <a:ext uri="{0D108BD9-81ED-4DB2-BD59-A6C34878D82A}">
                    <a16:rowId xmlns:a16="http://schemas.microsoft.com/office/drawing/2014/main" val="10010"/>
                  </a:ext>
                </a:extLst>
              </a:tr>
            </a:tbl>
          </a:graphicData>
        </a:graphic>
      </p:graphicFrame>
      <p:graphicFrame>
        <p:nvGraphicFramePr>
          <p:cNvPr id="5" name="Table 4">
            <a:extLst>
              <a:ext uri="{FF2B5EF4-FFF2-40B4-BE49-F238E27FC236}">
                <a16:creationId xmlns:a16="http://schemas.microsoft.com/office/drawing/2014/main" id="{F63558A8-9377-4B6B-AE68-02CE5B0DCB41}"/>
              </a:ext>
            </a:extLst>
          </p:cNvPr>
          <p:cNvGraphicFramePr>
            <a:graphicFrameLocks noGrp="1"/>
          </p:cNvGraphicFramePr>
          <p:nvPr/>
        </p:nvGraphicFramePr>
        <p:xfrm>
          <a:off x="3052690" y="1917772"/>
          <a:ext cx="914400" cy="2566035"/>
        </p:xfrm>
        <a:graphic>
          <a:graphicData uri="http://schemas.openxmlformats.org/drawingml/2006/table">
            <a:tbl>
              <a:tblPr>
                <a:tableStyleId>{5C22544A-7EE6-4342-B048-85BDC9FD1C3A}</a:tableStyleId>
              </a:tblPr>
              <a:tblGrid>
                <a:gridCol w="914400">
                  <a:extLst>
                    <a:ext uri="{9D8B030D-6E8A-4147-A177-3AD203B41FA5}">
                      <a16:colId xmlns:a16="http://schemas.microsoft.com/office/drawing/2014/main" val="20000"/>
                    </a:ext>
                  </a:extLst>
                </a:gridCol>
              </a:tblGrid>
              <a:tr h="222885">
                <a:tc>
                  <a:txBody>
                    <a:bodyPr/>
                    <a:lstStyle/>
                    <a:p>
                      <a:pPr algn="ctr" fontAlgn="b"/>
                      <a:r>
                        <a:rPr lang="en-US" sz="1200" u="none" strike="noStrike" dirty="0">
                          <a:effectLst/>
                        </a:rPr>
                        <a:t>Y = 2X + 4</a:t>
                      </a:r>
                      <a:endParaRPr lang="en-US" sz="1200" b="0"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000"/>
                  </a:ext>
                </a:extLst>
              </a:tr>
              <a:tr h="222885">
                <a:tc>
                  <a:txBody>
                    <a:bodyPr/>
                    <a:lstStyle/>
                    <a:p>
                      <a:pPr algn="ctr" fontAlgn="b"/>
                      <a:r>
                        <a:rPr lang="en-US" sz="1500" u="none" strike="noStrike" dirty="0">
                          <a:effectLst/>
                        </a:rPr>
                        <a:t>6</a:t>
                      </a:r>
                      <a:endParaRPr lang="en-US" sz="1500" b="0"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001"/>
                  </a:ext>
                </a:extLst>
              </a:tr>
              <a:tr h="222885">
                <a:tc>
                  <a:txBody>
                    <a:bodyPr/>
                    <a:lstStyle/>
                    <a:p>
                      <a:pPr algn="ctr" fontAlgn="b"/>
                      <a:r>
                        <a:rPr lang="en-US" sz="1500" u="none" strike="noStrike" dirty="0">
                          <a:effectLst/>
                        </a:rPr>
                        <a:t>8</a:t>
                      </a:r>
                      <a:endParaRPr lang="en-US" sz="1500" b="0"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002"/>
                  </a:ext>
                </a:extLst>
              </a:tr>
              <a:tr h="222885">
                <a:tc>
                  <a:txBody>
                    <a:bodyPr/>
                    <a:lstStyle/>
                    <a:p>
                      <a:pPr algn="ctr" fontAlgn="b"/>
                      <a:r>
                        <a:rPr lang="en-US" sz="1500" u="none" strike="noStrike" dirty="0">
                          <a:effectLst/>
                        </a:rPr>
                        <a:t>10</a:t>
                      </a:r>
                      <a:endParaRPr lang="en-US" sz="1500" b="0"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003"/>
                  </a:ext>
                </a:extLst>
              </a:tr>
              <a:tr h="222885">
                <a:tc>
                  <a:txBody>
                    <a:bodyPr/>
                    <a:lstStyle/>
                    <a:p>
                      <a:pPr algn="ctr" fontAlgn="b"/>
                      <a:r>
                        <a:rPr lang="en-US" sz="1500" u="none" strike="noStrike" dirty="0">
                          <a:effectLst/>
                        </a:rPr>
                        <a:t>12</a:t>
                      </a:r>
                      <a:endParaRPr lang="en-US" sz="1500" b="0"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004"/>
                  </a:ext>
                </a:extLst>
              </a:tr>
              <a:tr h="222885">
                <a:tc>
                  <a:txBody>
                    <a:bodyPr/>
                    <a:lstStyle/>
                    <a:p>
                      <a:pPr algn="ctr" fontAlgn="b"/>
                      <a:r>
                        <a:rPr lang="en-US" sz="1500" u="none" strike="noStrike" dirty="0">
                          <a:effectLst/>
                        </a:rPr>
                        <a:t>14</a:t>
                      </a:r>
                      <a:endParaRPr lang="en-US" sz="1500" b="0"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005"/>
                  </a:ext>
                </a:extLst>
              </a:tr>
              <a:tr h="222885">
                <a:tc>
                  <a:txBody>
                    <a:bodyPr/>
                    <a:lstStyle/>
                    <a:p>
                      <a:pPr algn="ctr" fontAlgn="b"/>
                      <a:r>
                        <a:rPr lang="en-US" sz="1500" u="none" strike="noStrike" dirty="0">
                          <a:effectLst/>
                        </a:rPr>
                        <a:t>16</a:t>
                      </a:r>
                      <a:endParaRPr lang="en-US" sz="1500" b="0"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006"/>
                  </a:ext>
                </a:extLst>
              </a:tr>
              <a:tr h="222885">
                <a:tc>
                  <a:txBody>
                    <a:bodyPr/>
                    <a:lstStyle/>
                    <a:p>
                      <a:pPr algn="ctr" fontAlgn="b"/>
                      <a:r>
                        <a:rPr lang="en-US" sz="1500" u="none" strike="noStrike" dirty="0">
                          <a:effectLst/>
                        </a:rPr>
                        <a:t>18</a:t>
                      </a:r>
                      <a:endParaRPr lang="en-US" sz="1500" b="0"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007"/>
                  </a:ext>
                </a:extLst>
              </a:tr>
              <a:tr h="222885">
                <a:tc>
                  <a:txBody>
                    <a:bodyPr/>
                    <a:lstStyle/>
                    <a:p>
                      <a:pPr algn="ctr" fontAlgn="b"/>
                      <a:r>
                        <a:rPr lang="en-US" sz="1500" u="none" strike="noStrike" dirty="0">
                          <a:effectLst/>
                        </a:rPr>
                        <a:t>20</a:t>
                      </a:r>
                      <a:endParaRPr lang="en-US" sz="1500" b="0"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008"/>
                  </a:ext>
                </a:extLst>
              </a:tr>
              <a:tr h="222885">
                <a:tc>
                  <a:txBody>
                    <a:bodyPr/>
                    <a:lstStyle/>
                    <a:p>
                      <a:pPr algn="ctr" fontAlgn="b"/>
                      <a:r>
                        <a:rPr lang="en-US" sz="1500" u="none" strike="noStrike" dirty="0">
                          <a:effectLst/>
                        </a:rPr>
                        <a:t>22</a:t>
                      </a:r>
                      <a:endParaRPr lang="en-US" sz="1500" b="0"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009"/>
                  </a:ext>
                </a:extLst>
              </a:tr>
              <a:tr h="222885">
                <a:tc>
                  <a:txBody>
                    <a:bodyPr/>
                    <a:lstStyle/>
                    <a:p>
                      <a:pPr algn="ctr" fontAlgn="b"/>
                      <a:r>
                        <a:rPr lang="en-US" sz="1500" u="none" strike="noStrike" dirty="0">
                          <a:effectLst/>
                        </a:rPr>
                        <a:t> </a:t>
                      </a:r>
                      <a:endParaRPr lang="en-US" sz="1500" b="0"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010"/>
                  </a:ext>
                </a:extLst>
              </a:tr>
            </a:tbl>
          </a:graphicData>
        </a:graphic>
      </p:graphicFrame>
      <p:graphicFrame>
        <p:nvGraphicFramePr>
          <p:cNvPr id="6" name="Table 5">
            <a:extLst>
              <a:ext uri="{FF2B5EF4-FFF2-40B4-BE49-F238E27FC236}">
                <a16:creationId xmlns:a16="http://schemas.microsoft.com/office/drawing/2014/main" id="{D10E2465-8DFA-4ED5-A942-19B4695EDB18}"/>
              </a:ext>
            </a:extLst>
          </p:cNvPr>
          <p:cNvGraphicFramePr>
            <a:graphicFrameLocks noGrp="1"/>
          </p:cNvGraphicFramePr>
          <p:nvPr/>
        </p:nvGraphicFramePr>
        <p:xfrm>
          <a:off x="3981157" y="1927127"/>
          <a:ext cx="901488" cy="2566035"/>
        </p:xfrm>
        <a:graphic>
          <a:graphicData uri="http://schemas.openxmlformats.org/drawingml/2006/table">
            <a:tbl>
              <a:tblPr>
                <a:tableStyleId>{5C22544A-7EE6-4342-B048-85BDC9FD1C3A}</a:tableStyleId>
              </a:tblPr>
              <a:tblGrid>
                <a:gridCol w="901488">
                  <a:extLst>
                    <a:ext uri="{9D8B030D-6E8A-4147-A177-3AD203B41FA5}">
                      <a16:colId xmlns:a16="http://schemas.microsoft.com/office/drawing/2014/main" val="20000"/>
                    </a:ext>
                  </a:extLst>
                </a:gridCol>
              </a:tblGrid>
              <a:tr h="222885">
                <a:tc>
                  <a:txBody>
                    <a:bodyPr/>
                    <a:lstStyle/>
                    <a:p>
                      <a:pPr marL="0" algn="ctr" defTabSz="914400" rtl="0" eaLnBrk="1" fontAlgn="b" latinLnBrk="0" hangingPunct="1"/>
                      <a:r>
                        <a:rPr lang="en-US" sz="1200" u="none" strike="noStrike" kern="1200" dirty="0">
                          <a:solidFill>
                            <a:schemeClr val="dk1"/>
                          </a:solidFill>
                          <a:effectLst/>
                          <a:latin typeface="+mn-lt"/>
                          <a:ea typeface="+mn-ea"/>
                          <a:cs typeface="+mn-cs"/>
                        </a:rPr>
                        <a:t>Y=X</a:t>
                      </a:r>
                      <a:r>
                        <a:rPr lang="en-US" sz="1200" u="none" strike="noStrike" kern="1200" baseline="30000" dirty="0">
                          <a:solidFill>
                            <a:schemeClr val="dk1"/>
                          </a:solidFill>
                          <a:effectLst/>
                          <a:latin typeface="+mn-lt"/>
                          <a:ea typeface="+mn-ea"/>
                          <a:cs typeface="+mn-cs"/>
                        </a:rPr>
                        <a:t>3</a:t>
                      </a:r>
                    </a:p>
                  </a:txBody>
                  <a:tcPr marL="5715" marR="5715" marT="5715" marB="0" anchor="b"/>
                </a:tc>
                <a:extLst>
                  <a:ext uri="{0D108BD9-81ED-4DB2-BD59-A6C34878D82A}">
                    <a16:rowId xmlns:a16="http://schemas.microsoft.com/office/drawing/2014/main" val="10000"/>
                  </a:ext>
                </a:extLst>
              </a:tr>
              <a:tr h="222885">
                <a:tc>
                  <a:txBody>
                    <a:bodyPr/>
                    <a:lstStyle/>
                    <a:p>
                      <a:pPr marL="0" algn="ctr" defTabSz="914400" rtl="0" eaLnBrk="1" fontAlgn="b" latinLnBrk="0" hangingPunct="1"/>
                      <a:r>
                        <a:rPr lang="en-US" sz="1500" u="none" strike="noStrike" kern="1200" dirty="0">
                          <a:solidFill>
                            <a:schemeClr val="dk1"/>
                          </a:solidFill>
                          <a:effectLst/>
                          <a:latin typeface="+mn-lt"/>
                          <a:ea typeface="+mn-ea"/>
                          <a:cs typeface="+mn-cs"/>
                        </a:rPr>
                        <a:t>1</a:t>
                      </a:r>
                    </a:p>
                  </a:txBody>
                  <a:tcPr marL="5715" marR="5715" marT="5715" marB="0" anchor="b"/>
                </a:tc>
                <a:extLst>
                  <a:ext uri="{0D108BD9-81ED-4DB2-BD59-A6C34878D82A}">
                    <a16:rowId xmlns:a16="http://schemas.microsoft.com/office/drawing/2014/main" val="10001"/>
                  </a:ext>
                </a:extLst>
              </a:tr>
              <a:tr h="222885">
                <a:tc>
                  <a:txBody>
                    <a:bodyPr/>
                    <a:lstStyle/>
                    <a:p>
                      <a:pPr marL="0" algn="ctr" defTabSz="914400" rtl="0" eaLnBrk="1" fontAlgn="b" latinLnBrk="0" hangingPunct="1"/>
                      <a:r>
                        <a:rPr lang="en-US" sz="1500" u="none" strike="noStrike" kern="1200" dirty="0">
                          <a:solidFill>
                            <a:schemeClr val="dk1"/>
                          </a:solidFill>
                          <a:effectLst/>
                          <a:latin typeface="+mn-lt"/>
                          <a:ea typeface="+mn-ea"/>
                          <a:cs typeface="+mn-cs"/>
                        </a:rPr>
                        <a:t>8</a:t>
                      </a:r>
                    </a:p>
                  </a:txBody>
                  <a:tcPr marL="5715" marR="5715" marT="5715" marB="0" anchor="b"/>
                </a:tc>
                <a:extLst>
                  <a:ext uri="{0D108BD9-81ED-4DB2-BD59-A6C34878D82A}">
                    <a16:rowId xmlns:a16="http://schemas.microsoft.com/office/drawing/2014/main" val="10002"/>
                  </a:ext>
                </a:extLst>
              </a:tr>
              <a:tr h="222885">
                <a:tc>
                  <a:txBody>
                    <a:bodyPr/>
                    <a:lstStyle/>
                    <a:p>
                      <a:pPr marL="0" algn="ctr" defTabSz="914400" rtl="0" eaLnBrk="1" fontAlgn="b" latinLnBrk="0" hangingPunct="1"/>
                      <a:r>
                        <a:rPr lang="en-US" sz="1500" u="none" strike="noStrike" kern="1200">
                          <a:solidFill>
                            <a:schemeClr val="dk1"/>
                          </a:solidFill>
                          <a:effectLst/>
                          <a:latin typeface="+mn-lt"/>
                          <a:ea typeface="+mn-ea"/>
                          <a:cs typeface="+mn-cs"/>
                        </a:rPr>
                        <a:t>27</a:t>
                      </a:r>
                    </a:p>
                  </a:txBody>
                  <a:tcPr marL="5715" marR="5715" marT="5715" marB="0" anchor="b"/>
                </a:tc>
                <a:extLst>
                  <a:ext uri="{0D108BD9-81ED-4DB2-BD59-A6C34878D82A}">
                    <a16:rowId xmlns:a16="http://schemas.microsoft.com/office/drawing/2014/main" val="10003"/>
                  </a:ext>
                </a:extLst>
              </a:tr>
              <a:tr h="222885">
                <a:tc>
                  <a:txBody>
                    <a:bodyPr/>
                    <a:lstStyle/>
                    <a:p>
                      <a:pPr marL="0" algn="ctr" defTabSz="914400" rtl="0" eaLnBrk="1" fontAlgn="b" latinLnBrk="0" hangingPunct="1"/>
                      <a:r>
                        <a:rPr lang="en-US" sz="1500" u="none" strike="noStrike" kern="1200">
                          <a:solidFill>
                            <a:schemeClr val="dk1"/>
                          </a:solidFill>
                          <a:effectLst/>
                          <a:latin typeface="+mn-lt"/>
                          <a:ea typeface="+mn-ea"/>
                          <a:cs typeface="+mn-cs"/>
                        </a:rPr>
                        <a:t>64</a:t>
                      </a:r>
                    </a:p>
                  </a:txBody>
                  <a:tcPr marL="5715" marR="5715" marT="5715" marB="0" anchor="b"/>
                </a:tc>
                <a:extLst>
                  <a:ext uri="{0D108BD9-81ED-4DB2-BD59-A6C34878D82A}">
                    <a16:rowId xmlns:a16="http://schemas.microsoft.com/office/drawing/2014/main" val="10004"/>
                  </a:ext>
                </a:extLst>
              </a:tr>
              <a:tr h="222885">
                <a:tc>
                  <a:txBody>
                    <a:bodyPr/>
                    <a:lstStyle/>
                    <a:p>
                      <a:pPr marL="0" algn="ctr" defTabSz="914400" rtl="0" eaLnBrk="1" fontAlgn="b" latinLnBrk="0" hangingPunct="1"/>
                      <a:r>
                        <a:rPr lang="en-US" sz="1500" u="none" strike="noStrike" kern="1200" dirty="0">
                          <a:solidFill>
                            <a:schemeClr val="dk1"/>
                          </a:solidFill>
                          <a:effectLst/>
                          <a:latin typeface="+mn-lt"/>
                          <a:ea typeface="+mn-ea"/>
                          <a:cs typeface="+mn-cs"/>
                        </a:rPr>
                        <a:t>125</a:t>
                      </a:r>
                    </a:p>
                  </a:txBody>
                  <a:tcPr marL="5715" marR="5715" marT="5715" marB="0" anchor="b"/>
                </a:tc>
                <a:extLst>
                  <a:ext uri="{0D108BD9-81ED-4DB2-BD59-A6C34878D82A}">
                    <a16:rowId xmlns:a16="http://schemas.microsoft.com/office/drawing/2014/main" val="10005"/>
                  </a:ext>
                </a:extLst>
              </a:tr>
              <a:tr h="222885">
                <a:tc>
                  <a:txBody>
                    <a:bodyPr/>
                    <a:lstStyle/>
                    <a:p>
                      <a:pPr marL="0" algn="ctr" defTabSz="914400" rtl="0" eaLnBrk="1" fontAlgn="b" latinLnBrk="0" hangingPunct="1"/>
                      <a:r>
                        <a:rPr lang="en-US" sz="1500" u="none" strike="noStrike" kern="1200">
                          <a:solidFill>
                            <a:schemeClr val="dk1"/>
                          </a:solidFill>
                          <a:effectLst/>
                          <a:latin typeface="+mn-lt"/>
                          <a:ea typeface="+mn-ea"/>
                          <a:cs typeface="+mn-cs"/>
                        </a:rPr>
                        <a:t>216</a:t>
                      </a:r>
                    </a:p>
                  </a:txBody>
                  <a:tcPr marL="5715" marR="5715" marT="5715" marB="0" anchor="b"/>
                </a:tc>
                <a:extLst>
                  <a:ext uri="{0D108BD9-81ED-4DB2-BD59-A6C34878D82A}">
                    <a16:rowId xmlns:a16="http://schemas.microsoft.com/office/drawing/2014/main" val="10006"/>
                  </a:ext>
                </a:extLst>
              </a:tr>
              <a:tr h="222885">
                <a:tc>
                  <a:txBody>
                    <a:bodyPr/>
                    <a:lstStyle/>
                    <a:p>
                      <a:pPr marL="0" algn="ctr" defTabSz="914400" rtl="0" eaLnBrk="1" fontAlgn="b" latinLnBrk="0" hangingPunct="1"/>
                      <a:r>
                        <a:rPr lang="en-US" sz="1500" u="none" strike="noStrike" kern="1200">
                          <a:solidFill>
                            <a:schemeClr val="dk1"/>
                          </a:solidFill>
                          <a:effectLst/>
                          <a:latin typeface="+mn-lt"/>
                          <a:ea typeface="+mn-ea"/>
                          <a:cs typeface="+mn-cs"/>
                        </a:rPr>
                        <a:t>343</a:t>
                      </a:r>
                    </a:p>
                  </a:txBody>
                  <a:tcPr marL="5715" marR="5715" marT="5715" marB="0" anchor="b"/>
                </a:tc>
                <a:extLst>
                  <a:ext uri="{0D108BD9-81ED-4DB2-BD59-A6C34878D82A}">
                    <a16:rowId xmlns:a16="http://schemas.microsoft.com/office/drawing/2014/main" val="10007"/>
                  </a:ext>
                </a:extLst>
              </a:tr>
              <a:tr h="222885">
                <a:tc>
                  <a:txBody>
                    <a:bodyPr/>
                    <a:lstStyle/>
                    <a:p>
                      <a:pPr marL="0" algn="ctr" defTabSz="914400" rtl="0" eaLnBrk="1" fontAlgn="b" latinLnBrk="0" hangingPunct="1"/>
                      <a:r>
                        <a:rPr lang="en-US" sz="1500" u="none" strike="noStrike" kern="1200">
                          <a:solidFill>
                            <a:schemeClr val="dk1"/>
                          </a:solidFill>
                          <a:effectLst/>
                          <a:latin typeface="+mn-lt"/>
                          <a:ea typeface="+mn-ea"/>
                          <a:cs typeface="+mn-cs"/>
                        </a:rPr>
                        <a:t>512</a:t>
                      </a:r>
                    </a:p>
                  </a:txBody>
                  <a:tcPr marL="5715" marR="5715" marT="5715" marB="0" anchor="b"/>
                </a:tc>
                <a:extLst>
                  <a:ext uri="{0D108BD9-81ED-4DB2-BD59-A6C34878D82A}">
                    <a16:rowId xmlns:a16="http://schemas.microsoft.com/office/drawing/2014/main" val="10008"/>
                  </a:ext>
                </a:extLst>
              </a:tr>
              <a:tr h="222885">
                <a:tc>
                  <a:txBody>
                    <a:bodyPr/>
                    <a:lstStyle/>
                    <a:p>
                      <a:pPr marL="0" algn="ctr" defTabSz="914400" rtl="0" eaLnBrk="1" fontAlgn="b" latinLnBrk="0" hangingPunct="1"/>
                      <a:r>
                        <a:rPr lang="en-US" sz="1500" u="none" strike="noStrike" kern="1200">
                          <a:solidFill>
                            <a:schemeClr val="dk1"/>
                          </a:solidFill>
                          <a:effectLst/>
                          <a:latin typeface="+mn-lt"/>
                          <a:ea typeface="+mn-ea"/>
                          <a:cs typeface="+mn-cs"/>
                        </a:rPr>
                        <a:t>729</a:t>
                      </a:r>
                    </a:p>
                  </a:txBody>
                  <a:tcPr marL="5715" marR="5715" marT="5715" marB="0" anchor="b"/>
                </a:tc>
                <a:extLst>
                  <a:ext uri="{0D108BD9-81ED-4DB2-BD59-A6C34878D82A}">
                    <a16:rowId xmlns:a16="http://schemas.microsoft.com/office/drawing/2014/main" val="10009"/>
                  </a:ext>
                </a:extLst>
              </a:tr>
              <a:tr h="222885">
                <a:tc>
                  <a:txBody>
                    <a:bodyPr/>
                    <a:lstStyle/>
                    <a:p>
                      <a:pPr marL="0" algn="ctr" defTabSz="914400" rtl="0" eaLnBrk="1" fontAlgn="b" latinLnBrk="0" hangingPunct="1"/>
                      <a:r>
                        <a:rPr lang="en-US" sz="1500" u="none" strike="noStrike" kern="1200" dirty="0">
                          <a:solidFill>
                            <a:schemeClr val="dk1"/>
                          </a:solidFill>
                          <a:effectLst/>
                          <a:latin typeface="+mn-lt"/>
                          <a:ea typeface="+mn-ea"/>
                          <a:cs typeface="+mn-cs"/>
                        </a:rPr>
                        <a:t> </a:t>
                      </a:r>
                    </a:p>
                  </a:txBody>
                  <a:tcPr marL="5715" marR="5715" marT="5715" marB="0" anchor="b"/>
                </a:tc>
                <a:extLst>
                  <a:ext uri="{0D108BD9-81ED-4DB2-BD59-A6C34878D82A}">
                    <a16:rowId xmlns:a16="http://schemas.microsoft.com/office/drawing/2014/main" val="10010"/>
                  </a:ext>
                </a:extLst>
              </a:tr>
            </a:tbl>
          </a:graphicData>
        </a:graphic>
      </p:graphicFrame>
      <p:sp>
        <p:nvSpPr>
          <p:cNvPr id="7" name="Rectangle 6">
            <a:extLst>
              <a:ext uri="{FF2B5EF4-FFF2-40B4-BE49-F238E27FC236}">
                <a16:creationId xmlns:a16="http://schemas.microsoft.com/office/drawing/2014/main" id="{B5C329D0-2014-45DC-97E9-D8F67537348D}"/>
              </a:ext>
            </a:extLst>
          </p:cNvPr>
          <p:cNvSpPr/>
          <p:nvPr/>
        </p:nvSpPr>
        <p:spPr>
          <a:xfrm>
            <a:off x="478892" y="4587630"/>
            <a:ext cx="1515093" cy="400110"/>
          </a:xfrm>
          <a:prstGeom prst="rect">
            <a:avLst/>
          </a:prstGeom>
        </p:spPr>
        <p:txBody>
          <a:bodyPr wrap="square">
            <a:spAutoFit/>
          </a:bodyPr>
          <a:lstStyle/>
          <a:p>
            <a:r>
              <a:rPr lang="en-US" sz="2000" dirty="0">
                <a:latin typeface="Calibri" panose="020F0502020204030204" pitchFamily="34" charset="0"/>
              </a:rPr>
              <a:t>Correlation</a:t>
            </a:r>
            <a:r>
              <a:rPr lang="en-US" sz="2000" dirty="0"/>
              <a:t> </a:t>
            </a:r>
          </a:p>
        </p:txBody>
      </p:sp>
      <p:sp>
        <p:nvSpPr>
          <p:cNvPr id="8" name="Rectangle 7">
            <a:extLst>
              <a:ext uri="{FF2B5EF4-FFF2-40B4-BE49-F238E27FC236}">
                <a16:creationId xmlns:a16="http://schemas.microsoft.com/office/drawing/2014/main" id="{C75B78B1-9B4E-4EAA-88F5-EFADC2C7C7D7}"/>
              </a:ext>
            </a:extLst>
          </p:cNvPr>
          <p:cNvSpPr/>
          <p:nvPr/>
        </p:nvSpPr>
        <p:spPr>
          <a:xfrm>
            <a:off x="1557886" y="4594627"/>
            <a:ext cx="3323603" cy="400110"/>
          </a:xfrm>
          <a:prstGeom prst="rect">
            <a:avLst/>
          </a:prstGeom>
        </p:spPr>
        <p:txBody>
          <a:bodyPr wrap="square">
            <a:spAutoFit/>
          </a:bodyPr>
          <a:lstStyle/>
          <a:p>
            <a:r>
              <a:rPr lang="en-US" sz="2000" dirty="0">
                <a:latin typeface="Calibri" panose="020F0502020204030204" pitchFamily="34" charset="0"/>
              </a:rPr>
              <a:t>                   1          1            0.93 </a:t>
            </a:r>
          </a:p>
        </p:txBody>
      </p:sp>
      <p:sp>
        <p:nvSpPr>
          <p:cNvPr id="11" name="TextBox 10">
            <a:extLst>
              <a:ext uri="{FF2B5EF4-FFF2-40B4-BE49-F238E27FC236}">
                <a16:creationId xmlns:a16="http://schemas.microsoft.com/office/drawing/2014/main" id="{4BF8C36F-F53C-4E8D-ABEE-6DC920C5A562}"/>
              </a:ext>
            </a:extLst>
          </p:cNvPr>
          <p:cNvSpPr txBox="1"/>
          <p:nvPr/>
        </p:nvSpPr>
        <p:spPr>
          <a:xfrm>
            <a:off x="6154343" y="2300150"/>
            <a:ext cx="2808312" cy="1323439"/>
          </a:xfrm>
          <a:prstGeom prst="rect">
            <a:avLst/>
          </a:prstGeom>
          <a:noFill/>
        </p:spPr>
        <p:txBody>
          <a:bodyPr wrap="square" rtlCol="0">
            <a:spAutoFit/>
          </a:bodyPr>
          <a:lstStyle/>
          <a:p>
            <a:r>
              <a:rPr lang="en-US" sz="1600" dirty="0"/>
              <a:t>Pearson’s Correlation coefficient provides the </a:t>
            </a:r>
            <a:r>
              <a:rPr lang="en-US" sz="1600" dirty="0">
                <a:solidFill>
                  <a:srgbClr val="FF0000"/>
                </a:solidFill>
              </a:rPr>
              <a:t>direction </a:t>
            </a:r>
            <a:r>
              <a:rPr lang="en-US" sz="1600" dirty="0"/>
              <a:t>and </a:t>
            </a:r>
            <a:r>
              <a:rPr lang="en-US" sz="1600" dirty="0">
                <a:solidFill>
                  <a:srgbClr val="FF0000"/>
                </a:solidFill>
              </a:rPr>
              <a:t>strength</a:t>
            </a:r>
            <a:r>
              <a:rPr lang="en-US" sz="1600" dirty="0"/>
              <a:t> of a </a:t>
            </a:r>
            <a:r>
              <a:rPr lang="en-US" sz="1600" dirty="0">
                <a:solidFill>
                  <a:srgbClr val="FF0000"/>
                </a:solidFill>
              </a:rPr>
              <a:t>linear relationship </a:t>
            </a:r>
            <a:r>
              <a:rPr lang="en-US" sz="1600" dirty="0"/>
              <a:t>between two variables</a:t>
            </a:r>
          </a:p>
        </p:txBody>
      </p:sp>
    </p:spTree>
    <p:extLst>
      <p:ext uri="{BB962C8B-B14F-4D97-AF65-F5344CB8AC3E}">
        <p14:creationId xmlns:p14="http://schemas.microsoft.com/office/powerpoint/2010/main" val="357546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Spearman Rank Correlation</a:t>
            </a:r>
            <a:endParaRPr lang="en-IN" dirty="0"/>
          </a:p>
        </p:txBody>
      </p:sp>
      <p:sp>
        <p:nvSpPr>
          <p:cNvPr id="3" name="Content Placeholder 2"/>
          <p:cNvSpPr>
            <a:spLocks noGrp="1"/>
          </p:cNvSpPr>
          <p:nvPr>
            <p:ph idx="1"/>
          </p:nvPr>
        </p:nvSpPr>
        <p:spPr/>
        <p:txBody>
          <a:bodyPr/>
          <a:lstStyle/>
          <a:p>
            <a:r>
              <a:rPr lang="en-IN" sz="3000" dirty="0">
                <a:latin typeface="Times New Roman" panose="02020603050405020304" pitchFamily="18" charset="0"/>
                <a:cs typeface="Times New Roman" panose="02020603050405020304" pitchFamily="18" charset="0"/>
              </a:rPr>
              <a:t>Degree of association between two variables</a:t>
            </a:r>
          </a:p>
          <a:p>
            <a:r>
              <a:rPr lang="en-IN" sz="3000" dirty="0">
                <a:latin typeface="Times New Roman" panose="02020603050405020304" pitchFamily="18" charset="0"/>
                <a:cs typeface="Times New Roman" panose="02020603050405020304" pitchFamily="18" charset="0"/>
              </a:rPr>
              <a:t>Linear or nonlinear association</a:t>
            </a:r>
          </a:p>
          <a:p>
            <a:r>
              <a:rPr lang="en-IN" sz="3000" dirty="0"/>
              <a:t>x increases, y increases or decreases monotonically</a:t>
            </a:r>
            <a:endParaRPr lang="en-IN" dirty="0"/>
          </a:p>
          <a:p>
            <a:pPr marL="82550" indent="0">
              <a:buNone/>
            </a:pP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042" y="3589077"/>
            <a:ext cx="3323038" cy="303918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589077"/>
            <a:ext cx="3671703" cy="3039186"/>
          </a:xfrm>
          <a:prstGeom prst="rect">
            <a:avLst/>
          </a:prstGeom>
        </p:spPr>
      </p:pic>
    </p:spTree>
    <p:extLst>
      <p:ext uri="{BB962C8B-B14F-4D97-AF65-F5344CB8AC3E}">
        <p14:creationId xmlns:p14="http://schemas.microsoft.com/office/powerpoint/2010/main" val="37078911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Spearman Rank Correlation</a:t>
            </a:r>
            <a:endParaRPr lang="en-IN" dirty="0"/>
          </a:p>
        </p:txBody>
      </p:sp>
      <p:sp>
        <p:nvSpPr>
          <p:cNvPr id="3" name="Content Placeholder 2"/>
          <p:cNvSpPr>
            <a:spLocks noGrp="1"/>
          </p:cNvSpPr>
          <p:nvPr>
            <p:ph idx="1"/>
          </p:nvPr>
        </p:nvSpPr>
        <p:spPr>
          <a:xfrm>
            <a:off x="561740" y="1690688"/>
            <a:ext cx="10515600" cy="4351338"/>
          </a:xfrm>
        </p:spPr>
        <p:txBody>
          <a:bodyPr/>
          <a:lstStyle/>
          <a:p>
            <a:r>
              <a:rPr lang="en-IN" sz="2800" dirty="0">
                <a:latin typeface="Times New Roman" panose="02020603050405020304" pitchFamily="18" charset="0"/>
                <a:cs typeface="Times New Roman" panose="02020603050405020304" pitchFamily="18" charset="0"/>
              </a:rPr>
              <a:t>Spearman rank correlation computation for n observations:</a:t>
            </a:r>
          </a:p>
          <a:p>
            <a:endParaRPr lang="en-IN" sz="2800" dirty="0">
              <a:latin typeface="Times New Roman" panose="02020603050405020304" pitchFamily="18" charset="0"/>
              <a:cs typeface="Times New Roman" panose="02020603050405020304" pitchFamily="18" charset="0"/>
            </a:endParaRPr>
          </a:p>
          <a:p>
            <a:pPr marL="82550" indent="0">
              <a:buNone/>
            </a:pPr>
            <a:r>
              <a:rPr lang="en-IN" sz="2800" dirty="0">
                <a:latin typeface="Times New Roman" panose="02020603050405020304" pitchFamily="18" charset="0"/>
                <a:cs typeface="Times New Roman" panose="02020603050405020304" pitchFamily="18" charset="0"/>
              </a:rPr>
              <a:t>    </a:t>
            </a:r>
            <a:r>
              <a:rPr lang="en-IN" sz="2800" i="1" dirty="0">
                <a:latin typeface="Times New Roman" panose="02020603050405020304" pitchFamily="18" charset="0"/>
                <a:cs typeface="Times New Roman" panose="02020603050405020304" pitchFamily="18" charset="0"/>
              </a:rPr>
              <a:t>d</a:t>
            </a:r>
            <a:r>
              <a:rPr lang="en-IN" sz="2800" i="1" baseline="-25000" dirty="0">
                <a:latin typeface="Times New Roman" panose="02020603050405020304" pitchFamily="18" charset="0"/>
                <a:cs typeface="Times New Roman" panose="02020603050405020304" pitchFamily="18" charset="0"/>
              </a:rPr>
              <a:t>i</a:t>
            </a:r>
            <a:r>
              <a:rPr lang="en-IN" sz="2800" baseline="-250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 is the difference in the ranks given to the two variables values for each item of the data</a:t>
            </a:r>
            <a:endParaRPr lang="en-IN" sz="2800" baseline="-250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Example:</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82550" indent="0">
              <a:buNone/>
            </a:pPr>
            <a:endParaRPr lang="en-IN"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304197" y="2094181"/>
            <a:ext cx="2903464" cy="683751"/>
          </a:xfrm>
          <a:prstGeom prst="rect">
            <a:avLst/>
          </a:prstGeom>
        </p:spPr>
      </p:pic>
      <p:graphicFrame>
        <p:nvGraphicFramePr>
          <p:cNvPr id="5" name="Table 4"/>
          <p:cNvGraphicFramePr>
            <a:graphicFrameLocks noGrp="1"/>
          </p:cNvGraphicFramePr>
          <p:nvPr/>
        </p:nvGraphicFramePr>
        <p:xfrm>
          <a:off x="2783632" y="3652232"/>
          <a:ext cx="6840760" cy="2225040"/>
        </p:xfrm>
        <a:graphic>
          <a:graphicData uri="http://schemas.openxmlformats.org/drawingml/2006/table">
            <a:tbl>
              <a:tblPr firstRow="1" bandRow="1">
                <a:tableStyleId>{5C22544A-7EE6-4342-B048-85BDC9FD1C3A}</a:tableStyleId>
              </a:tblPr>
              <a:tblGrid>
                <a:gridCol w="1174225">
                  <a:extLst>
                    <a:ext uri="{9D8B030D-6E8A-4147-A177-3AD203B41FA5}">
                      <a16:colId xmlns:a16="http://schemas.microsoft.com/office/drawing/2014/main" val="20000"/>
                    </a:ext>
                  </a:extLst>
                </a:gridCol>
                <a:gridCol w="660502">
                  <a:extLst>
                    <a:ext uri="{9D8B030D-6E8A-4147-A177-3AD203B41FA5}">
                      <a16:colId xmlns:a16="http://schemas.microsoft.com/office/drawing/2014/main" val="20001"/>
                    </a:ext>
                  </a:extLst>
                </a:gridCol>
                <a:gridCol w="513724">
                  <a:extLst>
                    <a:ext uri="{9D8B030D-6E8A-4147-A177-3AD203B41FA5}">
                      <a16:colId xmlns:a16="http://schemas.microsoft.com/office/drawing/2014/main" val="20002"/>
                    </a:ext>
                  </a:extLst>
                </a:gridCol>
                <a:gridCol w="587113">
                  <a:extLst>
                    <a:ext uri="{9D8B030D-6E8A-4147-A177-3AD203B41FA5}">
                      <a16:colId xmlns:a16="http://schemas.microsoft.com/office/drawing/2014/main" val="20003"/>
                    </a:ext>
                  </a:extLst>
                </a:gridCol>
                <a:gridCol w="520820">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gridCol w="720080">
                  <a:extLst>
                    <a:ext uri="{9D8B030D-6E8A-4147-A177-3AD203B41FA5}">
                      <a16:colId xmlns:a16="http://schemas.microsoft.com/office/drawing/2014/main" val="20006"/>
                    </a:ext>
                  </a:extLst>
                </a:gridCol>
                <a:gridCol w="576064">
                  <a:extLst>
                    <a:ext uri="{9D8B030D-6E8A-4147-A177-3AD203B41FA5}">
                      <a16:colId xmlns:a16="http://schemas.microsoft.com/office/drawing/2014/main" val="20007"/>
                    </a:ext>
                  </a:extLst>
                </a:gridCol>
                <a:gridCol w="576064">
                  <a:extLst>
                    <a:ext uri="{9D8B030D-6E8A-4147-A177-3AD203B41FA5}">
                      <a16:colId xmlns:a16="http://schemas.microsoft.com/office/drawing/2014/main" val="20008"/>
                    </a:ext>
                  </a:extLst>
                </a:gridCol>
                <a:gridCol w="504056">
                  <a:extLst>
                    <a:ext uri="{9D8B030D-6E8A-4147-A177-3AD203B41FA5}">
                      <a16:colId xmlns:a16="http://schemas.microsoft.com/office/drawing/2014/main" val="20009"/>
                    </a:ext>
                  </a:extLst>
                </a:gridCol>
                <a:gridCol w="504056">
                  <a:extLst>
                    <a:ext uri="{9D8B030D-6E8A-4147-A177-3AD203B41FA5}">
                      <a16:colId xmlns:a16="http://schemas.microsoft.com/office/drawing/2014/main" val="20010"/>
                    </a:ext>
                  </a:extLst>
                </a:gridCol>
              </a:tblGrid>
              <a:tr h="370840">
                <a:tc>
                  <a:txBody>
                    <a:bodyPr/>
                    <a:lstStyle/>
                    <a:p>
                      <a:r>
                        <a:rPr lang="en-IN" dirty="0">
                          <a:latin typeface="Times New Roman" panose="02020603050405020304" pitchFamily="18" charset="0"/>
                          <a:cs typeface="Times New Roman" panose="02020603050405020304" pitchFamily="18" charset="0"/>
                        </a:rPr>
                        <a:t>Number</a:t>
                      </a:r>
                    </a:p>
                  </a:txBody>
                  <a:tcPr/>
                </a:tc>
                <a:tc>
                  <a:txBody>
                    <a:bodyPr/>
                    <a:lstStyle/>
                    <a:p>
                      <a:r>
                        <a:rPr lang="en-IN" dirty="0">
                          <a:latin typeface="Times New Roman" panose="02020603050405020304" pitchFamily="18" charset="0"/>
                          <a:cs typeface="Times New Roman" panose="02020603050405020304" pitchFamily="18" charset="0"/>
                        </a:rPr>
                        <a:t>1</a:t>
                      </a:r>
                    </a:p>
                  </a:txBody>
                  <a:tcPr/>
                </a:tc>
                <a:tc>
                  <a:txBody>
                    <a:bodyPr/>
                    <a:lstStyle/>
                    <a:p>
                      <a:r>
                        <a:rPr lang="en-IN" dirty="0">
                          <a:latin typeface="Times New Roman" panose="02020603050405020304" pitchFamily="18" charset="0"/>
                          <a:cs typeface="Times New Roman" panose="02020603050405020304" pitchFamily="18" charset="0"/>
                        </a:rPr>
                        <a:t>2</a:t>
                      </a:r>
                    </a:p>
                  </a:txBody>
                  <a:tcPr/>
                </a:tc>
                <a:tc>
                  <a:txBody>
                    <a:bodyPr/>
                    <a:lstStyle/>
                    <a:p>
                      <a:r>
                        <a:rPr lang="en-IN" dirty="0">
                          <a:latin typeface="Times New Roman" panose="02020603050405020304" pitchFamily="18" charset="0"/>
                          <a:cs typeface="Times New Roman" panose="02020603050405020304" pitchFamily="18" charset="0"/>
                        </a:rPr>
                        <a:t>3</a:t>
                      </a:r>
                    </a:p>
                  </a:txBody>
                  <a:tcPr/>
                </a:tc>
                <a:tc>
                  <a:txBody>
                    <a:bodyPr/>
                    <a:lstStyle/>
                    <a:p>
                      <a:r>
                        <a:rPr lang="en-IN" dirty="0">
                          <a:latin typeface="Times New Roman" panose="02020603050405020304" pitchFamily="18" charset="0"/>
                          <a:cs typeface="Times New Roman" panose="02020603050405020304" pitchFamily="18" charset="0"/>
                        </a:rPr>
                        <a:t>4</a:t>
                      </a:r>
                    </a:p>
                  </a:txBody>
                  <a:tcPr/>
                </a:tc>
                <a:tc>
                  <a:txBody>
                    <a:bodyPr/>
                    <a:lstStyle/>
                    <a:p>
                      <a:r>
                        <a:rPr lang="en-IN" dirty="0">
                          <a:latin typeface="Times New Roman" panose="02020603050405020304" pitchFamily="18" charset="0"/>
                          <a:cs typeface="Times New Roman" panose="02020603050405020304" pitchFamily="18" charset="0"/>
                        </a:rPr>
                        <a:t>5</a:t>
                      </a:r>
                    </a:p>
                  </a:txBody>
                  <a:tcPr/>
                </a:tc>
                <a:tc>
                  <a:txBody>
                    <a:bodyPr/>
                    <a:lstStyle/>
                    <a:p>
                      <a:r>
                        <a:rPr lang="en-IN" dirty="0">
                          <a:latin typeface="Times New Roman" panose="02020603050405020304" pitchFamily="18" charset="0"/>
                          <a:cs typeface="Times New Roman" panose="02020603050405020304" pitchFamily="18" charset="0"/>
                        </a:rPr>
                        <a:t>6</a:t>
                      </a:r>
                    </a:p>
                  </a:txBody>
                  <a:tcPr/>
                </a:tc>
                <a:tc>
                  <a:txBody>
                    <a:bodyPr/>
                    <a:lstStyle/>
                    <a:p>
                      <a:r>
                        <a:rPr lang="en-IN" dirty="0">
                          <a:latin typeface="Times New Roman" panose="02020603050405020304" pitchFamily="18" charset="0"/>
                          <a:cs typeface="Times New Roman" panose="02020603050405020304" pitchFamily="18" charset="0"/>
                        </a:rPr>
                        <a:t>7</a:t>
                      </a:r>
                    </a:p>
                  </a:txBody>
                  <a:tcPr/>
                </a:tc>
                <a:tc>
                  <a:txBody>
                    <a:bodyPr/>
                    <a:lstStyle/>
                    <a:p>
                      <a:r>
                        <a:rPr lang="en-IN" dirty="0">
                          <a:latin typeface="Times New Roman" panose="02020603050405020304" pitchFamily="18" charset="0"/>
                          <a:cs typeface="Times New Roman" panose="02020603050405020304" pitchFamily="18" charset="0"/>
                        </a:rPr>
                        <a:t>8</a:t>
                      </a:r>
                    </a:p>
                  </a:txBody>
                  <a:tcPr/>
                </a:tc>
                <a:tc>
                  <a:txBody>
                    <a:bodyPr/>
                    <a:lstStyle/>
                    <a:p>
                      <a:r>
                        <a:rPr lang="en-IN" dirty="0">
                          <a:latin typeface="Times New Roman" panose="02020603050405020304" pitchFamily="18" charset="0"/>
                          <a:cs typeface="Times New Roman" panose="02020603050405020304" pitchFamily="18" charset="0"/>
                        </a:rPr>
                        <a:t>9</a:t>
                      </a:r>
                    </a:p>
                  </a:txBody>
                  <a:tcPr/>
                </a:tc>
                <a:tc>
                  <a:txBody>
                    <a:bodyPr/>
                    <a:lstStyle/>
                    <a:p>
                      <a:r>
                        <a:rPr lang="en-IN"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10000"/>
                  </a:ext>
                </a:extLst>
              </a:tr>
              <a:tr h="370840">
                <a:tc>
                  <a:txBody>
                    <a:bodyPr/>
                    <a:lstStyle/>
                    <a:p>
                      <a:r>
                        <a:rPr lang="en-IN" dirty="0">
                          <a:latin typeface="Times New Roman" panose="02020603050405020304" pitchFamily="18" charset="0"/>
                          <a:cs typeface="Times New Roman" panose="02020603050405020304" pitchFamily="18" charset="0"/>
                        </a:rPr>
                        <a:t>X</a:t>
                      </a:r>
                      <a:r>
                        <a:rPr lang="en-IN" baseline="-25000" dirty="0">
                          <a:latin typeface="Times New Roman" panose="02020603050405020304" pitchFamily="18" charset="0"/>
                          <a:cs typeface="Times New Roman" panose="02020603050405020304" pitchFamily="18" charset="0"/>
                        </a:rPr>
                        <a:t>1</a:t>
                      </a:r>
                    </a:p>
                  </a:txBody>
                  <a:tcPr/>
                </a:tc>
                <a:tc>
                  <a:txBody>
                    <a:bodyPr/>
                    <a:lstStyle/>
                    <a:p>
                      <a:r>
                        <a:rPr lang="en-IN" dirty="0">
                          <a:latin typeface="Times New Roman" panose="02020603050405020304" pitchFamily="18" charset="0"/>
                          <a:cs typeface="Times New Roman" panose="02020603050405020304" pitchFamily="18" charset="0"/>
                        </a:rPr>
                        <a:t>7</a:t>
                      </a:r>
                    </a:p>
                  </a:txBody>
                  <a:tcPr>
                    <a:solidFill>
                      <a:schemeClr val="tx1">
                        <a:lumMod val="50000"/>
                        <a:lumOff val="50000"/>
                      </a:schemeClr>
                    </a:solidFill>
                  </a:tcPr>
                </a:tc>
                <a:tc>
                  <a:txBody>
                    <a:bodyPr/>
                    <a:lstStyle/>
                    <a:p>
                      <a:r>
                        <a:rPr lang="en-IN" dirty="0">
                          <a:latin typeface="Times New Roman" panose="02020603050405020304" pitchFamily="18" charset="0"/>
                          <a:cs typeface="Times New Roman" panose="02020603050405020304" pitchFamily="18" charset="0"/>
                        </a:rPr>
                        <a:t>6</a:t>
                      </a:r>
                    </a:p>
                  </a:txBody>
                  <a:tcPr/>
                </a:tc>
                <a:tc>
                  <a:txBody>
                    <a:bodyPr/>
                    <a:lstStyle/>
                    <a:p>
                      <a:r>
                        <a:rPr lang="en-IN" dirty="0">
                          <a:latin typeface="Times New Roman" panose="02020603050405020304" pitchFamily="18" charset="0"/>
                          <a:cs typeface="Times New Roman" panose="02020603050405020304" pitchFamily="18" charset="0"/>
                        </a:rPr>
                        <a:t>4</a:t>
                      </a:r>
                    </a:p>
                  </a:txBody>
                  <a:tcPr/>
                </a:tc>
                <a:tc>
                  <a:txBody>
                    <a:bodyPr/>
                    <a:lstStyle/>
                    <a:p>
                      <a:r>
                        <a:rPr lang="en-IN" dirty="0">
                          <a:latin typeface="Times New Roman" panose="02020603050405020304" pitchFamily="18" charset="0"/>
                          <a:cs typeface="Times New Roman" panose="02020603050405020304" pitchFamily="18" charset="0"/>
                        </a:rPr>
                        <a:t>5</a:t>
                      </a:r>
                    </a:p>
                  </a:txBody>
                  <a:tcPr/>
                </a:tc>
                <a:tc>
                  <a:txBody>
                    <a:bodyPr/>
                    <a:lstStyle/>
                    <a:p>
                      <a:r>
                        <a:rPr lang="en-IN" dirty="0">
                          <a:latin typeface="Times New Roman" panose="02020603050405020304" pitchFamily="18" charset="0"/>
                          <a:cs typeface="Times New Roman" panose="02020603050405020304" pitchFamily="18" charset="0"/>
                        </a:rPr>
                        <a:t>8</a:t>
                      </a:r>
                    </a:p>
                  </a:txBody>
                  <a:tcPr>
                    <a:solidFill>
                      <a:schemeClr val="accent3">
                        <a:lumMod val="60000"/>
                        <a:lumOff val="40000"/>
                      </a:schemeClr>
                    </a:solidFill>
                  </a:tcPr>
                </a:tc>
                <a:tc>
                  <a:txBody>
                    <a:bodyPr/>
                    <a:lstStyle/>
                    <a:p>
                      <a:r>
                        <a:rPr lang="en-IN" dirty="0">
                          <a:latin typeface="Times New Roman" panose="02020603050405020304" pitchFamily="18" charset="0"/>
                          <a:cs typeface="Times New Roman" panose="02020603050405020304" pitchFamily="18" charset="0"/>
                        </a:rPr>
                        <a:t>7</a:t>
                      </a:r>
                    </a:p>
                  </a:txBody>
                  <a:tcPr>
                    <a:solidFill>
                      <a:schemeClr val="tx1">
                        <a:lumMod val="50000"/>
                        <a:lumOff val="50000"/>
                      </a:schemeClr>
                    </a:solidFill>
                  </a:tcPr>
                </a:tc>
                <a:tc>
                  <a:txBody>
                    <a:bodyPr/>
                    <a:lstStyle/>
                    <a:p>
                      <a:r>
                        <a:rPr lang="en-IN" dirty="0">
                          <a:latin typeface="Times New Roman" panose="02020603050405020304" pitchFamily="18" charset="0"/>
                          <a:cs typeface="Times New Roman" panose="02020603050405020304" pitchFamily="18" charset="0"/>
                        </a:rPr>
                        <a:t>10</a:t>
                      </a:r>
                    </a:p>
                  </a:txBody>
                  <a:tcPr>
                    <a:solidFill>
                      <a:schemeClr val="accent3">
                        <a:lumMod val="60000"/>
                        <a:lumOff val="40000"/>
                      </a:schemeClr>
                    </a:solidFill>
                  </a:tcPr>
                </a:tc>
                <a:tc>
                  <a:txBody>
                    <a:bodyPr/>
                    <a:lstStyle/>
                    <a:p>
                      <a:r>
                        <a:rPr lang="en-IN" dirty="0">
                          <a:latin typeface="Times New Roman" panose="02020603050405020304" pitchFamily="18" charset="0"/>
                          <a:cs typeface="Times New Roman" panose="02020603050405020304" pitchFamily="18" charset="0"/>
                        </a:rPr>
                        <a:t>3</a:t>
                      </a:r>
                    </a:p>
                  </a:txBody>
                  <a:tcPr/>
                </a:tc>
                <a:tc>
                  <a:txBody>
                    <a:bodyPr/>
                    <a:lstStyle/>
                    <a:p>
                      <a:r>
                        <a:rPr lang="en-IN" dirty="0">
                          <a:latin typeface="Times New Roman" panose="02020603050405020304" pitchFamily="18" charset="0"/>
                          <a:cs typeface="Times New Roman" panose="02020603050405020304" pitchFamily="18" charset="0"/>
                        </a:rPr>
                        <a:t>9</a:t>
                      </a:r>
                    </a:p>
                  </a:txBody>
                  <a:tcPr/>
                </a:tc>
                <a:tc>
                  <a:txBody>
                    <a:bodyPr/>
                    <a:lstStyle/>
                    <a:p>
                      <a:r>
                        <a:rPr lang="en-IN" dirty="0">
                          <a:solidFill>
                            <a:schemeClr val="bg1"/>
                          </a:solidFill>
                          <a:latin typeface="Times New Roman" panose="02020603050405020304" pitchFamily="18" charset="0"/>
                          <a:cs typeface="Times New Roman" panose="02020603050405020304" pitchFamily="18" charset="0"/>
                        </a:rPr>
                        <a:t>2</a:t>
                      </a:r>
                    </a:p>
                  </a:txBody>
                  <a:tcPr>
                    <a:solidFill>
                      <a:schemeClr val="accent2"/>
                    </a:solidFill>
                  </a:tcPr>
                </a:tc>
                <a:extLst>
                  <a:ext uri="{0D108BD9-81ED-4DB2-BD59-A6C34878D82A}">
                    <a16:rowId xmlns:a16="http://schemas.microsoft.com/office/drawing/2014/main" val="10001"/>
                  </a:ext>
                </a:extLst>
              </a:tr>
              <a:tr h="370840">
                <a:tc>
                  <a:txBody>
                    <a:bodyPr/>
                    <a:lstStyle/>
                    <a:p>
                      <a:r>
                        <a:rPr lang="en-IN" dirty="0">
                          <a:latin typeface="Times New Roman" panose="02020603050405020304" pitchFamily="18" charset="0"/>
                          <a:cs typeface="Times New Roman" panose="02020603050405020304" pitchFamily="18" charset="0"/>
                        </a:rPr>
                        <a:t>Y</a:t>
                      </a:r>
                      <a:r>
                        <a:rPr lang="en-IN" baseline="-25000" dirty="0">
                          <a:latin typeface="Times New Roman" panose="02020603050405020304" pitchFamily="18" charset="0"/>
                          <a:cs typeface="Times New Roman" panose="02020603050405020304" pitchFamily="18" charset="0"/>
                        </a:rPr>
                        <a:t>1</a:t>
                      </a:r>
                    </a:p>
                  </a:txBody>
                  <a:tcPr/>
                </a:tc>
                <a:tc>
                  <a:txBody>
                    <a:bodyPr/>
                    <a:lstStyle/>
                    <a:p>
                      <a:r>
                        <a:rPr lang="en-IN" dirty="0">
                          <a:latin typeface="Times New Roman" panose="02020603050405020304" pitchFamily="18" charset="0"/>
                          <a:cs typeface="Times New Roman" panose="02020603050405020304" pitchFamily="18" charset="0"/>
                        </a:rPr>
                        <a:t>5</a:t>
                      </a:r>
                    </a:p>
                  </a:txBody>
                  <a:tcPr>
                    <a:solidFill>
                      <a:schemeClr val="tx1">
                        <a:lumMod val="50000"/>
                        <a:lumOff val="50000"/>
                      </a:schemeClr>
                    </a:solidFill>
                  </a:tcPr>
                </a:tc>
                <a:tc>
                  <a:txBody>
                    <a:bodyPr/>
                    <a:lstStyle/>
                    <a:p>
                      <a:r>
                        <a:rPr lang="en-IN" dirty="0">
                          <a:latin typeface="Times New Roman" panose="02020603050405020304" pitchFamily="18" charset="0"/>
                          <a:cs typeface="Times New Roman" panose="02020603050405020304" pitchFamily="18" charset="0"/>
                        </a:rPr>
                        <a:t>4</a:t>
                      </a:r>
                    </a:p>
                  </a:txBody>
                  <a:tcPr/>
                </a:tc>
                <a:tc>
                  <a:txBody>
                    <a:bodyPr/>
                    <a:lstStyle/>
                    <a:p>
                      <a:r>
                        <a:rPr lang="en-IN" dirty="0">
                          <a:latin typeface="Times New Roman" panose="02020603050405020304" pitchFamily="18" charset="0"/>
                          <a:cs typeface="Times New Roman" panose="02020603050405020304" pitchFamily="18" charset="0"/>
                        </a:rPr>
                        <a:t>5</a:t>
                      </a:r>
                    </a:p>
                  </a:txBody>
                  <a:tcPr>
                    <a:solidFill>
                      <a:schemeClr val="tx1">
                        <a:lumMod val="50000"/>
                        <a:lumOff val="50000"/>
                      </a:schemeClr>
                    </a:solidFill>
                  </a:tcPr>
                </a:tc>
                <a:tc>
                  <a:txBody>
                    <a:bodyPr/>
                    <a:lstStyle/>
                    <a:p>
                      <a:r>
                        <a:rPr lang="en-IN" dirty="0">
                          <a:latin typeface="Times New Roman" panose="02020603050405020304" pitchFamily="18" charset="0"/>
                          <a:cs typeface="Times New Roman" panose="02020603050405020304" pitchFamily="18" charset="0"/>
                        </a:rPr>
                        <a:t>6</a:t>
                      </a:r>
                    </a:p>
                  </a:txBody>
                  <a:tcPr/>
                </a:tc>
                <a:tc>
                  <a:txBody>
                    <a:bodyPr/>
                    <a:lstStyle/>
                    <a:p>
                      <a:r>
                        <a:rPr lang="en-IN" dirty="0">
                          <a:latin typeface="Times New Roman" panose="02020603050405020304" pitchFamily="18" charset="0"/>
                          <a:cs typeface="Times New Roman" panose="02020603050405020304" pitchFamily="18" charset="0"/>
                        </a:rPr>
                        <a:t>10</a:t>
                      </a:r>
                    </a:p>
                  </a:txBody>
                  <a:tcPr/>
                </a:tc>
                <a:tc>
                  <a:txBody>
                    <a:bodyPr/>
                    <a:lstStyle/>
                    <a:p>
                      <a:r>
                        <a:rPr lang="en-IN" dirty="0">
                          <a:latin typeface="Times New Roman" panose="02020603050405020304" pitchFamily="18" charset="0"/>
                          <a:cs typeface="Times New Roman" panose="02020603050405020304" pitchFamily="18" charset="0"/>
                        </a:rPr>
                        <a:t>7</a:t>
                      </a:r>
                    </a:p>
                  </a:txBody>
                  <a:tcPr/>
                </a:tc>
                <a:tc>
                  <a:txBody>
                    <a:bodyPr/>
                    <a:lstStyle/>
                    <a:p>
                      <a:r>
                        <a:rPr lang="en-IN" dirty="0">
                          <a:latin typeface="Times New Roman" panose="02020603050405020304" pitchFamily="18" charset="0"/>
                          <a:cs typeface="Times New Roman" panose="02020603050405020304" pitchFamily="18" charset="0"/>
                        </a:rPr>
                        <a:t>9</a:t>
                      </a:r>
                    </a:p>
                  </a:txBody>
                  <a:tcPr/>
                </a:tc>
                <a:tc>
                  <a:txBody>
                    <a:bodyPr/>
                    <a:lstStyle/>
                    <a:p>
                      <a:r>
                        <a:rPr lang="en-IN" dirty="0">
                          <a:latin typeface="Times New Roman" panose="02020603050405020304" pitchFamily="18" charset="0"/>
                          <a:cs typeface="Times New Roman" panose="02020603050405020304" pitchFamily="18" charset="0"/>
                        </a:rPr>
                        <a:t>2</a:t>
                      </a:r>
                    </a:p>
                  </a:txBody>
                  <a:tcPr/>
                </a:tc>
                <a:tc>
                  <a:txBody>
                    <a:bodyPr/>
                    <a:lstStyle/>
                    <a:p>
                      <a:r>
                        <a:rPr lang="en-IN" dirty="0">
                          <a:latin typeface="Times New Roman" panose="02020603050405020304" pitchFamily="18" charset="0"/>
                          <a:cs typeface="Times New Roman" panose="02020603050405020304" pitchFamily="18" charset="0"/>
                        </a:rPr>
                        <a:t>8</a:t>
                      </a:r>
                    </a:p>
                  </a:txBody>
                  <a:tcPr/>
                </a:tc>
                <a:tc>
                  <a:txBody>
                    <a:bodyPr/>
                    <a:lstStyle/>
                    <a:p>
                      <a:r>
                        <a:rPr lang="en-IN" dirty="0">
                          <a:solidFill>
                            <a:schemeClr val="bg1"/>
                          </a:solidFill>
                          <a:latin typeface="Times New Roman" panose="02020603050405020304" pitchFamily="18" charset="0"/>
                          <a:cs typeface="Times New Roman" panose="02020603050405020304" pitchFamily="18" charset="0"/>
                        </a:rPr>
                        <a:t>1</a:t>
                      </a:r>
                    </a:p>
                  </a:txBody>
                  <a:tcPr>
                    <a:solidFill>
                      <a:schemeClr val="accent2"/>
                    </a:solidFill>
                  </a:tcPr>
                </a:tc>
                <a:extLst>
                  <a:ext uri="{0D108BD9-81ED-4DB2-BD59-A6C34878D82A}">
                    <a16:rowId xmlns:a16="http://schemas.microsoft.com/office/drawing/2014/main" val="10002"/>
                  </a:ext>
                </a:extLst>
              </a:tr>
              <a:tr h="370840">
                <a:tc>
                  <a:txBody>
                    <a:bodyPr/>
                    <a:lstStyle/>
                    <a:p>
                      <a:r>
                        <a:rPr lang="en-IN" baseline="-25000" dirty="0">
                          <a:latin typeface="Times New Roman" panose="02020603050405020304" pitchFamily="18" charset="0"/>
                          <a:cs typeface="Times New Roman" panose="02020603050405020304" pitchFamily="18" charset="0"/>
                        </a:rPr>
                        <a:t>Rank X1</a:t>
                      </a:r>
                    </a:p>
                  </a:txBody>
                  <a:tcPr/>
                </a:tc>
                <a:tc>
                  <a:txBody>
                    <a:bodyPr/>
                    <a:lstStyle/>
                    <a:p>
                      <a:r>
                        <a:rPr lang="en-IN" dirty="0">
                          <a:latin typeface="Times New Roman" panose="02020603050405020304" pitchFamily="18" charset="0"/>
                          <a:cs typeface="Times New Roman" panose="02020603050405020304" pitchFamily="18" charset="0"/>
                        </a:rPr>
                        <a:t>6.5</a:t>
                      </a:r>
                    </a:p>
                  </a:txBody>
                  <a:tcPr>
                    <a:solidFill>
                      <a:schemeClr val="tx1">
                        <a:lumMod val="50000"/>
                        <a:lumOff val="50000"/>
                      </a:schemeClr>
                    </a:solidFill>
                  </a:tcPr>
                </a:tc>
                <a:tc>
                  <a:txBody>
                    <a:bodyPr/>
                    <a:lstStyle/>
                    <a:p>
                      <a:r>
                        <a:rPr lang="en-IN" dirty="0">
                          <a:latin typeface="Times New Roman" panose="02020603050405020304" pitchFamily="18" charset="0"/>
                          <a:cs typeface="Times New Roman" panose="02020603050405020304" pitchFamily="18" charset="0"/>
                        </a:rPr>
                        <a:t>5</a:t>
                      </a:r>
                    </a:p>
                  </a:txBody>
                  <a:tcPr/>
                </a:tc>
                <a:tc>
                  <a:txBody>
                    <a:bodyPr/>
                    <a:lstStyle/>
                    <a:p>
                      <a:r>
                        <a:rPr lang="en-IN" dirty="0">
                          <a:latin typeface="Times New Roman" panose="02020603050405020304" pitchFamily="18" charset="0"/>
                          <a:cs typeface="Times New Roman" panose="02020603050405020304" pitchFamily="18" charset="0"/>
                        </a:rPr>
                        <a:t>3</a:t>
                      </a:r>
                    </a:p>
                  </a:txBody>
                  <a:tcPr/>
                </a:tc>
                <a:tc>
                  <a:txBody>
                    <a:bodyPr/>
                    <a:lstStyle/>
                    <a:p>
                      <a:r>
                        <a:rPr lang="en-IN" dirty="0">
                          <a:latin typeface="Times New Roman" panose="02020603050405020304" pitchFamily="18" charset="0"/>
                          <a:cs typeface="Times New Roman" panose="02020603050405020304" pitchFamily="18" charset="0"/>
                        </a:rPr>
                        <a:t>4</a:t>
                      </a:r>
                    </a:p>
                  </a:txBody>
                  <a:tcPr/>
                </a:tc>
                <a:tc>
                  <a:txBody>
                    <a:bodyPr/>
                    <a:lstStyle/>
                    <a:p>
                      <a:r>
                        <a:rPr lang="en-IN" dirty="0">
                          <a:latin typeface="Times New Roman" panose="02020603050405020304" pitchFamily="18" charset="0"/>
                          <a:cs typeface="Times New Roman" panose="02020603050405020304" pitchFamily="18" charset="0"/>
                        </a:rPr>
                        <a:t>8</a:t>
                      </a:r>
                    </a:p>
                  </a:txBody>
                  <a:tcPr/>
                </a:tc>
                <a:tc>
                  <a:txBody>
                    <a:bodyPr/>
                    <a:lstStyle/>
                    <a:p>
                      <a:r>
                        <a:rPr lang="en-IN" dirty="0">
                          <a:latin typeface="Times New Roman" panose="02020603050405020304" pitchFamily="18" charset="0"/>
                          <a:cs typeface="Times New Roman" panose="02020603050405020304" pitchFamily="18" charset="0"/>
                        </a:rPr>
                        <a:t>6.5</a:t>
                      </a:r>
                    </a:p>
                  </a:txBody>
                  <a:tcPr>
                    <a:solidFill>
                      <a:schemeClr val="tx1">
                        <a:lumMod val="50000"/>
                        <a:lumOff val="50000"/>
                      </a:schemeClr>
                    </a:solidFill>
                  </a:tcPr>
                </a:tc>
                <a:tc>
                  <a:txBody>
                    <a:bodyPr/>
                    <a:lstStyle/>
                    <a:p>
                      <a:r>
                        <a:rPr lang="en-IN" dirty="0">
                          <a:latin typeface="Times New Roman" panose="02020603050405020304" pitchFamily="18" charset="0"/>
                          <a:cs typeface="Times New Roman" panose="02020603050405020304" pitchFamily="18" charset="0"/>
                        </a:rPr>
                        <a:t>10</a:t>
                      </a:r>
                    </a:p>
                  </a:txBody>
                  <a:tcPr>
                    <a:solidFill>
                      <a:schemeClr val="accent3">
                        <a:lumMod val="60000"/>
                        <a:lumOff val="40000"/>
                      </a:schemeClr>
                    </a:solidFill>
                  </a:tcPr>
                </a:tc>
                <a:tc>
                  <a:txBody>
                    <a:bodyPr/>
                    <a:lstStyle/>
                    <a:p>
                      <a:r>
                        <a:rPr lang="en-IN" dirty="0">
                          <a:latin typeface="Times New Roman" panose="02020603050405020304" pitchFamily="18" charset="0"/>
                          <a:cs typeface="Times New Roman" panose="02020603050405020304" pitchFamily="18" charset="0"/>
                        </a:rPr>
                        <a:t>2</a:t>
                      </a:r>
                    </a:p>
                  </a:txBody>
                  <a:tcPr/>
                </a:tc>
                <a:tc>
                  <a:txBody>
                    <a:bodyPr/>
                    <a:lstStyle/>
                    <a:p>
                      <a:r>
                        <a:rPr lang="en-IN" dirty="0">
                          <a:latin typeface="Times New Roman" panose="02020603050405020304" pitchFamily="18" charset="0"/>
                          <a:cs typeface="Times New Roman" panose="02020603050405020304" pitchFamily="18" charset="0"/>
                        </a:rPr>
                        <a:t>9</a:t>
                      </a:r>
                    </a:p>
                  </a:txBody>
                  <a:tcPr/>
                </a:tc>
                <a:tc>
                  <a:txBody>
                    <a:bodyPr/>
                    <a:lstStyle/>
                    <a:p>
                      <a:r>
                        <a:rPr lang="en-IN" dirty="0">
                          <a:solidFill>
                            <a:schemeClr val="bg1"/>
                          </a:solidFill>
                          <a:latin typeface="Times New Roman" panose="02020603050405020304" pitchFamily="18" charset="0"/>
                          <a:cs typeface="Times New Roman" panose="02020603050405020304" pitchFamily="18" charset="0"/>
                        </a:rPr>
                        <a:t>1</a:t>
                      </a:r>
                    </a:p>
                  </a:txBody>
                  <a:tcPr>
                    <a:solidFill>
                      <a:schemeClr val="accent2"/>
                    </a:solidFill>
                  </a:tcPr>
                </a:tc>
                <a:extLst>
                  <a:ext uri="{0D108BD9-81ED-4DB2-BD59-A6C34878D82A}">
                    <a16:rowId xmlns:a16="http://schemas.microsoft.com/office/drawing/2014/main" val="10003"/>
                  </a:ext>
                </a:extLst>
              </a:tr>
              <a:tr h="370840">
                <a:tc>
                  <a:txBody>
                    <a:bodyPr/>
                    <a:lstStyle/>
                    <a:p>
                      <a:r>
                        <a:rPr lang="en-IN" baseline="-25000" dirty="0">
                          <a:latin typeface="Times New Roman" panose="02020603050405020304" pitchFamily="18" charset="0"/>
                          <a:cs typeface="Times New Roman" panose="02020603050405020304" pitchFamily="18" charset="0"/>
                        </a:rPr>
                        <a:t>Rank Y1</a:t>
                      </a:r>
                    </a:p>
                  </a:txBody>
                  <a:tcPr/>
                </a:tc>
                <a:tc>
                  <a:txBody>
                    <a:bodyPr/>
                    <a:lstStyle/>
                    <a:p>
                      <a:r>
                        <a:rPr lang="en-IN" dirty="0">
                          <a:latin typeface="Times New Roman" panose="02020603050405020304" pitchFamily="18" charset="0"/>
                          <a:cs typeface="Times New Roman" panose="02020603050405020304" pitchFamily="18" charset="0"/>
                        </a:rPr>
                        <a:t>4.5</a:t>
                      </a:r>
                    </a:p>
                  </a:txBody>
                  <a:tcPr>
                    <a:solidFill>
                      <a:schemeClr val="tx1">
                        <a:lumMod val="50000"/>
                        <a:lumOff val="50000"/>
                      </a:schemeClr>
                    </a:solidFill>
                  </a:tcPr>
                </a:tc>
                <a:tc>
                  <a:txBody>
                    <a:bodyPr/>
                    <a:lstStyle/>
                    <a:p>
                      <a:r>
                        <a:rPr lang="en-IN" dirty="0">
                          <a:latin typeface="Times New Roman" panose="02020603050405020304" pitchFamily="18" charset="0"/>
                          <a:cs typeface="Times New Roman" panose="02020603050405020304" pitchFamily="18" charset="0"/>
                        </a:rPr>
                        <a:t>3</a:t>
                      </a:r>
                    </a:p>
                  </a:txBody>
                  <a:tcPr/>
                </a:tc>
                <a:tc>
                  <a:txBody>
                    <a:bodyPr/>
                    <a:lstStyle/>
                    <a:p>
                      <a:r>
                        <a:rPr lang="en-IN" dirty="0">
                          <a:latin typeface="Times New Roman" panose="02020603050405020304" pitchFamily="18" charset="0"/>
                          <a:cs typeface="Times New Roman" panose="02020603050405020304" pitchFamily="18" charset="0"/>
                        </a:rPr>
                        <a:t>4.5</a:t>
                      </a:r>
                    </a:p>
                  </a:txBody>
                  <a:tcPr>
                    <a:solidFill>
                      <a:schemeClr val="tx1">
                        <a:lumMod val="50000"/>
                        <a:lumOff val="50000"/>
                      </a:schemeClr>
                    </a:solidFill>
                  </a:tcPr>
                </a:tc>
                <a:tc>
                  <a:txBody>
                    <a:bodyPr/>
                    <a:lstStyle/>
                    <a:p>
                      <a:r>
                        <a:rPr lang="en-IN" dirty="0">
                          <a:latin typeface="Times New Roman" panose="02020603050405020304" pitchFamily="18" charset="0"/>
                          <a:cs typeface="Times New Roman" panose="02020603050405020304" pitchFamily="18" charset="0"/>
                        </a:rPr>
                        <a:t>6</a:t>
                      </a:r>
                    </a:p>
                  </a:txBody>
                  <a:tcPr/>
                </a:tc>
                <a:tc>
                  <a:txBody>
                    <a:bodyPr/>
                    <a:lstStyle/>
                    <a:p>
                      <a:r>
                        <a:rPr lang="en-IN" dirty="0">
                          <a:latin typeface="Times New Roman" panose="02020603050405020304" pitchFamily="18" charset="0"/>
                          <a:cs typeface="Times New Roman" panose="02020603050405020304" pitchFamily="18" charset="0"/>
                        </a:rPr>
                        <a:t>10</a:t>
                      </a:r>
                    </a:p>
                  </a:txBody>
                  <a:tcPr>
                    <a:solidFill>
                      <a:schemeClr val="accent3">
                        <a:lumMod val="40000"/>
                        <a:lumOff val="60000"/>
                      </a:schemeClr>
                    </a:solidFill>
                  </a:tcPr>
                </a:tc>
                <a:tc>
                  <a:txBody>
                    <a:bodyPr/>
                    <a:lstStyle/>
                    <a:p>
                      <a:r>
                        <a:rPr lang="en-IN" dirty="0">
                          <a:latin typeface="Times New Roman" panose="02020603050405020304" pitchFamily="18" charset="0"/>
                          <a:cs typeface="Times New Roman" panose="02020603050405020304" pitchFamily="18" charset="0"/>
                        </a:rPr>
                        <a:t>7</a:t>
                      </a:r>
                    </a:p>
                  </a:txBody>
                  <a:tcPr/>
                </a:tc>
                <a:tc>
                  <a:txBody>
                    <a:bodyPr/>
                    <a:lstStyle/>
                    <a:p>
                      <a:r>
                        <a:rPr lang="en-IN" dirty="0">
                          <a:latin typeface="Times New Roman" panose="02020603050405020304" pitchFamily="18" charset="0"/>
                          <a:cs typeface="Times New Roman" panose="02020603050405020304" pitchFamily="18" charset="0"/>
                        </a:rPr>
                        <a:t>9</a:t>
                      </a:r>
                    </a:p>
                  </a:txBody>
                  <a:tcPr/>
                </a:tc>
                <a:tc>
                  <a:txBody>
                    <a:bodyPr/>
                    <a:lstStyle/>
                    <a:p>
                      <a:r>
                        <a:rPr lang="en-IN" dirty="0">
                          <a:latin typeface="Times New Roman" panose="02020603050405020304" pitchFamily="18" charset="0"/>
                          <a:cs typeface="Times New Roman" panose="02020603050405020304" pitchFamily="18" charset="0"/>
                        </a:rPr>
                        <a:t>2</a:t>
                      </a:r>
                    </a:p>
                  </a:txBody>
                  <a:tcPr/>
                </a:tc>
                <a:tc>
                  <a:txBody>
                    <a:bodyPr/>
                    <a:lstStyle/>
                    <a:p>
                      <a:r>
                        <a:rPr lang="en-IN" dirty="0">
                          <a:latin typeface="Times New Roman" panose="02020603050405020304" pitchFamily="18" charset="0"/>
                          <a:cs typeface="Times New Roman" panose="02020603050405020304" pitchFamily="18" charset="0"/>
                        </a:rPr>
                        <a:t>8</a:t>
                      </a:r>
                    </a:p>
                  </a:txBody>
                  <a:tcPr/>
                </a:tc>
                <a:tc>
                  <a:txBody>
                    <a:bodyPr/>
                    <a:lstStyle/>
                    <a:p>
                      <a:r>
                        <a:rPr lang="en-IN" dirty="0">
                          <a:solidFill>
                            <a:schemeClr val="bg1"/>
                          </a:solidFill>
                          <a:latin typeface="Times New Roman" panose="02020603050405020304" pitchFamily="18" charset="0"/>
                          <a:cs typeface="Times New Roman" panose="02020603050405020304" pitchFamily="18" charset="0"/>
                        </a:rPr>
                        <a:t>1</a:t>
                      </a:r>
                    </a:p>
                  </a:txBody>
                  <a:tcPr>
                    <a:solidFill>
                      <a:schemeClr val="accent2"/>
                    </a:solidFill>
                  </a:tcPr>
                </a:tc>
                <a:extLst>
                  <a:ext uri="{0D108BD9-81ED-4DB2-BD59-A6C34878D82A}">
                    <a16:rowId xmlns:a16="http://schemas.microsoft.com/office/drawing/2014/main" val="10004"/>
                  </a:ext>
                </a:extLst>
              </a:tr>
              <a:tr h="370840">
                <a:tc>
                  <a:txBody>
                    <a:bodyPr/>
                    <a:lstStyle/>
                    <a:p>
                      <a:r>
                        <a:rPr lang="en-IN" baseline="-25000" dirty="0">
                          <a:latin typeface="Times New Roman" panose="02020603050405020304" pitchFamily="18" charset="0"/>
                          <a:cs typeface="Times New Roman" panose="02020603050405020304" pitchFamily="18" charset="0"/>
                        </a:rPr>
                        <a:t>d</a:t>
                      </a:r>
                      <a:r>
                        <a:rPr lang="en-IN" baseline="30000" dirty="0">
                          <a:latin typeface="Times New Roman" panose="02020603050405020304" pitchFamily="18" charset="0"/>
                          <a:cs typeface="Times New Roman" panose="02020603050405020304" pitchFamily="18" charset="0"/>
                        </a:rPr>
                        <a:t>2</a:t>
                      </a:r>
                    </a:p>
                  </a:txBody>
                  <a:tcPr/>
                </a:tc>
                <a:tc>
                  <a:txBody>
                    <a:bodyPr/>
                    <a:lstStyle/>
                    <a:p>
                      <a:r>
                        <a:rPr lang="en-IN" dirty="0">
                          <a:latin typeface="Times New Roman" panose="02020603050405020304" pitchFamily="18" charset="0"/>
                          <a:cs typeface="Times New Roman" panose="02020603050405020304" pitchFamily="18" charset="0"/>
                        </a:rPr>
                        <a:t>4</a:t>
                      </a:r>
                    </a:p>
                  </a:txBody>
                  <a:tcPr/>
                </a:tc>
                <a:tc>
                  <a:txBody>
                    <a:bodyPr/>
                    <a:lstStyle/>
                    <a:p>
                      <a:r>
                        <a:rPr lang="en-IN" dirty="0">
                          <a:latin typeface="Times New Roman" panose="02020603050405020304" pitchFamily="18" charset="0"/>
                          <a:cs typeface="Times New Roman" panose="02020603050405020304" pitchFamily="18" charset="0"/>
                        </a:rPr>
                        <a:t>4</a:t>
                      </a:r>
                    </a:p>
                  </a:txBody>
                  <a:tcPr/>
                </a:tc>
                <a:tc>
                  <a:txBody>
                    <a:bodyPr/>
                    <a:lstStyle/>
                    <a:p>
                      <a:r>
                        <a:rPr lang="en-IN" dirty="0">
                          <a:latin typeface="Times New Roman" panose="02020603050405020304" pitchFamily="18" charset="0"/>
                          <a:cs typeface="Times New Roman" panose="02020603050405020304" pitchFamily="18" charset="0"/>
                        </a:rPr>
                        <a:t>2.25</a:t>
                      </a:r>
                    </a:p>
                  </a:txBody>
                  <a:tcPr/>
                </a:tc>
                <a:tc>
                  <a:txBody>
                    <a:bodyPr/>
                    <a:lstStyle/>
                    <a:p>
                      <a:r>
                        <a:rPr lang="en-IN" dirty="0">
                          <a:latin typeface="Times New Roman" panose="02020603050405020304" pitchFamily="18" charset="0"/>
                          <a:cs typeface="Times New Roman" panose="02020603050405020304" pitchFamily="18" charset="0"/>
                        </a:rPr>
                        <a:t>4</a:t>
                      </a:r>
                    </a:p>
                  </a:txBody>
                  <a:tcPr/>
                </a:tc>
                <a:tc>
                  <a:txBody>
                    <a:bodyPr/>
                    <a:lstStyle/>
                    <a:p>
                      <a:r>
                        <a:rPr lang="en-IN" dirty="0">
                          <a:latin typeface="Times New Roman" panose="02020603050405020304" pitchFamily="18" charset="0"/>
                          <a:cs typeface="Times New Roman" panose="02020603050405020304" pitchFamily="18" charset="0"/>
                        </a:rPr>
                        <a:t>4</a:t>
                      </a:r>
                    </a:p>
                  </a:txBody>
                  <a:tcPr/>
                </a:tc>
                <a:tc>
                  <a:txBody>
                    <a:bodyPr/>
                    <a:lstStyle/>
                    <a:p>
                      <a:r>
                        <a:rPr lang="en-IN" dirty="0">
                          <a:latin typeface="Times New Roman" panose="02020603050405020304" pitchFamily="18" charset="0"/>
                          <a:cs typeface="Times New Roman" panose="02020603050405020304" pitchFamily="18" charset="0"/>
                        </a:rPr>
                        <a:t>0.25</a:t>
                      </a:r>
                    </a:p>
                  </a:txBody>
                  <a:tcPr/>
                </a:tc>
                <a:tc>
                  <a:txBody>
                    <a:bodyPr/>
                    <a:lstStyle/>
                    <a:p>
                      <a:r>
                        <a:rPr lang="en-IN" dirty="0">
                          <a:latin typeface="Times New Roman" panose="02020603050405020304" pitchFamily="18" charset="0"/>
                          <a:cs typeface="Times New Roman" panose="02020603050405020304" pitchFamily="18" charset="0"/>
                        </a:rPr>
                        <a:t>1</a:t>
                      </a:r>
                    </a:p>
                  </a:txBody>
                  <a:tcPr/>
                </a:tc>
                <a:tc>
                  <a:txBody>
                    <a:bodyPr/>
                    <a:lstStyle/>
                    <a:p>
                      <a:r>
                        <a:rPr lang="en-IN" dirty="0">
                          <a:latin typeface="Times New Roman" panose="02020603050405020304" pitchFamily="18" charset="0"/>
                          <a:cs typeface="Times New Roman" panose="02020603050405020304" pitchFamily="18" charset="0"/>
                        </a:rPr>
                        <a:t>0</a:t>
                      </a:r>
                    </a:p>
                  </a:txBody>
                  <a:tcPr/>
                </a:tc>
                <a:tc>
                  <a:txBody>
                    <a:bodyPr/>
                    <a:lstStyle/>
                    <a:p>
                      <a:r>
                        <a:rPr lang="en-IN" dirty="0">
                          <a:latin typeface="Times New Roman" panose="02020603050405020304" pitchFamily="18" charset="0"/>
                          <a:cs typeface="Times New Roman" panose="02020603050405020304" pitchFamily="18" charset="0"/>
                        </a:rPr>
                        <a:t>1</a:t>
                      </a:r>
                    </a:p>
                  </a:txBody>
                  <a:tcPr/>
                </a:tc>
                <a:tc>
                  <a:txBody>
                    <a:bodyPr/>
                    <a:lstStyle/>
                    <a:p>
                      <a:r>
                        <a:rPr lang="en-IN"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0005"/>
                  </a:ext>
                </a:extLst>
              </a:tr>
            </a:tbl>
          </a:graphicData>
        </a:graphic>
      </p:graphicFrame>
      <p:sp>
        <p:nvSpPr>
          <p:cNvPr id="6" name="TextBox 5"/>
          <p:cNvSpPr txBox="1"/>
          <p:nvPr/>
        </p:nvSpPr>
        <p:spPr>
          <a:xfrm>
            <a:off x="6170033" y="6021288"/>
            <a:ext cx="922047" cy="369332"/>
          </a:xfrm>
          <a:prstGeom prst="rect">
            <a:avLst/>
          </a:prstGeom>
          <a:noFill/>
        </p:spPr>
        <p:txBody>
          <a:bodyPr wrap="none" rtlCol="0">
            <a:spAutoFit/>
          </a:bodyPr>
          <a:lstStyle/>
          <a:p>
            <a:r>
              <a:rPr lang="en-IN" dirty="0" err="1"/>
              <a:t>r</a:t>
            </a:r>
            <a:r>
              <a:rPr lang="en-IN" baseline="-25000" dirty="0" err="1"/>
              <a:t>s</a:t>
            </a:r>
            <a:r>
              <a:rPr lang="en-IN" dirty="0"/>
              <a:t>=0.88</a:t>
            </a:r>
            <a:endParaRPr lang="en-IN" baseline="-25000" dirty="0"/>
          </a:p>
        </p:txBody>
      </p:sp>
    </p:spTree>
    <p:extLst>
      <p:ext uri="{BB962C8B-B14F-4D97-AF65-F5344CB8AC3E}">
        <p14:creationId xmlns:p14="http://schemas.microsoft.com/office/powerpoint/2010/main" val="2783550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62616-B163-4B3D-BF64-C1731BB474BD}"/>
              </a:ext>
            </a:extLst>
          </p:cNvPr>
          <p:cNvSpPr>
            <a:spLocks noGrp="1"/>
          </p:cNvSpPr>
          <p:nvPr>
            <p:ph type="title"/>
          </p:nvPr>
        </p:nvSpPr>
        <p:spPr>
          <a:xfrm>
            <a:off x="261260" y="90988"/>
            <a:ext cx="10515600" cy="964814"/>
          </a:xfrm>
        </p:spPr>
        <p:txBody>
          <a:bodyPr/>
          <a:lstStyle/>
          <a:p>
            <a:r>
              <a:rPr lang="en-IN" dirty="0"/>
              <a:t>To begin, not all data are of the same type </a:t>
            </a:r>
          </a:p>
        </p:txBody>
      </p:sp>
      <p:graphicFrame>
        <p:nvGraphicFramePr>
          <p:cNvPr id="6" name="Content Placeholder 5">
            <a:extLst>
              <a:ext uri="{FF2B5EF4-FFF2-40B4-BE49-F238E27FC236}">
                <a16:creationId xmlns:a16="http://schemas.microsoft.com/office/drawing/2014/main" id="{3729A4B2-1CE8-4B80-AEB0-5644259CC8C2}"/>
              </a:ext>
            </a:extLst>
          </p:cNvPr>
          <p:cNvGraphicFramePr>
            <a:graphicFrameLocks noGrp="1"/>
          </p:cNvGraphicFramePr>
          <p:nvPr>
            <p:ph idx="1"/>
          </p:nvPr>
        </p:nvGraphicFramePr>
        <p:xfrm>
          <a:off x="782423" y="1800520"/>
          <a:ext cx="10416878" cy="4166314"/>
        </p:xfrm>
        <a:graphic>
          <a:graphicData uri="http://schemas.openxmlformats.org/drawingml/2006/table">
            <a:tbl>
              <a:tblPr/>
              <a:tblGrid>
                <a:gridCol w="1145117">
                  <a:extLst>
                    <a:ext uri="{9D8B030D-6E8A-4147-A177-3AD203B41FA5}">
                      <a16:colId xmlns:a16="http://schemas.microsoft.com/office/drawing/2014/main" val="4203515414"/>
                    </a:ext>
                  </a:extLst>
                </a:gridCol>
                <a:gridCol w="1329814">
                  <a:extLst>
                    <a:ext uri="{9D8B030D-6E8A-4147-A177-3AD203B41FA5}">
                      <a16:colId xmlns:a16="http://schemas.microsoft.com/office/drawing/2014/main" val="2956745685"/>
                    </a:ext>
                  </a:extLst>
                </a:gridCol>
                <a:gridCol w="1846964">
                  <a:extLst>
                    <a:ext uri="{9D8B030D-6E8A-4147-A177-3AD203B41FA5}">
                      <a16:colId xmlns:a16="http://schemas.microsoft.com/office/drawing/2014/main" val="3874633076"/>
                    </a:ext>
                  </a:extLst>
                </a:gridCol>
                <a:gridCol w="886543">
                  <a:extLst>
                    <a:ext uri="{9D8B030D-6E8A-4147-A177-3AD203B41FA5}">
                      <a16:colId xmlns:a16="http://schemas.microsoft.com/office/drawing/2014/main" val="4179916983"/>
                    </a:ext>
                  </a:extLst>
                </a:gridCol>
                <a:gridCol w="886543">
                  <a:extLst>
                    <a:ext uri="{9D8B030D-6E8A-4147-A177-3AD203B41FA5}">
                      <a16:colId xmlns:a16="http://schemas.microsoft.com/office/drawing/2014/main" val="778760799"/>
                    </a:ext>
                  </a:extLst>
                </a:gridCol>
                <a:gridCol w="1459102">
                  <a:extLst>
                    <a:ext uri="{9D8B030D-6E8A-4147-A177-3AD203B41FA5}">
                      <a16:colId xmlns:a16="http://schemas.microsoft.com/office/drawing/2014/main" val="4294688074"/>
                    </a:ext>
                  </a:extLst>
                </a:gridCol>
                <a:gridCol w="886543">
                  <a:extLst>
                    <a:ext uri="{9D8B030D-6E8A-4147-A177-3AD203B41FA5}">
                      <a16:colId xmlns:a16="http://schemas.microsoft.com/office/drawing/2014/main" val="3012867392"/>
                    </a:ext>
                  </a:extLst>
                </a:gridCol>
                <a:gridCol w="886543">
                  <a:extLst>
                    <a:ext uri="{9D8B030D-6E8A-4147-A177-3AD203B41FA5}">
                      <a16:colId xmlns:a16="http://schemas.microsoft.com/office/drawing/2014/main" val="2867144836"/>
                    </a:ext>
                  </a:extLst>
                </a:gridCol>
                <a:gridCol w="1089709">
                  <a:extLst>
                    <a:ext uri="{9D8B030D-6E8A-4147-A177-3AD203B41FA5}">
                      <a16:colId xmlns:a16="http://schemas.microsoft.com/office/drawing/2014/main" val="3682864706"/>
                    </a:ext>
                  </a:extLst>
                </a:gridCol>
              </a:tblGrid>
              <a:tr h="142222">
                <a:tc>
                  <a:txBody>
                    <a:bodyPr/>
                    <a:lstStyle/>
                    <a:p>
                      <a:pPr algn="l" fontAlgn="b"/>
                      <a:r>
                        <a:rPr lang="en-IN" sz="1000" b="1" i="0" u="none" strike="noStrike">
                          <a:solidFill>
                            <a:srgbClr val="FF0000"/>
                          </a:solidFill>
                          <a:effectLst/>
                          <a:latin typeface="Calibri" panose="020F0502020204030204" pitchFamily="34" charset="0"/>
                        </a:rPr>
                        <a:t>Price Quoted</a:t>
                      </a:r>
                    </a:p>
                  </a:txBody>
                  <a:tcPr marL="6653" marR="6653" marT="6653" marB="0" anchor="b">
                    <a:lnL>
                      <a:noFill/>
                    </a:lnL>
                    <a:lnR>
                      <a:noFill/>
                    </a:lnR>
                    <a:lnT>
                      <a:noFill/>
                    </a:lnT>
                    <a:lnB>
                      <a:noFill/>
                    </a:lnB>
                  </a:tcPr>
                </a:tc>
                <a:tc>
                  <a:txBody>
                    <a:bodyPr/>
                    <a:lstStyle/>
                    <a:p>
                      <a:pPr algn="l" fontAlgn="b"/>
                      <a:r>
                        <a:rPr lang="en-IN" sz="1000" b="1" i="0" u="none" strike="noStrike">
                          <a:solidFill>
                            <a:srgbClr val="FF0000"/>
                          </a:solidFill>
                          <a:effectLst/>
                          <a:latin typeface="Calibri" panose="020F0502020204030204" pitchFamily="34" charset="0"/>
                        </a:rPr>
                        <a:t>Vehicle Type</a:t>
                      </a:r>
                    </a:p>
                  </a:txBody>
                  <a:tcPr marL="6653" marR="6653" marT="6653" marB="0" anchor="b">
                    <a:lnL>
                      <a:noFill/>
                    </a:lnL>
                    <a:lnR>
                      <a:noFill/>
                    </a:lnR>
                    <a:lnT>
                      <a:noFill/>
                    </a:lnT>
                    <a:lnB>
                      <a:noFill/>
                    </a:lnB>
                  </a:tcPr>
                </a:tc>
                <a:tc>
                  <a:txBody>
                    <a:bodyPr/>
                    <a:lstStyle/>
                    <a:p>
                      <a:pPr algn="l" fontAlgn="b"/>
                      <a:r>
                        <a:rPr lang="en-IN" sz="1000" b="1" i="0" u="none" strike="noStrike" dirty="0">
                          <a:solidFill>
                            <a:srgbClr val="FF0000"/>
                          </a:solidFill>
                          <a:effectLst/>
                          <a:latin typeface="Calibri" panose="020F0502020204030204" pitchFamily="34" charset="0"/>
                        </a:rPr>
                        <a:t>Year Of Registration</a:t>
                      </a:r>
                    </a:p>
                  </a:txBody>
                  <a:tcPr marL="6653" marR="6653" marT="6653" marB="0" anchor="b">
                    <a:lnL>
                      <a:noFill/>
                    </a:lnL>
                    <a:lnR>
                      <a:noFill/>
                    </a:lnR>
                    <a:lnT>
                      <a:noFill/>
                    </a:lnT>
                    <a:lnB>
                      <a:noFill/>
                    </a:lnB>
                  </a:tcPr>
                </a:tc>
                <a:tc>
                  <a:txBody>
                    <a:bodyPr/>
                    <a:lstStyle/>
                    <a:p>
                      <a:pPr algn="l" fontAlgn="b"/>
                      <a:r>
                        <a:rPr lang="en-IN" sz="1000" b="1" i="0" u="none" strike="noStrike">
                          <a:solidFill>
                            <a:srgbClr val="FF0000"/>
                          </a:solidFill>
                          <a:effectLst/>
                          <a:latin typeface="Calibri" panose="020F0502020204030204" pitchFamily="34" charset="0"/>
                        </a:rPr>
                        <a:t>Gearbox</a:t>
                      </a:r>
                    </a:p>
                  </a:txBody>
                  <a:tcPr marL="6653" marR="6653" marT="6653" marB="0" anchor="b">
                    <a:lnL>
                      <a:noFill/>
                    </a:lnL>
                    <a:lnR>
                      <a:noFill/>
                    </a:lnR>
                    <a:lnT>
                      <a:noFill/>
                    </a:lnT>
                    <a:lnB>
                      <a:noFill/>
                    </a:lnB>
                  </a:tcPr>
                </a:tc>
                <a:tc>
                  <a:txBody>
                    <a:bodyPr/>
                    <a:lstStyle/>
                    <a:p>
                      <a:pPr algn="l" fontAlgn="b"/>
                      <a:r>
                        <a:rPr lang="en-IN" sz="1000" b="1" i="0" u="none" strike="noStrike">
                          <a:solidFill>
                            <a:srgbClr val="FF0000"/>
                          </a:solidFill>
                          <a:effectLst/>
                          <a:latin typeface="Calibri" panose="020F0502020204030204" pitchFamily="34" charset="0"/>
                        </a:rPr>
                        <a:t>PowerPS</a:t>
                      </a:r>
                    </a:p>
                  </a:txBody>
                  <a:tcPr marL="6653" marR="6653" marT="6653" marB="0" anchor="b">
                    <a:lnL>
                      <a:noFill/>
                    </a:lnL>
                    <a:lnR>
                      <a:noFill/>
                    </a:lnR>
                    <a:lnT>
                      <a:noFill/>
                    </a:lnT>
                    <a:lnB>
                      <a:noFill/>
                    </a:lnB>
                  </a:tcPr>
                </a:tc>
                <a:tc>
                  <a:txBody>
                    <a:bodyPr/>
                    <a:lstStyle/>
                    <a:p>
                      <a:pPr algn="l" fontAlgn="b"/>
                      <a:r>
                        <a:rPr lang="en-IN" sz="1000" b="1" i="0" u="none" strike="noStrike">
                          <a:solidFill>
                            <a:srgbClr val="FF0000"/>
                          </a:solidFill>
                          <a:effectLst/>
                          <a:latin typeface="Calibri" panose="020F0502020204030204" pitchFamily="34" charset="0"/>
                        </a:rPr>
                        <a:t>kilometers Run</a:t>
                      </a:r>
                    </a:p>
                  </a:txBody>
                  <a:tcPr marL="6653" marR="6653" marT="6653" marB="0" anchor="b">
                    <a:lnL>
                      <a:noFill/>
                    </a:lnL>
                    <a:lnR>
                      <a:noFill/>
                    </a:lnR>
                    <a:lnT>
                      <a:noFill/>
                    </a:lnT>
                    <a:lnB>
                      <a:noFill/>
                    </a:lnB>
                  </a:tcPr>
                </a:tc>
                <a:tc>
                  <a:txBody>
                    <a:bodyPr/>
                    <a:lstStyle/>
                    <a:p>
                      <a:pPr algn="l" fontAlgn="b"/>
                      <a:r>
                        <a:rPr lang="en-IN" sz="1000" b="1" i="0" u="none" strike="noStrike">
                          <a:solidFill>
                            <a:srgbClr val="FF0000"/>
                          </a:solidFill>
                          <a:effectLst/>
                          <a:latin typeface="Calibri" panose="020F0502020204030204" pitchFamily="34" charset="0"/>
                        </a:rPr>
                        <a:t>Fuel Type</a:t>
                      </a:r>
                    </a:p>
                  </a:txBody>
                  <a:tcPr marL="6653" marR="6653" marT="6653" marB="0" anchor="b">
                    <a:lnL>
                      <a:noFill/>
                    </a:lnL>
                    <a:lnR>
                      <a:noFill/>
                    </a:lnR>
                    <a:lnT>
                      <a:noFill/>
                    </a:lnT>
                    <a:lnB>
                      <a:noFill/>
                    </a:lnB>
                  </a:tcPr>
                </a:tc>
                <a:tc>
                  <a:txBody>
                    <a:bodyPr/>
                    <a:lstStyle/>
                    <a:p>
                      <a:pPr algn="l" fontAlgn="b"/>
                      <a:r>
                        <a:rPr lang="en-IN" sz="1000" b="1" i="0" u="none" strike="noStrike">
                          <a:solidFill>
                            <a:srgbClr val="FF0000"/>
                          </a:solidFill>
                          <a:effectLst/>
                          <a:latin typeface="Calibri" panose="020F0502020204030204" pitchFamily="34" charset="0"/>
                        </a:rPr>
                        <a:t>Brand</a:t>
                      </a:r>
                    </a:p>
                  </a:txBody>
                  <a:tcPr marL="6653" marR="6653" marT="6653" marB="0" anchor="b">
                    <a:lnL>
                      <a:noFill/>
                    </a:lnL>
                    <a:lnR>
                      <a:noFill/>
                    </a:lnR>
                    <a:lnT>
                      <a:noFill/>
                    </a:lnT>
                    <a:lnB>
                      <a:noFill/>
                    </a:lnB>
                  </a:tcPr>
                </a:tc>
                <a:tc>
                  <a:txBody>
                    <a:bodyPr/>
                    <a:lstStyle/>
                    <a:p>
                      <a:pPr algn="l" fontAlgn="b"/>
                      <a:r>
                        <a:rPr lang="en-IN" sz="1000" b="1" i="0" u="none" strike="noStrike">
                          <a:solidFill>
                            <a:srgbClr val="FF0000"/>
                          </a:solidFill>
                          <a:effectLst/>
                          <a:latin typeface="Calibri" panose="020F0502020204030204" pitchFamily="34" charset="0"/>
                        </a:rPr>
                        <a:t>Any Damage</a:t>
                      </a:r>
                    </a:p>
                  </a:txBody>
                  <a:tcPr marL="6653" marR="6653" marT="6653" marB="0" anchor="b">
                    <a:lnL>
                      <a:noFill/>
                    </a:lnL>
                    <a:lnR>
                      <a:noFill/>
                    </a:lnR>
                    <a:lnT>
                      <a:noFill/>
                    </a:lnT>
                    <a:lnB>
                      <a:noFill/>
                    </a:lnB>
                  </a:tcPr>
                </a:tc>
                <a:extLst>
                  <a:ext uri="{0D108BD9-81ED-4DB2-BD59-A6C34878D82A}">
                    <a16:rowId xmlns:a16="http://schemas.microsoft.com/office/drawing/2014/main" val="3903188616"/>
                  </a:ext>
                </a:extLst>
              </a:tr>
              <a:tr h="142222">
                <a:tc>
                  <a:txBody>
                    <a:bodyPr/>
                    <a:lstStyle/>
                    <a:p>
                      <a:pPr algn="ctr" fontAlgn="b"/>
                      <a:r>
                        <a:rPr lang="en-IN" sz="1000" b="0" i="0" u="none" strike="noStrike">
                          <a:solidFill>
                            <a:srgbClr val="000000"/>
                          </a:solidFill>
                          <a:effectLst/>
                          <a:latin typeface="Calibri" panose="020F0502020204030204" pitchFamily="34" charset="0"/>
                        </a:rPr>
                        <a:t>4450</a:t>
                      </a:r>
                    </a:p>
                  </a:txBody>
                  <a:tcPr marL="6653" marR="6653" marT="6653" marB="0" anchor="b">
                    <a:lnL>
                      <a:noFill/>
                    </a:lnL>
                    <a:lnR>
                      <a:noFill/>
                    </a:lnR>
                    <a:lnT>
                      <a:noFill/>
                    </a:lnT>
                    <a:lnB>
                      <a:noFill/>
                    </a:lnB>
                  </a:tcPr>
                </a:tc>
                <a:tc>
                  <a:txBody>
                    <a:bodyPr/>
                    <a:lstStyle/>
                    <a:p>
                      <a:pPr algn="ctr" fontAlgn="b"/>
                      <a:r>
                        <a:rPr lang="en-IN" sz="1000" b="0" i="0" u="none" strike="noStrike" dirty="0">
                          <a:solidFill>
                            <a:srgbClr val="000000"/>
                          </a:solidFill>
                          <a:effectLst/>
                          <a:latin typeface="Calibri" panose="020F0502020204030204" pitchFamily="34" charset="0"/>
                        </a:rPr>
                        <a:t>limousine</a:t>
                      </a:r>
                    </a:p>
                  </a:txBody>
                  <a:tcPr marL="6653" marR="6653" marT="6653" marB="0" anchor="b">
                    <a:lnL>
                      <a:noFill/>
                    </a:lnL>
                    <a:lnR>
                      <a:noFill/>
                    </a:lnR>
                    <a:lnT>
                      <a:noFill/>
                    </a:lnT>
                    <a:lnB>
                      <a:noFill/>
                    </a:lnB>
                  </a:tcPr>
                </a:tc>
                <a:tc>
                  <a:txBody>
                    <a:bodyPr/>
                    <a:lstStyle/>
                    <a:p>
                      <a:pPr algn="ctr" fontAlgn="b"/>
                      <a:r>
                        <a:rPr lang="en-IN" sz="1000" b="0" i="0" u="none" strike="noStrike" dirty="0">
                          <a:solidFill>
                            <a:srgbClr val="000000"/>
                          </a:solidFill>
                          <a:effectLst/>
                          <a:latin typeface="Calibri" panose="020F0502020204030204" pitchFamily="34" charset="0"/>
                        </a:rPr>
                        <a:t>2003</a:t>
                      </a:r>
                    </a:p>
                  </a:txBody>
                  <a:tcPr marL="6653" marR="6653" marT="6653" marB="0" anchor="b">
                    <a:lnL>
                      <a:noFill/>
                    </a:lnL>
                    <a:lnR>
                      <a:noFill/>
                    </a:lnR>
                    <a:lnT>
                      <a:noFill/>
                    </a:lnT>
                    <a:lnB>
                      <a:noFill/>
                    </a:lnB>
                  </a:tcPr>
                </a:tc>
                <a:tc>
                  <a:txBody>
                    <a:bodyPr/>
                    <a:lstStyle/>
                    <a:p>
                      <a:pPr algn="ctr" fontAlgn="b"/>
                      <a:r>
                        <a:rPr lang="en-IN" sz="1000" b="0" i="0" u="none" strike="noStrike" dirty="0">
                          <a:solidFill>
                            <a:srgbClr val="000000"/>
                          </a:solidFill>
                          <a:effectLst/>
                          <a:latin typeface="Calibri" panose="020F0502020204030204" pitchFamily="34" charset="0"/>
                        </a:rPr>
                        <a:t>manual</a:t>
                      </a:r>
                    </a:p>
                  </a:txBody>
                  <a:tcPr marL="6653" marR="6653" marT="6653" marB="0" anchor="b">
                    <a:lnL>
                      <a:noFill/>
                    </a:lnL>
                    <a:lnR>
                      <a:noFill/>
                    </a:lnR>
                    <a:lnT>
                      <a:noFill/>
                    </a:lnT>
                    <a:lnB>
                      <a:noFill/>
                    </a:lnB>
                  </a:tcPr>
                </a:tc>
                <a:tc>
                  <a:txBody>
                    <a:bodyPr/>
                    <a:lstStyle/>
                    <a:p>
                      <a:pPr algn="ctr" fontAlgn="b"/>
                      <a:r>
                        <a:rPr lang="en-IN" sz="1000" b="0" i="0" u="none" strike="noStrike" dirty="0">
                          <a:solidFill>
                            <a:srgbClr val="000000"/>
                          </a:solidFill>
                          <a:effectLst/>
                          <a:latin typeface="Calibri" panose="020F0502020204030204" pitchFamily="34" charset="0"/>
                        </a:rPr>
                        <a:t>150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150000</a:t>
                      </a:r>
                    </a:p>
                  </a:txBody>
                  <a:tcPr marL="6653" marR="6653" marT="6653" marB="0" anchor="b">
                    <a:lnL>
                      <a:noFill/>
                    </a:lnL>
                    <a:lnR>
                      <a:noFill/>
                    </a:lnR>
                    <a:lnT>
                      <a:noFill/>
                    </a:lnT>
                    <a:lnB>
                      <a:noFill/>
                    </a:lnB>
                  </a:tcPr>
                </a:tc>
                <a:tc>
                  <a:txBody>
                    <a:bodyPr/>
                    <a:lstStyle/>
                    <a:p>
                      <a:pPr algn="ctr" fontAlgn="b"/>
                      <a:r>
                        <a:rPr lang="en-IN" sz="1000" b="0" i="0" u="none" strike="noStrike" dirty="0">
                          <a:solidFill>
                            <a:srgbClr val="000000"/>
                          </a:solidFill>
                          <a:effectLst/>
                          <a:latin typeface="Calibri" panose="020F0502020204030204" pitchFamily="34" charset="0"/>
                        </a:rPr>
                        <a:t>diesel</a:t>
                      </a:r>
                    </a:p>
                  </a:txBody>
                  <a:tcPr marL="6653" marR="6653" marT="6653" marB="0" anchor="b">
                    <a:lnL>
                      <a:noFill/>
                    </a:lnL>
                    <a:lnR>
                      <a:noFill/>
                    </a:lnR>
                    <a:lnT>
                      <a:noFill/>
                    </a:lnT>
                    <a:lnB>
                      <a:noFill/>
                    </a:lnB>
                  </a:tcPr>
                </a:tc>
                <a:tc>
                  <a:txBody>
                    <a:bodyPr/>
                    <a:lstStyle/>
                    <a:p>
                      <a:pPr algn="ctr" fontAlgn="b"/>
                      <a:r>
                        <a:rPr lang="en-IN" sz="1000" b="0" i="0" u="none" strike="noStrike" dirty="0" err="1">
                          <a:solidFill>
                            <a:srgbClr val="000000"/>
                          </a:solidFill>
                          <a:effectLst/>
                          <a:latin typeface="Calibri" panose="020F0502020204030204" pitchFamily="34" charset="0"/>
                        </a:rPr>
                        <a:t>bmw</a:t>
                      </a:r>
                      <a:endParaRPr lang="en-IN" sz="1000" b="0" i="0" u="none" strike="noStrike" dirty="0">
                        <a:solidFill>
                          <a:srgbClr val="000000"/>
                        </a:solidFill>
                        <a:effectLst/>
                        <a:latin typeface="Calibri" panose="020F0502020204030204" pitchFamily="34" charset="0"/>
                      </a:endParaRPr>
                    </a:p>
                  </a:txBody>
                  <a:tcPr marL="6653" marR="6653" marT="6653" marB="0" anchor="b">
                    <a:lnL>
                      <a:noFill/>
                    </a:lnL>
                    <a:lnR>
                      <a:noFill/>
                    </a:lnR>
                    <a:lnT>
                      <a:noFill/>
                    </a:lnT>
                    <a:lnB>
                      <a:noFill/>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6653" marR="6653" marT="6653" marB="0" anchor="b">
                    <a:lnL>
                      <a:noFill/>
                    </a:lnL>
                    <a:lnR>
                      <a:noFill/>
                    </a:lnR>
                    <a:lnT>
                      <a:noFill/>
                    </a:lnT>
                    <a:lnB>
                      <a:noFill/>
                    </a:lnB>
                  </a:tcPr>
                </a:tc>
                <a:extLst>
                  <a:ext uri="{0D108BD9-81ED-4DB2-BD59-A6C34878D82A}">
                    <a16:rowId xmlns:a16="http://schemas.microsoft.com/office/drawing/2014/main" val="4146633451"/>
                  </a:ext>
                </a:extLst>
              </a:tr>
              <a:tr h="142222">
                <a:tc>
                  <a:txBody>
                    <a:bodyPr/>
                    <a:lstStyle/>
                    <a:p>
                      <a:pPr algn="ctr" fontAlgn="b"/>
                      <a:r>
                        <a:rPr lang="en-IN" sz="1000" b="0" i="0" u="none" strike="noStrike">
                          <a:solidFill>
                            <a:srgbClr val="000000"/>
                          </a:solidFill>
                          <a:effectLst/>
                          <a:latin typeface="Calibri" panose="020F0502020204030204" pitchFamily="34" charset="0"/>
                        </a:rPr>
                        <a:t>13299</a:t>
                      </a:r>
                    </a:p>
                  </a:txBody>
                  <a:tcPr marL="6653" marR="6653" marT="6653" marB="0" anchor="b">
                    <a:lnL>
                      <a:noFill/>
                    </a:lnL>
                    <a:lnR>
                      <a:noFill/>
                    </a:lnR>
                    <a:lnT>
                      <a:noFill/>
                    </a:lnT>
                    <a:lnB>
                      <a:noFill/>
                    </a:lnB>
                  </a:tcPr>
                </a:tc>
                <a:tc>
                  <a:txBody>
                    <a:bodyPr/>
                    <a:lstStyle/>
                    <a:p>
                      <a:pPr algn="ctr" fontAlgn="b"/>
                      <a:r>
                        <a:rPr lang="en-IN" sz="1000" b="0" i="0" u="none" strike="noStrike" dirty="0" err="1">
                          <a:solidFill>
                            <a:srgbClr val="000000"/>
                          </a:solidFill>
                          <a:effectLst/>
                          <a:latin typeface="Calibri" panose="020F0502020204030204" pitchFamily="34" charset="0"/>
                        </a:rPr>
                        <a:t>suv</a:t>
                      </a:r>
                      <a:endParaRPr lang="en-IN" sz="1000" b="0" i="0" u="none" strike="noStrike" dirty="0">
                        <a:solidFill>
                          <a:srgbClr val="000000"/>
                        </a:solidFill>
                        <a:effectLst/>
                        <a:latin typeface="Calibri" panose="020F0502020204030204" pitchFamily="34" charset="0"/>
                      </a:endParaRP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2005</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manual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163</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150000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diesel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volvo</a:t>
                      </a:r>
                    </a:p>
                  </a:txBody>
                  <a:tcPr marL="6653" marR="6653" marT="6653" marB="0" anchor="b">
                    <a:lnL>
                      <a:noFill/>
                    </a:lnL>
                    <a:lnR>
                      <a:noFill/>
                    </a:lnR>
                    <a:lnT>
                      <a:noFill/>
                    </a:lnT>
                    <a:lnB>
                      <a:noFill/>
                    </a:lnB>
                  </a:tcPr>
                </a:tc>
                <a:tc>
                  <a:txBody>
                    <a:bodyPr/>
                    <a:lstStyle/>
                    <a:p>
                      <a:pPr algn="ctr" fontAlgn="b"/>
                      <a:r>
                        <a:rPr lang="en-IN" sz="1000" b="0" i="0" u="none" strike="noStrike" dirty="0">
                          <a:solidFill>
                            <a:srgbClr val="000000"/>
                          </a:solidFill>
                          <a:effectLst/>
                          <a:latin typeface="Calibri" panose="020F0502020204030204" pitchFamily="34" charset="0"/>
                        </a:rPr>
                        <a:t>no</a:t>
                      </a:r>
                    </a:p>
                  </a:txBody>
                  <a:tcPr marL="6653" marR="6653" marT="6653" marB="0" anchor="b">
                    <a:lnL>
                      <a:noFill/>
                    </a:lnL>
                    <a:lnR>
                      <a:noFill/>
                    </a:lnR>
                    <a:lnT>
                      <a:noFill/>
                    </a:lnT>
                    <a:lnB>
                      <a:noFill/>
                    </a:lnB>
                  </a:tcPr>
                </a:tc>
                <a:extLst>
                  <a:ext uri="{0D108BD9-81ED-4DB2-BD59-A6C34878D82A}">
                    <a16:rowId xmlns:a16="http://schemas.microsoft.com/office/drawing/2014/main" val="3561857014"/>
                  </a:ext>
                </a:extLst>
              </a:tr>
              <a:tr h="266667">
                <a:tc>
                  <a:txBody>
                    <a:bodyPr/>
                    <a:lstStyle/>
                    <a:p>
                      <a:pPr algn="ctr" fontAlgn="b"/>
                      <a:r>
                        <a:rPr lang="en-IN" sz="1000" b="0" i="0" u="none" strike="noStrike">
                          <a:solidFill>
                            <a:srgbClr val="000000"/>
                          </a:solidFill>
                          <a:effectLst/>
                          <a:latin typeface="Calibri" panose="020F0502020204030204" pitchFamily="34" charset="0"/>
                        </a:rPr>
                        <a:t>3200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bus</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2003</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manual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101</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150000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diesel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volkswagen</a:t>
                      </a:r>
                    </a:p>
                  </a:txBody>
                  <a:tcPr marL="6653" marR="6653" marT="6653" marB="0" anchor="b">
                    <a:lnL>
                      <a:noFill/>
                    </a:lnL>
                    <a:lnR>
                      <a:noFill/>
                    </a:lnR>
                    <a:lnT>
                      <a:noFill/>
                    </a:lnT>
                    <a:lnB>
                      <a:noFill/>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6653" marR="6653" marT="6653" marB="0" anchor="b">
                    <a:lnL>
                      <a:noFill/>
                    </a:lnL>
                    <a:lnR>
                      <a:noFill/>
                    </a:lnR>
                    <a:lnT>
                      <a:noFill/>
                    </a:lnT>
                    <a:lnB>
                      <a:noFill/>
                    </a:lnB>
                  </a:tcPr>
                </a:tc>
                <a:extLst>
                  <a:ext uri="{0D108BD9-81ED-4DB2-BD59-A6C34878D82A}">
                    <a16:rowId xmlns:a16="http://schemas.microsoft.com/office/drawing/2014/main" val="332640095"/>
                  </a:ext>
                </a:extLst>
              </a:tr>
              <a:tr h="142222">
                <a:tc>
                  <a:txBody>
                    <a:bodyPr/>
                    <a:lstStyle/>
                    <a:p>
                      <a:pPr algn="ctr" fontAlgn="b"/>
                      <a:r>
                        <a:rPr lang="en-IN" sz="1000" b="0" i="0" u="none" strike="noStrike">
                          <a:solidFill>
                            <a:srgbClr val="000000"/>
                          </a:solidFill>
                          <a:effectLst/>
                          <a:latin typeface="Calibri" panose="020F0502020204030204" pitchFamily="34" charset="0"/>
                        </a:rPr>
                        <a:t>4500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small car</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2006</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manual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86</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60000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petrol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seat</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no</a:t>
                      </a:r>
                    </a:p>
                  </a:txBody>
                  <a:tcPr marL="6653" marR="6653" marT="6653" marB="0" anchor="b">
                    <a:lnL>
                      <a:noFill/>
                    </a:lnL>
                    <a:lnR>
                      <a:noFill/>
                    </a:lnR>
                    <a:lnT>
                      <a:noFill/>
                    </a:lnT>
                    <a:lnB>
                      <a:noFill/>
                    </a:lnB>
                  </a:tcPr>
                </a:tc>
                <a:extLst>
                  <a:ext uri="{0D108BD9-81ED-4DB2-BD59-A6C34878D82A}">
                    <a16:rowId xmlns:a16="http://schemas.microsoft.com/office/drawing/2014/main" val="598045008"/>
                  </a:ext>
                </a:extLst>
              </a:tr>
              <a:tr h="142222">
                <a:tc>
                  <a:txBody>
                    <a:bodyPr/>
                    <a:lstStyle/>
                    <a:p>
                      <a:pPr algn="ctr" fontAlgn="b"/>
                      <a:r>
                        <a:rPr lang="en-IN" sz="1000" b="0" i="0" u="none" strike="noStrike">
                          <a:solidFill>
                            <a:srgbClr val="000000"/>
                          </a:solidFill>
                          <a:effectLst/>
                          <a:latin typeface="Calibri" panose="020F0502020204030204" pitchFamily="34" charset="0"/>
                        </a:rPr>
                        <a:t>18750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suv</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2008</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automatic</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185</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150000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diesel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volvo</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no</a:t>
                      </a:r>
                    </a:p>
                  </a:txBody>
                  <a:tcPr marL="6653" marR="6653" marT="6653" marB="0" anchor="b">
                    <a:lnL>
                      <a:noFill/>
                    </a:lnL>
                    <a:lnR>
                      <a:noFill/>
                    </a:lnR>
                    <a:lnT>
                      <a:noFill/>
                    </a:lnT>
                    <a:lnB>
                      <a:noFill/>
                    </a:lnB>
                  </a:tcPr>
                </a:tc>
                <a:extLst>
                  <a:ext uri="{0D108BD9-81ED-4DB2-BD59-A6C34878D82A}">
                    <a16:rowId xmlns:a16="http://schemas.microsoft.com/office/drawing/2014/main" val="2507741264"/>
                  </a:ext>
                </a:extLst>
              </a:tr>
              <a:tr h="266667">
                <a:tc>
                  <a:txBody>
                    <a:bodyPr/>
                    <a:lstStyle/>
                    <a:p>
                      <a:pPr algn="ctr" fontAlgn="b"/>
                      <a:r>
                        <a:rPr lang="en-IN" sz="1000" b="0" i="0" u="none" strike="noStrike">
                          <a:solidFill>
                            <a:srgbClr val="000000"/>
                          </a:solidFill>
                          <a:effectLst/>
                          <a:latin typeface="Calibri" panose="020F0502020204030204" pitchFamily="34" charset="0"/>
                        </a:rPr>
                        <a:t>988</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limousine</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1995</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manual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90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150000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petrol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volkswagen</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no</a:t>
                      </a:r>
                    </a:p>
                  </a:txBody>
                  <a:tcPr marL="6653" marR="6653" marT="6653" marB="0" anchor="b">
                    <a:lnL>
                      <a:noFill/>
                    </a:lnL>
                    <a:lnR>
                      <a:noFill/>
                    </a:lnR>
                    <a:lnT>
                      <a:noFill/>
                    </a:lnT>
                    <a:lnB>
                      <a:noFill/>
                    </a:lnB>
                  </a:tcPr>
                </a:tc>
                <a:extLst>
                  <a:ext uri="{0D108BD9-81ED-4DB2-BD59-A6C34878D82A}">
                    <a16:rowId xmlns:a16="http://schemas.microsoft.com/office/drawing/2014/main" val="547351879"/>
                  </a:ext>
                </a:extLst>
              </a:tr>
              <a:tr h="142222">
                <a:tc>
                  <a:txBody>
                    <a:bodyPr/>
                    <a:lstStyle/>
                    <a:p>
                      <a:pPr algn="ctr" fontAlgn="b"/>
                      <a:r>
                        <a:rPr lang="en-IN" sz="1000" b="0" i="0" u="none" strike="noStrike">
                          <a:solidFill>
                            <a:srgbClr val="000000"/>
                          </a:solidFill>
                          <a:effectLst/>
                          <a:latin typeface="Calibri" panose="020F0502020204030204" pitchFamily="34" charset="0"/>
                        </a:rPr>
                        <a:t>400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station wagon</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1996</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manual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150000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petrol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opel</a:t>
                      </a:r>
                    </a:p>
                  </a:txBody>
                  <a:tcPr marL="6653" marR="6653" marT="6653" marB="0" anchor="b">
                    <a:lnL>
                      <a:noFill/>
                    </a:lnL>
                    <a:lnR>
                      <a:noFill/>
                    </a:lnR>
                    <a:lnT>
                      <a:noFill/>
                    </a:lnT>
                    <a:lnB>
                      <a:noFill/>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6653" marR="6653" marT="6653" marB="0" anchor="b">
                    <a:lnL>
                      <a:noFill/>
                    </a:lnL>
                    <a:lnR>
                      <a:noFill/>
                    </a:lnR>
                    <a:lnT>
                      <a:noFill/>
                    </a:lnT>
                    <a:lnB>
                      <a:noFill/>
                    </a:lnB>
                  </a:tcPr>
                </a:tc>
                <a:extLst>
                  <a:ext uri="{0D108BD9-81ED-4DB2-BD59-A6C34878D82A}">
                    <a16:rowId xmlns:a16="http://schemas.microsoft.com/office/drawing/2014/main" val="3753102748"/>
                  </a:ext>
                </a:extLst>
              </a:tr>
              <a:tr h="277399">
                <a:tc>
                  <a:txBody>
                    <a:bodyPr/>
                    <a:lstStyle/>
                    <a:p>
                      <a:pPr algn="ctr" fontAlgn="b"/>
                      <a:r>
                        <a:rPr lang="en-IN" sz="1000" b="0" i="0" u="none" strike="noStrike">
                          <a:solidFill>
                            <a:srgbClr val="000000"/>
                          </a:solidFill>
                          <a:effectLst/>
                          <a:latin typeface="Calibri" panose="020F0502020204030204" pitchFamily="34" charset="0"/>
                        </a:rPr>
                        <a:t>1399</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coupe</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1997</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manual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136</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150000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petrol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mercedes_benz</a:t>
                      </a:r>
                    </a:p>
                  </a:txBody>
                  <a:tcPr marL="6653" marR="6653" marT="6653" marB="0" anchor="b">
                    <a:lnL>
                      <a:noFill/>
                    </a:lnL>
                    <a:lnR>
                      <a:noFill/>
                    </a:lnR>
                    <a:lnT>
                      <a:noFill/>
                    </a:lnT>
                    <a:lnB>
                      <a:noFill/>
                    </a:lnB>
                  </a:tcPr>
                </a:tc>
                <a:tc>
                  <a:txBody>
                    <a:bodyPr/>
                    <a:lstStyle/>
                    <a:p>
                      <a:pPr algn="ctr" fontAlgn="b"/>
                      <a:r>
                        <a:rPr lang="en-IN" sz="1000" b="0" i="0" u="none" strike="noStrike" dirty="0">
                          <a:solidFill>
                            <a:srgbClr val="000000"/>
                          </a:solidFill>
                          <a:effectLst/>
                          <a:latin typeface="Calibri" panose="020F0502020204030204" pitchFamily="34" charset="0"/>
                        </a:rPr>
                        <a:t>no</a:t>
                      </a:r>
                    </a:p>
                  </a:txBody>
                  <a:tcPr marL="6653" marR="6653" marT="6653" marB="0" anchor="b">
                    <a:lnL>
                      <a:noFill/>
                    </a:lnL>
                    <a:lnR>
                      <a:noFill/>
                    </a:lnR>
                    <a:lnT>
                      <a:noFill/>
                    </a:lnT>
                    <a:lnB>
                      <a:noFill/>
                    </a:lnB>
                  </a:tcPr>
                </a:tc>
                <a:extLst>
                  <a:ext uri="{0D108BD9-81ED-4DB2-BD59-A6C34878D82A}">
                    <a16:rowId xmlns:a16="http://schemas.microsoft.com/office/drawing/2014/main" val="4050958704"/>
                  </a:ext>
                </a:extLst>
              </a:tr>
              <a:tr h="142222">
                <a:tc>
                  <a:txBody>
                    <a:bodyPr/>
                    <a:lstStyle/>
                    <a:p>
                      <a:pPr algn="ctr" fontAlgn="b"/>
                      <a:r>
                        <a:rPr lang="en-IN" sz="1000" b="0" i="0" u="none" strike="noStrike">
                          <a:solidFill>
                            <a:srgbClr val="000000"/>
                          </a:solidFill>
                          <a:effectLst/>
                          <a:latin typeface="Calibri" panose="020F0502020204030204" pitchFamily="34" charset="0"/>
                        </a:rPr>
                        <a:t>4680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station wagon</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2005</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manual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122</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150000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petrol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opel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no</a:t>
                      </a:r>
                    </a:p>
                  </a:txBody>
                  <a:tcPr marL="6653" marR="6653" marT="6653" marB="0" anchor="b">
                    <a:lnL>
                      <a:noFill/>
                    </a:lnL>
                    <a:lnR>
                      <a:noFill/>
                    </a:lnR>
                    <a:lnT>
                      <a:noFill/>
                    </a:lnT>
                    <a:lnB>
                      <a:noFill/>
                    </a:lnB>
                  </a:tcPr>
                </a:tc>
                <a:extLst>
                  <a:ext uri="{0D108BD9-81ED-4DB2-BD59-A6C34878D82A}">
                    <a16:rowId xmlns:a16="http://schemas.microsoft.com/office/drawing/2014/main" val="2384727783"/>
                  </a:ext>
                </a:extLst>
              </a:tr>
              <a:tr h="142222">
                <a:tc>
                  <a:txBody>
                    <a:bodyPr/>
                    <a:lstStyle/>
                    <a:p>
                      <a:pPr algn="ctr" fontAlgn="b"/>
                      <a:r>
                        <a:rPr lang="en-IN" sz="1000" b="0" i="0" u="none" strike="noStrike">
                          <a:solidFill>
                            <a:srgbClr val="000000"/>
                          </a:solidFill>
                          <a:effectLst/>
                          <a:latin typeface="Calibri" panose="020F0502020204030204" pitchFamily="34" charset="0"/>
                        </a:rPr>
                        <a:t>8340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limousine</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2005</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automatic</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140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125000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diesel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skoda</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no</a:t>
                      </a:r>
                    </a:p>
                  </a:txBody>
                  <a:tcPr marL="6653" marR="6653" marT="6653" marB="0" anchor="b">
                    <a:lnL>
                      <a:noFill/>
                    </a:lnL>
                    <a:lnR>
                      <a:noFill/>
                    </a:lnR>
                    <a:lnT>
                      <a:noFill/>
                    </a:lnT>
                    <a:lnB>
                      <a:noFill/>
                    </a:lnB>
                  </a:tcPr>
                </a:tc>
                <a:extLst>
                  <a:ext uri="{0D108BD9-81ED-4DB2-BD59-A6C34878D82A}">
                    <a16:rowId xmlns:a16="http://schemas.microsoft.com/office/drawing/2014/main" val="1579524118"/>
                  </a:ext>
                </a:extLst>
              </a:tr>
              <a:tr h="277399">
                <a:tc>
                  <a:txBody>
                    <a:bodyPr/>
                    <a:lstStyle/>
                    <a:p>
                      <a:pPr algn="ctr" fontAlgn="b"/>
                      <a:r>
                        <a:rPr lang="en-IN" sz="1000" b="0" i="0" u="none" strike="noStrike">
                          <a:solidFill>
                            <a:srgbClr val="000000"/>
                          </a:solidFill>
                          <a:effectLst/>
                          <a:latin typeface="Calibri" panose="020F0502020204030204" pitchFamily="34" charset="0"/>
                        </a:rPr>
                        <a:t>1870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limousine</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2001</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manual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82</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150000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petrol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mercedes_benz</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no</a:t>
                      </a:r>
                    </a:p>
                  </a:txBody>
                  <a:tcPr marL="6653" marR="6653" marT="6653" marB="0" anchor="b">
                    <a:lnL>
                      <a:noFill/>
                    </a:lnL>
                    <a:lnR>
                      <a:noFill/>
                    </a:lnR>
                    <a:lnT>
                      <a:noFill/>
                    </a:lnT>
                    <a:lnB>
                      <a:noFill/>
                    </a:lnB>
                  </a:tcPr>
                </a:tc>
                <a:extLst>
                  <a:ext uri="{0D108BD9-81ED-4DB2-BD59-A6C34878D82A}">
                    <a16:rowId xmlns:a16="http://schemas.microsoft.com/office/drawing/2014/main" val="3891083471"/>
                  </a:ext>
                </a:extLst>
              </a:tr>
              <a:tr h="142222">
                <a:tc>
                  <a:txBody>
                    <a:bodyPr/>
                    <a:lstStyle/>
                    <a:p>
                      <a:pPr algn="ctr" fontAlgn="b"/>
                      <a:r>
                        <a:rPr lang="en-IN" sz="1000" b="0" i="0" u="none" strike="noStrike">
                          <a:solidFill>
                            <a:srgbClr val="000000"/>
                          </a:solidFill>
                          <a:effectLst/>
                          <a:latin typeface="Calibri" panose="020F0502020204030204" pitchFamily="34" charset="0"/>
                        </a:rPr>
                        <a:t>2500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coupe</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2001</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manual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105</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125000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petrol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opel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no</a:t>
                      </a:r>
                    </a:p>
                  </a:txBody>
                  <a:tcPr marL="6653" marR="6653" marT="6653" marB="0" anchor="b">
                    <a:lnL>
                      <a:noFill/>
                    </a:lnL>
                    <a:lnR>
                      <a:noFill/>
                    </a:lnR>
                    <a:lnT>
                      <a:noFill/>
                    </a:lnT>
                    <a:lnB>
                      <a:noFill/>
                    </a:lnB>
                  </a:tcPr>
                </a:tc>
                <a:extLst>
                  <a:ext uri="{0D108BD9-81ED-4DB2-BD59-A6C34878D82A}">
                    <a16:rowId xmlns:a16="http://schemas.microsoft.com/office/drawing/2014/main" val="968514051"/>
                  </a:ext>
                </a:extLst>
              </a:tr>
              <a:tr h="142222">
                <a:tc>
                  <a:txBody>
                    <a:bodyPr/>
                    <a:lstStyle/>
                    <a:p>
                      <a:pPr algn="ctr" fontAlgn="b"/>
                      <a:r>
                        <a:rPr lang="en-IN" sz="1000" b="0" i="0" u="none" strike="noStrike">
                          <a:solidFill>
                            <a:srgbClr val="000000"/>
                          </a:solidFill>
                          <a:effectLst/>
                          <a:latin typeface="Calibri" panose="020F0502020204030204" pitchFamily="34" charset="0"/>
                        </a:rPr>
                        <a:t>990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small car</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2001</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manual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68</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150000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petrol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toyota</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no</a:t>
                      </a:r>
                    </a:p>
                  </a:txBody>
                  <a:tcPr marL="6653" marR="6653" marT="6653" marB="0" anchor="b">
                    <a:lnL>
                      <a:noFill/>
                    </a:lnL>
                    <a:lnR>
                      <a:noFill/>
                    </a:lnR>
                    <a:lnT>
                      <a:noFill/>
                    </a:lnT>
                    <a:lnB>
                      <a:noFill/>
                    </a:lnB>
                  </a:tcPr>
                </a:tc>
                <a:extLst>
                  <a:ext uri="{0D108BD9-81ED-4DB2-BD59-A6C34878D82A}">
                    <a16:rowId xmlns:a16="http://schemas.microsoft.com/office/drawing/2014/main" val="3498118603"/>
                  </a:ext>
                </a:extLst>
              </a:tr>
              <a:tr h="142222">
                <a:tc>
                  <a:txBody>
                    <a:bodyPr/>
                    <a:lstStyle/>
                    <a:p>
                      <a:pPr algn="ctr" fontAlgn="b"/>
                      <a:r>
                        <a:rPr lang="en-IN" sz="1000" b="0" i="0" u="none" strike="noStrike">
                          <a:solidFill>
                            <a:srgbClr val="000000"/>
                          </a:solidFill>
                          <a:effectLst/>
                          <a:latin typeface="Calibri" panose="020F0502020204030204" pitchFamily="34" charset="0"/>
                        </a:rPr>
                        <a:t>3000</a:t>
                      </a:r>
                    </a:p>
                  </a:txBody>
                  <a:tcPr marL="6653" marR="6653" marT="6653" marB="0" anchor="b">
                    <a:lnL>
                      <a:noFill/>
                    </a:lnL>
                    <a:lnR>
                      <a:noFill/>
                    </a:lnR>
                    <a:lnT>
                      <a:noFill/>
                    </a:lnT>
                    <a:lnB>
                      <a:noFill/>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2016</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manual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116</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150000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petrol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bmw</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yes</a:t>
                      </a:r>
                    </a:p>
                  </a:txBody>
                  <a:tcPr marL="6653" marR="6653" marT="6653" marB="0" anchor="b">
                    <a:lnL>
                      <a:noFill/>
                    </a:lnL>
                    <a:lnR>
                      <a:noFill/>
                    </a:lnR>
                    <a:lnT>
                      <a:noFill/>
                    </a:lnT>
                    <a:lnB>
                      <a:noFill/>
                    </a:lnB>
                  </a:tcPr>
                </a:tc>
                <a:extLst>
                  <a:ext uri="{0D108BD9-81ED-4DB2-BD59-A6C34878D82A}">
                    <a16:rowId xmlns:a16="http://schemas.microsoft.com/office/drawing/2014/main" val="2438784670"/>
                  </a:ext>
                </a:extLst>
              </a:tr>
              <a:tr h="142222">
                <a:tc>
                  <a:txBody>
                    <a:bodyPr/>
                    <a:lstStyle/>
                    <a:p>
                      <a:pPr algn="ctr" fontAlgn="b"/>
                      <a:r>
                        <a:rPr lang="en-IN" sz="1000" b="0" i="0" u="none" strike="noStrike">
                          <a:solidFill>
                            <a:srgbClr val="000000"/>
                          </a:solidFill>
                          <a:effectLst/>
                          <a:latin typeface="Calibri" panose="020F0502020204030204" pitchFamily="34" charset="0"/>
                        </a:rPr>
                        <a:t>2200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limousine</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2003</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manual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83</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125000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petrol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opel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no</a:t>
                      </a:r>
                    </a:p>
                  </a:txBody>
                  <a:tcPr marL="6653" marR="6653" marT="6653" marB="0" anchor="b">
                    <a:lnL>
                      <a:noFill/>
                    </a:lnL>
                    <a:lnR>
                      <a:noFill/>
                    </a:lnR>
                    <a:lnT>
                      <a:noFill/>
                    </a:lnT>
                    <a:lnB>
                      <a:noFill/>
                    </a:lnB>
                  </a:tcPr>
                </a:tc>
                <a:extLst>
                  <a:ext uri="{0D108BD9-81ED-4DB2-BD59-A6C34878D82A}">
                    <a16:rowId xmlns:a16="http://schemas.microsoft.com/office/drawing/2014/main" val="1955070839"/>
                  </a:ext>
                </a:extLst>
              </a:tr>
              <a:tr h="142222">
                <a:tc>
                  <a:txBody>
                    <a:bodyPr/>
                    <a:lstStyle/>
                    <a:p>
                      <a:pPr algn="ctr" fontAlgn="b"/>
                      <a:r>
                        <a:rPr lang="en-IN" sz="1000" b="0" i="0" u="none" strike="noStrike">
                          <a:solidFill>
                            <a:srgbClr val="000000"/>
                          </a:solidFill>
                          <a:effectLst/>
                          <a:latin typeface="Calibri" panose="020F0502020204030204" pitchFamily="34" charset="0"/>
                        </a:rPr>
                        <a:t>1600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station wagon</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1999</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manual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140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150000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diesel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volvo</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no</a:t>
                      </a:r>
                    </a:p>
                  </a:txBody>
                  <a:tcPr marL="6653" marR="6653" marT="6653" marB="0" anchor="b">
                    <a:lnL>
                      <a:noFill/>
                    </a:lnL>
                    <a:lnR>
                      <a:noFill/>
                    </a:lnR>
                    <a:lnT>
                      <a:noFill/>
                    </a:lnT>
                    <a:lnB>
                      <a:noFill/>
                    </a:lnB>
                  </a:tcPr>
                </a:tc>
                <a:extLst>
                  <a:ext uri="{0D108BD9-81ED-4DB2-BD59-A6C34878D82A}">
                    <a16:rowId xmlns:a16="http://schemas.microsoft.com/office/drawing/2014/main" val="1383183837"/>
                  </a:ext>
                </a:extLst>
              </a:tr>
              <a:tr h="142222">
                <a:tc>
                  <a:txBody>
                    <a:bodyPr/>
                    <a:lstStyle/>
                    <a:p>
                      <a:pPr algn="ctr" fontAlgn="b"/>
                      <a:r>
                        <a:rPr lang="en-IN" sz="1000" b="0" i="0" u="none" strike="noStrike">
                          <a:solidFill>
                            <a:srgbClr val="000000"/>
                          </a:solidFill>
                          <a:effectLst/>
                          <a:latin typeface="Calibri" panose="020F0502020204030204" pitchFamily="34" charset="0"/>
                        </a:rPr>
                        <a:t>1300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suv</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1993</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manual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101</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150000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diesel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nissan</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yes</a:t>
                      </a:r>
                    </a:p>
                  </a:txBody>
                  <a:tcPr marL="6653" marR="6653" marT="6653" marB="0" anchor="b">
                    <a:lnL>
                      <a:noFill/>
                    </a:lnL>
                    <a:lnR>
                      <a:noFill/>
                    </a:lnR>
                    <a:lnT>
                      <a:noFill/>
                    </a:lnT>
                    <a:lnB>
                      <a:noFill/>
                    </a:lnB>
                  </a:tcPr>
                </a:tc>
                <a:extLst>
                  <a:ext uri="{0D108BD9-81ED-4DB2-BD59-A6C34878D82A}">
                    <a16:rowId xmlns:a16="http://schemas.microsoft.com/office/drawing/2014/main" val="2580137865"/>
                  </a:ext>
                </a:extLst>
              </a:tr>
              <a:tr h="142222">
                <a:tc>
                  <a:txBody>
                    <a:bodyPr/>
                    <a:lstStyle/>
                    <a:p>
                      <a:pPr algn="ctr" fontAlgn="b"/>
                      <a:r>
                        <a:rPr lang="en-IN" sz="1000" b="0" i="0" u="none" strike="noStrike">
                          <a:solidFill>
                            <a:srgbClr val="000000"/>
                          </a:solidFill>
                          <a:effectLst/>
                          <a:latin typeface="Calibri" panose="020F0502020204030204" pitchFamily="34" charset="0"/>
                        </a:rPr>
                        <a:t>4100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others</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2002</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manual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125</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150000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diesel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others</a:t>
                      </a:r>
                    </a:p>
                  </a:txBody>
                  <a:tcPr marL="6653" marR="6653" marT="6653" marB="0" anchor="b">
                    <a:lnL>
                      <a:noFill/>
                    </a:lnL>
                    <a:lnR>
                      <a:noFill/>
                    </a:lnR>
                    <a:lnT>
                      <a:noFill/>
                    </a:lnT>
                    <a:lnB>
                      <a:noFill/>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6653" marR="6653" marT="6653" marB="0" anchor="b">
                    <a:lnL>
                      <a:noFill/>
                    </a:lnL>
                    <a:lnR>
                      <a:noFill/>
                    </a:lnR>
                    <a:lnT>
                      <a:noFill/>
                    </a:lnT>
                    <a:lnB>
                      <a:noFill/>
                    </a:lnB>
                  </a:tcPr>
                </a:tc>
                <a:extLst>
                  <a:ext uri="{0D108BD9-81ED-4DB2-BD59-A6C34878D82A}">
                    <a16:rowId xmlns:a16="http://schemas.microsoft.com/office/drawing/2014/main" val="162625703"/>
                  </a:ext>
                </a:extLst>
              </a:tr>
              <a:tr h="266667">
                <a:tc>
                  <a:txBody>
                    <a:bodyPr/>
                    <a:lstStyle/>
                    <a:p>
                      <a:pPr algn="ctr" fontAlgn="b"/>
                      <a:r>
                        <a:rPr lang="en-IN" sz="1000" b="0" i="0" u="none" strike="noStrike">
                          <a:solidFill>
                            <a:srgbClr val="000000"/>
                          </a:solidFill>
                          <a:effectLst/>
                          <a:latin typeface="Calibri" panose="020F0502020204030204" pitchFamily="34" charset="0"/>
                        </a:rPr>
                        <a:t>600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small car</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1998</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manual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75</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150000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petrol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volkswagen</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yes</a:t>
                      </a:r>
                    </a:p>
                  </a:txBody>
                  <a:tcPr marL="6653" marR="6653" marT="6653" marB="0" anchor="b">
                    <a:lnL>
                      <a:noFill/>
                    </a:lnL>
                    <a:lnR>
                      <a:noFill/>
                    </a:lnR>
                    <a:lnT>
                      <a:noFill/>
                    </a:lnT>
                    <a:lnB>
                      <a:noFill/>
                    </a:lnB>
                  </a:tcPr>
                </a:tc>
                <a:extLst>
                  <a:ext uri="{0D108BD9-81ED-4DB2-BD59-A6C34878D82A}">
                    <a16:rowId xmlns:a16="http://schemas.microsoft.com/office/drawing/2014/main" val="1293451417"/>
                  </a:ext>
                </a:extLst>
              </a:tr>
              <a:tr h="266667">
                <a:tc>
                  <a:txBody>
                    <a:bodyPr/>
                    <a:lstStyle/>
                    <a:p>
                      <a:pPr algn="ctr" fontAlgn="b"/>
                      <a:r>
                        <a:rPr lang="en-IN" sz="1000" b="0" i="0" u="none" strike="noStrike">
                          <a:solidFill>
                            <a:srgbClr val="000000"/>
                          </a:solidFill>
                          <a:effectLst/>
                          <a:latin typeface="Calibri" panose="020F0502020204030204" pitchFamily="34" charset="0"/>
                        </a:rPr>
                        <a:t>698</a:t>
                      </a:r>
                    </a:p>
                  </a:txBody>
                  <a:tcPr marL="6653" marR="6653" marT="6653" marB="0" anchor="b">
                    <a:lnL>
                      <a:noFill/>
                    </a:lnL>
                    <a:lnR>
                      <a:noFill/>
                    </a:lnR>
                    <a:lnT>
                      <a:noFill/>
                    </a:lnT>
                    <a:lnB>
                      <a:noFill/>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2017</a:t>
                      </a:r>
                    </a:p>
                  </a:txBody>
                  <a:tcPr marL="6653" marR="6653" marT="6653" marB="0" anchor="b">
                    <a:lnL>
                      <a:noFill/>
                    </a:lnL>
                    <a:lnR>
                      <a:noFill/>
                    </a:lnR>
                    <a:lnT>
                      <a:noFill/>
                    </a:lnT>
                    <a:lnB>
                      <a:noFill/>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150000</a:t>
                      </a:r>
                    </a:p>
                  </a:txBody>
                  <a:tcPr marL="6653" marR="6653" marT="6653" marB="0" anchor="b">
                    <a:lnL>
                      <a:noFill/>
                    </a:lnL>
                    <a:lnR>
                      <a:noFill/>
                    </a:lnR>
                    <a:lnT>
                      <a:noFill/>
                    </a:lnT>
                    <a:lnB>
                      <a:noFill/>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volkswagen</a:t>
                      </a:r>
                    </a:p>
                  </a:txBody>
                  <a:tcPr marL="6653" marR="6653" marT="6653" marB="0" anchor="b">
                    <a:lnL>
                      <a:noFill/>
                    </a:lnL>
                    <a:lnR>
                      <a:noFill/>
                    </a:lnR>
                    <a:lnT>
                      <a:noFill/>
                    </a:lnT>
                    <a:lnB>
                      <a:noFill/>
                    </a:lnB>
                  </a:tcPr>
                </a:tc>
                <a:tc>
                  <a:txBody>
                    <a:bodyPr/>
                    <a:lstStyle/>
                    <a:p>
                      <a:pPr algn="ctr" fontAlgn="b"/>
                      <a:endParaRPr lang="en-IN" sz="1000" b="0" i="0" u="none" strike="noStrike">
                        <a:solidFill>
                          <a:srgbClr val="000000"/>
                        </a:solidFill>
                        <a:effectLst/>
                        <a:latin typeface="Calibri" panose="020F0502020204030204" pitchFamily="34" charset="0"/>
                      </a:endParaRPr>
                    </a:p>
                  </a:txBody>
                  <a:tcPr marL="6653" marR="6653" marT="6653" marB="0" anchor="b">
                    <a:lnL>
                      <a:noFill/>
                    </a:lnL>
                    <a:lnR>
                      <a:noFill/>
                    </a:lnR>
                    <a:lnT>
                      <a:noFill/>
                    </a:lnT>
                    <a:lnB>
                      <a:noFill/>
                    </a:lnB>
                  </a:tcPr>
                </a:tc>
                <a:extLst>
                  <a:ext uri="{0D108BD9-81ED-4DB2-BD59-A6C34878D82A}">
                    <a16:rowId xmlns:a16="http://schemas.microsoft.com/office/drawing/2014/main" val="2243919778"/>
                  </a:ext>
                </a:extLst>
              </a:tr>
              <a:tr h="142222">
                <a:tc>
                  <a:txBody>
                    <a:bodyPr/>
                    <a:lstStyle/>
                    <a:p>
                      <a:pPr algn="ctr" fontAlgn="b"/>
                      <a:r>
                        <a:rPr lang="en-IN" sz="1000" b="0" i="0" u="none" strike="noStrike">
                          <a:solidFill>
                            <a:srgbClr val="000000"/>
                          </a:solidFill>
                          <a:effectLst/>
                          <a:latin typeface="Calibri" panose="020F0502020204030204" pitchFamily="34" charset="0"/>
                        </a:rPr>
                        <a:t>680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limousine</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1992</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manual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88</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150000</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petrol</a:t>
                      </a:r>
                    </a:p>
                  </a:txBody>
                  <a:tcPr marL="6653" marR="6653" marT="6653" marB="0" anchor="b">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mazda</a:t>
                      </a:r>
                    </a:p>
                  </a:txBody>
                  <a:tcPr marL="6653" marR="6653" marT="6653" marB="0" anchor="b">
                    <a:lnL>
                      <a:noFill/>
                    </a:lnL>
                    <a:lnR>
                      <a:noFill/>
                    </a:lnR>
                    <a:lnT>
                      <a:noFill/>
                    </a:lnT>
                    <a:lnB>
                      <a:noFill/>
                    </a:lnB>
                  </a:tcPr>
                </a:tc>
                <a:tc>
                  <a:txBody>
                    <a:bodyPr/>
                    <a:lstStyle/>
                    <a:p>
                      <a:pPr algn="ctr" fontAlgn="b"/>
                      <a:r>
                        <a:rPr lang="en-IN" sz="1000" b="0" i="0" u="none" strike="noStrike" dirty="0">
                          <a:solidFill>
                            <a:srgbClr val="000000"/>
                          </a:solidFill>
                          <a:effectLst/>
                          <a:latin typeface="Calibri" panose="020F0502020204030204" pitchFamily="34" charset="0"/>
                        </a:rPr>
                        <a:t>no</a:t>
                      </a:r>
                    </a:p>
                  </a:txBody>
                  <a:tcPr marL="6653" marR="6653" marT="6653" marB="0" anchor="b">
                    <a:lnL>
                      <a:noFill/>
                    </a:lnL>
                    <a:lnR>
                      <a:noFill/>
                    </a:lnR>
                    <a:lnT>
                      <a:noFill/>
                    </a:lnT>
                    <a:lnB>
                      <a:noFill/>
                    </a:lnB>
                  </a:tcPr>
                </a:tc>
                <a:extLst>
                  <a:ext uri="{0D108BD9-81ED-4DB2-BD59-A6C34878D82A}">
                    <a16:rowId xmlns:a16="http://schemas.microsoft.com/office/drawing/2014/main" val="1170731075"/>
                  </a:ext>
                </a:extLst>
              </a:tr>
            </a:tbl>
          </a:graphicData>
        </a:graphic>
      </p:graphicFrame>
      <p:cxnSp>
        <p:nvCxnSpPr>
          <p:cNvPr id="4" name="Straight Arrow Connector 3">
            <a:extLst>
              <a:ext uri="{FF2B5EF4-FFF2-40B4-BE49-F238E27FC236}">
                <a16:creationId xmlns:a16="http://schemas.microsoft.com/office/drawing/2014/main" id="{7B4258A3-DCAE-416A-B689-BDD9CF8E869F}"/>
              </a:ext>
            </a:extLst>
          </p:cNvPr>
          <p:cNvCxnSpPr>
            <a:cxnSpLocks/>
          </p:cNvCxnSpPr>
          <p:nvPr/>
        </p:nvCxnSpPr>
        <p:spPr>
          <a:xfrm flipH="1">
            <a:off x="1282045" y="1310326"/>
            <a:ext cx="433633" cy="4524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B44798D-DA68-474A-964F-04594CECAA17}"/>
              </a:ext>
            </a:extLst>
          </p:cNvPr>
          <p:cNvSpPr txBox="1"/>
          <p:nvPr/>
        </p:nvSpPr>
        <p:spPr>
          <a:xfrm>
            <a:off x="1211344" y="1055801"/>
            <a:ext cx="1055802" cy="276999"/>
          </a:xfrm>
          <a:prstGeom prst="rect">
            <a:avLst/>
          </a:prstGeom>
          <a:noFill/>
        </p:spPr>
        <p:txBody>
          <a:bodyPr wrap="square" rtlCol="0">
            <a:spAutoFit/>
          </a:bodyPr>
          <a:lstStyle/>
          <a:p>
            <a:r>
              <a:rPr lang="en-IN" sz="1200" b="1" dirty="0"/>
              <a:t>Ratio</a:t>
            </a:r>
          </a:p>
        </p:txBody>
      </p:sp>
      <p:cxnSp>
        <p:nvCxnSpPr>
          <p:cNvPr id="8" name="Straight Arrow Connector 7">
            <a:extLst>
              <a:ext uri="{FF2B5EF4-FFF2-40B4-BE49-F238E27FC236}">
                <a16:creationId xmlns:a16="http://schemas.microsoft.com/office/drawing/2014/main" id="{8A8D9BBB-9FD9-498A-B38F-198069406FD2}"/>
              </a:ext>
            </a:extLst>
          </p:cNvPr>
          <p:cNvCxnSpPr>
            <a:cxnSpLocks/>
          </p:cNvCxnSpPr>
          <p:nvPr/>
        </p:nvCxnSpPr>
        <p:spPr>
          <a:xfrm flipH="1">
            <a:off x="2408548" y="1329180"/>
            <a:ext cx="433633" cy="4524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32FBBB6-CC4C-478F-BF51-560D26B6B3B5}"/>
              </a:ext>
            </a:extLst>
          </p:cNvPr>
          <p:cNvSpPr txBox="1"/>
          <p:nvPr/>
        </p:nvSpPr>
        <p:spPr>
          <a:xfrm>
            <a:off x="2563308" y="905222"/>
            <a:ext cx="1792886" cy="461665"/>
          </a:xfrm>
          <a:prstGeom prst="rect">
            <a:avLst/>
          </a:prstGeom>
          <a:noFill/>
        </p:spPr>
        <p:txBody>
          <a:bodyPr wrap="square" rtlCol="0">
            <a:spAutoFit/>
          </a:bodyPr>
          <a:lstStyle/>
          <a:p>
            <a:r>
              <a:rPr lang="en-IN" sz="1200" b="1" dirty="0"/>
              <a:t>Nominal</a:t>
            </a:r>
          </a:p>
          <a:p>
            <a:r>
              <a:rPr lang="en-IN" sz="1200" b="1" dirty="0"/>
              <a:t>(Many Categories)</a:t>
            </a:r>
          </a:p>
        </p:txBody>
      </p:sp>
      <p:cxnSp>
        <p:nvCxnSpPr>
          <p:cNvPr id="10" name="Straight Arrow Connector 9">
            <a:extLst>
              <a:ext uri="{FF2B5EF4-FFF2-40B4-BE49-F238E27FC236}">
                <a16:creationId xmlns:a16="http://schemas.microsoft.com/office/drawing/2014/main" id="{85509934-D9C1-478E-A66B-54204FE4B948}"/>
              </a:ext>
            </a:extLst>
          </p:cNvPr>
          <p:cNvCxnSpPr>
            <a:cxnSpLocks/>
          </p:cNvCxnSpPr>
          <p:nvPr/>
        </p:nvCxnSpPr>
        <p:spPr>
          <a:xfrm flipH="1">
            <a:off x="5332453" y="1346823"/>
            <a:ext cx="433633" cy="4524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92AB397-B13B-4479-8E09-B6819AA9A706}"/>
              </a:ext>
            </a:extLst>
          </p:cNvPr>
          <p:cNvSpPr txBox="1"/>
          <p:nvPr/>
        </p:nvSpPr>
        <p:spPr>
          <a:xfrm>
            <a:off x="5261752" y="1092298"/>
            <a:ext cx="1055802" cy="276999"/>
          </a:xfrm>
          <a:prstGeom prst="rect">
            <a:avLst/>
          </a:prstGeom>
          <a:noFill/>
        </p:spPr>
        <p:txBody>
          <a:bodyPr wrap="square" rtlCol="0">
            <a:spAutoFit/>
          </a:bodyPr>
          <a:lstStyle/>
          <a:p>
            <a:r>
              <a:rPr lang="en-IN" sz="1200" b="1" dirty="0"/>
              <a:t>Nominal</a:t>
            </a:r>
          </a:p>
        </p:txBody>
      </p:sp>
      <p:cxnSp>
        <p:nvCxnSpPr>
          <p:cNvPr id="12" name="Straight Arrow Connector 11">
            <a:extLst>
              <a:ext uri="{FF2B5EF4-FFF2-40B4-BE49-F238E27FC236}">
                <a16:creationId xmlns:a16="http://schemas.microsoft.com/office/drawing/2014/main" id="{CC7B292F-75B6-48DE-BD50-92CB14AF9AC3}"/>
              </a:ext>
            </a:extLst>
          </p:cNvPr>
          <p:cNvCxnSpPr>
            <a:cxnSpLocks/>
          </p:cNvCxnSpPr>
          <p:nvPr/>
        </p:nvCxnSpPr>
        <p:spPr>
          <a:xfrm flipH="1">
            <a:off x="7550593" y="1348035"/>
            <a:ext cx="433633" cy="4524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BB9D128-ED28-4620-B55E-770BF1BA2DFD}"/>
              </a:ext>
            </a:extLst>
          </p:cNvPr>
          <p:cNvSpPr txBox="1"/>
          <p:nvPr/>
        </p:nvSpPr>
        <p:spPr>
          <a:xfrm>
            <a:off x="7479892" y="1093510"/>
            <a:ext cx="1055802" cy="276999"/>
          </a:xfrm>
          <a:prstGeom prst="rect">
            <a:avLst/>
          </a:prstGeom>
          <a:noFill/>
        </p:spPr>
        <p:txBody>
          <a:bodyPr wrap="square" rtlCol="0">
            <a:spAutoFit/>
          </a:bodyPr>
          <a:lstStyle/>
          <a:p>
            <a:r>
              <a:rPr lang="en-IN" sz="1200" b="1" dirty="0"/>
              <a:t>Ratio</a:t>
            </a:r>
          </a:p>
        </p:txBody>
      </p:sp>
      <p:cxnSp>
        <p:nvCxnSpPr>
          <p:cNvPr id="14" name="Straight Arrow Connector 13">
            <a:extLst>
              <a:ext uri="{FF2B5EF4-FFF2-40B4-BE49-F238E27FC236}">
                <a16:creationId xmlns:a16="http://schemas.microsoft.com/office/drawing/2014/main" id="{6BCFF4BC-90EE-4C4D-9342-BFCAFC7E6ABF}"/>
              </a:ext>
            </a:extLst>
          </p:cNvPr>
          <p:cNvCxnSpPr>
            <a:cxnSpLocks/>
          </p:cNvCxnSpPr>
          <p:nvPr/>
        </p:nvCxnSpPr>
        <p:spPr>
          <a:xfrm flipH="1">
            <a:off x="10450304" y="1294500"/>
            <a:ext cx="433633" cy="4524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30211DB-EAC0-478E-8049-CD455FD4EF65}"/>
              </a:ext>
            </a:extLst>
          </p:cNvPr>
          <p:cNvSpPr txBox="1"/>
          <p:nvPr/>
        </p:nvSpPr>
        <p:spPr>
          <a:xfrm>
            <a:off x="10346609" y="893017"/>
            <a:ext cx="1877509" cy="461665"/>
          </a:xfrm>
          <a:prstGeom prst="rect">
            <a:avLst/>
          </a:prstGeom>
          <a:noFill/>
        </p:spPr>
        <p:txBody>
          <a:bodyPr wrap="square" rtlCol="0">
            <a:spAutoFit/>
          </a:bodyPr>
          <a:lstStyle/>
          <a:p>
            <a:r>
              <a:rPr lang="en-IN" sz="1200" b="1" dirty="0"/>
              <a:t>Nominal</a:t>
            </a:r>
          </a:p>
          <a:p>
            <a:r>
              <a:rPr lang="en-IN" sz="1200" b="1" dirty="0"/>
              <a:t>(two categories)</a:t>
            </a:r>
          </a:p>
        </p:txBody>
      </p:sp>
      <p:cxnSp>
        <p:nvCxnSpPr>
          <p:cNvPr id="16" name="Straight Arrow Connector 15">
            <a:extLst>
              <a:ext uri="{FF2B5EF4-FFF2-40B4-BE49-F238E27FC236}">
                <a16:creationId xmlns:a16="http://schemas.microsoft.com/office/drawing/2014/main" id="{7D4D9C62-72C2-412F-A313-9E0A9B8D2089}"/>
              </a:ext>
            </a:extLst>
          </p:cNvPr>
          <p:cNvCxnSpPr>
            <a:cxnSpLocks/>
          </p:cNvCxnSpPr>
          <p:nvPr/>
        </p:nvCxnSpPr>
        <p:spPr>
          <a:xfrm flipH="1">
            <a:off x="3940910" y="1287852"/>
            <a:ext cx="433633" cy="4524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E42BB4E-EB6C-415D-ACB3-2FCF059E09C9}"/>
              </a:ext>
            </a:extLst>
          </p:cNvPr>
          <p:cNvSpPr txBox="1"/>
          <p:nvPr/>
        </p:nvSpPr>
        <p:spPr>
          <a:xfrm>
            <a:off x="4067859" y="1013821"/>
            <a:ext cx="1055802" cy="276999"/>
          </a:xfrm>
          <a:prstGeom prst="rect">
            <a:avLst/>
          </a:prstGeom>
          <a:noFill/>
        </p:spPr>
        <p:txBody>
          <a:bodyPr wrap="square" rtlCol="0">
            <a:spAutoFit/>
          </a:bodyPr>
          <a:lstStyle/>
          <a:p>
            <a:r>
              <a:rPr lang="en-IN" sz="1200" b="1" dirty="0"/>
              <a:t>Interval</a:t>
            </a:r>
          </a:p>
        </p:txBody>
      </p:sp>
    </p:spTree>
    <p:extLst>
      <p:ext uri="{BB962C8B-B14F-4D97-AF65-F5344CB8AC3E}">
        <p14:creationId xmlns:p14="http://schemas.microsoft.com/office/powerpoint/2010/main" val="146121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P spid="15" grpId="0"/>
      <p:bldP spid="1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Spearman Rank Correlation</a:t>
            </a:r>
            <a:endParaRPr lang="en-IN" dirty="0"/>
          </a:p>
        </p:txBody>
      </p:sp>
      <p:sp>
        <p:nvSpPr>
          <p:cNvPr id="5" name="Content Placeholder 2"/>
          <p:cNvSpPr>
            <a:spLocks noGrp="1"/>
          </p:cNvSpPr>
          <p:nvPr>
            <p:ph idx="1"/>
          </p:nvPr>
        </p:nvSpPr>
        <p:spPr>
          <a:xfrm>
            <a:off x="1812234" y="1512073"/>
            <a:ext cx="8153400" cy="4450432"/>
          </a:xfrm>
        </p:spPr>
        <p:txBody>
          <a:bodyPr/>
          <a:lstStyle/>
          <a:p>
            <a:r>
              <a:rPr lang="en-IN"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r</a:t>
            </a:r>
            <a:r>
              <a:rPr lang="en-IN" i="1" baseline="-25000" dirty="0" err="1">
                <a:latin typeface="Times New Roman" panose="02020603050405020304" pitchFamily="18" charset="0"/>
                <a:cs typeface="Times New Roman" panose="02020603050405020304" pitchFamily="18" charset="0"/>
              </a:rPr>
              <a:t>s</a:t>
            </a:r>
            <a:r>
              <a:rPr lang="en-IN" dirty="0">
                <a:latin typeface="Times New Roman" panose="02020603050405020304" pitchFamily="18" charset="0"/>
                <a:cs typeface="Times New Roman" panose="02020603050405020304" pitchFamily="18" charset="0"/>
              </a:rPr>
              <a:t> takes a value between -1 (negative association) and 1 (positive association)</a:t>
            </a:r>
          </a:p>
          <a:p>
            <a:r>
              <a:rPr lang="en-IN" i="1" dirty="0" err="1">
                <a:latin typeface="Times New Roman" panose="02020603050405020304" pitchFamily="18" charset="0"/>
                <a:cs typeface="Times New Roman" panose="02020603050405020304" pitchFamily="18" charset="0"/>
              </a:rPr>
              <a:t>r</a:t>
            </a:r>
            <a:r>
              <a:rPr lang="en-IN" i="1" baseline="-25000" dirty="0" err="1">
                <a:latin typeface="Times New Roman" panose="02020603050405020304" pitchFamily="18" charset="0"/>
                <a:cs typeface="Times New Roman" panose="02020603050405020304" pitchFamily="18" charset="0"/>
              </a:rPr>
              <a:t>s</a:t>
            </a:r>
            <a:r>
              <a:rPr lang="en-IN" i="1" baseline="-250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0 means no association</a:t>
            </a:r>
          </a:p>
          <a:p>
            <a:r>
              <a:rPr lang="en-IN" dirty="0">
                <a:latin typeface="Times New Roman" panose="02020603050405020304" pitchFamily="18" charset="0"/>
                <a:cs typeface="Times New Roman" panose="02020603050405020304" pitchFamily="18" charset="0"/>
              </a:rPr>
              <a:t>Monotonically increasing </a:t>
            </a:r>
            <a:r>
              <a:rPr lang="en-IN" i="1" dirty="0" err="1">
                <a:latin typeface="Times New Roman" panose="02020603050405020304" pitchFamily="18" charset="0"/>
                <a:cs typeface="Times New Roman" panose="02020603050405020304" pitchFamily="18" charset="0"/>
              </a:rPr>
              <a:t>r</a:t>
            </a:r>
            <a:r>
              <a:rPr lang="en-IN" i="1" baseline="-25000" dirty="0" err="1">
                <a:latin typeface="Times New Roman" panose="02020603050405020304" pitchFamily="18" charset="0"/>
                <a:cs typeface="Times New Roman" panose="02020603050405020304" pitchFamily="18" charset="0"/>
              </a:rPr>
              <a:t>s</a:t>
            </a:r>
            <a:r>
              <a:rPr lang="en-IN" dirty="0">
                <a:latin typeface="Times New Roman" panose="02020603050405020304" pitchFamily="18" charset="0"/>
                <a:cs typeface="Times New Roman" panose="02020603050405020304" pitchFamily="18" charset="0"/>
              </a:rPr>
              <a:t> = 1 or positively correlated straight line</a:t>
            </a:r>
          </a:p>
          <a:p>
            <a:r>
              <a:rPr lang="en-IN" dirty="0">
                <a:latin typeface="Times New Roman" panose="02020603050405020304" pitchFamily="18" charset="0"/>
                <a:cs typeface="Times New Roman" panose="02020603050405020304" pitchFamily="18" charset="0"/>
              </a:rPr>
              <a:t>Monotonically decreasing </a:t>
            </a:r>
            <a:r>
              <a:rPr lang="en-IN" i="1" dirty="0" err="1">
                <a:latin typeface="Times New Roman" panose="02020603050405020304" pitchFamily="18" charset="0"/>
                <a:cs typeface="Times New Roman" panose="02020603050405020304" pitchFamily="18" charset="0"/>
              </a:rPr>
              <a:t>r</a:t>
            </a:r>
            <a:r>
              <a:rPr lang="en-IN" i="1" baseline="-25000" dirty="0" err="1">
                <a:latin typeface="Times New Roman" panose="02020603050405020304" pitchFamily="18" charset="0"/>
                <a:cs typeface="Times New Roman" panose="02020603050405020304" pitchFamily="18" charset="0"/>
              </a:rPr>
              <a:t>s</a:t>
            </a:r>
            <a:r>
              <a:rPr lang="en-IN" dirty="0">
                <a:latin typeface="Times New Roman" panose="02020603050405020304" pitchFamily="18" charset="0"/>
                <a:cs typeface="Times New Roman" panose="02020603050405020304" pitchFamily="18" charset="0"/>
              </a:rPr>
              <a:t> = -1 or negatively correlated straight line. </a:t>
            </a:r>
          </a:p>
          <a:p>
            <a:r>
              <a:rPr lang="en-IN" dirty="0">
                <a:latin typeface="Times New Roman" panose="02020603050405020304" pitchFamily="18" charset="0"/>
                <a:cs typeface="Times New Roman" panose="02020603050405020304" pitchFamily="18" charset="0"/>
              </a:rPr>
              <a:t>Can be used when association is nonlinear</a:t>
            </a:r>
          </a:p>
          <a:p>
            <a:r>
              <a:rPr lang="en-IN" dirty="0">
                <a:latin typeface="Times New Roman" panose="02020603050405020304" pitchFamily="18" charset="0"/>
                <a:cs typeface="Times New Roman" panose="02020603050405020304" pitchFamily="18" charset="0"/>
              </a:rPr>
              <a:t>Can be applied for ordinal variables</a:t>
            </a:r>
          </a:p>
          <a:p>
            <a:endParaRPr lang="en-IN" dirty="0"/>
          </a:p>
          <a:p>
            <a:endParaRPr lang="en-IN" dirty="0"/>
          </a:p>
        </p:txBody>
      </p:sp>
    </p:spTree>
    <p:extLst>
      <p:ext uri="{BB962C8B-B14F-4D97-AF65-F5344CB8AC3E}">
        <p14:creationId xmlns:p14="http://schemas.microsoft.com/office/powerpoint/2010/main" val="6424159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sz="4800" dirty="0"/>
            </a:br>
            <a:br>
              <a:rPr lang="en-US" sz="4800" dirty="0"/>
            </a:br>
            <a:r>
              <a:rPr lang="en-US" sz="4800" dirty="0"/>
              <a:t>The End</a:t>
            </a:r>
            <a:br>
              <a:rPr lang="en-US" sz="4800" dirty="0"/>
            </a:br>
            <a:endParaRPr lang="en-US" sz="4800" b="1" dirty="0"/>
          </a:p>
        </p:txBody>
      </p:sp>
    </p:spTree>
    <p:extLst>
      <p:ext uri="{BB962C8B-B14F-4D97-AF65-F5344CB8AC3E}">
        <p14:creationId xmlns:p14="http://schemas.microsoft.com/office/powerpoint/2010/main" val="2759778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9D1EAE-215A-4DFC-A243-0E3E3BB2C618}"/>
              </a:ext>
            </a:extLst>
          </p:cNvPr>
          <p:cNvSpPr>
            <a:spLocks noGrp="1"/>
          </p:cNvSpPr>
          <p:nvPr>
            <p:ph type="ctrTitle"/>
          </p:nvPr>
        </p:nvSpPr>
        <p:spPr/>
        <p:txBody>
          <a:bodyPr/>
          <a:lstStyle/>
          <a:p>
            <a:r>
              <a:rPr lang="en-US" dirty="0"/>
              <a:t>Descriptive Statistics</a:t>
            </a:r>
            <a:endParaRPr lang="en-GB" dirty="0"/>
          </a:p>
        </p:txBody>
      </p:sp>
    </p:spTree>
    <p:extLst>
      <p:ext uri="{BB962C8B-B14F-4D97-AF65-F5344CB8AC3E}">
        <p14:creationId xmlns:p14="http://schemas.microsoft.com/office/powerpoint/2010/main" val="160500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7E217-B09C-490F-861C-0C04CB792C40}"/>
              </a:ext>
            </a:extLst>
          </p:cNvPr>
          <p:cNvSpPr>
            <a:spLocks noGrp="1"/>
          </p:cNvSpPr>
          <p:nvPr>
            <p:ph type="title"/>
          </p:nvPr>
        </p:nvSpPr>
        <p:spPr>
          <a:xfrm>
            <a:off x="92476" y="18255"/>
            <a:ext cx="10515600" cy="1325563"/>
          </a:xfrm>
        </p:spPr>
        <p:txBody>
          <a:bodyPr/>
          <a:lstStyle/>
          <a:p>
            <a:r>
              <a:rPr lang="en-US" dirty="0"/>
              <a:t>Statistics – Single variable</a:t>
            </a:r>
            <a:endParaRPr lang="en-GB" dirty="0"/>
          </a:p>
        </p:txBody>
      </p:sp>
      <p:sp>
        <p:nvSpPr>
          <p:cNvPr id="3" name="Content Placeholder 2">
            <a:extLst>
              <a:ext uri="{FF2B5EF4-FFF2-40B4-BE49-F238E27FC236}">
                <a16:creationId xmlns:a16="http://schemas.microsoft.com/office/drawing/2014/main" id="{C89753C6-18C8-4C7D-A491-86FE30A31CF9}"/>
              </a:ext>
            </a:extLst>
          </p:cNvPr>
          <p:cNvSpPr>
            <a:spLocks noGrp="1"/>
          </p:cNvSpPr>
          <p:nvPr>
            <p:ph idx="1"/>
          </p:nvPr>
        </p:nvSpPr>
        <p:spPr/>
        <p:txBody>
          <a:bodyPr vert="horz" lIns="91440" tIns="45720" rIns="91440" bIns="45720" rtlCol="0">
            <a:normAutofit/>
          </a:bodyPr>
          <a:lstStyle/>
          <a:p>
            <a:r>
              <a:rPr lang="en-US" dirty="0"/>
              <a:t>Three important defining characteristics of any set of data for a given variable are:</a:t>
            </a:r>
          </a:p>
          <a:p>
            <a:pPr lvl="1"/>
            <a:r>
              <a:rPr lang="en-US" dirty="0">
                <a:solidFill>
                  <a:srgbClr val="FF0000"/>
                </a:solidFill>
              </a:rPr>
              <a:t>Shape of Data (Also called Distribution)</a:t>
            </a:r>
          </a:p>
          <a:p>
            <a:pPr lvl="1"/>
            <a:r>
              <a:rPr lang="en-US" dirty="0">
                <a:solidFill>
                  <a:srgbClr val="FF0000"/>
                </a:solidFill>
              </a:rPr>
              <a:t>Measure of Location (Also called Central Tendency)</a:t>
            </a:r>
          </a:p>
          <a:p>
            <a:pPr lvl="1"/>
            <a:r>
              <a:rPr lang="en-US" dirty="0">
                <a:solidFill>
                  <a:srgbClr val="FF0000"/>
                </a:solidFill>
              </a:rPr>
              <a:t>Spread of data ( Also called Variability)</a:t>
            </a:r>
          </a:p>
          <a:p>
            <a:pPr lvl="1"/>
            <a:endParaRPr lang="en-US" dirty="0">
              <a:solidFill>
                <a:srgbClr val="FF0000"/>
              </a:solidFill>
            </a:endParaRPr>
          </a:p>
          <a:p>
            <a:endParaRPr lang="en-GB" dirty="0"/>
          </a:p>
        </p:txBody>
      </p:sp>
    </p:spTree>
    <p:extLst>
      <p:ext uri="{BB962C8B-B14F-4D97-AF65-F5344CB8AC3E}">
        <p14:creationId xmlns:p14="http://schemas.microsoft.com/office/powerpoint/2010/main" val="3337493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16DA-3268-4F79-B294-6315B70C5766}"/>
              </a:ext>
            </a:extLst>
          </p:cNvPr>
          <p:cNvSpPr>
            <a:spLocks noGrp="1"/>
          </p:cNvSpPr>
          <p:nvPr>
            <p:ph type="title"/>
          </p:nvPr>
        </p:nvSpPr>
        <p:spPr>
          <a:xfrm>
            <a:off x="0" y="63284"/>
            <a:ext cx="10515600" cy="1325563"/>
          </a:xfrm>
        </p:spPr>
        <p:txBody>
          <a:bodyPr/>
          <a:lstStyle/>
          <a:p>
            <a:r>
              <a:rPr lang="en-IN" dirty="0"/>
              <a:t>An example</a:t>
            </a:r>
          </a:p>
        </p:txBody>
      </p:sp>
      <p:sp>
        <p:nvSpPr>
          <p:cNvPr id="4" name="TextBox 3">
            <a:extLst>
              <a:ext uri="{FF2B5EF4-FFF2-40B4-BE49-F238E27FC236}">
                <a16:creationId xmlns:a16="http://schemas.microsoft.com/office/drawing/2014/main" id="{14BBCD29-81DC-43FA-9B11-0B39F47BD925}"/>
              </a:ext>
            </a:extLst>
          </p:cNvPr>
          <p:cNvSpPr txBox="1"/>
          <p:nvPr/>
        </p:nvSpPr>
        <p:spPr>
          <a:xfrm>
            <a:off x="485191" y="1679510"/>
            <a:ext cx="10170367" cy="2031325"/>
          </a:xfrm>
          <a:prstGeom prst="rect">
            <a:avLst/>
          </a:prstGeom>
          <a:noFill/>
        </p:spPr>
        <p:txBody>
          <a:bodyPr wrap="square" rtlCol="0">
            <a:spAutoFit/>
          </a:bodyPr>
          <a:lstStyle/>
          <a:p>
            <a:r>
              <a:rPr lang="en-US" dirty="0"/>
              <a:t>A mobile phone maker claims that the battery in their brand of mobile phone will last 48 hours, under normal usage conditions. </a:t>
            </a:r>
          </a:p>
          <a:p>
            <a:endParaRPr lang="en-US" dirty="0"/>
          </a:p>
          <a:p>
            <a:r>
              <a:rPr lang="en-US" dirty="0"/>
              <a:t>The QC department at their manufacturing facility, tests this claim routinely using randomly selected mobile phones.</a:t>
            </a:r>
          </a:p>
          <a:p>
            <a:endParaRPr lang="en-US" dirty="0"/>
          </a:p>
          <a:p>
            <a:r>
              <a:rPr lang="en-US" dirty="0"/>
              <a:t>The data for the just concluded tests on one fine day, has just arrived…</a:t>
            </a:r>
            <a:endParaRPr lang="en-IN" dirty="0"/>
          </a:p>
        </p:txBody>
      </p:sp>
    </p:spTree>
    <p:extLst>
      <p:ext uri="{BB962C8B-B14F-4D97-AF65-F5344CB8AC3E}">
        <p14:creationId xmlns:p14="http://schemas.microsoft.com/office/powerpoint/2010/main" val="37422801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RIGINALHEIGHT" val="207"/>
  <p:tag name="ORIGINALWIDTH" val="879"/>
  <p:tag name="LATEXADDIN" val="\documentclass{article}&#10;\usepackage{amsmath}&#10;\pagestyle{empty}&#10;\begin{document}&#10;&#10;&#10;$r_s =1 - \frac{6\Sigma d_i^2}{n(n^2 -1)}$&#10;&#10;\end{document}"/>
  <p:tag name="IGUANATEXSIZE" val="20"/>
  <p:tag name="IGUANATEXCURSOR" val="122"/>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9863</TotalTime>
  <Words>5435</Words>
  <Application>Microsoft Office PowerPoint</Application>
  <PresentationFormat>Widescreen</PresentationFormat>
  <Paragraphs>2659</Paragraphs>
  <Slides>61</Slides>
  <Notes>0</Notes>
  <HiddenSlides>2</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72" baseType="lpstr">
      <vt:lpstr>Arial</vt:lpstr>
      <vt:lpstr>Calibri</vt:lpstr>
      <vt:lpstr>Calibri Light</vt:lpstr>
      <vt:lpstr>Cambria Math</vt:lpstr>
      <vt:lpstr>Comic Sans MS</vt:lpstr>
      <vt:lpstr>Gill Sans MT</vt:lpstr>
      <vt:lpstr>Segoe UI Semibold</vt:lpstr>
      <vt:lpstr>Tahoma</vt:lpstr>
      <vt:lpstr>Times New Roman</vt:lpstr>
      <vt:lpstr>Office Theme</vt:lpstr>
      <vt:lpstr>Equation</vt:lpstr>
      <vt:lpstr>Statistics  </vt:lpstr>
      <vt:lpstr>Data we normally encounter..</vt:lpstr>
      <vt:lpstr>Purposes of Statistics</vt:lpstr>
      <vt:lpstr>The need for Descriptive Statistics</vt:lpstr>
      <vt:lpstr>Types of Data</vt:lpstr>
      <vt:lpstr>To begin, not all data are of the same type </vt:lpstr>
      <vt:lpstr>Descriptive Statistics</vt:lpstr>
      <vt:lpstr>Statistics – Single variable</vt:lpstr>
      <vt:lpstr>An example</vt:lpstr>
      <vt:lpstr>An example</vt:lpstr>
      <vt:lpstr>Data</vt:lpstr>
      <vt:lpstr>Summarizing Quantitative Data - Ordering</vt:lpstr>
      <vt:lpstr>Summarizing Quantitative Data Ungrouped Frequency Distributions</vt:lpstr>
      <vt:lpstr>Summarizing Quantitative Data –   Ungrouped Frequency Distributions - Graphical</vt:lpstr>
      <vt:lpstr>Summarizing Quantitative Data Grouped Frequency Distributions</vt:lpstr>
      <vt:lpstr>Summarizing Quantitative Data Grouped Frequency Distributions</vt:lpstr>
      <vt:lpstr>Summarizing Quantitative Data –   Grouped Frequency Distributions - Graphical</vt:lpstr>
      <vt:lpstr>Summarizing Quantitative Data –   Grouped Frequency Distributions - Graphical</vt:lpstr>
      <vt:lpstr>Summarizing Quantitative Data –   Relative Frequency Distributions</vt:lpstr>
      <vt:lpstr>Summarizing Quantitative Data –    Distributions</vt:lpstr>
      <vt:lpstr>Summarizing Quantitative Data –   Cumulative Frequency Distributions - Graphical</vt:lpstr>
      <vt:lpstr>Summarizing Quantitative Data –   Basic Statistical Measures- Shape of data</vt:lpstr>
      <vt:lpstr>Basic Statistical Measures- Shape of data - Examples</vt:lpstr>
      <vt:lpstr>Basic Statistical measures- Measure of location</vt:lpstr>
      <vt:lpstr>Summarizing Quantitative Data –   Central Tendency – Mode (and proportion)</vt:lpstr>
      <vt:lpstr>Summarizing Quantitative Data –   Central Tendency – Mean</vt:lpstr>
      <vt:lpstr>Summarizing Quantitative Data –   Central Tendency – Mean  – why is it not suitable for open ended distributions ?</vt:lpstr>
      <vt:lpstr>Summarizing Quantitative Data –   Central Tendency – Median</vt:lpstr>
      <vt:lpstr>Summarizing Quantitative Data –   Central Tendency – Median</vt:lpstr>
      <vt:lpstr>Summarizing Qualitative Data –   Frequency Table, Central Tendency, Bar Graph and Pie Chart</vt:lpstr>
      <vt:lpstr>Summarizing Quantitative Data –   Dispersion - Concept</vt:lpstr>
      <vt:lpstr>Summarizing Quantitative Data –   Dispersion - Range</vt:lpstr>
      <vt:lpstr>Summarizing Quantitative Data –   Dispersion – Interquartile Range</vt:lpstr>
      <vt:lpstr>Summarizing Quantitative Data –   Dispersion – Interquartile Range</vt:lpstr>
      <vt:lpstr>Summarizing Quantitative Data –   Dispersion – Box Plots with outliers</vt:lpstr>
      <vt:lpstr>Summarizing Quantitative Data –   Dispersion – Box Plots without outliers</vt:lpstr>
      <vt:lpstr>Summarizing Quantitative Data –   Dispersion – Box Plots – Another Example</vt:lpstr>
      <vt:lpstr>Summarizing Quantitative Data   Dispersion – Standard Deviation (SD)</vt:lpstr>
      <vt:lpstr>Summarizing Quantitative Data   Dispersion – Standard Deviation (SD)</vt:lpstr>
      <vt:lpstr>Summarizing Quantitative Data   Dispersion – Coefficient of variation (CV)</vt:lpstr>
      <vt:lpstr>Standard normal distribution and  Standard normal variate</vt:lpstr>
      <vt:lpstr>Summarizing Quantitative Data   Dispersion – Skewness and Kurtosis</vt:lpstr>
      <vt:lpstr>Summarizing Qualitative Data   Dispersion – Index of Diversity (Gini Impurity)</vt:lpstr>
      <vt:lpstr>Summarizing Qualitative Data   Dispersion – Index of qualitative variation</vt:lpstr>
      <vt:lpstr>Data – Summary of..</vt:lpstr>
      <vt:lpstr>Data – Summary of..</vt:lpstr>
      <vt:lpstr>Covariance and Correlation </vt:lpstr>
      <vt:lpstr>Measure of Associations</vt:lpstr>
      <vt:lpstr>Measure of Associations</vt:lpstr>
      <vt:lpstr>Measure of Associations - Covariance</vt:lpstr>
      <vt:lpstr>Measure of Associations - Covariance</vt:lpstr>
      <vt:lpstr>Measure of Associations - Covariance</vt:lpstr>
      <vt:lpstr>Measure of Associations - Correlations</vt:lpstr>
      <vt:lpstr>Measure of Associations - Correlations</vt:lpstr>
      <vt:lpstr>Measure of Associations - Correlations</vt:lpstr>
      <vt:lpstr>Measure of Associations - Correlations</vt:lpstr>
      <vt:lpstr>Measure of Associations - Correlations</vt:lpstr>
      <vt:lpstr>Spearman Rank Correlation</vt:lpstr>
      <vt:lpstr>Spearman Rank Correlation</vt:lpstr>
      <vt:lpstr>Spearman Rank Correlation</vt:lpstr>
      <vt:lpstr>  The End </vt:lpstr>
    </vt:vector>
  </TitlesOfParts>
  <Company>Personal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Suresh</dc:creator>
  <cp:lastModifiedBy>Lohithaksha Maniraj Maiyar</cp:lastModifiedBy>
  <cp:revision>604</cp:revision>
  <dcterms:created xsi:type="dcterms:W3CDTF">2014-12-15T11:55:54Z</dcterms:created>
  <dcterms:modified xsi:type="dcterms:W3CDTF">2022-05-29T17:01:41Z</dcterms:modified>
</cp:coreProperties>
</file>