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41"/>
  </p:notesMasterIdLst>
  <p:sldIdLst>
    <p:sldId id="375" r:id="rId3"/>
    <p:sldId id="323" r:id="rId4"/>
    <p:sldId id="302" r:id="rId5"/>
    <p:sldId id="259" r:id="rId6"/>
    <p:sldId id="324" r:id="rId7"/>
    <p:sldId id="325" r:id="rId8"/>
    <p:sldId id="326" r:id="rId9"/>
    <p:sldId id="369" r:id="rId10"/>
    <p:sldId id="327" r:id="rId11"/>
    <p:sldId id="328" r:id="rId12"/>
    <p:sldId id="329" r:id="rId13"/>
    <p:sldId id="376" r:id="rId14"/>
    <p:sldId id="368" r:id="rId15"/>
    <p:sldId id="303" r:id="rId16"/>
    <p:sldId id="330" r:id="rId17"/>
    <p:sldId id="370" r:id="rId18"/>
    <p:sldId id="304" r:id="rId19"/>
    <p:sldId id="331" r:id="rId20"/>
    <p:sldId id="366" r:id="rId21"/>
    <p:sldId id="320" r:id="rId22"/>
    <p:sldId id="322" r:id="rId23"/>
    <p:sldId id="321" r:id="rId24"/>
    <p:sldId id="317" r:id="rId25"/>
    <p:sldId id="316" r:id="rId26"/>
    <p:sldId id="333" r:id="rId27"/>
    <p:sldId id="334" r:id="rId28"/>
    <p:sldId id="367" r:id="rId29"/>
    <p:sldId id="336" r:id="rId30"/>
    <p:sldId id="347" r:id="rId31"/>
    <p:sldId id="338" r:id="rId32"/>
    <p:sldId id="372" r:id="rId33"/>
    <p:sldId id="374" r:id="rId34"/>
    <p:sldId id="319" r:id="rId35"/>
    <p:sldId id="339" r:id="rId36"/>
    <p:sldId id="340" r:id="rId37"/>
    <p:sldId id="341" r:id="rId38"/>
    <p:sldId id="318"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D0C09D-045D-4A96-B3AD-A2EC359B7DC4}" v="3" dt="2020-06-30T13:10:51.4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75791" autoAdjust="0"/>
  </p:normalViewPr>
  <p:slideViewPr>
    <p:cSldViewPr snapToGrid="0">
      <p:cViewPr varScale="1">
        <p:scale>
          <a:sx n="82" d="100"/>
          <a:sy n="82" d="100"/>
        </p:scale>
        <p:origin x="798" y="9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0" d="100"/>
          <a:sy n="80" d="100"/>
        </p:scale>
        <p:origin x="273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10/29/2021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kern="1200" dirty="0">
                <a:solidFill>
                  <a:schemeClr val="tx1"/>
                </a:solidFill>
                <a:effectLst/>
                <a:latin typeface="Segoe UI" panose="020B0502040204020203" pitchFamily="34" charset="0"/>
                <a:ea typeface="+mn-ea"/>
                <a:cs typeface="Segoe UI" panose="020B0502040204020203" pitchFamily="34" charset="0"/>
              </a:rPr>
              <a:t>June 2020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 2019 Microsoft Corporation. All rights reserved.</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and the trademarks listed at </a:t>
            </a:r>
            <a:r>
              <a:rPr lang="en-US" sz="950" u="sng"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477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26446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760020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85727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373254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99594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69354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https://docs.microsoft.com/en-us/azure/networking/networking-virtual-datacenter</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4256284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7151039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9073009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449503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004286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86863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947330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379037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25901609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9866652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10/29/2021 3:43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657301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177593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59399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07099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United States datacenters have redundant 5 Gbps connections between them</a:t>
            </a:r>
          </a:p>
          <a:p>
            <a:pPr marL="171450" indent="-171450">
              <a:buFont typeface="Arial" panose="020B0604020202020204" pitchFamily="34" charset="0"/>
              <a:buChar char="•"/>
            </a:pPr>
            <a:r>
              <a:rPr lang="en-US" dirty="0"/>
              <a:t>United States branch locations to no less than 100 Mbps with each branch having connectivity to both datacenters</a:t>
            </a:r>
          </a:p>
          <a:p>
            <a:pPr marL="171450" indent="-171450">
              <a:buFont typeface="Arial" panose="020B0604020202020204" pitchFamily="34" charset="0"/>
              <a:buChar char="•"/>
            </a:pPr>
            <a:r>
              <a:rPr lang="en-US" dirty="0"/>
              <a:t>Mexico datacenter has an MPLS connection to the Chicago datacenter with 200 Mbps bandwidth and a Site-to-Site VPN connection for redundancy that is 100 Mbps</a:t>
            </a:r>
          </a:p>
          <a:p>
            <a:pPr marL="171450" indent="-171450">
              <a:buFont typeface="Arial" panose="020B0604020202020204" pitchFamily="34" charset="0"/>
              <a:buChar char="•"/>
            </a:pPr>
            <a:r>
              <a:rPr lang="en-US" dirty="0"/>
              <a:t>All 64 of the Mexico-based branches have Site-to-Site VPN connections to this datacenter and the internet bandwidth for all branches was standardized recently at 50 Mbps up/down</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468042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Title Microsoft Cloud Workshop">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875" y="2084388"/>
            <a:ext cx="7825466" cy="898525"/>
          </a:xfrm>
        </p:spPr>
        <p:txBody>
          <a:bodyPr/>
          <a:lstStyle/>
          <a:p>
            <a:r>
              <a:rPr lang="en-US" sz="5250" dirty="0"/>
              <a:t>Enterprise-class networking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3346700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383323"/>
            <a:ext cx="11653523" cy="5241412"/>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Business-critical applications</a:t>
            </a:r>
          </a:p>
          <a:p>
            <a:pPr marL="488632" lvl="1" indent="-252086" defTabSz="685710">
              <a:spcBef>
                <a:spcPts val="1176"/>
              </a:spcBef>
              <a:spcAft>
                <a:spcPts val="600"/>
              </a:spcAft>
            </a:pPr>
            <a:r>
              <a:rPr lang="en-US" sz="2800" dirty="0">
                <a:solidFill>
                  <a:srgbClr val="FFFFFF"/>
                </a:solidFill>
              </a:rPr>
              <a:t>Core banking application</a:t>
            </a:r>
          </a:p>
          <a:p>
            <a:pPr marL="700279" lvl="2" indent="-252086" defTabSz="685710">
              <a:spcBef>
                <a:spcPts val="1176"/>
              </a:spcBef>
              <a:spcAft>
                <a:spcPts val="600"/>
              </a:spcAft>
            </a:pPr>
            <a:r>
              <a:rPr lang="en-US" sz="2408" dirty="0">
                <a:solidFill>
                  <a:srgbClr val="FFFFFF"/>
                </a:solidFill>
              </a:rPr>
              <a:t>Client-server applications</a:t>
            </a:r>
          </a:p>
          <a:p>
            <a:pPr marL="700279" lvl="2" indent="-252086" defTabSz="685710">
              <a:spcBef>
                <a:spcPts val="1176"/>
              </a:spcBef>
              <a:spcAft>
                <a:spcPts val="600"/>
              </a:spcAft>
            </a:pPr>
            <a:r>
              <a:rPr lang="en-US" sz="2408" dirty="0">
                <a:solidFill>
                  <a:srgbClr val="FFFFFF"/>
                </a:solidFill>
              </a:rPr>
              <a:t>50 application servers and a SQL Server 2014-based data tier (always-on availability groups and in-memory tables).</a:t>
            </a:r>
          </a:p>
          <a:p>
            <a:pPr marL="488632" lvl="1" indent="-252086" defTabSz="685710">
              <a:spcBef>
                <a:spcPts val="1176"/>
              </a:spcBef>
              <a:spcAft>
                <a:spcPts val="600"/>
              </a:spcAft>
            </a:pPr>
            <a:r>
              <a:rPr lang="en-US" sz="2800" dirty="0">
                <a:solidFill>
                  <a:srgbClr val="FFFFFF"/>
                </a:solidFill>
              </a:rPr>
              <a:t>Banking website</a:t>
            </a:r>
          </a:p>
          <a:p>
            <a:pPr marL="700279" lvl="2" indent="-252086" defTabSz="685710">
              <a:spcBef>
                <a:spcPts val="1176"/>
              </a:spcBef>
              <a:spcAft>
                <a:spcPts val="600"/>
              </a:spcAft>
            </a:pPr>
            <a:r>
              <a:rPr lang="en-US" sz="2408" dirty="0">
                <a:solidFill>
                  <a:srgbClr val="FFFFFF"/>
                </a:solidFill>
              </a:rPr>
              <a:t>Enables online banking</a:t>
            </a:r>
          </a:p>
          <a:p>
            <a:pPr marL="700279" lvl="2" indent="-252086" defTabSz="685710">
              <a:spcBef>
                <a:spcPts val="1176"/>
              </a:spcBef>
              <a:spcAft>
                <a:spcPts val="600"/>
              </a:spcAft>
            </a:pPr>
            <a:r>
              <a:rPr lang="en-US" sz="2408" dirty="0">
                <a:solidFill>
                  <a:srgbClr val="FFFFFF"/>
                </a:solidFill>
              </a:rPr>
              <a:t>Running on web farm in the company’s perimeter network and securely interacting with the banking application servers.</a:t>
            </a:r>
          </a:p>
        </p:txBody>
      </p:sp>
    </p:spTree>
    <p:extLst>
      <p:ext uri="{BB962C8B-B14F-4D97-AF65-F5344CB8AC3E}">
        <p14:creationId xmlns:p14="http://schemas.microsoft.com/office/powerpoint/2010/main" val="2178029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latin typeface="+mn-lt"/>
                <a:cs typeface="Segoe UI" panose="020B0502040204020203" pitchFamily="34" charset="0"/>
              </a:rPr>
              <a:t>Business-critical applications </a:t>
            </a:r>
          </a:p>
          <a:p>
            <a:pPr marL="488632" lvl="1" indent="-252086" defTabSz="685710">
              <a:spcBef>
                <a:spcPts val="1176"/>
              </a:spcBef>
              <a:spcAft>
                <a:spcPts val="600"/>
              </a:spcAft>
            </a:pPr>
            <a:r>
              <a:rPr lang="en-US" sz="2800" dirty="0">
                <a:solidFill>
                  <a:srgbClr val="FFFFFF"/>
                </a:solidFill>
              </a:rPr>
              <a:t>HR system</a:t>
            </a:r>
          </a:p>
          <a:p>
            <a:pPr marL="700279" lvl="2" indent="-252086" defTabSz="685710">
              <a:spcBef>
                <a:spcPts val="1176"/>
              </a:spcBef>
              <a:spcAft>
                <a:spcPts val="600"/>
              </a:spcAft>
            </a:pPr>
            <a:r>
              <a:rPr lang="en-US" sz="2408" dirty="0">
                <a:solidFill>
                  <a:srgbClr val="FFFFFF"/>
                </a:solidFill>
              </a:rPr>
              <a:t>Custom-written; capitalizing on several application servers and an Oracle-based data tier.</a:t>
            </a:r>
          </a:p>
          <a:p>
            <a:pPr marL="488632" lvl="1" indent="-252086" defTabSz="685710">
              <a:spcBef>
                <a:spcPts val="1176"/>
              </a:spcBef>
              <a:spcAft>
                <a:spcPts val="600"/>
              </a:spcAft>
            </a:pPr>
            <a:r>
              <a:rPr lang="en-US" sz="2800" dirty="0">
                <a:solidFill>
                  <a:srgbClr val="FFFFFF"/>
                </a:solidFill>
              </a:rPr>
              <a:t>Email</a:t>
            </a:r>
          </a:p>
          <a:p>
            <a:pPr marL="700279" lvl="2" indent="-252086" defTabSz="685710">
              <a:spcBef>
                <a:spcPts val="1176"/>
              </a:spcBef>
              <a:spcAft>
                <a:spcPts val="600"/>
              </a:spcAft>
            </a:pPr>
            <a:r>
              <a:rPr lang="en-US" sz="2408" dirty="0">
                <a:solidFill>
                  <a:srgbClr val="FFFFFF"/>
                </a:solidFill>
              </a:rPr>
              <a:t>Exchange Server 2010; capitalizing on DAGs that span their 2 datacenters.</a:t>
            </a:r>
          </a:p>
        </p:txBody>
      </p:sp>
    </p:spTree>
    <p:extLst>
      <p:ext uri="{BB962C8B-B14F-4D97-AF65-F5344CB8AC3E}">
        <p14:creationId xmlns:p14="http://schemas.microsoft.com/office/powerpoint/2010/main" val="2103374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Additional applications requirements</a:t>
            </a:r>
          </a:p>
          <a:p>
            <a:pPr marL="488632" lvl="1" indent="-252086" defTabSz="685710">
              <a:spcBef>
                <a:spcPts val="1176"/>
              </a:spcBef>
              <a:spcAft>
                <a:spcPts val="600"/>
              </a:spcAft>
            </a:pPr>
            <a:r>
              <a:rPr lang="en-US" sz="2408" dirty="0">
                <a:solidFill>
                  <a:srgbClr val="FFFFFF"/>
                </a:solidFill>
              </a:rPr>
              <a:t>A large number of multi-tier custom business apps that, due to their legacy dependencies, will likely be migrated to Azure IaaS.</a:t>
            </a:r>
          </a:p>
        </p:txBody>
      </p:sp>
    </p:spTree>
    <p:extLst>
      <p:ext uri="{BB962C8B-B14F-4D97-AF65-F5344CB8AC3E}">
        <p14:creationId xmlns:p14="http://schemas.microsoft.com/office/powerpoint/2010/main" val="2293030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189176"/>
            <a:ext cx="11653523" cy="4578578"/>
          </a:xfrm>
        </p:spPr>
        <p:txBody>
          <a:bodyPr>
            <a:noAutofit/>
          </a:bodyPr>
          <a:lstStyle/>
          <a:p>
            <a:pPr marL="0" lvl="0" indent="0" defTabSz="685710">
              <a:spcBef>
                <a:spcPts val="1176"/>
              </a:spcBef>
              <a:spcAft>
                <a:spcPts val="600"/>
              </a:spcAft>
              <a:buNone/>
            </a:pPr>
            <a:r>
              <a:rPr lang="en-US" sz="3600" dirty="0">
                <a:solidFill>
                  <a:schemeClr val="tx1"/>
                </a:solidFill>
              </a:rPr>
              <a:t>Pilot</a:t>
            </a:r>
            <a:r>
              <a:rPr lang="en-US" sz="3600" dirty="0">
                <a:solidFill>
                  <a:schemeClr val="tx1"/>
                </a:solidFill>
                <a:cs typeface="Segoe UI" panose="020B0502040204020203" pitchFamily="34" charset="0"/>
              </a:rPr>
              <a:t> application </a:t>
            </a:r>
            <a:r>
              <a:rPr lang="en-US" sz="3600" dirty="0">
                <a:solidFill>
                  <a:schemeClr val="tx1"/>
                </a:solidFill>
              </a:rPr>
              <a:t>running on </a:t>
            </a:r>
            <a:r>
              <a:rPr lang="en-US" sz="3600" dirty="0">
                <a:solidFill>
                  <a:schemeClr val="tx1"/>
                </a:solidFill>
                <a:cs typeface="Segoe UI" panose="020B0502040204020203" pitchFamily="34" charset="0"/>
              </a:rPr>
              <a:t>cloud </a:t>
            </a:r>
          </a:p>
          <a:p>
            <a:pPr marL="488632" lvl="1" indent="-252086" defTabSz="685710">
              <a:spcBef>
                <a:spcPts val="1176"/>
              </a:spcBef>
              <a:spcAft>
                <a:spcPts val="600"/>
              </a:spcAft>
            </a:pPr>
            <a:r>
              <a:rPr lang="en-US" sz="2800" dirty="0">
                <a:solidFill>
                  <a:srgbClr val="FFFFFF"/>
                </a:solidFill>
              </a:rPr>
              <a:t>A new application running fully on cloud will be used as their new marketing site. </a:t>
            </a:r>
          </a:p>
          <a:p>
            <a:pPr marL="488632" lvl="1" indent="-252086" defTabSz="685710">
              <a:spcBef>
                <a:spcPts val="1176"/>
              </a:spcBef>
              <a:spcAft>
                <a:spcPts val="600"/>
              </a:spcAft>
            </a:pPr>
            <a:r>
              <a:rPr lang="en-US" sz="2800" dirty="0">
                <a:solidFill>
                  <a:srgbClr val="FFFFFF"/>
                </a:solidFill>
              </a:rPr>
              <a:t>A cloud-native security solution is required.</a:t>
            </a:r>
          </a:p>
          <a:p>
            <a:pPr marL="488632" lvl="1" indent="-252086" defTabSz="685710">
              <a:spcBef>
                <a:spcPts val="1176"/>
              </a:spcBef>
              <a:spcAft>
                <a:spcPts val="600"/>
              </a:spcAft>
            </a:pPr>
            <a:r>
              <a:rPr lang="en-US" sz="2800" dirty="0">
                <a:solidFill>
                  <a:srgbClr val="FFFFFF"/>
                </a:solidFill>
              </a:rPr>
              <a:t>The application must be fully isolated from their business-critical applications.</a:t>
            </a:r>
          </a:p>
          <a:p>
            <a:pPr marL="488632" lvl="1" indent="-252086" defTabSz="685710">
              <a:spcBef>
                <a:spcPts val="1176"/>
              </a:spcBef>
              <a:spcAft>
                <a:spcPts val="600"/>
              </a:spcAft>
            </a:pPr>
            <a:r>
              <a:rPr lang="en-US" sz="2800" dirty="0">
                <a:solidFill>
                  <a:srgbClr val="FFFFFF"/>
                </a:solidFill>
              </a:rPr>
              <a:t>The application should use PaaS rather than IaaS.</a:t>
            </a:r>
          </a:p>
        </p:txBody>
      </p:sp>
    </p:spTree>
    <p:extLst>
      <p:ext uri="{BB962C8B-B14F-4D97-AF65-F5344CB8AC3E}">
        <p14:creationId xmlns:p14="http://schemas.microsoft.com/office/powerpoint/2010/main" val="363277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9239" y="1189177"/>
            <a:ext cx="11653523" cy="3785652"/>
          </a:xfrm>
        </p:spPr>
        <p:txBody>
          <a:bodyPr/>
          <a:lstStyle/>
          <a:p>
            <a:r>
              <a:rPr lang="en-US" sz="3600" dirty="0">
                <a:latin typeface="+mn-lt"/>
                <a:cs typeface="Segoe UI" panose="020B0502040204020203" pitchFamily="34" charset="0"/>
              </a:rPr>
              <a:t>Detailed architecture and plan for providing robust, secure connectivity between their datacenters and Azure.</a:t>
            </a:r>
          </a:p>
          <a:p>
            <a:r>
              <a:rPr lang="en-US" sz="3600" dirty="0">
                <a:latin typeface="+mn-lt"/>
                <a:cs typeface="Segoe UI" panose="020B0502040204020203" pitchFamily="34" charset="0"/>
              </a:rPr>
              <a:t>Azure Virtual Networking architecture and plan for providing an enterprise-class networking scenario, supporting secure data flow between tiers in an n-tier application.</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030150"/>
            <a:ext cx="11653523" cy="3287054"/>
          </a:xfrm>
        </p:spPr>
        <p:txBody>
          <a:bodyPr/>
          <a:lstStyle/>
          <a:p>
            <a:r>
              <a:rPr lang="en-US" sz="3600" dirty="0">
                <a:latin typeface="+mn-lt"/>
                <a:cs typeface="Segoe UI" panose="020B0502040204020203" pitchFamily="34" charset="0"/>
              </a:rPr>
              <a:t>End result is a network design that allows applications to run both on-premises and in Azure.</a:t>
            </a:r>
          </a:p>
          <a:p>
            <a:r>
              <a:rPr lang="en-US" sz="3600" dirty="0">
                <a:latin typeface="+mn-lt"/>
                <a:cs typeface="Segoe UI" panose="020B0502040204020203" pitchFamily="34" charset="0"/>
              </a:rPr>
              <a:t>All the incoming traffic must be inspected in order to ensure protection against SQL injections, cross-site scripting and other web attacks such as http protocol violation. </a:t>
            </a:r>
          </a:p>
        </p:txBody>
      </p:sp>
    </p:spTree>
    <p:extLst>
      <p:ext uri="{BB962C8B-B14F-4D97-AF65-F5344CB8AC3E}">
        <p14:creationId xmlns:p14="http://schemas.microsoft.com/office/powerpoint/2010/main" val="3756933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220651"/>
            <a:ext cx="11653523" cy="5115246"/>
          </a:xfrm>
        </p:spPr>
        <p:txBody>
          <a:bodyPr/>
          <a:lstStyle/>
          <a:p>
            <a:r>
              <a:rPr lang="en-US" sz="3600" dirty="0">
                <a:latin typeface="+mn-lt"/>
              </a:rPr>
              <a:t>For the new cloud application, related PaaS services need to be deployed in order to run the application. </a:t>
            </a:r>
          </a:p>
          <a:p>
            <a:r>
              <a:rPr lang="en-US" sz="3600" dirty="0">
                <a:latin typeface="+mn-lt"/>
              </a:rPr>
              <a:t>Traffic going to the new application will not be redirected to the on-premises corporate network.</a:t>
            </a:r>
          </a:p>
          <a:p>
            <a:r>
              <a:rPr lang="en-US" sz="3600" dirty="0">
                <a:latin typeface="+mn-lt"/>
              </a:rPr>
              <a:t>Instead, Woodgrove are looking to deploy a cloud-native security solution for this pilot.</a:t>
            </a:r>
          </a:p>
          <a:p>
            <a:r>
              <a:rPr lang="en-US" sz="3600" dirty="0">
                <a:latin typeface="+mn-lt"/>
              </a:rPr>
              <a:t>The web app architecture requires URL-based routing, redirection, and SSL termination.</a:t>
            </a:r>
          </a:p>
          <a:p>
            <a:pPr marL="0" indent="0">
              <a:buNone/>
            </a:pPr>
            <a:endParaRPr lang="en-US" sz="3600" dirty="0">
              <a:latin typeface="+mn-lt"/>
            </a:endParaRPr>
          </a:p>
        </p:txBody>
      </p:sp>
    </p:spTree>
    <p:extLst>
      <p:ext uri="{BB962C8B-B14F-4D97-AF65-F5344CB8AC3E}">
        <p14:creationId xmlns:p14="http://schemas.microsoft.com/office/powerpoint/2010/main" val="3343653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018472"/>
          </a:xfrm>
        </p:spPr>
        <p:txBody>
          <a:bodyPr/>
          <a:lstStyle/>
          <a:p>
            <a:r>
              <a:rPr lang="en-US" sz="3600" dirty="0">
                <a:cs typeface="Segoe UI" panose="020B0502040204020203" pitchFamily="34" charset="0"/>
              </a:rPr>
              <a:t>Tight regulatory compliance requirements:</a:t>
            </a:r>
          </a:p>
          <a:p>
            <a:pPr lvl="1"/>
            <a:r>
              <a:rPr lang="en-US" sz="2800" dirty="0">
                <a:cs typeface="Segoe UI" panose="020B0502040204020203" pitchFamily="34" charset="0"/>
              </a:rPr>
              <a:t>Security must be a key tenant of all operations including those related to technology.</a:t>
            </a:r>
          </a:p>
          <a:p>
            <a:pPr lvl="1"/>
            <a:r>
              <a:rPr lang="en-US" sz="2800" dirty="0">
                <a:cs typeface="Segoe UI" panose="020B0502040204020203" pitchFamily="34" charset="0"/>
              </a:rPr>
              <a:t>CSO is opposed to using services solely accessible over the public internet (Office 365, CRM, and other Microsoft SaaS are off limits).</a:t>
            </a:r>
          </a:p>
          <a:p>
            <a:pPr lvl="1"/>
            <a:r>
              <a:rPr lang="en-US" sz="2800" dirty="0">
                <a:cs typeface="Segoe UI" panose="020B0502040204020203" pitchFamily="34" charset="0"/>
              </a:rPr>
              <a:t>PaaS services accessible over the internet are also unusable.</a:t>
            </a:r>
          </a:p>
          <a:p>
            <a:pPr lvl="1"/>
            <a:r>
              <a:rPr lang="en-US" sz="2800" dirty="0">
                <a:cs typeface="Segoe UI" panose="020B0502040204020203" pitchFamily="34" charset="0"/>
              </a:rPr>
              <a:t>Relegated Woodgrove to “private” Azure services such as IaaS.</a:t>
            </a:r>
          </a:p>
          <a:p>
            <a:endParaRPr lang="en-US"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567404"/>
          </a:xfrm>
        </p:spPr>
        <p:txBody>
          <a:bodyPr/>
          <a:lstStyle/>
          <a:p>
            <a:r>
              <a:rPr lang="en-US" sz="3200" dirty="0">
                <a:cs typeface="Segoe UI" panose="020B0502040204020203" pitchFamily="34" charset="0"/>
              </a:rPr>
              <a:t>Director of Network Operations believes complex “Enterprise-grade” networking scenarios cannot be deployed in hyper-scale public clouds.</a:t>
            </a:r>
          </a:p>
          <a:p>
            <a:endParaRPr lang="en-US" sz="3200" dirty="0">
              <a:cs typeface="Segoe UI" panose="020B0502040204020203" pitchFamily="34" charset="0"/>
            </a:endParaRPr>
          </a:p>
          <a:p>
            <a:r>
              <a:rPr lang="en-US" sz="3200" dirty="0">
                <a:cs typeface="Segoe UI" panose="020B0502040204020203" pitchFamily="34" charset="0"/>
              </a:rPr>
              <a:t>Director of Network Operations requires that engineers have the ability to analyze traffic flows and capture packets when needed.</a:t>
            </a:r>
          </a:p>
          <a:p>
            <a:endParaRPr lang="en-US" sz="3200" dirty="0">
              <a:cs typeface="Segoe UI" panose="020B0502040204020203" pitchFamily="34" charset="0"/>
            </a:endParaRPr>
          </a:p>
          <a:p>
            <a:r>
              <a:rPr lang="en-US" sz="3200" dirty="0">
                <a:cs typeface="Segoe UI" panose="020B0502040204020203" pitchFamily="34" charset="0"/>
              </a:rPr>
              <a:t>Need to provide detailed solution plans, case studies, and customer testimonials to help better understand.</a:t>
            </a:r>
            <a:endParaRPr lang="en-US" sz="3600" dirty="0"/>
          </a:p>
        </p:txBody>
      </p:sp>
    </p:spTree>
    <p:extLst>
      <p:ext uri="{BB962C8B-B14F-4D97-AF65-F5344CB8AC3E}">
        <p14:creationId xmlns:p14="http://schemas.microsoft.com/office/powerpoint/2010/main" val="2864315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2132269" y="1098242"/>
            <a:ext cx="6248379" cy="683264"/>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Azure Infrastructure as a Service (IaaS)</a:t>
            </a:r>
          </a:p>
        </p:txBody>
      </p:sp>
      <p:pic>
        <p:nvPicPr>
          <p:cNvPr id="5" name="Picture 4" descr="Infographic of common scenarios&#10;&#10;A diagram that depicts Virtual machines, virtual networks, hybrid connectivity, VPN gateway, virtual appliances, load balancers and storage&#10;">
            <a:extLst>
              <a:ext uri="{FF2B5EF4-FFF2-40B4-BE49-F238E27FC236}">
                <a16:creationId xmlns:a16="http://schemas.microsoft.com/office/drawing/2014/main" id="{F2BDFBC7-2E7D-4A4D-AB57-E117ACD98572}"/>
              </a:ext>
            </a:extLst>
          </p:cNvPr>
          <p:cNvPicPr>
            <a:picLocks noChangeAspect="1"/>
          </p:cNvPicPr>
          <p:nvPr/>
        </p:nvPicPr>
        <p:blipFill>
          <a:blip r:embed="rId3"/>
          <a:stretch>
            <a:fillRect/>
          </a:stretch>
        </p:blipFill>
        <p:spPr>
          <a:xfrm>
            <a:off x="1618153" y="1624711"/>
            <a:ext cx="6248379" cy="2862020"/>
          </a:xfrm>
          <a:prstGeom prst="rect">
            <a:avLst/>
          </a:prstGeom>
        </p:spPr>
      </p:pic>
      <p:sp>
        <p:nvSpPr>
          <p:cNvPr id="13" name="TextBox 12">
            <a:extLst>
              <a:ext uri="{FF2B5EF4-FFF2-40B4-BE49-F238E27FC236}">
                <a16:creationId xmlns:a16="http://schemas.microsoft.com/office/drawing/2014/main" id="{7E7AE8F8-75C8-45EA-916D-F986C112572B}"/>
              </a:ext>
            </a:extLst>
          </p:cNvPr>
          <p:cNvSpPr txBox="1"/>
          <p:nvPr/>
        </p:nvSpPr>
        <p:spPr>
          <a:xfrm>
            <a:off x="1965999" y="4353892"/>
            <a:ext cx="4149484"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VPN gateway</a:t>
            </a:r>
          </a:p>
          <a:p>
            <a:pPr>
              <a:lnSpc>
                <a:spcPct val="90000"/>
              </a:lnSpc>
              <a:spcAft>
                <a:spcPts val="600"/>
              </a:spcAft>
            </a:pPr>
            <a:r>
              <a:rPr lang="en-US" sz="2400" dirty="0">
                <a:gradFill>
                  <a:gsLst>
                    <a:gs pos="2917">
                      <a:schemeClr val="tx1"/>
                    </a:gs>
                    <a:gs pos="30000">
                      <a:schemeClr val="tx1"/>
                    </a:gs>
                  </a:gsLst>
                  <a:lin ang="5400000" scaled="0"/>
                </a:gradFill>
              </a:rPr>
              <a:t>Virtual appliances</a:t>
            </a:r>
          </a:p>
        </p:txBody>
      </p:sp>
      <p:sp>
        <p:nvSpPr>
          <p:cNvPr id="18" name="Rectangle 17">
            <a:extLst>
              <a:ext uri="{FF2B5EF4-FFF2-40B4-BE49-F238E27FC236}">
                <a16:creationId xmlns:a16="http://schemas.microsoft.com/office/drawing/2014/main" id="{BA1A90AE-9682-4394-BC32-018C71CCDB30}"/>
              </a:ext>
            </a:extLst>
          </p:cNvPr>
          <p:cNvSpPr/>
          <p:nvPr/>
        </p:nvSpPr>
        <p:spPr>
          <a:xfrm>
            <a:off x="4671958" y="4406909"/>
            <a:ext cx="3582742" cy="2062103"/>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Hybrid connectivity </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Storage</a:t>
            </a:r>
          </a:p>
          <a:p>
            <a:pPr>
              <a:lnSpc>
                <a:spcPct val="90000"/>
              </a:lnSpc>
              <a:spcAft>
                <a:spcPts val="600"/>
              </a:spcAft>
            </a:pPr>
            <a:r>
              <a:rPr lang="en-US" sz="2400" dirty="0">
                <a:gradFill>
                  <a:gsLst>
                    <a:gs pos="2917">
                      <a:schemeClr val="tx1"/>
                    </a:gs>
                    <a:gs pos="30000">
                      <a:schemeClr val="tx1"/>
                    </a:gs>
                  </a:gsLst>
                  <a:lin ang="5400000" scaled="0"/>
                </a:gradFill>
              </a:rPr>
              <a:t>Web Application firewall</a:t>
            </a:r>
          </a:p>
          <a:p>
            <a:pPr>
              <a:lnSpc>
                <a:spcPct val="90000"/>
              </a:lnSpc>
              <a:spcAft>
                <a:spcPts val="600"/>
              </a:spcAft>
            </a:pPr>
            <a:r>
              <a:rPr lang="en-US" sz="2400" dirty="0">
                <a:gradFill>
                  <a:gsLst>
                    <a:gs pos="2917">
                      <a:schemeClr val="tx1"/>
                    </a:gs>
                    <a:gs pos="30000">
                      <a:schemeClr val="tx1"/>
                    </a:gs>
                  </a:gsLst>
                  <a:lin ang="5400000" scaled="0"/>
                </a:gradFill>
              </a:rPr>
              <a:t>Azure Firewall</a:t>
            </a:r>
          </a:p>
        </p:txBody>
      </p:sp>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60028"/>
            <a:ext cx="11329725" cy="3742563"/>
          </a:xfrm>
          <a:prstGeom prst="rect">
            <a:avLst/>
          </a:prstGeom>
          <a:noFill/>
        </p:spPr>
        <p:txBody>
          <a:bodyPr wrap="square" lIns="182880" tIns="146304" rIns="182880" bIns="146304" rtlCol="0">
            <a:spAutoFit/>
          </a:bodyPr>
          <a:lstStyle/>
          <a:p>
            <a:r>
              <a:rPr lang="en-US" sz="2800" dirty="0"/>
              <a:t>In this whiteboard design session, you will look at the process of configuring an enterprise-class network within Azure. Your design will include technologies to connect multiple virtual networks, as well as using capabilities such as routing to deploy network virtual appliances such as firewalls to secure your deployment.</a:t>
            </a:r>
          </a:p>
          <a:p>
            <a:endParaRPr lang="en-US" sz="2800" dirty="0"/>
          </a:p>
          <a:p>
            <a:r>
              <a:rPr lang="en-US" sz="2800" dirty="0"/>
              <a:t>At the end of this whiteboard design session, you will be better able to design solutions using Azure Networking features and capabilities.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45486272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be prepared to present your solutions to others.</a:t>
                      </a: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a:t>
                      </a: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03549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group is the Microsoft team and the other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Switch roles and repeat Steps 2-6.</a:t>
            </a: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5789"/>
            <a:ext cx="11653523" cy="2052030"/>
          </a:xfrm>
        </p:spPr>
        <p:txBody>
          <a:bodyPr>
            <a:noAutofit/>
          </a:bodyPr>
          <a:lstStyle/>
          <a:p>
            <a:r>
              <a:rPr lang="en-US" sz="3600" dirty="0">
                <a:solidFill>
                  <a:schemeClr val="tx1"/>
                </a:solidFill>
              </a:rPr>
              <a:t>Director of Network Operations</a:t>
            </a:r>
          </a:p>
          <a:p>
            <a:endParaRPr lang="en-US" sz="3600" dirty="0">
              <a:solidFill>
                <a:schemeClr val="tx1"/>
              </a:solidFill>
            </a:endParaRPr>
          </a:p>
          <a:p>
            <a:r>
              <a:rPr lang="en-US" sz="3600" dirty="0">
                <a:solidFill>
                  <a:schemeClr val="tx1"/>
                </a:solidFill>
              </a:rPr>
              <a:t>Corporate Security Officer</a:t>
            </a:r>
          </a:p>
          <a:p>
            <a:endParaRPr lang="en-US" sz="3600" dirty="0">
              <a:solidFill>
                <a:schemeClr val="tx1"/>
              </a:solidFill>
            </a:endParaRPr>
          </a:p>
          <a:p>
            <a:r>
              <a:rPr lang="en-US" sz="3600" dirty="0">
                <a:solidFill>
                  <a:schemeClr val="tx1"/>
                </a:solidFill>
              </a:rPr>
              <a:t>Corporate Compliance Officer</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42252"/>
          </a:xfrm>
        </p:spPr>
        <p:txBody>
          <a:bodyPr>
            <a:noAutofit/>
          </a:bodyPr>
          <a:lstStyle/>
          <a:p>
            <a:r>
              <a:rPr lang="en-US" sz="3600" dirty="0">
                <a:solidFill>
                  <a:schemeClr val="tx1"/>
                </a:solidFill>
              </a:rPr>
              <a:t>The solution for Woodgrove involves several technologies, including:</a:t>
            </a:r>
          </a:p>
          <a:p>
            <a:pPr lvl="1"/>
            <a:r>
              <a:rPr lang="en-US" sz="2800" dirty="0">
                <a:solidFill>
                  <a:schemeClr val="tx1"/>
                </a:solidFill>
              </a:rPr>
              <a:t>ExpressRoute with private and Microsoft peering with route filters, enabling connectivity to VMs and Vnets.</a:t>
            </a:r>
          </a:p>
          <a:p>
            <a:pPr lvl="1"/>
            <a:r>
              <a:rPr lang="en-US" sz="2800" dirty="0"/>
              <a:t>Azure Bastion service for secure remote administration with Just-in-time (JIT) virtual machine access for RDP port security.</a:t>
            </a:r>
          </a:p>
          <a:p>
            <a:pPr lvl="1"/>
            <a:r>
              <a:rPr lang="en-US" sz="2800" dirty="0">
                <a:solidFill>
                  <a:schemeClr val="tx1"/>
                </a:solidFill>
              </a:rPr>
              <a:t>Azure Firewall for protecting connections between on-premises and Azure.</a:t>
            </a:r>
          </a:p>
          <a:p>
            <a:pPr lvl="1"/>
            <a:r>
              <a:rPr lang="en-US" sz="2800" dirty="0">
                <a:solidFill>
                  <a:schemeClr val="tx1"/>
                </a:solidFill>
              </a:rPr>
              <a:t>Virtual Network Service endpoints to further secure access to PaaS services such as storage and Azure SQL.</a:t>
            </a:r>
          </a:p>
          <a:p>
            <a:endParaRPr lang="en-US" sz="2800" dirty="0">
              <a:solidFill>
                <a:schemeClr val="tx1"/>
              </a:solidFill>
              <a:latin typeface="+mn-lt"/>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030556"/>
            <a:ext cx="11653523" cy="5668823"/>
          </a:xfrm>
        </p:spPr>
        <p:txBody>
          <a:bodyPr>
            <a:noAutofit/>
          </a:bodyPr>
          <a:lstStyle/>
          <a:p>
            <a:pPr marL="0" indent="0">
              <a:buNone/>
            </a:pPr>
            <a:r>
              <a:rPr lang="en-US" sz="3200" dirty="0">
                <a:solidFill>
                  <a:schemeClr val="tx1"/>
                </a:solidFill>
              </a:rPr>
              <a:t>An enterprise-class configuration within an Azure Virtual Network to support a 3-tier application. Components of this solution include:</a:t>
            </a:r>
            <a:endParaRPr lang="en-US" sz="2400" dirty="0">
              <a:solidFill>
                <a:schemeClr val="tx1"/>
              </a:solidFill>
              <a:latin typeface="+mn-lt"/>
            </a:endParaRPr>
          </a:p>
          <a:p>
            <a:pPr lvl="1"/>
            <a:r>
              <a:rPr lang="en-US" sz="2800" dirty="0">
                <a:solidFill>
                  <a:schemeClr val="tx1"/>
                </a:solidFill>
              </a:rPr>
              <a:t>Multiple </a:t>
            </a:r>
            <a:r>
              <a:rPr lang="en-US" sz="2800" dirty="0">
                <a:solidFill>
                  <a:schemeClr val="tx1"/>
                </a:solidFill>
                <a:latin typeface="+mn-lt"/>
              </a:rPr>
              <a:t>Virtual Networks configured in a hub-spoke topology.</a:t>
            </a:r>
          </a:p>
          <a:p>
            <a:pPr lvl="1"/>
            <a:endParaRPr lang="en-US" sz="1800" dirty="0">
              <a:solidFill>
                <a:schemeClr val="tx1"/>
              </a:solidFill>
              <a:latin typeface="+mn-lt"/>
            </a:endParaRPr>
          </a:p>
          <a:p>
            <a:pPr lvl="1"/>
            <a:r>
              <a:rPr lang="en-US" sz="2800" dirty="0">
                <a:solidFill>
                  <a:schemeClr val="tx1"/>
                </a:solidFill>
                <a:latin typeface="+mn-lt"/>
              </a:rPr>
              <a:t>Multiple subnets </a:t>
            </a:r>
            <a:r>
              <a:rPr lang="en-US" sz="2800" dirty="0">
                <a:solidFill>
                  <a:schemeClr val="tx1"/>
                </a:solidFill>
              </a:rPr>
              <a:t>for the hub and spoke</a:t>
            </a:r>
          </a:p>
          <a:p>
            <a:pPr lvl="2"/>
            <a:r>
              <a:rPr lang="en-US" sz="2800" dirty="0">
                <a:solidFill>
                  <a:schemeClr val="tx1"/>
                </a:solidFill>
                <a:latin typeface="+mn-lt"/>
              </a:rPr>
              <a:t>Hub – Gateway, Perimeter, Bastion</a:t>
            </a:r>
          </a:p>
          <a:p>
            <a:pPr lvl="2"/>
            <a:r>
              <a:rPr lang="en-US" sz="2800" dirty="0">
                <a:solidFill>
                  <a:schemeClr val="tx1"/>
                </a:solidFill>
              </a:rPr>
              <a:t>Spoke – Web tier, Business tier, Data tier</a:t>
            </a:r>
          </a:p>
          <a:p>
            <a:pPr lvl="2"/>
            <a:endParaRPr lang="en-US" sz="1800" dirty="0">
              <a:solidFill>
                <a:schemeClr val="tx1"/>
              </a:solidFill>
              <a:latin typeface="+mn-lt"/>
            </a:endParaRPr>
          </a:p>
          <a:p>
            <a:pPr lvl="1"/>
            <a:r>
              <a:rPr lang="en-US" sz="2800" dirty="0">
                <a:solidFill>
                  <a:schemeClr val="tx1"/>
                </a:solidFill>
              </a:rPr>
              <a:t>Azure Firewall configured with rules that define allowed and denied network traffic between on-premises and Azure workloads</a:t>
            </a: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998154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3200" dirty="0">
                <a:solidFill>
                  <a:schemeClr val="tx1"/>
                </a:solidFill>
                <a:latin typeface="+mn-lt"/>
              </a:rPr>
              <a:t>Five Route Tables associated with their corresponding subnets, each with specific user-defined routes configured.</a:t>
            </a:r>
          </a:p>
          <a:p>
            <a:r>
              <a:rPr lang="en-US" sz="3200" dirty="0">
                <a:solidFill>
                  <a:schemeClr val="tx1"/>
                </a:solidFill>
                <a:latin typeface="+mn-lt"/>
              </a:rPr>
              <a:t>Five network security groups associated with their respective subnets, each with specific allow/deny rules configured.</a:t>
            </a:r>
          </a:p>
          <a:p>
            <a:r>
              <a:rPr lang="en-US" sz="3200" dirty="0">
                <a:solidFill>
                  <a:schemeClr val="tx1"/>
                </a:solidFill>
                <a:latin typeface="+mn-lt"/>
              </a:rPr>
              <a:t>Application Security Groups (three per each multi-tier legacy business app) to secure traffic within the same subnet, along with the corresponding Network Security Groups.</a:t>
            </a:r>
          </a:p>
          <a:p>
            <a:r>
              <a:rPr lang="en-US" sz="3200" dirty="0">
                <a:solidFill>
                  <a:schemeClr val="tx1"/>
                </a:solidFill>
                <a:latin typeface="+mn-lt"/>
              </a:rPr>
              <a:t>One Azure web application firewall that will protect and inspect incoming traffic.</a:t>
            </a:r>
          </a:p>
        </p:txBody>
      </p:sp>
    </p:spTree>
    <p:extLst>
      <p:ext uri="{BB962C8B-B14F-4D97-AF65-F5344CB8AC3E}">
        <p14:creationId xmlns:p14="http://schemas.microsoft.com/office/powerpoint/2010/main" val="568269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480D2-9A32-49E6-8D85-10033D9409CB}"/>
              </a:ext>
            </a:extLst>
          </p:cNvPr>
          <p:cNvSpPr>
            <a:spLocks noGrp="1"/>
          </p:cNvSpPr>
          <p:nvPr>
            <p:ph type="title"/>
          </p:nvPr>
        </p:nvSpPr>
        <p:spPr/>
        <p:txBody>
          <a:bodyPr/>
          <a:lstStyle/>
          <a:p>
            <a:r>
              <a:rPr lang="en-US" dirty="0">
                <a:solidFill>
                  <a:schemeClr val="tx1"/>
                </a:solidFill>
              </a:rPr>
              <a:t>Preferred solution (continued)</a:t>
            </a:r>
          </a:p>
        </p:txBody>
      </p:sp>
      <p:pic>
        <p:nvPicPr>
          <p:cNvPr id="5" name="Picture 4" descr="Preferred Solution&#10;&#10;A diagram that depicts the network flow from two on-premises sites where the traffic flows through Equinix and Level 3 using VPN and ExpressRoute. Multiple virtual networks in Azure are connected via VPN peering.&#10;&#10;In this diagram, we are showing that website Internet access flows through an Azure Traffic Manager and terminates at the next generation firewall located at the Equinix data center in Chicago, or the Level 3 data center in Plano, Texas.  &#10;&#10;Each of the firewalls from these data centers have a site to site VPN tunnel over a private ExpressRoute connection to the Azure Firewall in the Hub VNET in Azure that includes the Gateway subnet gateway for production traffic and the Bastion subnet to allow for secure management traffic.  &#10;&#10;The Hub VNET is peered to allow access to the Application VNET which includes the Web tier, Business tier, and Data tier subnets.  Virtual machines within the Application VNET are then connected to various platform services, such as Azure SQL database, Azure storage, and Azure SQL Datawarehouse through a virtual network service endpoint.">
            <a:extLst>
              <a:ext uri="{FF2B5EF4-FFF2-40B4-BE49-F238E27FC236}">
                <a16:creationId xmlns:a16="http://schemas.microsoft.com/office/drawing/2014/main" id="{8200E366-1797-4F75-83BA-092CDAA96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255" y="1124289"/>
            <a:ext cx="11083489" cy="5444200"/>
          </a:xfrm>
          <a:prstGeom prst="rect">
            <a:avLst/>
          </a:prstGeom>
        </p:spPr>
      </p:pic>
    </p:spTree>
    <p:extLst>
      <p:ext uri="{BB962C8B-B14F-4D97-AF65-F5344CB8AC3E}">
        <p14:creationId xmlns:p14="http://schemas.microsoft.com/office/powerpoint/2010/main" val="422763747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97AA8-669D-4F1E-B050-28520867EDB9}"/>
              </a:ext>
            </a:extLst>
          </p:cNvPr>
          <p:cNvSpPr>
            <a:spLocks noGrp="1"/>
          </p:cNvSpPr>
          <p:nvPr>
            <p:ph type="title"/>
          </p:nvPr>
        </p:nvSpPr>
        <p:spPr/>
        <p:txBody>
          <a:bodyPr/>
          <a:lstStyle/>
          <a:p>
            <a:r>
              <a:rPr lang="en-US" sz="4400" dirty="0"/>
              <a:t>Preferred solution (continued)</a:t>
            </a:r>
          </a:p>
        </p:txBody>
      </p:sp>
      <p:sp>
        <p:nvSpPr>
          <p:cNvPr id="2" name="Text Placeholder 1">
            <a:extLst>
              <a:ext uri="{FF2B5EF4-FFF2-40B4-BE49-F238E27FC236}">
                <a16:creationId xmlns:a16="http://schemas.microsoft.com/office/drawing/2014/main" id="{3DE811D4-CB27-4E55-B7F0-CE184F643F12}"/>
              </a:ext>
            </a:extLst>
          </p:cNvPr>
          <p:cNvSpPr>
            <a:spLocks noGrp="1"/>
          </p:cNvSpPr>
          <p:nvPr>
            <p:ph type="body" sz="quarter" idx="10"/>
          </p:nvPr>
        </p:nvSpPr>
        <p:spPr>
          <a:xfrm>
            <a:off x="269238" y="1084112"/>
            <a:ext cx="11653523" cy="5875455"/>
          </a:xfrm>
        </p:spPr>
        <p:txBody>
          <a:bodyPr/>
          <a:lstStyle/>
          <a:p>
            <a:pPr marL="0" indent="0">
              <a:buNone/>
            </a:pPr>
            <a:r>
              <a:rPr lang="en-US" sz="3600" dirty="0"/>
              <a:t>ExpressRoute configuration details:</a:t>
            </a:r>
          </a:p>
          <a:p>
            <a:r>
              <a:rPr lang="en-US" sz="2800" dirty="0">
                <a:latin typeface="+mn-lt"/>
              </a:rPr>
              <a:t>Two ExpressRoute circuits will be provisioned:</a:t>
            </a:r>
          </a:p>
          <a:p>
            <a:pPr lvl="1"/>
            <a:r>
              <a:rPr lang="en-US" sz="2400" dirty="0"/>
              <a:t>First in Dallas, TX (corresponding to the Plano, TX datacenter)</a:t>
            </a:r>
          </a:p>
          <a:p>
            <a:pPr lvl="2"/>
            <a:r>
              <a:rPr lang="en-US" sz="2200" dirty="0"/>
              <a:t>Level 3 is the communications provider </a:t>
            </a:r>
          </a:p>
          <a:p>
            <a:pPr lvl="1"/>
            <a:r>
              <a:rPr lang="en-US" sz="2400" dirty="0"/>
              <a:t>Second in Chicago, IL (corresponding to Chicago, IL datacenter)</a:t>
            </a:r>
          </a:p>
          <a:p>
            <a:pPr lvl="2"/>
            <a:r>
              <a:rPr lang="en-US" sz="2200" dirty="0"/>
              <a:t>Equinix is the connectivity provider</a:t>
            </a:r>
          </a:p>
          <a:p>
            <a:pPr lvl="2"/>
            <a:endParaRPr lang="en-US" sz="1400" dirty="0"/>
          </a:p>
          <a:p>
            <a:r>
              <a:rPr lang="en-US" sz="2800" dirty="0">
                <a:latin typeface="+mn-lt"/>
              </a:rPr>
              <a:t>Capitalizing on different providers will enable Woodgrove to maintain connectivity to Azure even in the case of a catastrophic provider issue. </a:t>
            </a:r>
          </a:p>
          <a:p>
            <a:endParaRPr lang="en-US" sz="1600" dirty="0">
              <a:latin typeface="+mn-lt"/>
            </a:endParaRPr>
          </a:p>
          <a:p>
            <a:r>
              <a:rPr lang="en-US" sz="2800" dirty="0">
                <a:latin typeface="+mn-lt"/>
              </a:rPr>
              <a:t>After study, the unlimited licensing option with 1 Gbps was chosen for both ExpressRoute circuits. The use of a Microsoft peering path necessitates an ExpressRoute standard SKU at minimum.</a:t>
            </a:r>
          </a:p>
          <a:p>
            <a:endParaRPr lang="en-US" sz="2800" dirty="0"/>
          </a:p>
        </p:txBody>
      </p:sp>
    </p:spTree>
    <p:extLst>
      <p:ext uri="{BB962C8B-B14F-4D97-AF65-F5344CB8AC3E}">
        <p14:creationId xmlns:p14="http://schemas.microsoft.com/office/powerpoint/2010/main" val="254161063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712B88-EBE7-4ACE-96E3-2C9DF2611A7A}"/>
              </a:ext>
            </a:extLst>
          </p:cNvPr>
          <p:cNvSpPr>
            <a:spLocks noGrp="1"/>
          </p:cNvSpPr>
          <p:nvPr>
            <p:ph type="title"/>
          </p:nvPr>
        </p:nvSpPr>
        <p:spPr/>
        <p:txBody>
          <a:bodyPr/>
          <a:lstStyle/>
          <a:p>
            <a:r>
              <a:rPr lang="en-US" sz="4800" dirty="0">
                <a:solidFill>
                  <a:schemeClr val="tx1"/>
                </a:solidFill>
              </a:rPr>
              <a:t>Preferred solution (continued)</a:t>
            </a:r>
            <a:endParaRPr lang="en-US" dirty="0">
              <a:solidFill>
                <a:schemeClr val="tx1"/>
              </a:solidFill>
            </a:endParaRPr>
          </a:p>
        </p:txBody>
      </p:sp>
      <p:pic>
        <p:nvPicPr>
          <p:cNvPr id="2" name="Picture 1" descr="Figure 2 - Peering for ExpressRoute&#10;&#10;This image represents private and public peering for the ExpressRoute circuits.&#10;">
            <a:extLst>
              <a:ext uri="{FF2B5EF4-FFF2-40B4-BE49-F238E27FC236}">
                <a16:creationId xmlns:a16="http://schemas.microsoft.com/office/drawing/2014/main" id="{E6D4FAF7-3905-4C6F-AFA1-C9FF32584245}"/>
              </a:ext>
            </a:extLst>
          </p:cNvPr>
          <p:cNvPicPr>
            <a:picLocks noChangeAspect="1"/>
          </p:cNvPicPr>
          <p:nvPr/>
        </p:nvPicPr>
        <p:blipFill rotWithShape="1">
          <a:blip r:embed="rId3"/>
          <a:srcRect t="3334"/>
          <a:stretch/>
        </p:blipFill>
        <p:spPr>
          <a:xfrm>
            <a:off x="700089" y="1189176"/>
            <a:ext cx="10179337" cy="4949939"/>
          </a:xfrm>
          <a:prstGeom prst="rect">
            <a:avLst/>
          </a:prstGeom>
        </p:spPr>
      </p:pic>
    </p:spTree>
    <p:extLst>
      <p:ext uri="{BB962C8B-B14F-4D97-AF65-F5344CB8AC3E}">
        <p14:creationId xmlns:p14="http://schemas.microsoft.com/office/powerpoint/2010/main" val="116844421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438719-42F4-46AF-9B3B-56EBCE280E0E}"/>
              </a:ext>
            </a:extLst>
          </p:cNvPr>
          <p:cNvSpPr>
            <a:spLocks noGrp="1"/>
          </p:cNvSpPr>
          <p:nvPr>
            <p:ph type="title"/>
          </p:nvPr>
        </p:nvSpPr>
        <p:spPr/>
        <p:txBody>
          <a:bodyPr/>
          <a:lstStyle/>
          <a:p>
            <a:r>
              <a:rPr lang="en-US" sz="4400" dirty="0"/>
              <a:t>Preferred solution (continued)</a:t>
            </a:r>
            <a:br>
              <a:rPr lang="en-US" sz="4400" dirty="0"/>
            </a:br>
            <a:r>
              <a:rPr lang="en-US" sz="3600" dirty="0"/>
              <a:t>Azure Firewall</a:t>
            </a:r>
          </a:p>
        </p:txBody>
      </p:sp>
      <p:sp>
        <p:nvSpPr>
          <p:cNvPr id="2" name="Text Placeholder 1" descr="Two next-generation firewalls are seen in this image configured in a HA Pair inside an Azure Availability set." title="Image - Perimeter 10.7.0.32/27">
            <a:extLst>
              <a:ext uri="{FF2B5EF4-FFF2-40B4-BE49-F238E27FC236}">
                <a16:creationId xmlns:a16="http://schemas.microsoft.com/office/drawing/2014/main" id="{864F6339-4BCA-44B0-BAE9-B63A28EA61FD}"/>
              </a:ext>
            </a:extLst>
          </p:cNvPr>
          <p:cNvSpPr>
            <a:spLocks noGrp="1"/>
          </p:cNvSpPr>
          <p:nvPr>
            <p:ph type="body" sz="quarter" idx="10"/>
          </p:nvPr>
        </p:nvSpPr>
        <p:spPr>
          <a:xfrm>
            <a:off x="387210" y="1615669"/>
            <a:ext cx="9500709" cy="3328604"/>
          </a:xfrm>
        </p:spPr>
        <p:txBody>
          <a:bodyPr/>
          <a:lstStyle/>
          <a:p>
            <a:r>
              <a:rPr lang="en-US" sz="2800" dirty="0">
                <a:latin typeface="+mn-lt"/>
              </a:rPr>
              <a:t>Built-in high availability (no load balancers required) </a:t>
            </a:r>
          </a:p>
          <a:p>
            <a:endParaRPr lang="en-US" sz="1100" dirty="0">
              <a:latin typeface="+mn-lt"/>
            </a:endParaRPr>
          </a:p>
          <a:p>
            <a:r>
              <a:rPr lang="en-US" sz="2800" dirty="0">
                <a:latin typeface="+mn-lt"/>
              </a:rPr>
              <a:t>Deployed into a hub virtual network perimeter subnet.</a:t>
            </a:r>
          </a:p>
          <a:p>
            <a:endParaRPr lang="en-US" sz="1100" dirty="0">
              <a:latin typeface="+mn-lt"/>
            </a:endParaRPr>
          </a:p>
          <a:p>
            <a:r>
              <a:rPr lang="en-US" sz="2800" dirty="0">
                <a:latin typeface="+mn-lt"/>
              </a:rPr>
              <a:t>Filter traffic coming in from the internet and from the on-premises environment.</a:t>
            </a:r>
          </a:p>
          <a:p>
            <a:endParaRPr lang="en-US" sz="1100" dirty="0">
              <a:latin typeface="+mn-lt"/>
            </a:endParaRPr>
          </a:p>
          <a:p>
            <a:r>
              <a:rPr lang="en-US" sz="2800" dirty="0">
                <a:latin typeface="+mn-lt"/>
              </a:rPr>
              <a:t>User-defined routes are leveraged to forward traffic through the firewall for inspection.</a:t>
            </a:r>
          </a:p>
        </p:txBody>
      </p:sp>
    </p:spTree>
    <p:extLst>
      <p:ext uri="{BB962C8B-B14F-4D97-AF65-F5344CB8AC3E}">
        <p14:creationId xmlns:p14="http://schemas.microsoft.com/office/powerpoint/2010/main" val="27625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for cloud-based application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2400" dirty="0">
                <a:solidFill>
                  <a:schemeClr val="tx1"/>
                </a:solidFill>
                <a:latin typeface="+mn-lt"/>
              </a:rPr>
              <a:t>Azure web apps will be configured and used, to run the marketing application pilot.</a:t>
            </a:r>
          </a:p>
          <a:p>
            <a:r>
              <a:rPr lang="en-US" sz="2400" dirty="0">
                <a:solidFill>
                  <a:schemeClr val="tx1"/>
                </a:solidFill>
                <a:latin typeface="+mn-lt"/>
              </a:rPr>
              <a:t>Application GW running as a WAF will be used as the security solution. It will also provide URL-based routing, redirection, and SSL termination .</a:t>
            </a:r>
          </a:p>
          <a:p>
            <a:r>
              <a:rPr lang="en-US" sz="2400" dirty="0">
                <a:solidFill>
                  <a:schemeClr val="tx1"/>
                </a:solidFill>
                <a:latin typeface="+mn-lt"/>
              </a:rPr>
              <a:t>The Azure Web App will be configured as backend back-end pool member of Application Gateway.</a:t>
            </a:r>
          </a:p>
          <a:p>
            <a:r>
              <a:rPr lang="en-US" sz="2400" dirty="0">
                <a:solidFill>
                  <a:schemeClr val="tx1"/>
                </a:solidFill>
                <a:latin typeface="+mn-lt"/>
              </a:rPr>
              <a:t>To ensure end users will hit the gateway, </a:t>
            </a:r>
            <a:r>
              <a:rPr lang="en-US" sz="2400" dirty="0">
                <a:latin typeface="+mn-lt"/>
              </a:rPr>
              <a:t>a </a:t>
            </a:r>
            <a:r>
              <a:rPr lang="en-US" sz="2400" dirty="0">
                <a:solidFill>
                  <a:schemeClr val="tx1"/>
                </a:solidFill>
                <a:latin typeface="+mn-lt"/>
              </a:rPr>
              <a:t>CNAME record can be used to point to the public endpoint of the application gateway.</a:t>
            </a:r>
          </a:p>
          <a:p>
            <a:r>
              <a:rPr lang="en-US" sz="2400" dirty="0">
                <a:solidFill>
                  <a:schemeClr val="tx1"/>
                </a:solidFill>
                <a:latin typeface="+mn-lt"/>
              </a:rPr>
              <a:t>To create the alias, it needs Public IP address and DNS name attached to the App Gateway. </a:t>
            </a:r>
          </a:p>
        </p:txBody>
      </p:sp>
    </p:spTree>
    <p:extLst>
      <p:ext uri="{BB962C8B-B14F-4D97-AF65-F5344CB8AC3E}">
        <p14:creationId xmlns:p14="http://schemas.microsoft.com/office/powerpoint/2010/main" val="1533608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4420FB1-542B-465C-9C1C-8935774B896A}"/>
              </a:ext>
            </a:extLst>
          </p:cNvPr>
          <p:cNvSpPr>
            <a:spLocks noGrp="1"/>
          </p:cNvSpPr>
          <p:nvPr>
            <p:ph type="title"/>
          </p:nvPr>
        </p:nvSpPr>
        <p:spPr/>
        <p:txBody>
          <a:bodyPr/>
          <a:lstStyle/>
          <a:p>
            <a:r>
              <a:rPr lang="en-US" dirty="0"/>
              <a:t>Cloud Web App Deployment </a:t>
            </a:r>
          </a:p>
        </p:txBody>
      </p:sp>
      <p:pic>
        <p:nvPicPr>
          <p:cNvPr id="11" name="Picture 10" descr="A diagram that depicts Internet traffic flowing through an Azure Application Gateway to an Azure Web App." title="Cloud Web App Deployment">
            <a:extLst>
              <a:ext uri="{FF2B5EF4-FFF2-40B4-BE49-F238E27FC236}">
                <a16:creationId xmlns:a16="http://schemas.microsoft.com/office/drawing/2014/main" id="{7337F2B2-6F7C-4849-BA95-8D0081058681}"/>
              </a:ext>
            </a:extLst>
          </p:cNvPr>
          <p:cNvPicPr>
            <a:picLocks noChangeAspect="1"/>
          </p:cNvPicPr>
          <p:nvPr/>
        </p:nvPicPr>
        <p:blipFill>
          <a:blip r:embed="rId2"/>
          <a:stretch>
            <a:fillRect/>
          </a:stretch>
        </p:blipFill>
        <p:spPr>
          <a:xfrm>
            <a:off x="2827944" y="1731325"/>
            <a:ext cx="6219870" cy="4548221"/>
          </a:xfrm>
          <a:prstGeom prst="rect">
            <a:avLst/>
          </a:prstGeom>
        </p:spPr>
      </p:pic>
    </p:spTree>
    <p:extLst>
      <p:ext uri="{BB962C8B-B14F-4D97-AF65-F5344CB8AC3E}">
        <p14:creationId xmlns:p14="http://schemas.microsoft.com/office/powerpoint/2010/main" val="351806727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782415"/>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As a financial institution, Woodgrove is under tight regulatory compliance requirements. Security is a key aspect of compliance and as such, it must be a key tenant of all operations including those related to technology. The corporate security officer is generally opposed to using services solely accessible over the public internet. Services like Office 365, CRM, and other Microsoft SaaS offerings are off limits. Additionally, PaaS services accessed over the internet are also unusable. It has relegated Woodgrove to private Azure services such as IaaS.</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Using ExpressRoute, Woodgrove can access and use Azure private and public services without traversing the internet. This secure connectivity, in addition to the business-class SLAs and greater bandwidth, make ExpressRoute a compelling offering that addresses this objection.</a:t>
            </a:r>
          </a:p>
          <a:p>
            <a:endParaRPr lang="en-US" sz="2000" dirty="0">
              <a:solidFill>
                <a:schemeClr val="tx1"/>
              </a:solidFill>
              <a:latin typeface="+mn-lt"/>
            </a:endParaRPr>
          </a:p>
          <a:p>
            <a:pPr marL="0" indent="0">
              <a:buNone/>
            </a:pPr>
            <a:r>
              <a:rPr lang="en-US" sz="2000" dirty="0">
                <a:solidFill>
                  <a:schemeClr val="tx1"/>
                </a:solidFill>
                <a:latin typeface="+mn-lt"/>
              </a:rPr>
              <a:t>This can be further refined with the use of Virtual Network Service endpoints with offerings such as Azure SQL</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is under the impression that complex enterprise-grade networking scenarios, such as those that support n-tier applications, cannot be configured in hyper-scale public clouds. Trust comes slowly with this director. She will most likely need detailed solution plans, case studies, and even customer testimonials to help convince her of the viability of anything other than simple networking scenarios in Azure.</a:t>
            </a:r>
          </a:p>
          <a:p>
            <a:pPr marL="0" indent="0">
              <a:buNone/>
            </a:pPr>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supports many critical enterprise-grade scenarios, including scenarios that require hybrid connectivity and high availability such as Woodgrove. Many of these scenarios are documented in the Azure Architecture Center with reference architectures that cover best practices. </a:t>
            </a:r>
            <a:endParaRPr lang="en-US" sz="2000" dirty="0">
              <a:solidFill>
                <a:schemeClr val="tx1"/>
              </a:solidFill>
            </a:endParaRPr>
          </a:p>
        </p:txBody>
      </p:sp>
    </p:spTree>
    <p:extLst>
      <p:ext uri="{BB962C8B-B14F-4D97-AF65-F5344CB8AC3E}">
        <p14:creationId xmlns:p14="http://schemas.microsoft.com/office/powerpoint/2010/main" val="564329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also does not trust cloud security. She will need a strategy in place which allows Network Engineers the ability to analyze traffic flows and capture packets when needed for cloud-hosted resources.</a:t>
            </a:r>
          </a:p>
          <a:p>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fully supports forced tunneling ensuring that all internet traffic is directed to the desired site, be that in an Azure Virtual Network or on-premises. </a:t>
            </a:r>
          </a:p>
          <a:p>
            <a:pPr marL="0" indent="0">
              <a:buNone/>
            </a:pPr>
            <a:endParaRPr lang="en-US" sz="2400" dirty="0">
              <a:solidFill>
                <a:schemeClr val="tx1"/>
              </a:solidFill>
              <a:latin typeface="+mn-lt"/>
            </a:endParaRPr>
          </a:p>
          <a:p>
            <a:pPr marL="0" indent="0">
              <a:buNone/>
            </a:pPr>
            <a:r>
              <a:rPr lang="en-US" sz="2400" dirty="0">
                <a:solidFill>
                  <a:schemeClr val="tx1"/>
                </a:solidFill>
                <a:latin typeface="+mn-lt"/>
              </a:rPr>
              <a:t>All internet traffic can easily be routed from Azure to an on-premises appliance for intrusion detection/prevention and logging.</a:t>
            </a:r>
          </a:p>
        </p:txBody>
      </p:sp>
    </p:spTree>
    <p:extLst>
      <p:ext uri="{BB962C8B-B14F-4D97-AF65-F5344CB8AC3E}">
        <p14:creationId xmlns:p14="http://schemas.microsoft.com/office/powerpoint/2010/main" val="737539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The corporate compliance officer of Woodgrove must ensure compliance with many requirements to ensure his organization passes audits from both internal and external entities. One requirement is all outbound internet requests must pass through an on-premises system that inspects and logs this traffic. The CCO is skeptical of IaaS solutions in Azure since "those VMs in the cloud can access the internet directly.“</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Azure fully supports forced tunneling ensuring that all internet traffic is directed to the desired site, be that in an Azure Virtual Network or on-premises. For example, all internet traffic can easily be routed from Azure to an on-premises appliance for intrusion detection/prevention and logging.</a:t>
            </a:r>
          </a:p>
        </p:txBody>
      </p:sp>
    </p:spTree>
    <p:extLst>
      <p:ext uri="{BB962C8B-B14F-4D97-AF65-F5344CB8AC3E}">
        <p14:creationId xmlns:p14="http://schemas.microsoft.com/office/powerpoint/2010/main" val="771222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3600" dirty="0">
                <a:solidFill>
                  <a:schemeClr val="tx1"/>
                </a:solidFill>
              </a:rPr>
              <a:t>Quote from the Network Director: </a:t>
            </a:r>
          </a:p>
          <a:p>
            <a:endParaRPr lang="en-US" sz="3600" dirty="0">
              <a:solidFill>
                <a:schemeClr val="tx1"/>
              </a:solidFill>
            </a:endParaRPr>
          </a:p>
          <a:p>
            <a:pPr marL="0" indent="0">
              <a:buNone/>
            </a:pPr>
            <a:r>
              <a:rPr lang="en-US" sz="3600" i="1" dirty="0">
                <a:solidFill>
                  <a:schemeClr val="tx1"/>
                </a:solidFill>
              </a:rPr>
              <a:t>“Azure’s advanced networking capabilities and support for partner solutions are a welcome surprise. Your proof of concept has clearly demonstrated the platform's ability to more than satisfy our complex requirements.”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900" dirty="0">
                <a:solidFill>
                  <a:schemeClr val="tx1"/>
                </a:solidFill>
                <a:cs typeface="Segoe UI" panose="020B0502040204020203" pitchFamily="34" charset="0"/>
              </a:rPr>
            </a:br>
            <a:r>
              <a:rPr lang="en-US" sz="3236" i="1" spc="-75" dirty="0">
                <a:solidFill>
                  <a:srgbClr val="FFFFFF"/>
                </a:solidFill>
              </a:rPr>
              <a:t>Woodgrove Financial Services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200" dirty="0">
                <a:solidFill>
                  <a:srgbClr val="FFFFFF"/>
                </a:solidFill>
                <a:latin typeface="+mn-lt"/>
              </a:rPr>
              <a:t>In business for over 75 years and is a well-known and respected name brand in the financial industry</a:t>
            </a:r>
          </a:p>
          <a:p>
            <a:pPr marL="252086" lvl="0" indent="-252086" defTabSz="685710">
              <a:spcBef>
                <a:spcPts val="1176"/>
              </a:spcBef>
              <a:spcAft>
                <a:spcPts val="600"/>
              </a:spcAft>
            </a:pPr>
            <a:r>
              <a:rPr lang="en-US" sz="3200" dirty="0">
                <a:solidFill>
                  <a:srgbClr val="FFFFFF"/>
                </a:solidFill>
                <a:latin typeface="+mn-lt"/>
              </a:rPr>
              <a:t>Historically risk-averse; helping them survive several financial downturns</a:t>
            </a:r>
          </a:p>
          <a:p>
            <a:pPr marL="252086" lvl="0" indent="-252086" defTabSz="685710">
              <a:spcBef>
                <a:spcPts val="1176"/>
              </a:spcBef>
              <a:spcAft>
                <a:spcPts val="600"/>
              </a:spcAft>
            </a:pPr>
            <a:r>
              <a:rPr lang="en-US" sz="3200" dirty="0">
                <a:solidFill>
                  <a:srgbClr val="FFFFFF"/>
                </a:solidFill>
                <a:latin typeface="+mn-lt"/>
              </a:rPr>
              <a:t>Started in the US, but expanded into Mexico 20 years ago</a:t>
            </a:r>
          </a:p>
          <a:p>
            <a:pPr marL="252086" lvl="0" indent="-252086" defTabSz="685710">
              <a:spcBef>
                <a:spcPts val="1176"/>
              </a:spcBef>
              <a:spcAft>
                <a:spcPts val="600"/>
              </a:spcAft>
            </a:pPr>
            <a:r>
              <a:rPr lang="en-US" sz="3200" dirty="0">
                <a:solidFill>
                  <a:srgbClr val="FFFFFF"/>
                </a:solidFill>
                <a:latin typeface="+mn-lt"/>
              </a:rPr>
              <a:t>Today they have 224 branches in the US and 64 in Mexico</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600" dirty="0">
                <a:solidFill>
                  <a:srgbClr val="FFFFFF"/>
                </a:solidFill>
                <a:latin typeface="+mn-lt"/>
              </a:rPr>
              <a:t>Headquartered in Chicago, IL</a:t>
            </a:r>
          </a:p>
          <a:p>
            <a:pPr marL="252086" lvl="0" indent="-252086" defTabSz="685710">
              <a:spcBef>
                <a:spcPts val="1176"/>
              </a:spcBef>
              <a:spcAft>
                <a:spcPts val="600"/>
              </a:spcAft>
            </a:pPr>
            <a:r>
              <a:rPr lang="en-US" sz="3600" dirty="0">
                <a:solidFill>
                  <a:srgbClr val="FFFFFF"/>
                </a:solidFill>
                <a:latin typeface="+mn-lt"/>
              </a:rPr>
              <a:t>US branches in several states over the north central US</a:t>
            </a:r>
          </a:p>
          <a:p>
            <a:pPr marL="252086" lvl="0" indent="-252086" defTabSz="685710">
              <a:spcBef>
                <a:spcPts val="1176"/>
              </a:spcBef>
              <a:spcAft>
                <a:spcPts val="600"/>
              </a:spcAft>
            </a:pPr>
            <a:r>
              <a:rPr lang="en-US" sz="3600" dirty="0">
                <a:solidFill>
                  <a:srgbClr val="FFFFFF"/>
                </a:solidFill>
                <a:latin typeface="+mn-lt"/>
              </a:rPr>
              <a:t>Mexico-based branches are in Mexico City and in the surrounding cities</a:t>
            </a:r>
          </a:p>
        </p:txBody>
      </p:sp>
    </p:spTree>
    <p:extLst>
      <p:ext uri="{BB962C8B-B14F-4D97-AF65-F5344CB8AC3E}">
        <p14:creationId xmlns:p14="http://schemas.microsoft.com/office/powerpoint/2010/main" val="4186667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54885"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New president brought on to:</a:t>
            </a:r>
          </a:p>
          <a:p>
            <a:pPr marL="488632" lvl="1" indent="-252086" defTabSz="685710">
              <a:spcBef>
                <a:spcPts val="1176"/>
              </a:spcBef>
              <a:spcAft>
                <a:spcPts val="600"/>
              </a:spcAft>
            </a:pPr>
            <a:r>
              <a:rPr lang="en-US" sz="2800" dirty="0">
                <a:solidFill>
                  <a:srgbClr val="FFFFFF"/>
                </a:solidFill>
              </a:rPr>
              <a:t>Modernize the image of the bank</a:t>
            </a:r>
          </a:p>
          <a:p>
            <a:pPr marL="488632" lvl="1" indent="-252086" defTabSz="685710">
              <a:spcBef>
                <a:spcPts val="1176"/>
              </a:spcBef>
              <a:spcAft>
                <a:spcPts val="600"/>
              </a:spcAft>
            </a:pPr>
            <a:r>
              <a:rPr lang="en-US" sz="2800" dirty="0">
                <a:solidFill>
                  <a:srgbClr val="FFFFFF"/>
                </a:solidFill>
              </a:rPr>
              <a:t>Drive efficiencies through use of modern technologies</a:t>
            </a:r>
          </a:p>
          <a:p>
            <a:pPr marL="488632" lvl="1" indent="-252086" defTabSz="685710">
              <a:spcBef>
                <a:spcPts val="1176"/>
              </a:spcBef>
              <a:spcAft>
                <a:spcPts val="600"/>
              </a:spcAft>
            </a:pPr>
            <a:r>
              <a:rPr lang="en-US" sz="2800" dirty="0">
                <a:solidFill>
                  <a:srgbClr val="FFFFFF"/>
                </a:solidFill>
              </a:rPr>
              <a:t>Lower capital costs </a:t>
            </a:r>
          </a:p>
          <a:p>
            <a:pPr marL="488632" lvl="1" indent="-252086" defTabSz="685710">
              <a:spcBef>
                <a:spcPts val="1176"/>
              </a:spcBef>
              <a:spcAft>
                <a:spcPts val="600"/>
              </a:spcAft>
            </a:pPr>
            <a:r>
              <a:rPr lang="en-US" sz="2800" dirty="0">
                <a:solidFill>
                  <a:srgbClr val="FFFFFF"/>
                </a:solidFill>
              </a:rPr>
              <a:t>Refocus Woodgrove on its core business</a:t>
            </a:r>
          </a:p>
        </p:txBody>
      </p:sp>
    </p:spTree>
    <p:extLst>
      <p:ext uri="{BB962C8B-B14F-4D97-AF65-F5344CB8AC3E}">
        <p14:creationId xmlns:p14="http://schemas.microsoft.com/office/powerpoint/2010/main" val="4185609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Ten years ago went through a major upgrade of their Ethernet core and WAN between two US datacenters:</a:t>
            </a:r>
          </a:p>
          <a:p>
            <a:pPr marL="488632" lvl="1" indent="-252086" defTabSz="685710">
              <a:spcBef>
                <a:spcPts val="1176"/>
              </a:spcBef>
              <a:spcAft>
                <a:spcPts val="600"/>
              </a:spcAft>
            </a:pPr>
            <a:r>
              <a:rPr lang="en-US" sz="2800" dirty="0">
                <a:solidFill>
                  <a:srgbClr val="FFFFFF"/>
                </a:solidFill>
              </a:rPr>
              <a:t>Plano, TX </a:t>
            </a:r>
          </a:p>
          <a:p>
            <a:pPr marL="488632" lvl="1" indent="-252086" defTabSz="685710">
              <a:spcBef>
                <a:spcPts val="1176"/>
              </a:spcBef>
              <a:spcAft>
                <a:spcPts val="600"/>
              </a:spcAft>
            </a:pPr>
            <a:r>
              <a:rPr lang="en-US" sz="2800" dirty="0">
                <a:solidFill>
                  <a:srgbClr val="FFFFFF"/>
                </a:solidFill>
              </a:rPr>
              <a:t>Chicago, IL</a:t>
            </a:r>
          </a:p>
          <a:p>
            <a:pPr marL="252086" lvl="0" indent="-252086" defTabSz="685710">
              <a:spcBef>
                <a:spcPts val="1176"/>
              </a:spcBef>
              <a:spcAft>
                <a:spcPts val="600"/>
              </a:spcAft>
            </a:pPr>
            <a:r>
              <a:rPr lang="en-US" sz="3600" dirty="0">
                <a:solidFill>
                  <a:srgbClr val="FFFFFF"/>
                </a:solidFill>
                <a:latin typeface="+mn-lt"/>
              </a:rPr>
              <a:t>Mexico datacenter located in Mexico City</a:t>
            </a:r>
          </a:p>
        </p:txBody>
      </p:sp>
    </p:spTree>
    <p:extLst>
      <p:ext uri="{BB962C8B-B14F-4D97-AF65-F5344CB8AC3E}">
        <p14:creationId xmlns:p14="http://schemas.microsoft.com/office/powerpoint/2010/main" val="420135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7"/>
            <a:ext cx="11653523" cy="4859761"/>
          </a:xfrm>
        </p:spPr>
        <p:txBody>
          <a:bodyPr>
            <a:noAutofit/>
          </a:bodyPr>
          <a:lstStyle/>
          <a:p>
            <a:pPr marL="252086" lvl="0" indent="-252086" defTabSz="685710">
              <a:spcBef>
                <a:spcPts val="1176"/>
              </a:spcBef>
              <a:spcAft>
                <a:spcPts val="600"/>
              </a:spcAft>
            </a:pPr>
            <a:r>
              <a:rPr lang="en-US" sz="3600" dirty="0">
                <a:solidFill>
                  <a:srgbClr val="FFFFFF"/>
                </a:solidFill>
              </a:rPr>
              <a:t>Woodgrove Financial Services want to run a marketing web application on the cloud as a pilot basis. </a:t>
            </a:r>
          </a:p>
          <a:p>
            <a:pPr marL="252086" lvl="0" indent="-252086" defTabSz="685710">
              <a:spcBef>
                <a:spcPts val="1176"/>
              </a:spcBef>
              <a:spcAft>
                <a:spcPts val="600"/>
              </a:spcAft>
            </a:pPr>
            <a:r>
              <a:rPr lang="en-US" sz="3600" dirty="0">
                <a:solidFill>
                  <a:srgbClr val="FFFFFF"/>
                </a:solidFill>
              </a:rPr>
              <a:t>To support the strategy of embracing cloud technologies, Network and security team are considering alternatives to redirecting internet traffic via an on-premises security gateway for this deployment. They are looking for a Cloud-native security solution.</a:t>
            </a:r>
            <a:endParaRPr lang="en-US" sz="3600" dirty="0">
              <a:solidFill>
                <a:srgbClr val="FFFFFF"/>
              </a:solidFill>
              <a:latin typeface="+mn-lt"/>
            </a:endParaRPr>
          </a:p>
        </p:txBody>
      </p:sp>
    </p:spTree>
    <p:extLst>
      <p:ext uri="{BB962C8B-B14F-4D97-AF65-F5344CB8AC3E}">
        <p14:creationId xmlns:p14="http://schemas.microsoft.com/office/powerpoint/2010/main" val="713366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Snagit_PPTF0EC" descr="The diagram of Woodgrove's current scenario has a cloud at the top, city locations below the cloud, and branches and one headquarters below the cities. Two of the cities - Plano Texas and Chicago Illinois - connect to the cloud with 500 Mbps connections. Mexico City Mexico, the third city, connect with a 100 Mbps connection. Plano and Chicago connect to each other wisth 5 Gbps connections, while Chicago and Mexico connect with a 200 Mbps, and 100 Mbps connections. Mexico City has three branch offices with 50 Mbps connections, while Plano and Chicago share four branch offices and headquarters. Connections between Chicago / Plano and the branches vary between 100 Mbps and 200 Mbps. The connection with headquarters is 200Mbps." title="Woodgrove current scenario diagram">
            <a:extLst>
              <a:ext uri="{FF2B5EF4-FFF2-40B4-BE49-F238E27FC236}">
                <a16:creationId xmlns:a16="http://schemas.microsoft.com/office/drawing/2014/main" id="{16D5538D-D310-4239-AF23-23FA5F8574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386" y="1500461"/>
            <a:ext cx="7991402" cy="4988630"/>
          </a:xfrm>
          <a:prstGeom prst="rect">
            <a:avLst/>
          </a:prstGeom>
        </p:spPr>
      </p:pic>
    </p:spTree>
    <p:extLst>
      <p:ext uri="{BB962C8B-B14F-4D97-AF65-F5344CB8AC3E}">
        <p14:creationId xmlns:p14="http://schemas.microsoft.com/office/powerpoint/2010/main" val="1831211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2731</Words>
  <Application>Microsoft Office PowerPoint</Application>
  <PresentationFormat>Widescreen</PresentationFormat>
  <Paragraphs>269</Paragraphs>
  <Slides>38</Slides>
  <Notes>37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Arial</vt:lpstr>
      <vt:lpstr>Calibri</vt:lpstr>
      <vt:lpstr>Consolas</vt:lpstr>
      <vt:lpstr>Segoe UI</vt:lpstr>
      <vt:lpstr>Segoe UI Light</vt:lpstr>
      <vt:lpstr>Segoe UI Semilight</vt:lpstr>
      <vt:lpstr>Wingdings</vt:lpstr>
      <vt:lpstr>2_Server and Cloud 2013</vt:lpstr>
      <vt:lpstr>C+E Readiness Template</vt:lpstr>
      <vt:lpstr>Enterprise-class networking</vt:lpstr>
      <vt:lpstr>Abstract and learning objectives</vt:lpstr>
      <vt:lpstr>Step 1: Review the customer case study</vt:lpstr>
      <vt:lpstr>Customer situation Woodgrove Financial Services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needs </vt:lpstr>
      <vt:lpstr>Customer needs (continued) </vt:lpstr>
      <vt:lpstr>Customer needs (continued) </vt:lpstr>
      <vt:lpstr>Customer objections </vt:lpstr>
      <vt:lpstr>Customer objections (continued) </vt:lpstr>
      <vt:lpstr>Common scenarios</vt:lpstr>
      <vt:lpstr>Step 2: Design the solution</vt:lpstr>
      <vt:lpstr>Step 3: Present the solution</vt:lpstr>
      <vt:lpstr>Wrap-up</vt:lpstr>
      <vt:lpstr>Preferred target audience </vt:lpstr>
      <vt:lpstr>Preferred solution </vt:lpstr>
      <vt:lpstr>Preferred solution (continued) </vt:lpstr>
      <vt:lpstr>Preferred solution (continued) </vt:lpstr>
      <vt:lpstr>Preferred solution (continued)</vt:lpstr>
      <vt:lpstr>Preferred solution (continued)</vt:lpstr>
      <vt:lpstr>Preferred solution (continued)</vt:lpstr>
      <vt:lpstr>Preferred solution (continued) Azure Firewall</vt:lpstr>
      <vt:lpstr>Preferred solution for cloud-based application </vt:lpstr>
      <vt:lpstr>Cloud Web App Deployment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2018-02-06T02:13:18Z</dcterms:created>
  <dcterms:modified xsi:type="dcterms:W3CDTF">2021-10-29T22:45:30Z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2018-02-06T02:16:20.0314013Z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