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2" r:id="rId4"/>
    <p:sldId id="280" r:id="rId5"/>
    <p:sldId id="284" r:id="rId6"/>
    <p:sldId id="268" r:id="rId7"/>
    <p:sldId id="289" r:id="rId8"/>
    <p:sldId id="290" r:id="rId9"/>
    <p:sldId id="279" r:id="rId10"/>
    <p:sldId id="267" r:id="rId11"/>
    <p:sldId id="278" r:id="rId12"/>
    <p:sldId id="273" r:id="rId13"/>
    <p:sldId id="276" r:id="rId14"/>
    <p:sldId id="277" r:id="rId15"/>
    <p:sldId id="291" r:id="rId16"/>
    <p:sldId id="292" r:id="rId17"/>
    <p:sldId id="265" r:id="rId18"/>
    <p:sldId id="266" r:id="rId19"/>
    <p:sldId id="274" r:id="rId20"/>
    <p:sldId id="286" r:id="rId21"/>
    <p:sldId id="293" r:id="rId22"/>
    <p:sldId id="288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7" d="100"/>
          <a:sy n="87" d="100"/>
        </p:scale>
        <p:origin x="966" y="72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12/16/2020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indiamag.com/top-10-python-nlp-libraries-for-2019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dient.pub/the-benderrule-on-naming-the-languages-we-study-and-why-it-matt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00329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6: Text mining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for </a:t>
            </a:r>
            <a:r>
              <a:rPr lang="nl-NL" sz="2400" dirty="0" err="1" smtClean="0"/>
              <a:t>many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6207" y="1340768"/>
            <a:ext cx="7881938" cy="733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Simpsons.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text_mining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 Tip: 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stuck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next step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computer,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case: save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regular matrix out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frame.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memory does Python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(Windows: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manager / Taakbeheer. Apple: Activity Monitor)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893647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r>
              <a:rPr lang="nl-NL" sz="2000" i="1" dirty="0" smtClean="0">
                <a:solidFill>
                  <a:schemeClr val="tx1"/>
                </a:solidFill>
              </a:rPr>
              <a:t>. </a:t>
            </a:r>
            <a:r>
              <a:rPr lang="nl-NL" sz="2000" dirty="0" err="1" smtClean="0">
                <a:solidFill>
                  <a:schemeClr val="tx1"/>
                </a:solidFill>
              </a:rPr>
              <a:t>Some</a:t>
            </a:r>
            <a:r>
              <a:rPr lang="nl-NL" sz="2000" dirty="0" smtClean="0">
                <a:solidFill>
                  <a:schemeClr val="tx1"/>
                </a:solidFill>
              </a:rPr>
              <a:t> text </a:t>
            </a:r>
            <a:r>
              <a:rPr lang="nl-NL" sz="2000" dirty="0" err="1" smtClean="0">
                <a:solidFill>
                  <a:schemeClr val="tx1"/>
                </a:solidFill>
              </a:rPr>
              <a:t>mining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libraries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i="1" dirty="0" err="1" smtClean="0">
                <a:solidFill>
                  <a:schemeClr val="tx1"/>
                </a:solidFill>
              </a:rPr>
              <a:t>nltk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and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  <a:hlinkClick r:id="rId2"/>
              </a:rPr>
              <a:t>others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/>
              <a:t>Modeling</a:t>
            </a:r>
            <a:r>
              <a:rPr lang="nl-NL" sz="2400" dirty="0"/>
              <a:t> text in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0880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35176" y="3405445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  <a:r>
              <a:rPr lang="nl-NL" dirty="0" smtClean="0"/>
              <a:t>0 spam mails (30%)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70 </a:t>
            </a:r>
            <a:r>
              <a:rPr lang="nl-NL" dirty="0" err="1" smtClean="0"/>
              <a:t>normal</a:t>
            </a:r>
            <a:r>
              <a:rPr lang="nl-NL" dirty="0" smtClean="0"/>
              <a:t> mails (70%)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20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P(“offer” &amp; mail) = </a:t>
            </a:r>
            <a:endParaRPr lang="nl-NL" dirty="0" smtClean="0"/>
          </a:p>
          <a:p>
            <a:r>
              <a:rPr lang="nl-NL" dirty="0" smtClean="0"/>
              <a:t>70% x 10% = 7</a:t>
            </a:r>
            <a:r>
              <a:rPr lang="nl-NL" dirty="0" smtClean="0"/>
              <a:t>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5" y="15567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P(“offer” &amp; spam) = </a:t>
            </a:r>
            <a:r>
              <a:rPr lang="nl-NL" dirty="0"/>
              <a:t>3</a:t>
            </a:r>
            <a:r>
              <a:rPr lang="nl-NL" dirty="0" smtClean="0"/>
              <a:t>0% x 50% = 15% 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1584584" y="4678794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774982" y="2485683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  <a:r>
              <a:rPr lang="nl-NL" dirty="0"/>
              <a:t>5</a:t>
            </a:r>
            <a:r>
              <a:rPr lang="nl-NL" dirty="0" smtClean="0"/>
              <a:t> spam mails </a:t>
            </a:r>
            <a:r>
              <a:rPr lang="nl-NL" dirty="0" err="1" smtClean="0"/>
              <a:t>contain</a:t>
            </a:r>
            <a:r>
              <a:rPr lang="nl-NL" dirty="0" smtClean="0"/>
              <a:t> "offer" (50%)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60053" y="2736876"/>
            <a:ext cx="2544078" cy="1477328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  <p:sp>
        <p:nvSpPr>
          <p:cNvPr id="29" name="Tekstvak 28"/>
          <p:cNvSpPr txBox="1"/>
          <p:nvPr/>
        </p:nvSpPr>
        <p:spPr>
          <a:xfrm>
            <a:off x="4774982" y="4791798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7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mails </a:t>
            </a:r>
            <a:r>
              <a:rPr lang="nl-NL" dirty="0" err="1" smtClean="0"/>
              <a:t>contain</a:t>
            </a:r>
            <a:r>
              <a:rPr lang="nl-NL" dirty="0" smtClean="0"/>
              <a:t> "offer" (10%)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70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/>
      <p:bldP spid="27" grpId="0"/>
      <p:bldP spid="31" grpId="0"/>
      <p:bldP spid="32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</a:t>
            </a:r>
            <a:r>
              <a:rPr lang="nl-NL" sz="2400" dirty="0" smtClean="0"/>
              <a:t>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728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wrote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6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6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variables – y is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colummn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is the document-feature matrix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a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 model on the training set</a:t>
            </a: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(Lisa or Bart) of the test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store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this)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Under the </a:t>
            </a:r>
            <a:r>
              <a:rPr lang="nl-NL" sz="2400" dirty="0" err="1" smtClean="0"/>
              <a:t>hood</a:t>
            </a:r>
            <a:r>
              <a:rPr lang="nl-NL" sz="2400" dirty="0"/>
              <a:t> </a:t>
            </a:r>
            <a:r>
              <a:rPr lang="nl-NL" sz="2400" dirty="0" smtClean="0"/>
              <a:t>(</a:t>
            </a:r>
            <a:r>
              <a:rPr lang="nl-NL" sz="2400" dirty="0" smtClean="0"/>
              <a:t>like 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) t</a:t>
            </a:r>
            <a:r>
              <a:rPr lang="nl-NL" sz="2400" dirty="0" smtClean="0"/>
              <a:t>he </a:t>
            </a:r>
            <a:r>
              <a:rPr lang="nl-NL" sz="2400" dirty="0" smtClean="0"/>
              <a:t>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</a:t>
            </a:r>
            <a:r>
              <a:rPr lang="nl-NL" sz="2400" dirty="0" smtClean="0"/>
              <a:t>):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class C</a:t>
            </a:r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smtClean="0"/>
              <a:t>is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the class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49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270833"/>
            <a:ext cx="6172200" cy="579438"/>
          </a:xfrm>
        </p:spPr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20+40+10+60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=0.62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40+60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=0.60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72899" y="3435064"/>
            <a:ext cx="1665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72899" y="4389171"/>
            <a:ext cx="169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7" y="5656179"/>
            <a:ext cx="1669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190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/>
          </p:nvPr>
        </p:nvGraphicFramePr>
        <p:xfrm>
          <a:off x="2339752" y="1167426"/>
          <a:ext cx="5904655" cy="207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36739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4931238"/>
                    </a:ext>
                  </a:extLst>
                </a:gridCol>
              </a:tblGrid>
              <a:tr h="374630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00086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100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6761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60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70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2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</a:t>
            </a:r>
            <a:r>
              <a:rPr lang="nl-NL" sz="2400" dirty="0" smtClean="0"/>
              <a:t>domain</a:t>
            </a:r>
          </a:p>
          <a:p>
            <a:r>
              <a:rPr lang="nl-NL" sz="2400" dirty="0" err="1" smtClean="0"/>
              <a:t>Languages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world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Alumnum</a:t>
            </a:r>
            <a:r>
              <a:rPr lang="nl-NL" sz="2400" dirty="0" smtClean="0"/>
              <a:t>: CC-ASA 4.0</a:t>
            </a:r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/>
              <a:t>Modeling</a:t>
            </a:r>
            <a:r>
              <a:rPr lang="nl-NL" sz="2400" dirty="0"/>
              <a:t> text in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</a:t>
            </a:r>
            <a:r>
              <a:rPr lang="nl-NL" sz="1800" dirty="0" smtClean="0"/>
              <a:t>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7251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S</a:t>
            </a:r>
            <a:r>
              <a:rPr lang="nl-NL" sz="2400" dirty="0" err="1" smtClean="0"/>
              <a:t>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Diversity</a:t>
            </a:r>
            <a:r>
              <a:rPr lang="nl-NL" sz="2400" dirty="0"/>
              <a:t> </a:t>
            </a:r>
            <a:r>
              <a:rPr lang="nl-NL" sz="2400" dirty="0" smtClean="0"/>
              <a:t>of </a:t>
            </a:r>
            <a:r>
              <a:rPr lang="nl-NL" sz="2400" dirty="0" err="1" smtClean="0"/>
              <a:t>languages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52107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</a:t>
            </a:r>
            <a:r>
              <a:rPr lang="nl-NL" sz="1800" dirty="0" smtClean="0"/>
              <a:t>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endParaRPr lang="nl-NL" sz="1800" dirty="0" smtClean="0"/>
          </a:p>
          <a:p>
            <a:r>
              <a:rPr lang="nl-NL" sz="1800" dirty="0" smtClean="0"/>
              <a:t>	→ </a:t>
            </a:r>
            <a:r>
              <a:rPr lang="nl-NL" sz="1800" dirty="0"/>
              <a:t>‘do-</a:t>
            </a:r>
            <a:r>
              <a:rPr lang="nl-NL" sz="1800" dirty="0" err="1"/>
              <a:t>ing</a:t>
            </a:r>
            <a:r>
              <a:rPr lang="nl-NL" sz="1800" dirty="0"/>
              <a:t>’, ‘are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</a:t>
            </a:r>
            <a:r>
              <a:rPr lang="nl-NL" sz="1800" dirty="0" smtClean="0"/>
              <a:t>)</a:t>
            </a:r>
          </a:p>
          <a:p>
            <a:r>
              <a:rPr lang="nl-NL" sz="1800" dirty="0" smtClean="0"/>
              <a:t>	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</a:t>
            </a:r>
            <a:r>
              <a:rPr lang="nl-NL" sz="1800" dirty="0"/>
              <a:t>(</a:t>
            </a:r>
            <a:r>
              <a:rPr lang="nl-NL" sz="1800" dirty="0" err="1"/>
              <a:t>what</a:t>
            </a:r>
            <a:r>
              <a:rPr lang="nl-NL" sz="1800" dirty="0"/>
              <a:t> </a:t>
            </a:r>
            <a:r>
              <a:rPr lang="nl-NL" sz="1800" dirty="0" err="1"/>
              <a:t>words</a:t>
            </a:r>
            <a:r>
              <a:rPr lang="nl-NL" sz="1800" dirty="0"/>
              <a:t> mean</a:t>
            </a:r>
            <a:r>
              <a:rPr lang="nl-NL" sz="1800" dirty="0" smtClean="0"/>
              <a:t>) </a:t>
            </a:r>
          </a:p>
          <a:p>
            <a:pPr lvl="1"/>
            <a:r>
              <a:rPr lang="nl-NL" sz="1800" dirty="0"/>
              <a:t>	</a:t>
            </a:r>
            <a:r>
              <a:rPr lang="nl-NL" sz="1800" dirty="0" smtClean="0"/>
              <a:t>→ 'classroom': room in a school </a:t>
            </a: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</a:t>
            </a:r>
            <a:endParaRPr lang="nl-NL" sz="1800" dirty="0" smtClean="0"/>
          </a:p>
          <a:p>
            <a:pPr lvl="1"/>
            <a:r>
              <a:rPr lang="nl-NL" sz="1800" dirty="0"/>
              <a:t>	</a:t>
            </a:r>
            <a:r>
              <a:rPr lang="nl-NL" sz="1800" dirty="0" smtClean="0"/>
              <a:t>→ </a:t>
            </a:r>
            <a:r>
              <a:rPr lang="nl-NL" sz="1800" dirty="0" smtClean="0"/>
              <a:t>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68" y="1916832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Languages</a:t>
            </a:r>
            <a:r>
              <a:rPr lang="nl-NL" dirty="0" smtClean="0"/>
              <a:t> of the </a:t>
            </a:r>
            <a:r>
              <a:rPr lang="nl-NL" dirty="0" err="1" smtClean="0"/>
              <a:t>world</a:t>
            </a:r>
            <a:endParaRPr lang="nl-NL" dirty="0"/>
          </a:p>
        </p:txBody>
      </p:sp>
      <p:pic>
        <p:nvPicPr>
          <p:cNvPr id="1026" name="Picture 2" descr="https://upload.wikimedia.org/wikipedia/commons/b/b7/Primary_Human_Languages_Improved_Vers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 bwMode="auto">
          <a:xfrm>
            <a:off x="323528" y="1988840"/>
            <a:ext cx="86946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Diversity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r>
              <a:rPr lang="nl-NL" dirty="0" smtClean="0"/>
              <a:t> for NLP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7736"/>
            <a:ext cx="7881938" cy="5238357"/>
          </a:xfrm>
        </p:spPr>
        <p:txBody>
          <a:bodyPr/>
          <a:lstStyle/>
          <a:p>
            <a:r>
              <a:rPr lang="nl-NL" sz="2000" dirty="0" smtClean="0"/>
              <a:t>Most </a:t>
            </a:r>
            <a:r>
              <a:rPr lang="nl-NL" sz="2000" dirty="0" err="1" smtClean="0"/>
              <a:t>work</a:t>
            </a:r>
            <a:r>
              <a:rPr lang="nl-NL" sz="2000" dirty="0" smtClean="0"/>
              <a:t> </a:t>
            </a:r>
            <a:r>
              <a:rPr lang="nl-NL" sz="2000" dirty="0" err="1" smtClean="0"/>
              <a:t>done</a:t>
            </a:r>
            <a:r>
              <a:rPr lang="nl-NL" sz="2000" dirty="0" smtClean="0"/>
              <a:t> on English</a:t>
            </a:r>
          </a:p>
          <a:p>
            <a:pPr lvl="1"/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some</a:t>
            </a:r>
            <a:r>
              <a:rPr lang="nl-NL" sz="2000" dirty="0" smtClean="0"/>
              <a:t> on </a:t>
            </a:r>
            <a:r>
              <a:rPr lang="nl-NL" sz="2000" dirty="0" err="1" smtClean="0"/>
              <a:t>Mandarin</a:t>
            </a:r>
            <a:r>
              <a:rPr lang="nl-NL" sz="2000" dirty="0" smtClean="0"/>
              <a:t> Chinese, </a:t>
            </a:r>
            <a:r>
              <a:rPr lang="nl-NL" sz="2000" dirty="0" err="1" smtClean="0"/>
              <a:t>Arabic</a:t>
            </a:r>
            <a:r>
              <a:rPr lang="nl-NL" sz="2000" dirty="0" smtClean="0"/>
              <a:t>, French, </a:t>
            </a:r>
            <a:r>
              <a:rPr lang="nl-NL" sz="2000" dirty="0" err="1" smtClean="0"/>
              <a:t>others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Availability of corpora, text </a:t>
            </a:r>
            <a:r>
              <a:rPr lang="nl-NL" sz="2000" dirty="0" err="1" smtClean="0"/>
              <a:t>mining</a:t>
            </a:r>
            <a:r>
              <a:rPr lang="nl-NL" sz="2000" dirty="0" smtClean="0"/>
              <a:t> </a:t>
            </a:r>
            <a:r>
              <a:rPr lang="nl-NL" sz="2000" dirty="0" err="1" smtClean="0"/>
              <a:t>libraries</a:t>
            </a:r>
            <a:r>
              <a:rPr lang="nl-NL" sz="2000" dirty="0" smtClean="0"/>
              <a:t>, </a:t>
            </a:r>
            <a:r>
              <a:rPr lang="nl-NL" sz="2000" dirty="0" err="1" smtClean="0"/>
              <a:t>tagging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algorithms</a:t>
            </a:r>
            <a:r>
              <a:rPr lang="nl-NL" sz="2000" dirty="0" smtClean="0"/>
              <a:t>…</a:t>
            </a:r>
          </a:p>
          <a:p>
            <a:endParaRPr lang="nl-NL" sz="2000" dirty="0"/>
          </a:p>
          <a:p>
            <a:r>
              <a:rPr lang="nl-NL" sz="2000" dirty="0"/>
              <a:t>Different scripts</a:t>
            </a:r>
          </a:p>
          <a:p>
            <a:endParaRPr lang="nl-NL" sz="2000" dirty="0"/>
          </a:p>
          <a:p>
            <a:r>
              <a:rPr lang="nl-NL" sz="2000" dirty="0" err="1" smtClean="0"/>
              <a:t>Characteristics</a:t>
            </a:r>
            <a:r>
              <a:rPr lang="nl-NL" sz="2000" dirty="0" smtClean="0"/>
              <a:t> of English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many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languages</a:t>
            </a:r>
            <a:r>
              <a:rPr lang="nl-NL" sz="2000" dirty="0" smtClean="0"/>
              <a:t> </a:t>
            </a:r>
            <a:r>
              <a:rPr lang="nl-NL" sz="2000" dirty="0" err="1" smtClean="0"/>
              <a:t>don't</a:t>
            </a:r>
            <a:r>
              <a:rPr lang="nl-NL" sz="2000" smtClean="0"/>
              <a:t> share</a:t>
            </a:r>
            <a:endParaRPr lang="nl-NL" sz="2000" dirty="0" smtClean="0"/>
          </a:p>
          <a:p>
            <a:pPr lvl="1"/>
            <a:r>
              <a:rPr lang="nl-NL" sz="2000" dirty="0" smtClean="0"/>
              <a:t>Easy </a:t>
            </a:r>
            <a:r>
              <a:rPr lang="nl-NL" sz="2000" dirty="0" err="1" smtClean="0"/>
              <a:t>phone-based</a:t>
            </a:r>
            <a:r>
              <a:rPr lang="nl-NL" sz="2000" dirty="0" smtClean="0"/>
              <a:t> </a:t>
            </a:r>
            <a:r>
              <a:rPr lang="nl-NL" sz="2000" dirty="0" err="1" smtClean="0"/>
              <a:t>writing</a:t>
            </a:r>
            <a:r>
              <a:rPr lang="nl-NL" sz="2000" dirty="0" smtClean="0"/>
              <a:t> system</a:t>
            </a:r>
          </a:p>
          <a:p>
            <a:pPr lvl="1"/>
            <a:r>
              <a:rPr lang="nl-NL" sz="2000" dirty="0" err="1" smtClean="0"/>
              <a:t>Clear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is a word from text (</a:t>
            </a:r>
            <a:r>
              <a:rPr lang="nl-NL" sz="2000" dirty="0" err="1" smtClean="0"/>
              <a:t>spaces</a:t>
            </a:r>
            <a:r>
              <a:rPr lang="nl-NL" sz="2000" dirty="0" smtClean="0"/>
              <a:t>)</a:t>
            </a:r>
          </a:p>
          <a:p>
            <a:pPr lvl="1"/>
            <a:r>
              <a:rPr lang="nl-NL" sz="2000" dirty="0" smtClean="0"/>
              <a:t>Simple </a:t>
            </a:r>
            <a:r>
              <a:rPr lang="nl-NL" sz="2000" dirty="0" err="1" smtClean="0"/>
              <a:t>morphology</a:t>
            </a:r>
            <a:r>
              <a:rPr lang="nl-NL" sz="2000" dirty="0" smtClean="0"/>
              <a:t> (word form)</a:t>
            </a:r>
          </a:p>
          <a:p>
            <a:pPr lvl="1"/>
            <a:endParaRPr lang="nl-NL" sz="2000" dirty="0"/>
          </a:p>
          <a:p>
            <a:r>
              <a:rPr lang="nl-NL" sz="2200" dirty="0" smtClean="0">
                <a:hlinkClick r:id="rId2"/>
              </a:rPr>
              <a:t>Bender </a:t>
            </a:r>
            <a:r>
              <a:rPr lang="nl-NL" sz="2200" dirty="0" err="1" smtClean="0">
                <a:hlinkClick r:id="rId2"/>
              </a:rPr>
              <a:t>rule</a:t>
            </a:r>
            <a:r>
              <a:rPr lang="nl-NL" sz="2200" dirty="0" smtClean="0"/>
              <a:t>: state </a:t>
            </a:r>
            <a:r>
              <a:rPr lang="nl-NL" sz="2200" dirty="0" err="1" smtClean="0"/>
              <a:t>which</a:t>
            </a:r>
            <a:r>
              <a:rPr lang="nl-NL" sz="2200" dirty="0" smtClean="0"/>
              <a:t> </a:t>
            </a:r>
            <a:r>
              <a:rPr lang="nl-NL" sz="2200" dirty="0" err="1" smtClean="0"/>
              <a:t>language</a:t>
            </a:r>
            <a:r>
              <a:rPr lang="nl-NL" sz="2200" dirty="0" smtClean="0"/>
              <a:t> </a:t>
            </a:r>
            <a:r>
              <a:rPr lang="nl-NL" sz="2200" dirty="0" err="1" smtClean="0"/>
              <a:t>you're</a:t>
            </a:r>
            <a:r>
              <a:rPr lang="nl-NL" sz="2200" dirty="0" smtClean="0"/>
              <a:t> </a:t>
            </a:r>
            <a:r>
              <a:rPr lang="nl-NL" sz="2200" dirty="0" err="1" smtClean="0"/>
              <a:t>working</a:t>
            </a:r>
            <a:r>
              <a:rPr lang="nl-NL" sz="2200" dirty="0" smtClean="0"/>
              <a:t> in</a:t>
            </a:r>
            <a:endParaRPr lang="nl-NL" sz="22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2641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</a:t>
            </a:r>
            <a:r>
              <a:rPr lang="nl-NL" sz="2400" dirty="0" smtClean="0"/>
              <a:t>text in English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similar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1467</Words>
  <Application>Microsoft Office PowerPoint</Application>
  <PresentationFormat>Diavoorstelling (4:3)</PresentationFormat>
  <Paragraphs>290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Courier New</vt:lpstr>
      <vt:lpstr>Zapf Dingbats</vt:lpstr>
      <vt:lpstr>HUoverhead[1]</vt:lpstr>
      <vt:lpstr>Fundamentals of Machine Learning Week 6: Text mining </vt:lpstr>
      <vt:lpstr>Intro</vt:lpstr>
      <vt:lpstr>Topics</vt:lpstr>
      <vt:lpstr>Natural language processing</vt:lpstr>
      <vt:lpstr>Challenges</vt:lpstr>
      <vt:lpstr>Language is complex…</vt:lpstr>
      <vt:lpstr>Languages of the world</vt:lpstr>
      <vt:lpstr>Diversity challenges for NLP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Classification</vt:lpstr>
      <vt:lpstr>Evaluation of classification</vt:lpstr>
      <vt:lpstr>Exercise 3: evaluation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76</cp:revision>
  <cp:lastPrinted>2005-06-13T08:01:16Z</cp:lastPrinted>
  <dcterms:created xsi:type="dcterms:W3CDTF">2007-11-06T09:59:11Z</dcterms:created>
  <dcterms:modified xsi:type="dcterms:W3CDTF">2020-12-16T11:47:14Z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