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76" r:id="rId2"/>
    <p:sldId id="277" r:id="rId3"/>
    <p:sldId id="310" r:id="rId4"/>
    <p:sldId id="309" r:id="rId5"/>
    <p:sldId id="314" r:id="rId6"/>
    <p:sldId id="303" r:id="rId7"/>
    <p:sldId id="298" r:id="rId8"/>
    <p:sldId id="299" r:id="rId9"/>
    <p:sldId id="301" r:id="rId10"/>
    <p:sldId id="302" r:id="rId11"/>
    <p:sldId id="307" r:id="rId12"/>
    <p:sldId id="304" r:id="rId13"/>
    <p:sldId id="282" r:id="rId14"/>
    <p:sldId id="283" r:id="rId15"/>
    <p:sldId id="284" r:id="rId16"/>
    <p:sldId id="308" r:id="rId17"/>
    <p:sldId id="305" r:id="rId18"/>
    <p:sldId id="289" r:id="rId19"/>
    <p:sldId id="291" r:id="rId20"/>
    <p:sldId id="306" r:id="rId21"/>
    <p:sldId id="293" r:id="rId22"/>
    <p:sldId id="28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0" autoAdjust="0"/>
    <p:restoredTop sz="94660"/>
  </p:normalViewPr>
  <p:slideViewPr>
    <p:cSldViewPr>
      <p:cViewPr varScale="1">
        <p:scale>
          <a:sx n="87" d="100"/>
          <a:sy n="87" d="100"/>
        </p:scale>
        <p:origin x="1572" y="60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-werkblad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Blad1!$J$7</c:f>
              <c:strCache>
                <c:ptCount val="1"/>
                <c:pt idx="0">
                  <c:v>Var 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66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id</a:t>
                    </a:r>
                    <a:r>
                      <a:rPr lang="en-US" baseline="0"/>
                      <a:t> 1</a:t>
                    </a:r>
                    <a:endParaRPr 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E23-48E9-A739-930E51C69A1C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id2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E23-48E9-A739-930E51C69A1C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id3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E23-48E9-A739-930E51C69A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Blad1!$I$8:$I$10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xVal>
          <c:yVal>
            <c:numRef>
              <c:f>Blad1!$J$8:$J$10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E23-48E9-A739-930E51C69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6158288"/>
        <c:axId val="366160248"/>
      </c:scatterChart>
      <c:valAx>
        <c:axId val="366158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tablets</a:t>
                </a:r>
                <a:endParaRPr lang="nl-NL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6160248"/>
        <c:crosses val="autoZero"/>
        <c:crossBetween val="midCat"/>
        <c:majorUnit val="1"/>
      </c:valAx>
      <c:valAx>
        <c:axId val="366160248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</a:t>
                </a:r>
                <a:r>
                  <a:rPr lang="nl-NL" sz="1600" dirty="0" err="1" smtClean="0"/>
                  <a:t>phones</a:t>
                </a:r>
                <a:endParaRPr lang="nl-NL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6158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12/11/2020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4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12/11/2020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8963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12/11/2020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242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xxxxxxxxxxxxxxx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387A7AA-DFE9-4771-BEDE-3294FCEBFB02}" type="datetime1">
              <a:rPr lang="en-US" smtClean="0"/>
              <a:pPr/>
              <a:t>12/11/2020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xxxxxxxxxxxxx</a:t>
            </a:r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61151B4-4860-4597-8EFD-6A3C7543465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8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12/11/2020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12/11/2020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12/11/2020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12/11/2020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12/11/2020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12/11/2020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12/11/2020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12/11/2020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12/11/2020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12/11/2020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12/11/2020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12/11/2020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12/11/2020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12/11/2020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12/11/2020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12/11/2020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12/11/2020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titanic/dat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hyperparameter-tuning-the-random-forest-in-python-using-scikit-learn-28d2aa77dd7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RandomForestClassifier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1877437"/>
          </a:xfrm>
        </p:spPr>
        <p:txBody>
          <a:bodyPr/>
          <a:lstStyle/>
          <a:p>
            <a:r>
              <a:rPr lang="en-US" sz="2800" dirty="0" smtClean="0"/>
              <a:t>Fundamentals of Machine </a:t>
            </a:r>
            <a:r>
              <a:rPr lang="en-US" sz="2800" dirty="0"/>
              <a:t>L</a:t>
            </a:r>
            <a:r>
              <a:rPr lang="en-US" sz="2800" dirty="0" smtClean="0"/>
              <a:t>earning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smtClean="0"/>
              <a:t>Week 5: </a:t>
            </a:r>
            <a:r>
              <a:rPr lang="en-US" sz="2400" dirty="0" smtClean="0"/>
              <a:t>machine learning</a:t>
            </a:r>
            <a:br>
              <a:rPr lang="en-US" sz="2400" dirty="0" smtClean="0"/>
            </a:br>
            <a:r>
              <a:rPr lang="en-US" sz="2400" dirty="0" smtClean="0"/>
              <a:t>Decision trees and Random Forest</a:t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1787174" y="5517232"/>
            <a:ext cx="4950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 smtClean="0"/>
              <a:t>All</a:t>
            </a:r>
            <a:r>
              <a:rPr lang="nl-NL" sz="1200" dirty="0" smtClean="0"/>
              <a:t> images are </a:t>
            </a:r>
            <a:r>
              <a:rPr lang="nl-NL" sz="1200" dirty="0" err="1" smtClean="0"/>
              <a:t>either</a:t>
            </a:r>
            <a:r>
              <a:rPr lang="nl-NL" sz="1200" dirty="0" smtClean="0"/>
              <a:t> </a:t>
            </a:r>
            <a:r>
              <a:rPr lang="nl-NL" sz="1200" dirty="0" err="1" smtClean="0"/>
              <a:t>own</a:t>
            </a:r>
            <a:r>
              <a:rPr lang="nl-NL" sz="1200" dirty="0" smtClean="0"/>
              <a:t> </a:t>
            </a:r>
            <a:r>
              <a:rPr lang="nl-NL" sz="1200" dirty="0" err="1" smtClean="0"/>
              <a:t>work</a:t>
            </a:r>
            <a:r>
              <a:rPr lang="nl-NL" sz="1200" dirty="0" smtClean="0"/>
              <a:t>, public domain, CC-</a:t>
            </a:r>
            <a:r>
              <a:rPr lang="nl-NL" sz="1200" dirty="0" err="1" smtClean="0"/>
              <a:t>licensed</a:t>
            </a:r>
            <a:r>
              <a:rPr lang="nl-NL" sz="1200" dirty="0" smtClean="0"/>
              <a:t> or fair </a:t>
            </a:r>
            <a:r>
              <a:rPr lang="nl-NL" sz="1200" dirty="0" err="1" smtClean="0"/>
              <a:t>use</a:t>
            </a:r>
            <a:endParaRPr lang="nl-NL" sz="1200" dirty="0" smtClean="0"/>
          </a:p>
          <a:p>
            <a:r>
              <a:rPr lang="nl-NL" sz="1200" dirty="0" err="1" smtClean="0"/>
              <a:t>Credits</a:t>
            </a:r>
            <a:r>
              <a:rPr lang="nl-NL" sz="1200" dirty="0" smtClean="0"/>
              <a:t> on last slide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7763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i="1" dirty="0" smtClean="0"/>
              <a:t>k</a:t>
            </a:r>
            <a:r>
              <a:rPr lang="nl-NL" dirty="0" smtClean="0"/>
              <a:t>-NN</a:t>
            </a:r>
            <a:endParaRPr lang="nl-NL" i="1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28447" y="1556792"/>
            <a:ext cx="7881938" cy="648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 are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survivors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Titanic.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is a classic data set in machine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learning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plenty of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ideas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web. For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explanation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variables,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here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See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 </a:t>
            </a:r>
            <a:r>
              <a:rPr lang="nl-NL" sz="1200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k-</a:t>
            </a:r>
            <a:r>
              <a:rPr lang="nl-NL" sz="1200" i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r>
              <a:rPr lang="nl-NL" sz="1200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folder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(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/or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Notebook).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 set in the </a:t>
            </a:r>
            <a:r>
              <a:rPr lang="nl-NL" sz="12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folder (Week 5).</a:t>
            </a: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 set.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columns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‘easy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categorical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numerical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(independent) variables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they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? Select these.</a:t>
            </a:r>
          </a:p>
          <a:p>
            <a:pPr>
              <a:buFont typeface="Zapf Dingbats" charset="2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get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empty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 do this </a:t>
            </a:r>
            <a:r>
              <a:rPr lang="nl-NL" sz="12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 1?</a:t>
            </a:r>
          </a:p>
          <a:p>
            <a:pPr>
              <a:buFont typeface="Zapf Dingbats" charset="2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dummy variables for the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categorical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2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shouldn’t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“redundant” variables in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information)</a:t>
            </a:r>
          </a:p>
          <a:p>
            <a:pPr>
              <a:buFont typeface="Zapf Dingbats" charset="2"/>
              <a:buAutoNum type="arabicPeriod"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training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set.</a:t>
            </a:r>
          </a:p>
          <a:p>
            <a:pPr>
              <a:buFont typeface="Zapf Dingbats" charset="2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Train a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kNN-algorithm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data,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survival </a:t>
            </a:r>
            <a:r>
              <a:rPr lang="nl-NL" sz="11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the test set</a:t>
            </a:r>
            <a:endParaRPr lang="nl-NL" sz="1100" i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different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best?</a:t>
            </a: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6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Parameter setting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5576" y="1556792"/>
            <a:ext cx="7881938" cy="4339650"/>
          </a:xfrm>
        </p:spPr>
        <p:txBody>
          <a:bodyPr/>
          <a:lstStyle/>
          <a:p>
            <a:r>
              <a:rPr lang="nl-NL" sz="2000" dirty="0" smtClean="0"/>
              <a:t>Every machine </a:t>
            </a:r>
            <a:r>
              <a:rPr lang="nl-NL" sz="2000" dirty="0" err="1" smtClean="0"/>
              <a:t>learning</a:t>
            </a:r>
            <a:r>
              <a:rPr lang="nl-NL" sz="2000" dirty="0" smtClean="0"/>
              <a:t> </a:t>
            </a:r>
            <a:r>
              <a:rPr lang="nl-NL" sz="2000" dirty="0" err="1" smtClean="0"/>
              <a:t>algorithm</a:t>
            </a:r>
            <a:r>
              <a:rPr lang="nl-NL" sz="2000" dirty="0" smtClean="0"/>
              <a:t> has </a:t>
            </a:r>
            <a:r>
              <a:rPr lang="nl-NL" sz="2000" i="1" dirty="0" smtClean="0"/>
              <a:t>parameters</a:t>
            </a:r>
          </a:p>
          <a:p>
            <a:endParaRPr lang="nl-NL" sz="2000" i="1" dirty="0"/>
          </a:p>
          <a:p>
            <a:r>
              <a:rPr lang="nl-NL" sz="2000" dirty="0" smtClean="0"/>
              <a:t>For </a:t>
            </a:r>
            <a:r>
              <a:rPr lang="nl-NL" sz="2000" dirty="0" err="1" smtClean="0"/>
              <a:t>instance</a:t>
            </a:r>
            <a:r>
              <a:rPr lang="nl-NL" sz="2000" dirty="0" smtClean="0"/>
              <a:t>, </a:t>
            </a:r>
            <a:r>
              <a:rPr lang="nl-NL" sz="2000" dirty="0" err="1" smtClean="0"/>
              <a:t>with</a:t>
            </a:r>
            <a:r>
              <a:rPr lang="nl-NL" sz="2000" dirty="0" smtClean="0"/>
              <a:t> KNN the most important parameter is </a:t>
            </a:r>
            <a:r>
              <a:rPr lang="nl-NL" sz="2000" i="1" dirty="0" smtClean="0"/>
              <a:t>k</a:t>
            </a:r>
            <a:r>
              <a:rPr lang="nl-NL" sz="2000" dirty="0" smtClean="0"/>
              <a:t>: the </a:t>
            </a:r>
            <a:r>
              <a:rPr lang="nl-NL" sz="2000" dirty="0" err="1" smtClean="0"/>
              <a:t>number</a:t>
            </a:r>
            <a:r>
              <a:rPr lang="nl-NL" sz="2000" dirty="0" smtClean="0"/>
              <a:t> of </a:t>
            </a:r>
            <a:r>
              <a:rPr lang="nl-NL" sz="2000" dirty="0" err="1" smtClean="0"/>
              <a:t>neighbors</a:t>
            </a:r>
            <a:endParaRPr lang="nl-NL" sz="2000" dirty="0" smtClean="0"/>
          </a:p>
          <a:p>
            <a:endParaRPr lang="nl-NL" sz="2000" i="1" dirty="0"/>
          </a:p>
          <a:p>
            <a:r>
              <a:rPr lang="nl-NL" sz="2000" dirty="0" err="1" smtClean="0"/>
              <a:t>You</a:t>
            </a:r>
            <a:r>
              <a:rPr lang="nl-NL" sz="2000" dirty="0" smtClean="0"/>
              <a:t> can </a:t>
            </a:r>
            <a:r>
              <a:rPr lang="nl-NL" sz="2000" dirty="0" err="1" smtClean="0"/>
              <a:t>try</a:t>
            </a:r>
            <a:r>
              <a:rPr lang="nl-NL" sz="2000" dirty="0" smtClean="0"/>
              <a:t> different parameter </a:t>
            </a:r>
            <a:r>
              <a:rPr lang="nl-NL" sz="2000" dirty="0" err="1" smtClean="0"/>
              <a:t>settings</a:t>
            </a:r>
            <a:r>
              <a:rPr lang="nl-NL" sz="2000" dirty="0" smtClean="0"/>
              <a:t>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optimize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model (</a:t>
            </a:r>
            <a:r>
              <a:rPr lang="nl-NL" sz="2000" dirty="0" err="1" smtClean="0"/>
              <a:t>use</a:t>
            </a:r>
            <a:r>
              <a:rPr lang="nl-NL" sz="2000" dirty="0" smtClean="0"/>
              <a:t> the test set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evaluate</a:t>
            </a:r>
            <a:r>
              <a:rPr lang="nl-NL" sz="2000" dirty="0" smtClean="0"/>
              <a:t>)</a:t>
            </a:r>
          </a:p>
          <a:p>
            <a:endParaRPr lang="nl-NL" sz="2000" dirty="0"/>
          </a:p>
          <a:p>
            <a:r>
              <a:rPr lang="nl-NL" sz="2000" dirty="0" err="1" smtClean="0"/>
              <a:t>One</a:t>
            </a:r>
            <a:r>
              <a:rPr lang="nl-NL" sz="2000" dirty="0" smtClean="0"/>
              <a:t> way </a:t>
            </a:r>
            <a:r>
              <a:rPr lang="nl-NL" sz="2000" dirty="0" err="1" smtClean="0"/>
              <a:t>to</a:t>
            </a:r>
            <a:r>
              <a:rPr lang="nl-NL" sz="2000" dirty="0" smtClean="0"/>
              <a:t> do </a:t>
            </a:r>
            <a:r>
              <a:rPr lang="nl-NL" sz="2000" dirty="0" err="1" smtClean="0"/>
              <a:t>so</a:t>
            </a:r>
            <a:r>
              <a:rPr lang="nl-NL" sz="2000" dirty="0" smtClean="0"/>
              <a:t> is a </a:t>
            </a:r>
            <a:r>
              <a:rPr lang="nl-NL" sz="2000" i="1" dirty="0" err="1" smtClean="0"/>
              <a:t>grid</a:t>
            </a:r>
            <a:r>
              <a:rPr lang="nl-NL" sz="2000" i="1" dirty="0" smtClean="0"/>
              <a:t> search</a:t>
            </a:r>
            <a:endParaRPr lang="nl-NL" sz="2000" dirty="0"/>
          </a:p>
          <a:p>
            <a:pPr lvl="1"/>
            <a:r>
              <a:rPr lang="nl-NL" sz="2000" dirty="0" smtClean="0"/>
              <a:t>Make a </a:t>
            </a:r>
            <a:r>
              <a:rPr lang="nl-NL" sz="2000" dirty="0" err="1" smtClean="0"/>
              <a:t>function</a:t>
            </a:r>
            <a:r>
              <a:rPr lang="nl-NL" sz="2000" dirty="0" smtClean="0"/>
              <a:t> of </a:t>
            </a:r>
            <a:r>
              <a:rPr lang="nl-NL" sz="2000" dirty="0" err="1" smtClean="0"/>
              <a:t>your</a:t>
            </a:r>
            <a:r>
              <a:rPr lang="nl-NL" sz="2000" dirty="0" smtClean="0"/>
              <a:t> model building, fitting </a:t>
            </a:r>
            <a:r>
              <a:rPr lang="nl-NL" sz="2000" dirty="0" err="1" smtClean="0"/>
              <a:t>and</a:t>
            </a:r>
            <a:r>
              <a:rPr lang="nl-NL" sz="2000" dirty="0" smtClean="0"/>
              <a:t> </a:t>
            </a:r>
            <a:r>
              <a:rPr lang="nl-NL" sz="2000" dirty="0" err="1" smtClean="0"/>
              <a:t>evaluation</a:t>
            </a:r>
            <a:endParaRPr lang="nl-NL" sz="2000" dirty="0" smtClean="0"/>
          </a:p>
          <a:p>
            <a:pPr lvl="1"/>
            <a:r>
              <a:rPr lang="nl-NL" sz="2000" dirty="0" err="1" smtClean="0"/>
              <a:t>Try</a:t>
            </a:r>
            <a:r>
              <a:rPr lang="nl-NL" sz="2000" dirty="0" smtClean="0"/>
              <a:t> out </a:t>
            </a:r>
            <a:r>
              <a:rPr lang="nl-NL" sz="2000" dirty="0" err="1" smtClean="0"/>
              <a:t>with</a:t>
            </a:r>
            <a:r>
              <a:rPr lang="nl-NL" sz="2000" dirty="0" smtClean="0"/>
              <a:t> for loops for </a:t>
            </a:r>
            <a:r>
              <a:rPr lang="nl-NL" sz="2000" dirty="0" err="1" smtClean="0"/>
              <a:t>all</a:t>
            </a:r>
            <a:r>
              <a:rPr lang="nl-NL" sz="2000" dirty="0" smtClean="0"/>
              <a:t> </a:t>
            </a:r>
            <a:r>
              <a:rPr lang="nl-NL" sz="2000" dirty="0" err="1" smtClean="0"/>
              <a:t>combinations</a:t>
            </a:r>
            <a:r>
              <a:rPr lang="nl-NL" sz="2000" dirty="0" smtClean="0"/>
              <a:t> of parameters</a:t>
            </a:r>
          </a:p>
          <a:p>
            <a:pPr lvl="1"/>
            <a:r>
              <a:rPr lang="nl-NL" sz="2000" dirty="0" err="1" smtClean="0"/>
              <a:t>However</a:t>
            </a:r>
            <a:r>
              <a:rPr lang="nl-NL" sz="2000" dirty="0" smtClean="0"/>
              <a:t>, leads </a:t>
            </a:r>
            <a:r>
              <a:rPr lang="nl-NL" sz="2000" dirty="0" err="1" smtClean="0"/>
              <a:t>to</a:t>
            </a:r>
            <a:r>
              <a:rPr lang="nl-NL" sz="2000" dirty="0" smtClean="0"/>
              <a:t> </a:t>
            </a:r>
            <a:r>
              <a:rPr lang="nl-NL" sz="2000" dirty="0" err="1" smtClean="0"/>
              <a:t>overfitting</a:t>
            </a:r>
            <a:r>
              <a:rPr lang="nl-NL" sz="2000" dirty="0" smtClean="0"/>
              <a:t>. More </a:t>
            </a:r>
            <a:r>
              <a:rPr lang="nl-NL" sz="2000" dirty="0" err="1" smtClean="0"/>
              <a:t>detailed</a:t>
            </a:r>
            <a:r>
              <a:rPr lang="nl-NL" sz="2000" dirty="0" smtClean="0"/>
              <a:t> </a:t>
            </a:r>
            <a:r>
              <a:rPr lang="nl-NL" sz="2000" dirty="0" err="1" smtClean="0"/>
              <a:t>discussion</a:t>
            </a:r>
            <a:r>
              <a:rPr lang="nl-NL" sz="2000" dirty="0" smtClean="0"/>
              <a:t> </a:t>
            </a:r>
            <a:r>
              <a:rPr lang="nl-NL" sz="2000" dirty="0" smtClean="0">
                <a:hlinkClick r:id="rId2"/>
              </a:rPr>
              <a:t>here</a:t>
            </a:r>
            <a:r>
              <a:rPr lang="nl-NL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11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75152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err="1" smtClean="0"/>
              <a:t>Decision</a:t>
            </a:r>
            <a:r>
              <a:rPr lang="nl-NL" sz="2400" dirty="0" smtClean="0"/>
              <a:t> </a:t>
            </a:r>
            <a:r>
              <a:rPr lang="nl-NL" sz="2400" dirty="0"/>
              <a:t>tree</a:t>
            </a:r>
          </a:p>
          <a:p>
            <a:endParaRPr lang="nl-NL" sz="24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105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Decision</a:t>
            </a:r>
            <a:r>
              <a:rPr lang="nl-NL" dirty="0" smtClean="0"/>
              <a:t> tree: </a:t>
            </a:r>
            <a:r>
              <a:rPr lang="nl-NL" dirty="0" err="1" smtClean="0"/>
              <a:t>intuition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61665"/>
          </a:xfrm>
        </p:spPr>
        <p:txBody>
          <a:bodyPr/>
          <a:lstStyle/>
          <a:p>
            <a:r>
              <a:rPr lang="nl-NL" sz="2400" dirty="0" smtClean="0"/>
              <a:t>I </a:t>
            </a:r>
            <a:r>
              <a:rPr lang="nl-NL" sz="2400" dirty="0" err="1" smtClean="0"/>
              <a:t>need</a:t>
            </a:r>
            <a:r>
              <a:rPr lang="nl-NL" sz="2400" dirty="0" smtClean="0"/>
              <a:t> a </a:t>
            </a:r>
            <a:r>
              <a:rPr lang="nl-NL" sz="2400" dirty="0" err="1" smtClean="0"/>
              <a:t>volunteer</a:t>
            </a:r>
            <a:r>
              <a:rPr lang="nl-NL" sz="2400" dirty="0" smtClean="0"/>
              <a:t>…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401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al 17"/>
          <p:cNvSpPr/>
          <p:nvPr/>
        </p:nvSpPr>
        <p:spPr bwMode="auto">
          <a:xfrm>
            <a:off x="6633064" y="2217522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al 16"/>
          <p:cNvSpPr/>
          <p:nvPr/>
        </p:nvSpPr>
        <p:spPr bwMode="auto">
          <a:xfrm>
            <a:off x="5968631" y="120490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al 15"/>
          <p:cNvSpPr/>
          <p:nvPr/>
        </p:nvSpPr>
        <p:spPr bwMode="auto">
          <a:xfrm>
            <a:off x="7418131" y="179068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Decision</a:t>
            </a:r>
            <a:r>
              <a:rPr lang="nl-NL" dirty="0" smtClean="0"/>
              <a:t> tree </a:t>
            </a:r>
            <a:r>
              <a:rPr lang="nl-NL" dirty="0" err="1" smtClean="0"/>
              <a:t>algorith</a:t>
            </a:r>
            <a:r>
              <a:rPr lang="nl-NL" dirty="0" err="1"/>
              <a:t>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96586" y="1613765"/>
            <a:ext cx="3659390" cy="4302716"/>
          </a:xfrm>
        </p:spPr>
        <p:txBody>
          <a:bodyPr/>
          <a:lstStyle/>
          <a:p>
            <a:r>
              <a:rPr lang="nl-NL" sz="1800" dirty="0" err="1" smtClean="0"/>
              <a:t>Choose</a:t>
            </a:r>
            <a:r>
              <a:rPr lang="nl-NL" sz="1800" dirty="0" smtClean="0"/>
              <a:t> a Y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predict</a:t>
            </a:r>
            <a:endParaRPr lang="nl-NL" sz="1800" dirty="0" smtClean="0"/>
          </a:p>
          <a:p>
            <a:endParaRPr lang="nl-NL" sz="1800" dirty="0"/>
          </a:p>
          <a:p>
            <a:r>
              <a:rPr lang="nl-NL" sz="1800" dirty="0" smtClean="0"/>
              <a:t>At </a:t>
            </a:r>
            <a:r>
              <a:rPr lang="nl-NL" sz="1800" dirty="0" err="1" smtClean="0"/>
              <a:t>each</a:t>
            </a:r>
            <a:r>
              <a:rPr lang="nl-NL" sz="1800" dirty="0" smtClean="0"/>
              <a:t> node of the tree </a:t>
            </a:r>
            <a:r>
              <a:rPr lang="nl-NL" sz="1800" dirty="0" err="1" smtClean="0"/>
              <a:t>calculate</a:t>
            </a:r>
            <a:r>
              <a:rPr lang="nl-NL" sz="1800" dirty="0" smtClean="0"/>
              <a:t> the X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 &amp; </a:t>
            </a:r>
            <a:r>
              <a:rPr lang="nl-NL" sz="1800" dirty="0" err="1" smtClean="0"/>
              <a:t>cut-off</a:t>
            </a:r>
            <a:r>
              <a:rPr lang="nl-NL" sz="1800" dirty="0" smtClean="0"/>
              <a:t> point </a:t>
            </a:r>
            <a:r>
              <a:rPr lang="nl-NL" sz="1800" dirty="0" err="1" smtClean="0"/>
              <a:t>that</a:t>
            </a:r>
            <a:r>
              <a:rPr lang="nl-NL" sz="1800" dirty="0" smtClean="0"/>
              <a:t> </a:t>
            </a:r>
            <a:r>
              <a:rPr lang="nl-NL" sz="1800" dirty="0" err="1" smtClean="0"/>
              <a:t>produces</a:t>
            </a:r>
            <a:r>
              <a:rPr lang="nl-NL" sz="1800" dirty="0" smtClean="0"/>
              <a:t> the </a:t>
            </a:r>
            <a:r>
              <a:rPr lang="nl-NL" sz="1800" dirty="0" err="1" smtClean="0"/>
              <a:t>optimal</a:t>
            </a:r>
            <a:r>
              <a:rPr lang="nl-NL" sz="1800" dirty="0" smtClean="0"/>
              <a:t> split </a:t>
            </a:r>
            <a:r>
              <a:rPr lang="nl-NL" sz="1800" dirty="0" err="1" smtClean="0"/>
              <a:t>for</a:t>
            </a:r>
            <a:r>
              <a:rPr lang="nl-NL" sz="1800" dirty="0" smtClean="0"/>
              <a:t> the Y </a:t>
            </a:r>
            <a:r>
              <a:rPr lang="nl-NL" sz="1800" dirty="0" err="1" smtClean="0"/>
              <a:t>variable</a:t>
            </a:r>
            <a:endParaRPr lang="nl-NL" sz="1800" dirty="0" smtClean="0"/>
          </a:p>
          <a:p>
            <a:endParaRPr lang="nl-NL" sz="1800" dirty="0"/>
          </a:p>
          <a:p>
            <a:r>
              <a:rPr lang="nl-NL" sz="1800" dirty="0" err="1" smtClean="0"/>
              <a:t>Optimal</a:t>
            </a:r>
            <a:r>
              <a:rPr lang="nl-NL" sz="1800" dirty="0" smtClean="0"/>
              <a:t>: large </a:t>
            </a:r>
            <a:r>
              <a:rPr lang="nl-NL" sz="1800" dirty="0" err="1" smtClean="0"/>
              <a:t>variance</a:t>
            </a:r>
            <a:r>
              <a:rPr lang="nl-NL" sz="1800" dirty="0" smtClean="0"/>
              <a:t> (</a:t>
            </a:r>
            <a:r>
              <a:rPr lang="nl-NL" sz="1800" dirty="0" err="1" smtClean="0"/>
              <a:t>difference</a:t>
            </a:r>
            <a:r>
              <a:rPr lang="nl-NL" sz="1800" dirty="0" smtClean="0"/>
              <a:t>)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branches, small </a:t>
            </a:r>
            <a:r>
              <a:rPr lang="nl-NL" sz="1800" dirty="0" err="1" smtClean="0"/>
              <a:t>variance</a:t>
            </a:r>
            <a:r>
              <a:rPr lang="nl-NL" sz="1800" dirty="0" smtClean="0"/>
              <a:t> (</a:t>
            </a:r>
            <a:r>
              <a:rPr lang="nl-NL" sz="1800" dirty="0" err="1" smtClean="0"/>
              <a:t>similarity</a:t>
            </a:r>
            <a:r>
              <a:rPr lang="nl-NL" sz="1800" dirty="0" smtClean="0"/>
              <a:t>) </a:t>
            </a:r>
            <a:r>
              <a:rPr lang="nl-NL" sz="1800" dirty="0" err="1" smtClean="0"/>
              <a:t>within</a:t>
            </a:r>
            <a:r>
              <a:rPr lang="nl-NL" sz="1800" dirty="0" smtClean="0"/>
              <a:t> </a:t>
            </a:r>
            <a:r>
              <a:rPr lang="nl-NL" sz="1800" dirty="0" err="1" smtClean="0"/>
              <a:t>branch</a:t>
            </a:r>
            <a:endParaRPr lang="nl-NL" sz="1800" dirty="0" smtClean="0"/>
          </a:p>
          <a:p>
            <a:endParaRPr lang="nl-NL" sz="1800" dirty="0"/>
          </a:p>
          <a:p>
            <a:r>
              <a:rPr lang="nl-NL" sz="1800" dirty="0" smtClean="0"/>
              <a:t>Stop </a:t>
            </a:r>
            <a:r>
              <a:rPr lang="nl-NL" sz="1800" dirty="0" err="1" smtClean="0"/>
              <a:t>when</a:t>
            </a:r>
            <a:r>
              <a:rPr lang="nl-NL" sz="1800" dirty="0" smtClean="0"/>
              <a:t> </a:t>
            </a:r>
            <a:r>
              <a:rPr lang="nl-NL" sz="1800" dirty="0" err="1" smtClean="0"/>
              <a:t>you</a:t>
            </a:r>
            <a:r>
              <a:rPr lang="nl-NL" sz="1800" dirty="0" smtClean="0"/>
              <a:t> have ‘pure’ </a:t>
            </a:r>
            <a:r>
              <a:rPr lang="nl-NL" sz="1800" dirty="0" err="1" smtClean="0"/>
              <a:t>leaves</a:t>
            </a:r>
            <a:endParaRPr lang="nl-NL" sz="1800" dirty="0"/>
          </a:p>
        </p:txBody>
      </p:sp>
      <p:sp>
        <p:nvSpPr>
          <p:cNvPr id="5" name="Ovaal 4"/>
          <p:cNvSpPr/>
          <p:nvPr/>
        </p:nvSpPr>
        <p:spPr bwMode="auto">
          <a:xfrm>
            <a:off x="6061525" y="1538398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al 5"/>
          <p:cNvSpPr/>
          <p:nvPr/>
        </p:nvSpPr>
        <p:spPr bwMode="auto">
          <a:xfrm>
            <a:off x="6429087" y="1336585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al 6"/>
          <p:cNvSpPr/>
          <p:nvPr/>
        </p:nvSpPr>
        <p:spPr bwMode="auto">
          <a:xfrm>
            <a:off x="6570443" y="203386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al 7"/>
          <p:cNvSpPr/>
          <p:nvPr/>
        </p:nvSpPr>
        <p:spPr bwMode="auto">
          <a:xfrm>
            <a:off x="6466455" y="170036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al 8"/>
          <p:cNvSpPr/>
          <p:nvPr/>
        </p:nvSpPr>
        <p:spPr bwMode="auto">
          <a:xfrm>
            <a:off x="6908227" y="141233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al 9"/>
          <p:cNvSpPr/>
          <p:nvPr/>
        </p:nvSpPr>
        <p:spPr bwMode="auto">
          <a:xfrm>
            <a:off x="7061967" y="1771613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al 10"/>
          <p:cNvSpPr/>
          <p:nvPr/>
        </p:nvSpPr>
        <p:spPr bwMode="auto">
          <a:xfrm>
            <a:off x="7165955" y="207871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al 11"/>
          <p:cNvSpPr/>
          <p:nvPr/>
        </p:nvSpPr>
        <p:spPr bwMode="auto">
          <a:xfrm>
            <a:off x="6913779" y="2321892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al 12"/>
          <p:cNvSpPr/>
          <p:nvPr/>
        </p:nvSpPr>
        <p:spPr bwMode="auto">
          <a:xfrm>
            <a:off x="7349999" y="1288685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al 13"/>
          <p:cNvSpPr/>
          <p:nvPr/>
        </p:nvSpPr>
        <p:spPr bwMode="auto">
          <a:xfrm>
            <a:off x="6196844" y="1889844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al 14"/>
          <p:cNvSpPr/>
          <p:nvPr/>
        </p:nvSpPr>
        <p:spPr bwMode="auto">
          <a:xfrm>
            <a:off x="6781787" y="121294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Pijl-omlaag 18"/>
          <p:cNvSpPr/>
          <p:nvPr/>
        </p:nvSpPr>
        <p:spPr bwMode="auto">
          <a:xfrm rot="1931679">
            <a:off x="6135886" y="2960666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Pijl-omlaag 19"/>
          <p:cNvSpPr/>
          <p:nvPr/>
        </p:nvSpPr>
        <p:spPr bwMode="auto">
          <a:xfrm rot="18922623">
            <a:off x="7650314" y="2946361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al 20"/>
          <p:cNvSpPr/>
          <p:nvPr/>
        </p:nvSpPr>
        <p:spPr bwMode="auto">
          <a:xfrm>
            <a:off x="5615020" y="3781628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al 21"/>
          <p:cNvSpPr/>
          <p:nvPr/>
        </p:nvSpPr>
        <p:spPr bwMode="auto">
          <a:xfrm>
            <a:off x="5968631" y="416691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al 22"/>
          <p:cNvSpPr/>
          <p:nvPr/>
        </p:nvSpPr>
        <p:spPr bwMode="auto">
          <a:xfrm>
            <a:off x="6070482" y="3651119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al 23"/>
          <p:cNvSpPr/>
          <p:nvPr/>
        </p:nvSpPr>
        <p:spPr bwMode="auto">
          <a:xfrm>
            <a:off x="5516000" y="4212376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al 24"/>
          <p:cNvSpPr/>
          <p:nvPr/>
        </p:nvSpPr>
        <p:spPr bwMode="auto">
          <a:xfrm>
            <a:off x="6019557" y="449755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al 25"/>
          <p:cNvSpPr/>
          <p:nvPr/>
        </p:nvSpPr>
        <p:spPr bwMode="auto">
          <a:xfrm>
            <a:off x="5785334" y="360255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al 26"/>
          <p:cNvSpPr/>
          <p:nvPr/>
        </p:nvSpPr>
        <p:spPr bwMode="auto">
          <a:xfrm>
            <a:off x="5580112" y="3477091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al 27"/>
          <p:cNvSpPr/>
          <p:nvPr/>
        </p:nvSpPr>
        <p:spPr bwMode="auto">
          <a:xfrm>
            <a:off x="6349556" y="3770009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al 28"/>
          <p:cNvSpPr/>
          <p:nvPr/>
        </p:nvSpPr>
        <p:spPr bwMode="auto">
          <a:xfrm>
            <a:off x="6286007" y="401489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al 29"/>
          <p:cNvSpPr/>
          <p:nvPr/>
        </p:nvSpPr>
        <p:spPr bwMode="auto">
          <a:xfrm>
            <a:off x="7765126" y="3651119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al 30"/>
          <p:cNvSpPr/>
          <p:nvPr/>
        </p:nvSpPr>
        <p:spPr bwMode="auto">
          <a:xfrm>
            <a:off x="8247580" y="3907468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al 31"/>
          <p:cNvSpPr/>
          <p:nvPr/>
        </p:nvSpPr>
        <p:spPr bwMode="auto">
          <a:xfrm>
            <a:off x="8001515" y="4058041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al 32"/>
          <p:cNvSpPr/>
          <p:nvPr/>
        </p:nvSpPr>
        <p:spPr bwMode="auto">
          <a:xfrm>
            <a:off x="8279819" y="4058612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al 33"/>
          <p:cNvSpPr/>
          <p:nvPr/>
        </p:nvSpPr>
        <p:spPr bwMode="auto">
          <a:xfrm>
            <a:off x="7567098" y="3939151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Pijl-omlaag 34"/>
          <p:cNvSpPr/>
          <p:nvPr/>
        </p:nvSpPr>
        <p:spPr bwMode="auto">
          <a:xfrm rot="1931679">
            <a:off x="5341276" y="4914265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Pijl-omlaag 35"/>
          <p:cNvSpPr/>
          <p:nvPr/>
        </p:nvSpPr>
        <p:spPr bwMode="auto">
          <a:xfrm rot="18922623">
            <a:off x="6607641" y="4939518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al 36"/>
          <p:cNvSpPr/>
          <p:nvPr/>
        </p:nvSpPr>
        <p:spPr bwMode="auto">
          <a:xfrm>
            <a:off x="4426214" y="6040857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al 37"/>
          <p:cNvSpPr/>
          <p:nvPr/>
        </p:nvSpPr>
        <p:spPr bwMode="auto">
          <a:xfrm>
            <a:off x="4677992" y="6030461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al 38"/>
          <p:cNvSpPr/>
          <p:nvPr/>
        </p:nvSpPr>
        <p:spPr bwMode="auto">
          <a:xfrm>
            <a:off x="4605751" y="576608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al 39"/>
          <p:cNvSpPr/>
          <p:nvPr/>
        </p:nvSpPr>
        <p:spPr bwMode="auto">
          <a:xfrm>
            <a:off x="4966024" y="6019786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aal 40"/>
          <p:cNvSpPr/>
          <p:nvPr/>
        </p:nvSpPr>
        <p:spPr bwMode="auto">
          <a:xfrm>
            <a:off x="5032861" y="5776755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aal 41"/>
          <p:cNvSpPr/>
          <p:nvPr/>
        </p:nvSpPr>
        <p:spPr bwMode="auto">
          <a:xfrm>
            <a:off x="6412363" y="5628271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al 42"/>
          <p:cNvSpPr/>
          <p:nvPr/>
        </p:nvSpPr>
        <p:spPr bwMode="auto">
          <a:xfrm>
            <a:off x="6775839" y="5569859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al 43"/>
          <p:cNvSpPr/>
          <p:nvPr/>
        </p:nvSpPr>
        <p:spPr bwMode="auto">
          <a:xfrm>
            <a:off x="4803996" y="5488723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al 44"/>
          <p:cNvSpPr/>
          <p:nvPr/>
        </p:nvSpPr>
        <p:spPr bwMode="auto">
          <a:xfrm>
            <a:off x="5326988" y="568816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ekstvak 45"/>
          <p:cNvSpPr txBox="1"/>
          <p:nvPr/>
        </p:nvSpPr>
        <p:spPr>
          <a:xfrm>
            <a:off x="6604799" y="2953871"/>
            <a:ext cx="102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Uses</a:t>
            </a:r>
            <a:r>
              <a:rPr lang="nl-NL" dirty="0" smtClean="0"/>
              <a:t> Mac  computer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5828080" y="5146548"/>
            <a:ext cx="778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Into</a:t>
            </a:r>
            <a:r>
              <a:rPr lang="nl-NL" dirty="0" smtClean="0"/>
              <a:t> design</a:t>
            </a:r>
            <a:endParaRPr lang="nl-NL" dirty="0"/>
          </a:p>
        </p:txBody>
      </p:sp>
      <p:sp>
        <p:nvSpPr>
          <p:cNvPr id="49" name="Tekstvak 48"/>
          <p:cNvSpPr txBox="1"/>
          <p:nvPr/>
        </p:nvSpPr>
        <p:spPr>
          <a:xfrm>
            <a:off x="5010784" y="1515641"/>
            <a:ext cx="778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Predict</a:t>
            </a:r>
            <a:endParaRPr lang="nl-NL" dirty="0" smtClean="0"/>
          </a:p>
          <a:p>
            <a:r>
              <a:rPr lang="nl-NL" dirty="0" smtClean="0"/>
              <a:t>iPhone users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842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cons</a:t>
            </a:r>
            <a:r>
              <a:rPr lang="nl-NL" dirty="0" smtClean="0"/>
              <a:t> of </a:t>
            </a:r>
            <a:r>
              <a:rPr lang="nl-NL" dirty="0" err="1" smtClean="0"/>
              <a:t>decision</a:t>
            </a:r>
            <a:r>
              <a:rPr lang="nl-NL" dirty="0" smtClean="0"/>
              <a:t> tree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02716"/>
          </a:xfrm>
        </p:spPr>
        <p:txBody>
          <a:bodyPr/>
          <a:lstStyle/>
          <a:p>
            <a:r>
              <a:rPr lang="nl-NL" sz="2400" dirty="0" err="1" smtClean="0"/>
              <a:t>Advantages</a:t>
            </a:r>
            <a:endParaRPr lang="nl-NL" sz="2400" dirty="0" smtClean="0"/>
          </a:p>
          <a:p>
            <a:pPr lvl="1"/>
            <a:r>
              <a:rPr lang="nl-NL" sz="2400" dirty="0" smtClean="0"/>
              <a:t>Easy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interpret</a:t>
            </a:r>
            <a:endParaRPr lang="nl-NL" sz="2400" dirty="0" smtClean="0"/>
          </a:p>
          <a:p>
            <a:pPr lvl="1"/>
            <a:r>
              <a:rPr lang="nl-NL" sz="2400" dirty="0" err="1" smtClean="0"/>
              <a:t>Not</a:t>
            </a:r>
            <a:r>
              <a:rPr lang="nl-NL" sz="2400" dirty="0" smtClean="0"/>
              <a:t> a ‘black box’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pPr lvl="1"/>
            <a:r>
              <a:rPr lang="nl-NL" sz="2400" dirty="0" err="1" smtClean="0"/>
              <a:t>When</a:t>
            </a:r>
            <a:r>
              <a:rPr lang="nl-NL" sz="2400" dirty="0" smtClean="0"/>
              <a:t> ’</a:t>
            </a:r>
            <a:r>
              <a:rPr lang="nl-NL" sz="2400" dirty="0" err="1" smtClean="0"/>
              <a:t>pruned</a:t>
            </a:r>
            <a:r>
              <a:rPr lang="nl-NL" sz="2400" dirty="0" smtClean="0"/>
              <a:t>’, easy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communicate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other</a:t>
            </a:r>
            <a:r>
              <a:rPr lang="nl-NL" sz="2400" dirty="0" smtClean="0"/>
              <a:t> professionals, e.g. </a:t>
            </a:r>
            <a:r>
              <a:rPr lang="nl-NL" sz="2400" dirty="0" err="1" smtClean="0"/>
              <a:t>clinicians</a:t>
            </a:r>
            <a:endParaRPr lang="nl-NL" sz="2400" dirty="0" smtClean="0"/>
          </a:p>
          <a:p>
            <a:pPr lvl="1"/>
            <a:endParaRPr lang="nl-NL" sz="2400" dirty="0"/>
          </a:p>
          <a:p>
            <a:r>
              <a:rPr lang="nl-NL" sz="2400" dirty="0" err="1" smtClean="0"/>
              <a:t>Disadvantages</a:t>
            </a:r>
            <a:endParaRPr lang="nl-NL" sz="2400" dirty="0" smtClean="0"/>
          </a:p>
          <a:p>
            <a:pPr lvl="1"/>
            <a:r>
              <a:rPr lang="nl-NL" sz="2400" dirty="0" err="1" smtClean="0"/>
              <a:t>Overfits</a:t>
            </a:r>
            <a:r>
              <a:rPr lang="nl-NL" sz="2400" dirty="0" smtClean="0"/>
              <a:t> </a:t>
            </a:r>
            <a:r>
              <a:rPr lang="nl-NL" sz="2400" dirty="0" err="1" smtClean="0"/>
              <a:t>easily</a:t>
            </a:r>
            <a:endParaRPr lang="nl-NL" sz="2400" dirty="0"/>
          </a:p>
          <a:p>
            <a:pPr lvl="1"/>
            <a:r>
              <a:rPr lang="nl-NL" sz="2400" dirty="0" err="1" smtClean="0"/>
              <a:t>Also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 a </a:t>
            </a:r>
            <a:r>
              <a:rPr lang="nl-NL" sz="2400" dirty="0" err="1" smtClean="0"/>
              <a:t>very</a:t>
            </a:r>
            <a:r>
              <a:rPr lang="nl-NL" sz="2400" dirty="0" smtClean="0"/>
              <a:t> strong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in </a:t>
            </a:r>
            <a:r>
              <a:rPr lang="nl-NL" sz="2400" dirty="0" err="1" smtClean="0"/>
              <a:t>terms</a:t>
            </a:r>
            <a:r>
              <a:rPr lang="nl-NL" sz="2400" dirty="0" smtClean="0"/>
              <a:t> of </a:t>
            </a:r>
            <a:r>
              <a:rPr lang="nl-NL" sz="2400" dirty="0" err="1" smtClean="0"/>
              <a:t>prediction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91586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1382475"/>
            <a:ext cx="7881938" cy="830997"/>
          </a:xfrm>
        </p:spPr>
        <p:txBody>
          <a:bodyPr/>
          <a:lstStyle/>
          <a:p>
            <a:pPr marL="0" indent="0">
              <a:buNone/>
            </a:pPr>
            <a:r>
              <a:rPr lang="nl-NL" sz="2400" dirty="0" smtClean="0"/>
              <a:t>See Notebook </a:t>
            </a:r>
            <a:r>
              <a:rPr lang="nl-NL" sz="2400" i="1" dirty="0" err="1" smtClean="0"/>
              <a:t>decision_tree</a:t>
            </a:r>
            <a:r>
              <a:rPr lang="nl-NL" sz="2400" i="1" dirty="0" smtClean="0"/>
              <a:t> </a:t>
            </a:r>
            <a:r>
              <a:rPr lang="nl-NL" sz="2400" dirty="0" smtClean="0"/>
              <a:t>in </a:t>
            </a:r>
            <a:r>
              <a:rPr lang="nl-NL" sz="2400" dirty="0" err="1" smtClean="0"/>
              <a:t>Examples</a:t>
            </a:r>
            <a:r>
              <a:rPr lang="nl-NL" sz="2400" dirty="0" smtClean="0"/>
              <a:t> folder </a:t>
            </a:r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this </a:t>
            </a:r>
            <a:r>
              <a:rPr lang="nl-NL" sz="2400" dirty="0" err="1" smtClean="0"/>
              <a:t>algorith</a:t>
            </a:r>
            <a:r>
              <a:rPr lang="nl-NL" sz="2400" dirty="0" err="1"/>
              <a:t>m</a:t>
            </a:r>
            <a:endParaRPr lang="nl-NL" sz="2400" i="1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72146"/>
            <a:ext cx="7056784" cy="3634483"/>
          </a:xfrm>
          <a:prstGeom prst="rect">
            <a:avLst/>
          </a:prstGeom>
        </p:spPr>
      </p:pic>
      <p:sp>
        <p:nvSpPr>
          <p:cNvPr id="5" name="Tijdelijke aanduiding voor inhoud 2"/>
          <p:cNvSpPr txBox="1">
            <a:spLocks/>
          </p:cNvSpPr>
          <p:nvPr/>
        </p:nvSpPr>
        <p:spPr bwMode="auto">
          <a:xfrm>
            <a:off x="2140261" y="6165304"/>
            <a:ext cx="5832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400" kern="0" dirty="0" err="1" smtClean="0"/>
              <a:t>value</a:t>
            </a:r>
            <a:r>
              <a:rPr lang="nl-NL" sz="2400" kern="0" dirty="0" smtClean="0"/>
              <a:t> = [drama, action, comedy]</a:t>
            </a:r>
            <a:endParaRPr lang="nl-NL" sz="2400" kern="0" dirty="0"/>
          </a:p>
        </p:txBody>
      </p:sp>
    </p:spTree>
    <p:extLst>
      <p:ext uri="{BB962C8B-B14F-4D97-AF65-F5344CB8AC3E}">
        <p14:creationId xmlns:p14="http://schemas.microsoft.com/office/powerpoint/2010/main" val="3765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75152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err="1" smtClean="0"/>
              <a:t>Decision</a:t>
            </a:r>
            <a:r>
              <a:rPr lang="nl-NL" sz="2400" dirty="0" smtClean="0"/>
              <a:t> </a:t>
            </a:r>
            <a:r>
              <a:rPr lang="nl-NL" sz="2400" dirty="0"/>
              <a:t>tree</a:t>
            </a:r>
          </a:p>
          <a:p>
            <a:endParaRPr lang="nl-NL" sz="24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76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</a:t>
            </a:r>
            <a:r>
              <a:rPr lang="nl-NL" dirty="0" err="1" smtClean="0"/>
              <a:t>Forest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154984"/>
          </a:xfrm>
        </p:spPr>
        <p:txBody>
          <a:bodyPr/>
          <a:lstStyle/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r>
              <a:rPr lang="nl-NL" sz="2400" dirty="0" smtClean="0"/>
              <a:t> is </a:t>
            </a:r>
            <a:r>
              <a:rPr lang="nl-NL" sz="2400" dirty="0" err="1" smtClean="0"/>
              <a:t>an</a:t>
            </a:r>
            <a:r>
              <a:rPr lang="nl-NL" sz="2400" dirty="0" smtClean="0"/>
              <a:t> extension of </a:t>
            </a:r>
            <a:r>
              <a:rPr lang="nl-NL" sz="2400" dirty="0" err="1" smtClean="0"/>
              <a:t>decision</a:t>
            </a:r>
            <a:r>
              <a:rPr lang="nl-NL" sz="2400" dirty="0" smtClean="0"/>
              <a:t> tree (Ho, 1995; </a:t>
            </a:r>
            <a:r>
              <a:rPr lang="nl-NL" sz="2400" dirty="0" err="1" smtClean="0"/>
              <a:t>Breiman</a:t>
            </a:r>
            <a:r>
              <a:rPr lang="nl-NL" sz="2400" dirty="0" smtClean="0"/>
              <a:t>, 2001)</a:t>
            </a:r>
          </a:p>
          <a:p>
            <a:endParaRPr lang="nl-NL" sz="2400" dirty="0"/>
          </a:p>
          <a:p>
            <a:r>
              <a:rPr lang="nl-NL" sz="2400" dirty="0" err="1" smtClean="0"/>
              <a:t>Intuition</a:t>
            </a:r>
            <a:r>
              <a:rPr lang="nl-NL" sz="2400" dirty="0" smtClean="0"/>
              <a:t>:</a:t>
            </a:r>
          </a:p>
          <a:p>
            <a:pPr lvl="1"/>
            <a:r>
              <a:rPr lang="nl-NL" sz="2200" dirty="0" err="1"/>
              <a:t>G</a:t>
            </a:r>
            <a:r>
              <a:rPr lang="nl-NL" sz="2200" dirty="0" err="1" smtClean="0"/>
              <a:t>row</a:t>
            </a:r>
            <a:r>
              <a:rPr lang="nl-NL" sz="2200" dirty="0" smtClean="0"/>
              <a:t> </a:t>
            </a:r>
            <a:r>
              <a:rPr lang="nl-NL" sz="2200" dirty="0" err="1" smtClean="0"/>
              <a:t>many</a:t>
            </a:r>
            <a:r>
              <a:rPr lang="nl-NL" sz="2200" dirty="0" smtClean="0"/>
              <a:t> different trees</a:t>
            </a:r>
          </a:p>
          <a:p>
            <a:pPr lvl="1"/>
            <a:r>
              <a:rPr lang="nl-NL" sz="2200" dirty="0"/>
              <a:t>T</a:t>
            </a:r>
            <a:r>
              <a:rPr lang="nl-NL" sz="2200" dirty="0" smtClean="0"/>
              <a:t>rain </a:t>
            </a:r>
            <a:r>
              <a:rPr lang="nl-NL" sz="2200" dirty="0" err="1" smtClean="0"/>
              <a:t>each</a:t>
            </a:r>
            <a:r>
              <a:rPr lang="nl-NL" sz="2200" dirty="0" smtClean="0"/>
              <a:t> on a different sample of the data</a:t>
            </a:r>
          </a:p>
          <a:p>
            <a:pPr lvl="1"/>
            <a:r>
              <a:rPr lang="nl-NL" sz="2200" dirty="0" smtClean="0"/>
              <a:t>Let </a:t>
            </a:r>
            <a:r>
              <a:rPr lang="nl-NL" sz="2200" dirty="0" err="1" smtClean="0"/>
              <a:t>them</a:t>
            </a:r>
            <a:r>
              <a:rPr lang="nl-NL" sz="2200" dirty="0" smtClean="0"/>
              <a:t> </a:t>
            </a:r>
            <a:r>
              <a:rPr lang="nl-NL" sz="2200" dirty="0" err="1" smtClean="0"/>
              <a:t>vote</a:t>
            </a:r>
            <a:r>
              <a:rPr lang="nl-NL" sz="2200" dirty="0" smtClean="0"/>
              <a:t> on the case </a:t>
            </a:r>
            <a:r>
              <a:rPr lang="nl-NL" sz="2200" dirty="0" err="1" smtClean="0"/>
              <a:t>to</a:t>
            </a:r>
            <a:r>
              <a:rPr lang="nl-NL" sz="2200" dirty="0" smtClean="0"/>
              <a:t> </a:t>
            </a:r>
            <a:r>
              <a:rPr lang="nl-NL" sz="2200" dirty="0" err="1" smtClean="0"/>
              <a:t>be</a:t>
            </a:r>
            <a:r>
              <a:rPr lang="nl-NL" sz="2200" dirty="0" smtClean="0"/>
              <a:t> </a:t>
            </a:r>
            <a:r>
              <a:rPr lang="nl-NL" sz="2200" dirty="0" err="1" smtClean="0"/>
              <a:t>predicted</a:t>
            </a:r>
            <a:endParaRPr lang="nl-NL" sz="2200" dirty="0" smtClean="0"/>
          </a:p>
          <a:p>
            <a:pPr lvl="1"/>
            <a:endParaRPr lang="nl-NL" sz="22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r>
              <a:rPr lang="nl-NL" sz="2400" dirty="0" smtClean="0"/>
              <a:t> </a:t>
            </a:r>
            <a:r>
              <a:rPr lang="nl-NL" sz="2400" dirty="0" err="1" smtClean="0"/>
              <a:t>improves</a:t>
            </a:r>
            <a:r>
              <a:rPr lang="nl-NL" sz="2400" dirty="0" smtClean="0"/>
              <a:t> </a:t>
            </a:r>
            <a:r>
              <a:rPr lang="nl-NL" sz="2400" dirty="0" err="1" smtClean="0"/>
              <a:t>accuracy</a:t>
            </a:r>
            <a:r>
              <a:rPr lang="nl-NL" sz="2400" dirty="0" smtClean="0"/>
              <a:t> (at the </a:t>
            </a:r>
            <a:r>
              <a:rPr lang="nl-NL" sz="2400" dirty="0" err="1" smtClean="0"/>
              <a:t>cost</a:t>
            </a:r>
            <a:r>
              <a:rPr lang="nl-NL" sz="2400" dirty="0" smtClean="0"/>
              <a:t> of </a:t>
            </a:r>
            <a:r>
              <a:rPr lang="nl-NL" sz="2400" dirty="0" err="1" smtClean="0"/>
              <a:t>interpretability</a:t>
            </a:r>
            <a:r>
              <a:rPr lang="nl-NL" sz="2400" dirty="0" smtClean="0"/>
              <a:t>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8482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</a:t>
            </a:r>
            <a:r>
              <a:rPr lang="nl-NL" dirty="0" err="1" smtClean="0"/>
              <a:t>Forest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56792"/>
            <a:ext cx="6768752" cy="5076564"/>
          </a:xfrm>
        </p:spPr>
      </p:pic>
    </p:spTree>
    <p:extLst>
      <p:ext uri="{BB962C8B-B14F-4D97-AF65-F5344CB8AC3E}">
        <p14:creationId xmlns:p14="http://schemas.microsoft.com/office/powerpoint/2010/main" val="322484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Picture 2" descr="Grinning Face on WhatsApp 2.20.198.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29507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eutral Face on WhatsApp 2.20.198.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469" y="2929506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Downcast Face with Sweat on WhatsApp 2.20.198.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929506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6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Parameters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tweak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603790"/>
          </a:xfrm>
        </p:spPr>
        <p:txBody>
          <a:bodyPr/>
          <a:lstStyle/>
          <a:p>
            <a:r>
              <a:rPr lang="nl-NL" sz="2400" i="1" dirty="0" err="1" smtClean="0"/>
              <a:t>n</a:t>
            </a:r>
            <a:r>
              <a:rPr lang="nl-NL" sz="2400" dirty="0" err="1" smtClean="0"/>
              <a:t>_</a:t>
            </a:r>
            <a:r>
              <a:rPr lang="nl-NL" sz="2400" i="1" dirty="0" err="1" smtClean="0"/>
              <a:t>estimators</a:t>
            </a:r>
            <a:r>
              <a:rPr lang="nl-NL" sz="2400" dirty="0" smtClean="0"/>
              <a:t>: the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trees </a:t>
            </a:r>
            <a:r>
              <a:rPr lang="nl-NL" sz="2400" dirty="0" err="1" smtClean="0"/>
              <a:t>grown</a:t>
            </a:r>
            <a:endParaRPr lang="nl-NL" sz="2400" i="1" dirty="0" smtClean="0"/>
          </a:p>
          <a:p>
            <a:endParaRPr lang="nl-NL" sz="2400" i="1" dirty="0"/>
          </a:p>
          <a:p>
            <a:r>
              <a:rPr lang="nl-NL" sz="2400" i="1" dirty="0" err="1" smtClean="0"/>
              <a:t>max_features</a:t>
            </a:r>
            <a:r>
              <a:rPr lang="nl-NL" sz="2400" dirty="0" smtClean="0"/>
              <a:t>: the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variables </a:t>
            </a:r>
            <a:r>
              <a:rPr lang="nl-NL" sz="2400" dirty="0" err="1" smtClean="0"/>
              <a:t>that</a:t>
            </a:r>
            <a:r>
              <a:rPr lang="nl-NL" sz="2400" dirty="0" smtClean="0"/>
              <a:t> are </a:t>
            </a:r>
            <a:r>
              <a:rPr lang="nl-NL" sz="2400" dirty="0" err="1" smtClean="0"/>
              <a:t>considered</a:t>
            </a:r>
            <a:r>
              <a:rPr lang="nl-NL" sz="2400" dirty="0" smtClean="0"/>
              <a:t> at </a:t>
            </a:r>
            <a:r>
              <a:rPr lang="nl-NL" sz="2400" dirty="0" err="1" smtClean="0"/>
              <a:t>each</a:t>
            </a:r>
            <a:r>
              <a:rPr lang="nl-NL" sz="2400" dirty="0" smtClean="0"/>
              <a:t> split of the tree</a:t>
            </a:r>
          </a:p>
          <a:p>
            <a:endParaRPr lang="nl-NL" sz="2400" i="1" dirty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5714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2</a:t>
            </a:r>
          </a:p>
        </p:txBody>
      </p:sp>
      <p:sp>
        <p:nvSpPr>
          <p:cNvPr id="4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804693" y="1340768"/>
            <a:ext cx="7881938" cy="794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we’r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train the Random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Forest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bigger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(66 MB). The data set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285,000 cases of credit card transactions,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31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variables.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detect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fraud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time,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no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Notebook.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challenge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Notebook from scratch. Here is the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documentation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object.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object from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training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test set</a:t>
            </a: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train data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variables)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take a few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NL" sz="1400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the test set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fraud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not-fraud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feel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fraud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this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situation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assessing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transaction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fraud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risk)?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)?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more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different parameter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especially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n_estimators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max_features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against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test set.</a:t>
            </a:r>
          </a:p>
          <a:p>
            <a:pPr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1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00110"/>
          </a:xfrm>
        </p:spPr>
        <p:txBody>
          <a:bodyPr/>
          <a:lstStyle/>
          <a:p>
            <a:r>
              <a:rPr lang="nl-NL" sz="2000" dirty="0" smtClean="0"/>
              <a:t>Random </a:t>
            </a:r>
            <a:r>
              <a:rPr lang="nl-NL" sz="2000" dirty="0" err="1" smtClean="0"/>
              <a:t>Forest</a:t>
            </a:r>
            <a:r>
              <a:rPr lang="nl-NL" sz="2000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Venkata</a:t>
            </a:r>
            <a:r>
              <a:rPr lang="nl-NL" sz="2000" dirty="0" smtClean="0"/>
              <a:t> </a:t>
            </a:r>
            <a:r>
              <a:rPr lang="nl-NL" sz="2000" dirty="0" err="1" smtClean="0"/>
              <a:t>Jagannath</a:t>
            </a:r>
            <a:r>
              <a:rPr lang="nl-NL" sz="2000" dirty="0" smtClean="0"/>
              <a:t> (CC-BY-SA)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24393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Feedback </a:t>
            </a:r>
            <a:r>
              <a:rPr lang="nl-NL" dirty="0" err="1" smtClean="0"/>
              <a:t>assignment</a:t>
            </a:r>
            <a:r>
              <a:rPr lang="nl-NL" dirty="0" smtClean="0"/>
              <a:t> #3 (LR)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290405"/>
          </a:xfrm>
        </p:spPr>
        <p:txBody>
          <a:bodyPr/>
          <a:lstStyle/>
          <a:p>
            <a:r>
              <a:rPr lang="nl-NL" sz="2400" dirty="0" err="1" smtClean="0"/>
              <a:t>Note</a:t>
            </a:r>
            <a:r>
              <a:rPr lang="nl-NL" sz="2400" dirty="0" smtClean="0"/>
              <a:t> </a:t>
            </a:r>
            <a:r>
              <a:rPr lang="nl-NL" sz="2400" dirty="0" err="1" smtClean="0"/>
              <a:t>that</a:t>
            </a:r>
            <a:r>
              <a:rPr lang="nl-NL" sz="2400" dirty="0" smtClean="0"/>
              <a:t> </a:t>
            </a:r>
            <a:r>
              <a:rPr lang="nl-NL" sz="2400" dirty="0" err="1" smtClean="0"/>
              <a:t>many</a:t>
            </a:r>
            <a:r>
              <a:rPr lang="nl-NL" sz="2400" dirty="0" smtClean="0"/>
              <a:t> steps (</a:t>
            </a:r>
            <a:r>
              <a:rPr lang="nl-NL" sz="2400" dirty="0" err="1" smtClean="0"/>
              <a:t>splitting</a:t>
            </a:r>
            <a:r>
              <a:rPr lang="nl-NL" sz="2400" dirty="0" smtClean="0"/>
              <a:t> data,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prediction</a:t>
            </a:r>
            <a:r>
              <a:rPr lang="nl-NL" sz="2400" dirty="0" smtClean="0"/>
              <a:t>) are 1 line in </a:t>
            </a:r>
            <a:r>
              <a:rPr lang="nl-NL" sz="2400" dirty="0" err="1" smtClean="0"/>
              <a:t>sklearn</a:t>
            </a:r>
            <a:r>
              <a:rPr lang="nl-NL" sz="2400" dirty="0" smtClean="0"/>
              <a:t> (</a:t>
            </a:r>
            <a:r>
              <a:rPr lang="nl-NL" sz="2400" dirty="0" err="1" smtClean="0"/>
              <a:t>see</a:t>
            </a:r>
            <a:r>
              <a:rPr lang="nl-NL" sz="2400" dirty="0" smtClean="0"/>
              <a:t> </a:t>
            </a:r>
            <a:r>
              <a:rPr lang="nl-NL" sz="2400" dirty="0" err="1" smtClean="0"/>
              <a:t>example</a:t>
            </a:r>
            <a:r>
              <a:rPr lang="nl-NL" sz="2400" dirty="0" smtClean="0"/>
              <a:t> Notebooks)</a:t>
            </a:r>
          </a:p>
          <a:p>
            <a:pPr lvl="1"/>
            <a:r>
              <a:rPr lang="nl-NL" sz="2400" dirty="0" err="1" smtClean="0"/>
              <a:t>Though</a:t>
            </a:r>
            <a:r>
              <a:rPr lang="nl-NL" sz="2400" dirty="0" smtClean="0"/>
              <a:t> </a:t>
            </a:r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program </a:t>
            </a:r>
            <a:r>
              <a:rPr lang="nl-NL" sz="2400" dirty="0" err="1" smtClean="0"/>
              <a:t>it</a:t>
            </a:r>
            <a:r>
              <a:rPr lang="nl-NL" sz="2400" dirty="0" smtClean="0"/>
              <a:t> </a:t>
            </a:r>
            <a:r>
              <a:rPr lang="nl-NL" sz="2400" dirty="0" err="1" smtClean="0"/>
              <a:t>yourself</a:t>
            </a:r>
            <a:r>
              <a:rPr lang="nl-NL" sz="2400" dirty="0" smtClean="0"/>
              <a:t> for </a:t>
            </a:r>
            <a:r>
              <a:rPr lang="nl-NL" sz="2400" dirty="0" err="1" smtClean="0"/>
              <a:t>practice</a:t>
            </a:r>
            <a:r>
              <a:rPr lang="nl-NL" sz="2400" dirty="0" smtClean="0"/>
              <a:t>, </a:t>
            </a:r>
            <a:r>
              <a:rPr lang="nl-NL" sz="2400" dirty="0" err="1" smtClean="0"/>
              <a:t>it's</a:t>
            </a:r>
            <a:r>
              <a:rPr lang="nl-NL" sz="2400" dirty="0" smtClean="0"/>
              <a:t> fine (but do </a:t>
            </a:r>
            <a:r>
              <a:rPr lang="nl-NL" sz="2400" dirty="0" err="1" smtClean="0"/>
              <a:t>both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compare</a:t>
            </a:r>
            <a:r>
              <a:rPr lang="nl-NL" sz="2400" dirty="0" smtClean="0"/>
              <a:t>)</a:t>
            </a:r>
          </a:p>
          <a:p>
            <a:pPr lvl="1"/>
            <a:endParaRPr lang="nl-NL" sz="2400" dirty="0"/>
          </a:p>
          <a:p>
            <a:r>
              <a:rPr lang="nl-NL" sz="2400" dirty="0" smtClean="0"/>
              <a:t>It was multiple </a:t>
            </a:r>
            <a:r>
              <a:rPr lang="nl-NL" sz="2400" dirty="0" err="1" smtClean="0"/>
              <a:t>linear</a:t>
            </a:r>
            <a:r>
              <a:rPr lang="nl-NL" sz="2400" dirty="0" smtClean="0"/>
              <a:t> </a:t>
            </a:r>
            <a:r>
              <a:rPr lang="nl-NL" sz="2400" dirty="0" err="1" smtClean="0"/>
              <a:t>regression</a:t>
            </a:r>
            <a:r>
              <a:rPr lang="nl-NL" sz="2400" dirty="0" smtClean="0"/>
              <a:t>, </a:t>
            </a:r>
            <a:r>
              <a:rPr lang="nl-NL" sz="2400" dirty="0" err="1" smtClean="0"/>
              <a:t>so</a:t>
            </a:r>
            <a:r>
              <a:rPr lang="nl-NL" sz="2400" dirty="0" smtClean="0"/>
              <a:t> multiple </a:t>
            </a:r>
            <a:r>
              <a:rPr lang="nl-NL" sz="2400" dirty="0" err="1" smtClean="0"/>
              <a:t>coefficients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smtClean="0"/>
              <a:t>Keep on </a:t>
            </a:r>
            <a:r>
              <a:rPr lang="nl-NL" sz="2400" dirty="0" err="1" smtClean="0"/>
              <a:t>using</a:t>
            </a:r>
            <a:r>
              <a:rPr lang="nl-NL" sz="2400" dirty="0" smtClean="0"/>
              <a:t> </a:t>
            </a:r>
            <a:r>
              <a:rPr lang="nl-NL" sz="2400" dirty="0" err="1" smtClean="0"/>
              <a:t>Markdown</a:t>
            </a:r>
            <a:r>
              <a:rPr lang="nl-NL" sz="2400" dirty="0" smtClean="0"/>
              <a:t> (headers, </a:t>
            </a:r>
            <a:r>
              <a:rPr lang="nl-NL" sz="2400" dirty="0" err="1" smtClean="0"/>
              <a:t>introduction</a:t>
            </a:r>
            <a:r>
              <a:rPr lang="nl-NL" sz="2400" dirty="0" smtClean="0"/>
              <a:t>, </a:t>
            </a:r>
            <a:r>
              <a:rPr lang="nl-NL" sz="2400" dirty="0" err="1" smtClean="0"/>
              <a:t>interpretation</a:t>
            </a:r>
            <a:r>
              <a:rPr lang="nl-NL" sz="2400" dirty="0" smtClean="0"/>
              <a:t>, steps)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29138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Final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r>
              <a:rPr lang="nl-NL" dirty="0" smtClean="0"/>
              <a:t> </a:t>
            </a:r>
            <a:r>
              <a:rPr lang="nl-NL" dirty="0" smtClean="0"/>
              <a:t>tips #1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556792"/>
            <a:ext cx="7881938" cy="4351961"/>
          </a:xfrm>
        </p:spPr>
        <p:txBody>
          <a:bodyPr/>
          <a:lstStyle/>
          <a:p>
            <a:r>
              <a:rPr lang="nl-NL" sz="2400" dirty="0" err="1" smtClean="0"/>
              <a:t>You</a:t>
            </a:r>
            <a:r>
              <a:rPr lang="nl-NL" sz="2400" dirty="0" smtClean="0"/>
              <a:t> can </a:t>
            </a:r>
            <a:r>
              <a:rPr lang="nl-NL" sz="2400" dirty="0" err="1" smtClean="0"/>
              <a:t>still</a:t>
            </a:r>
            <a:r>
              <a:rPr lang="nl-NL" sz="2400" dirty="0" smtClean="0"/>
              <a:t> </a:t>
            </a:r>
            <a:r>
              <a:rPr lang="nl-NL" sz="2400" dirty="0" err="1" smtClean="0"/>
              <a:t>submit</a:t>
            </a:r>
            <a:r>
              <a:rPr lang="nl-NL" sz="2400" dirty="0" smtClean="0"/>
              <a:t> for feedback!</a:t>
            </a:r>
          </a:p>
          <a:p>
            <a:endParaRPr lang="nl-NL" sz="2400" dirty="0" smtClean="0"/>
          </a:p>
          <a:p>
            <a:r>
              <a:rPr lang="nl-NL" sz="2400" dirty="0" err="1" smtClean="0"/>
              <a:t>Good</a:t>
            </a:r>
            <a:r>
              <a:rPr lang="nl-NL" sz="2400" dirty="0" smtClean="0"/>
              <a:t> </a:t>
            </a:r>
            <a:r>
              <a:rPr lang="nl-NL" sz="2400" dirty="0" err="1" smtClean="0"/>
              <a:t>idea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gather</a:t>
            </a:r>
            <a:r>
              <a:rPr lang="nl-NL" sz="2400" dirty="0" smtClean="0"/>
              <a:t> </a:t>
            </a:r>
            <a:r>
              <a:rPr lang="nl-NL" sz="2400" dirty="0" err="1" smtClean="0"/>
              <a:t>and</a:t>
            </a:r>
            <a:r>
              <a:rPr lang="nl-NL" sz="2400" dirty="0" smtClean="0"/>
              <a:t> clean the data straight </a:t>
            </a:r>
            <a:r>
              <a:rPr lang="nl-NL" sz="2400" dirty="0" err="1" smtClean="0"/>
              <a:t>away</a:t>
            </a:r>
            <a:endParaRPr lang="nl-NL" sz="2400" dirty="0" smtClean="0"/>
          </a:p>
          <a:p>
            <a:endParaRPr lang="nl-NL" sz="2400" dirty="0"/>
          </a:p>
          <a:p>
            <a:r>
              <a:rPr lang="nl-NL" sz="2400" dirty="0" err="1" smtClean="0"/>
              <a:t>Consider</a:t>
            </a:r>
            <a:r>
              <a:rPr lang="nl-NL" sz="2400" dirty="0" smtClean="0"/>
              <a:t> </a:t>
            </a:r>
            <a:r>
              <a:rPr lang="nl-NL" sz="2400" dirty="0" err="1" smtClean="0"/>
              <a:t>working</a:t>
            </a:r>
            <a:r>
              <a:rPr lang="nl-NL" sz="2400" dirty="0" smtClean="0"/>
              <a:t> in parallel (more </a:t>
            </a:r>
            <a:r>
              <a:rPr lang="nl-NL" sz="2400" dirty="0" err="1" smtClean="0"/>
              <a:t>fun</a:t>
            </a:r>
            <a:r>
              <a:rPr lang="nl-NL" sz="2400" dirty="0" smtClean="0"/>
              <a:t> / </a:t>
            </a:r>
            <a:r>
              <a:rPr lang="nl-NL" sz="2400" dirty="0" err="1" smtClean="0"/>
              <a:t>insightful</a:t>
            </a:r>
            <a:r>
              <a:rPr lang="nl-NL" sz="2400" dirty="0" smtClean="0"/>
              <a:t>):</a:t>
            </a:r>
          </a:p>
          <a:p>
            <a:pPr lvl="1"/>
            <a:r>
              <a:rPr lang="nl-NL" sz="2000" dirty="0" smtClean="0"/>
              <a:t>Make a small </a:t>
            </a:r>
            <a:r>
              <a:rPr lang="nl-NL" sz="2000" dirty="0" err="1" smtClean="0"/>
              <a:t>csv</a:t>
            </a:r>
            <a:r>
              <a:rPr lang="nl-NL" sz="2000" dirty="0" smtClean="0"/>
              <a:t> file (+/- 20 </a:t>
            </a:r>
            <a:r>
              <a:rPr lang="nl-NL" sz="2000" dirty="0" err="1" smtClean="0"/>
              <a:t>rows</a:t>
            </a:r>
            <a:r>
              <a:rPr lang="nl-NL" sz="2000" dirty="0" smtClean="0"/>
              <a:t>) </a:t>
            </a:r>
            <a:r>
              <a:rPr lang="nl-NL" sz="2000" dirty="0" err="1" smtClean="0"/>
              <a:t>with</a:t>
            </a:r>
            <a:r>
              <a:rPr lang="nl-NL" sz="2000" dirty="0" smtClean="0"/>
              <a:t> dummy data or hand </a:t>
            </a:r>
            <a:r>
              <a:rPr lang="nl-NL" sz="2000" dirty="0" err="1" smtClean="0"/>
              <a:t>copied</a:t>
            </a:r>
            <a:endParaRPr lang="nl-NL" sz="2000" dirty="0" smtClean="0"/>
          </a:p>
          <a:p>
            <a:pPr lvl="1"/>
            <a:r>
              <a:rPr lang="nl-NL" sz="2000" dirty="0" err="1" smtClean="0"/>
              <a:t>Build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model </a:t>
            </a:r>
            <a:r>
              <a:rPr lang="nl-NL" sz="2000" dirty="0" err="1" smtClean="0"/>
              <a:t>and</a:t>
            </a:r>
            <a:r>
              <a:rPr lang="nl-NL" sz="2000" dirty="0" smtClean="0"/>
              <a:t> clean data in parallel</a:t>
            </a:r>
          </a:p>
          <a:p>
            <a:pPr lvl="1"/>
            <a:endParaRPr lang="nl-NL" sz="1800" dirty="0" smtClean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9469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Final</a:t>
            </a:r>
            <a:r>
              <a:rPr lang="nl-NL" dirty="0" smtClean="0"/>
              <a:t> </a:t>
            </a:r>
            <a:r>
              <a:rPr lang="nl-NL" dirty="0" err="1" smtClean="0"/>
              <a:t>assignment</a:t>
            </a:r>
            <a:r>
              <a:rPr lang="nl-NL" dirty="0" smtClean="0"/>
              <a:t> tips #2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556792"/>
            <a:ext cx="7881938" cy="6044732"/>
          </a:xfrm>
        </p:spPr>
        <p:txBody>
          <a:bodyPr/>
          <a:lstStyle/>
          <a:p>
            <a:r>
              <a:rPr lang="nl-NL" sz="2000" dirty="0" err="1" smtClean="0"/>
              <a:t>Really</a:t>
            </a:r>
            <a:r>
              <a:rPr lang="nl-NL" sz="2000" dirty="0" smtClean="0"/>
              <a:t> </a:t>
            </a:r>
            <a:r>
              <a:rPr lang="nl-NL" sz="2000" dirty="0" err="1" smtClean="0"/>
              <a:t>visualize</a:t>
            </a:r>
            <a:r>
              <a:rPr lang="nl-NL" sz="2000" dirty="0" smtClean="0"/>
              <a:t> </a:t>
            </a:r>
            <a:r>
              <a:rPr lang="nl-NL" sz="2000" dirty="0" err="1" smtClean="0"/>
              <a:t>your</a:t>
            </a:r>
            <a:r>
              <a:rPr lang="nl-NL" sz="2000" dirty="0" smtClean="0"/>
              <a:t> </a:t>
            </a:r>
            <a:r>
              <a:rPr lang="nl-NL" sz="2000" dirty="0" err="1" smtClean="0"/>
              <a:t>final</a:t>
            </a:r>
            <a:r>
              <a:rPr lang="nl-NL" sz="2000" dirty="0" smtClean="0"/>
              <a:t> data. Make a </a:t>
            </a:r>
            <a:r>
              <a:rPr lang="nl-NL" sz="2000" dirty="0" err="1" smtClean="0"/>
              <a:t>mock</a:t>
            </a:r>
            <a:r>
              <a:rPr lang="nl-NL" sz="2000" dirty="0" smtClean="0"/>
              <a:t> file in Excel </a:t>
            </a:r>
            <a:r>
              <a:rPr lang="nl-NL" sz="2000" dirty="0" err="1" smtClean="0"/>
              <a:t>so</a:t>
            </a:r>
            <a:r>
              <a:rPr lang="nl-NL" sz="2000" dirty="0" smtClean="0"/>
              <a:t> </a:t>
            </a:r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know</a:t>
            </a:r>
            <a:r>
              <a:rPr lang="nl-NL" sz="2000" dirty="0" smtClean="0"/>
              <a:t> </a:t>
            </a:r>
            <a:r>
              <a:rPr lang="nl-NL" sz="2000" dirty="0" err="1" smtClean="0"/>
              <a:t>what</a:t>
            </a:r>
            <a:r>
              <a:rPr lang="nl-NL" sz="2000" dirty="0" smtClean="0"/>
              <a:t> </a:t>
            </a:r>
            <a:r>
              <a:rPr lang="nl-NL" sz="2000" dirty="0" err="1" smtClean="0"/>
              <a:t>you</a:t>
            </a:r>
            <a:r>
              <a:rPr lang="nl-NL" sz="2000" dirty="0" smtClean="0"/>
              <a:t> are </a:t>
            </a:r>
            <a:r>
              <a:rPr lang="nl-NL" sz="2000" dirty="0" err="1" smtClean="0"/>
              <a:t>working</a:t>
            </a:r>
            <a:r>
              <a:rPr lang="nl-NL" sz="2000" dirty="0" smtClean="0"/>
              <a:t> </a:t>
            </a:r>
            <a:r>
              <a:rPr lang="nl-NL" sz="2000" dirty="0" err="1" smtClean="0"/>
              <a:t>towards</a:t>
            </a:r>
            <a:endParaRPr lang="nl-NL" sz="2000" dirty="0" smtClean="0"/>
          </a:p>
          <a:p>
            <a:endParaRPr lang="nl-NL" sz="2000" dirty="0"/>
          </a:p>
          <a:p>
            <a:r>
              <a:rPr lang="nl-NL" sz="2000" dirty="0" smtClean="0"/>
              <a:t>Unit of analysis = </a:t>
            </a:r>
            <a:r>
              <a:rPr lang="nl-NL" sz="2000" dirty="0" err="1" smtClean="0"/>
              <a:t>one</a:t>
            </a:r>
            <a:r>
              <a:rPr lang="nl-NL" sz="2000" dirty="0" smtClean="0"/>
              <a:t> </a:t>
            </a:r>
            <a:r>
              <a:rPr lang="nl-NL" sz="2000" dirty="0" err="1" smtClean="0"/>
              <a:t>row</a:t>
            </a:r>
            <a:r>
              <a:rPr lang="nl-NL" sz="2000" dirty="0" smtClean="0"/>
              <a:t>. Be as </a:t>
            </a:r>
            <a:r>
              <a:rPr lang="nl-NL" sz="2000" dirty="0" err="1" smtClean="0"/>
              <a:t>precise</a:t>
            </a:r>
            <a:r>
              <a:rPr lang="nl-NL" sz="2000" dirty="0" smtClean="0"/>
              <a:t> as </a:t>
            </a:r>
            <a:r>
              <a:rPr lang="nl-NL" sz="2000" dirty="0" err="1" smtClean="0"/>
              <a:t>possible</a:t>
            </a:r>
            <a:endParaRPr lang="nl-NL" sz="2000" dirty="0" smtClean="0"/>
          </a:p>
          <a:p>
            <a:pPr lvl="1"/>
            <a:r>
              <a:rPr lang="nl-NL" sz="1800" dirty="0" err="1" smtClean="0"/>
              <a:t>All</a:t>
            </a:r>
            <a:r>
              <a:rPr lang="nl-NL" sz="1800" dirty="0" smtClean="0"/>
              <a:t> </a:t>
            </a:r>
            <a:r>
              <a:rPr lang="nl-NL" sz="1800" dirty="0" err="1" smtClean="0"/>
              <a:t>rows</a:t>
            </a:r>
            <a:r>
              <a:rPr lang="nl-NL" sz="1800" dirty="0" smtClean="0"/>
              <a:t> have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be</a:t>
            </a:r>
            <a:r>
              <a:rPr lang="nl-NL" sz="1800" dirty="0" smtClean="0"/>
              <a:t> the </a:t>
            </a:r>
            <a:r>
              <a:rPr lang="nl-NL" sz="1800" dirty="0" err="1" smtClean="0"/>
              <a:t>same</a:t>
            </a:r>
            <a:r>
              <a:rPr lang="nl-NL" sz="1800" dirty="0" smtClean="0"/>
              <a:t>!</a:t>
            </a:r>
          </a:p>
          <a:p>
            <a:pPr lvl="1"/>
            <a:r>
              <a:rPr lang="nl-NL" sz="1800" dirty="0" smtClean="0"/>
              <a:t>"</a:t>
            </a:r>
            <a:r>
              <a:rPr lang="nl-NL" sz="1800" dirty="0" err="1" smtClean="0"/>
              <a:t>When</a:t>
            </a:r>
            <a:r>
              <a:rPr lang="nl-NL" sz="1800" dirty="0" smtClean="0"/>
              <a:t>": is this date, </a:t>
            </a:r>
            <a:r>
              <a:rPr lang="nl-NL" sz="1800" dirty="0" err="1" smtClean="0"/>
              <a:t>year</a:t>
            </a:r>
            <a:r>
              <a:rPr lang="nl-NL" sz="1800" dirty="0" smtClean="0"/>
              <a:t>, </a:t>
            </a:r>
            <a:r>
              <a:rPr lang="nl-NL" sz="1800" dirty="0" err="1" smtClean="0"/>
              <a:t>hour</a:t>
            </a:r>
            <a:r>
              <a:rPr lang="nl-NL" sz="1800" dirty="0" smtClean="0"/>
              <a:t>, etc</a:t>
            </a:r>
            <a:r>
              <a:rPr lang="nl-NL" sz="1800" dirty="0" smtClean="0"/>
              <a:t>.?</a:t>
            </a:r>
          </a:p>
          <a:p>
            <a:pPr lvl="1"/>
            <a:endParaRPr lang="nl-NL" sz="1800" dirty="0"/>
          </a:p>
          <a:p>
            <a:r>
              <a:rPr lang="nl-NL" sz="2000" dirty="0" err="1"/>
              <a:t>Preferably</a:t>
            </a:r>
            <a:r>
              <a:rPr lang="nl-NL" sz="2000" dirty="0"/>
              <a:t> </a:t>
            </a:r>
            <a:r>
              <a:rPr lang="nl-NL" sz="2000" dirty="0" err="1"/>
              <a:t>use</a:t>
            </a:r>
            <a:r>
              <a:rPr lang="nl-NL" sz="2000" dirty="0"/>
              <a:t> variables </a:t>
            </a:r>
            <a:r>
              <a:rPr lang="nl-NL" sz="2000" dirty="0" err="1"/>
              <a:t>that</a:t>
            </a:r>
            <a:r>
              <a:rPr lang="nl-NL" sz="2000" dirty="0"/>
              <a:t> can </a:t>
            </a:r>
            <a:r>
              <a:rPr lang="nl-NL" sz="2000" dirty="0" err="1"/>
              <a:t>be</a:t>
            </a:r>
            <a:r>
              <a:rPr lang="nl-NL" sz="2000" dirty="0"/>
              <a:t> </a:t>
            </a:r>
            <a:r>
              <a:rPr lang="nl-NL" sz="2000" dirty="0" err="1"/>
              <a:t>used</a:t>
            </a:r>
            <a:r>
              <a:rPr lang="nl-NL" sz="2000" dirty="0"/>
              <a:t> in a ‘real’ scenario</a:t>
            </a:r>
          </a:p>
          <a:p>
            <a:pPr lvl="1"/>
            <a:r>
              <a:rPr lang="nl-NL" sz="1800" dirty="0"/>
              <a:t>E.g. movie rating from </a:t>
            </a:r>
            <a:r>
              <a:rPr lang="nl-NL" sz="1800" dirty="0" err="1"/>
              <a:t>duration</a:t>
            </a:r>
            <a:r>
              <a:rPr lang="nl-NL" sz="1800" dirty="0"/>
              <a:t> </a:t>
            </a:r>
            <a:r>
              <a:rPr lang="nl-NL" sz="1800" dirty="0" err="1"/>
              <a:t>and</a:t>
            </a:r>
            <a:r>
              <a:rPr lang="nl-NL" sz="1800" dirty="0"/>
              <a:t> actors, but </a:t>
            </a:r>
            <a:r>
              <a:rPr lang="nl-NL" sz="1800" dirty="0" err="1"/>
              <a:t>not</a:t>
            </a:r>
            <a:r>
              <a:rPr lang="nl-NL" sz="1800" dirty="0"/>
              <a:t> from </a:t>
            </a:r>
            <a:r>
              <a:rPr lang="nl-NL" sz="1800" dirty="0" err="1"/>
              <a:t>critics</a:t>
            </a:r>
            <a:r>
              <a:rPr lang="nl-NL" sz="1800" dirty="0"/>
              <a:t> rating (</a:t>
            </a:r>
            <a:r>
              <a:rPr lang="nl-NL" sz="1800" dirty="0" err="1"/>
              <a:t>not</a:t>
            </a:r>
            <a:r>
              <a:rPr lang="nl-NL" sz="1800" dirty="0"/>
              <a:t> </a:t>
            </a:r>
            <a:r>
              <a:rPr lang="nl-NL" sz="1800" dirty="0" err="1"/>
              <a:t>there</a:t>
            </a:r>
            <a:r>
              <a:rPr lang="nl-NL" sz="1800" dirty="0"/>
              <a:t> </a:t>
            </a:r>
            <a:r>
              <a:rPr lang="nl-NL" sz="1800" dirty="0" err="1"/>
              <a:t>when</a:t>
            </a:r>
            <a:r>
              <a:rPr lang="nl-NL" sz="1800" dirty="0"/>
              <a:t> movie is made)</a:t>
            </a:r>
          </a:p>
          <a:p>
            <a:endParaRPr lang="nl-NL" sz="2400" dirty="0"/>
          </a:p>
          <a:p>
            <a:r>
              <a:rPr lang="nl-NL" sz="2000" dirty="0"/>
              <a:t>From </a:t>
            </a:r>
            <a:r>
              <a:rPr lang="nl-NL" sz="2000" dirty="0" err="1"/>
              <a:t>some</a:t>
            </a:r>
            <a:r>
              <a:rPr lang="nl-NL" sz="2000" dirty="0"/>
              <a:t> variables </a:t>
            </a:r>
            <a:r>
              <a:rPr lang="nl-NL" sz="2000" dirty="0" err="1"/>
              <a:t>you</a:t>
            </a:r>
            <a:r>
              <a:rPr lang="nl-NL" sz="2000" dirty="0"/>
              <a:t> can extract multiple variables</a:t>
            </a:r>
          </a:p>
          <a:p>
            <a:pPr lvl="1"/>
            <a:r>
              <a:rPr lang="nl-NL" sz="1800" dirty="0"/>
              <a:t>Date -&gt; </a:t>
            </a:r>
            <a:r>
              <a:rPr lang="nl-NL" sz="1800" dirty="0" err="1"/>
              <a:t>day</a:t>
            </a:r>
            <a:r>
              <a:rPr lang="nl-NL" sz="1800" dirty="0"/>
              <a:t> of week, </a:t>
            </a:r>
            <a:r>
              <a:rPr lang="nl-NL" sz="1800" dirty="0" err="1"/>
              <a:t>working</a:t>
            </a:r>
            <a:r>
              <a:rPr lang="nl-NL" sz="1800" dirty="0"/>
              <a:t> </a:t>
            </a:r>
            <a:r>
              <a:rPr lang="nl-NL" sz="1800" dirty="0" err="1"/>
              <a:t>day</a:t>
            </a:r>
            <a:r>
              <a:rPr lang="nl-NL" sz="1800" dirty="0"/>
              <a:t> (y/n), </a:t>
            </a:r>
            <a:r>
              <a:rPr lang="nl-NL" sz="1800" dirty="0" err="1"/>
              <a:t>month</a:t>
            </a:r>
            <a:endParaRPr lang="nl-NL" sz="1800" dirty="0"/>
          </a:p>
          <a:p>
            <a:pPr marL="533400" lvl="1" indent="0">
              <a:buNone/>
            </a:pPr>
            <a:endParaRPr lang="nl-NL" sz="2000" dirty="0" smtClean="0"/>
          </a:p>
          <a:p>
            <a:pPr lvl="1"/>
            <a:endParaRPr lang="nl-NL" sz="1800" dirty="0"/>
          </a:p>
          <a:p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1100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75152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err="1" smtClean="0"/>
              <a:t>Decision</a:t>
            </a:r>
            <a:r>
              <a:rPr lang="nl-NL" sz="2400" dirty="0" smtClean="0"/>
              <a:t> </a:t>
            </a:r>
            <a:r>
              <a:rPr lang="nl-NL" sz="2400" dirty="0"/>
              <a:t>tree</a:t>
            </a:r>
          </a:p>
          <a:p>
            <a:endParaRPr lang="nl-NL" sz="24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12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/>
              <a:t>k-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 smtClean="0"/>
              <a:t>neighbor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01956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is </a:t>
            </a:r>
            <a:r>
              <a:rPr lang="nl-NL" sz="2400" dirty="0" err="1" smtClean="0"/>
              <a:t>one</a:t>
            </a:r>
            <a:r>
              <a:rPr lang="nl-NL" sz="2400" dirty="0" smtClean="0"/>
              <a:t> of the </a:t>
            </a:r>
            <a:r>
              <a:rPr lang="nl-NL" sz="2400" dirty="0" err="1" smtClean="0"/>
              <a:t>simplest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in machine </a:t>
            </a:r>
            <a:r>
              <a:rPr lang="nl-NL" sz="2400" dirty="0" err="1" smtClean="0"/>
              <a:t>learning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smtClean="0"/>
              <a:t>From the data set, </a:t>
            </a:r>
            <a:r>
              <a:rPr lang="nl-NL" sz="2400" dirty="0" err="1" smtClean="0"/>
              <a:t>pick</a:t>
            </a:r>
            <a:r>
              <a:rPr lang="nl-NL" sz="2400" dirty="0" smtClean="0"/>
              <a:t> the </a:t>
            </a:r>
            <a:r>
              <a:rPr lang="nl-NL" sz="2400" i="1" dirty="0" smtClean="0"/>
              <a:t>k 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neighbors</a:t>
            </a:r>
            <a:r>
              <a:rPr lang="nl-NL" sz="2400" dirty="0" smtClean="0"/>
              <a:t> (</a:t>
            </a:r>
            <a:r>
              <a:rPr lang="nl-NL" sz="2400" i="1" dirty="0" smtClean="0"/>
              <a:t>k = </a:t>
            </a:r>
            <a:r>
              <a:rPr lang="nl-NL" sz="2400" dirty="0" smtClean="0"/>
              <a:t>3, 5, 7, etc.) of the </a:t>
            </a:r>
            <a:r>
              <a:rPr lang="nl-NL" sz="2400" dirty="0" err="1" smtClean="0"/>
              <a:t>individual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endParaRPr lang="nl-NL" sz="2400" dirty="0" smtClean="0"/>
          </a:p>
          <a:p>
            <a:pPr lvl="1"/>
            <a:r>
              <a:rPr lang="nl-NL" sz="2200" dirty="0" err="1" smtClean="0"/>
              <a:t>Classification</a:t>
            </a:r>
            <a:r>
              <a:rPr lang="nl-NL" sz="2200" dirty="0" smtClean="0"/>
              <a:t>: </a:t>
            </a:r>
            <a:r>
              <a:rPr lang="nl-NL" sz="2200" dirty="0" err="1" smtClean="0"/>
              <a:t>pick</a:t>
            </a:r>
            <a:r>
              <a:rPr lang="nl-NL" sz="2200" dirty="0" smtClean="0"/>
              <a:t> the most frequent </a:t>
            </a:r>
            <a:r>
              <a:rPr lang="nl-NL" sz="2200" dirty="0" err="1" smtClean="0"/>
              <a:t>answer</a:t>
            </a:r>
            <a:r>
              <a:rPr lang="nl-NL" sz="2200" dirty="0" smtClean="0"/>
              <a:t> (e.g., Ronaldo or Messi)</a:t>
            </a:r>
          </a:p>
          <a:p>
            <a:pPr lvl="1"/>
            <a:r>
              <a:rPr lang="nl-NL" sz="2200" dirty="0" err="1" smtClean="0"/>
              <a:t>Regression</a:t>
            </a:r>
            <a:r>
              <a:rPr lang="nl-NL" sz="2200" dirty="0" smtClean="0"/>
              <a:t>: take the mean of the </a:t>
            </a:r>
            <a:r>
              <a:rPr lang="nl-NL" sz="2200" dirty="0" err="1" smtClean="0"/>
              <a:t>neighbors</a:t>
            </a:r>
            <a:r>
              <a:rPr lang="nl-NL" sz="2200" dirty="0" smtClean="0"/>
              <a:t> (e.g., apps </a:t>
            </a:r>
            <a:r>
              <a:rPr lang="nl-NL" sz="2200" dirty="0" err="1" smtClean="0"/>
              <a:t>downloaded</a:t>
            </a:r>
            <a:r>
              <a:rPr lang="nl-NL" sz="2200" dirty="0"/>
              <a:t> </a:t>
            </a:r>
            <a:r>
              <a:rPr lang="nl-NL" sz="2200" dirty="0" smtClean="0"/>
              <a:t>last </a:t>
            </a:r>
            <a:r>
              <a:rPr lang="nl-NL" sz="2200" dirty="0" err="1" smtClean="0"/>
              <a:t>year</a:t>
            </a:r>
            <a:r>
              <a:rPr lang="nl-NL" sz="2200" dirty="0" smtClean="0"/>
              <a:t>)</a:t>
            </a:r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8828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746104" cy="5201424"/>
          </a:xfrm>
        </p:spPr>
        <p:txBody>
          <a:bodyPr/>
          <a:lstStyle/>
          <a:p>
            <a:r>
              <a:rPr lang="nl-NL" sz="2000" dirty="0" smtClean="0"/>
              <a:t>How do </a:t>
            </a:r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</a:t>
            </a:r>
            <a:r>
              <a:rPr lang="nl-NL" sz="2000" dirty="0" smtClean="0"/>
              <a:t> 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?</a:t>
            </a:r>
          </a:p>
          <a:p>
            <a:endParaRPr lang="nl-NL" sz="2000" dirty="0"/>
          </a:p>
          <a:p>
            <a:r>
              <a:rPr lang="nl-NL" sz="2000" dirty="0" smtClean="0"/>
              <a:t> Take ‘</a:t>
            </a:r>
            <a:r>
              <a:rPr lang="nl-NL" sz="2000" dirty="0" err="1" smtClean="0"/>
              <a:t>Euclidean</a:t>
            </a:r>
            <a:r>
              <a:rPr lang="nl-NL" sz="2000" dirty="0" smtClean="0"/>
              <a:t> 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</a:t>
            </a:r>
          </a:p>
          <a:p>
            <a:pPr lvl="1"/>
            <a:r>
              <a:rPr lang="nl-NL" sz="2000" dirty="0" smtClean="0"/>
              <a:t>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two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any</a:t>
            </a:r>
            <a:r>
              <a:rPr lang="nl-NL" sz="2000" dirty="0" smtClean="0"/>
              <a:t> </a:t>
            </a:r>
            <a:r>
              <a:rPr lang="nl-NL" sz="2000" dirty="0" err="1" smtClean="0"/>
              <a:t>number</a:t>
            </a:r>
            <a:r>
              <a:rPr lang="nl-NL" sz="2000" dirty="0" smtClean="0"/>
              <a:t> of </a:t>
            </a:r>
            <a:r>
              <a:rPr lang="nl-NL" sz="2000" dirty="0" err="1" smtClean="0"/>
              <a:t>dimensions</a:t>
            </a:r>
            <a:r>
              <a:rPr lang="nl-NL" sz="2000" dirty="0" smtClean="0"/>
              <a:t>/variables </a:t>
            </a:r>
          </a:p>
          <a:p>
            <a:endParaRPr lang="nl-NL" sz="2000" dirty="0"/>
          </a:p>
          <a:p>
            <a:r>
              <a:rPr lang="nl-NL" sz="2000" dirty="0" err="1" smtClean="0"/>
              <a:t>Treat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the </a:t>
            </a:r>
            <a:r>
              <a:rPr lang="nl-NL" sz="2000" dirty="0" err="1" smtClean="0"/>
              <a:t>same</a:t>
            </a:r>
            <a:endParaRPr lang="nl-NL" sz="2000" dirty="0" smtClean="0"/>
          </a:p>
          <a:p>
            <a:pPr lvl="1"/>
            <a:r>
              <a:rPr lang="nl-NL" sz="2000" i="1" dirty="0" err="1" smtClean="0"/>
              <a:t>Normalize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</a:t>
            </a:r>
            <a:r>
              <a:rPr lang="nl-NL" sz="2000" dirty="0" err="1" smtClean="0"/>
              <a:t>so</a:t>
            </a:r>
            <a:r>
              <a:rPr lang="nl-NL" sz="2000" dirty="0" smtClean="0"/>
              <a:t> </a:t>
            </a:r>
            <a:r>
              <a:rPr lang="nl-NL" sz="2000" dirty="0" err="1" smtClean="0"/>
              <a:t>that</a:t>
            </a:r>
            <a:r>
              <a:rPr lang="nl-NL" sz="2000" dirty="0" smtClean="0"/>
              <a:t> </a:t>
            </a:r>
            <a:r>
              <a:rPr lang="nl-NL" sz="2000" dirty="0" err="1" smtClean="0"/>
              <a:t>they</a:t>
            </a:r>
            <a:r>
              <a:rPr lang="nl-NL" sz="2000" dirty="0" smtClean="0"/>
              <a:t> are </a:t>
            </a:r>
            <a:r>
              <a:rPr lang="nl-NL" sz="2000" dirty="0" err="1" smtClean="0"/>
              <a:t>all</a:t>
            </a:r>
            <a:r>
              <a:rPr lang="nl-NL" sz="2000" dirty="0" smtClean="0"/>
              <a:t> on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</a:t>
            </a:r>
            <a:r>
              <a:rPr lang="nl-NL" sz="2000" dirty="0" err="1" smtClean="0"/>
              <a:t>scale</a:t>
            </a:r>
            <a:r>
              <a:rPr lang="nl-NL" sz="2000" dirty="0" smtClean="0"/>
              <a:t> (mean = 0, </a:t>
            </a:r>
            <a:r>
              <a:rPr lang="nl-NL" sz="2000" dirty="0" err="1" smtClean="0"/>
              <a:t>sd</a:t>
            </a:r>
            <a:r>
              <a:rPr lang="nl-NL" sz="2000" dirty="0" smtClean="0"/>
              <a:t> = 1)</a:t>
            </a:r>
          </a:p>
          <a:p>
            <a:endParaRPr lang="nl-NL" sz="2000" dirty="0"/>
          </a:p>
          <a:p>
            <a:endParaRPr lang="nl-NL" sz="200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5560776" y="1266789"/>
          <a:ext cx="3423048" cy="2264542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51384">
                  <a:extLst>
                    <a:ext uri="{9D8B030D-6E8A-4147-A177-3AD203B41FA5}">
                      <a16:colId xmlns:a16="http://schemas.microsoft.com/office/drawing/2014/main" val="289467891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716721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950369505"/>
                    </a:ext>
                  </a:extLst>
                </a:gridCol>
                <a:gridCol w="1027448">
                  <a:extLst>
                    <a:ext uri="{9D8B030D-6E8A-4147-A177-3AD203B41FA5}">
                      <a16:colId xmlns:a16="http://schemas.microsoft.com/office/drawing/2014/main" val="2868849188"/>
                    </a:ext>
                  </a:extLst>
                </a:gridCol>
              </a:tblGrid>
              <a:tr h="830803"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</a:t>
                      </a:r>
                      <a:r>
                        <a:rPr lang="nl-NL" sz="1200" dirty="0" err="1" smtClean="0"/>
                        <a:t>phones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tablets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Apps </a:t>
                      </a:r>
                      <a:r>
                        <a:rPr lang="nl-NL" sz="1100" dirty="0" err="1" smtClean="0"/>
                        <a:t>donwloaded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41752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50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8939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42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87167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25773"/>
                  </a:ext>
                </a:extLst>
              </a:tr>
            </a:tbl>
          </a:graphicData>
        </a:graphic>
      </p:graphicFrame>
      <p:graphicFrame>
        <p:nvGraphicFramePr>
          <p:cNvPr id="7" name="Grafiek 6"/>
          <p:cNvGraphicFramePr>
            <a:graphicFrameLocks/>
          </p:cNvGraphicFramePr>
          <p:nvPr>
            <p:extLst/>
          </p:nvPr>
        </p:nvGraphicFramePr>
        <p:xfrm>
          <a:off x="5724128" y="3821596"/>
          <a:ext cx="29565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Rechte verbindingslijn 8"/>
          <p:cNvCxnSpPr/>
          <p:nvPr/>
        </p:nvCxnSpPr>
        <p:spPr bwMode="auto">
          <a:xfrm flipV="1">
            <a:off x="7171912" y="4653136"/>
            <a:ext cx="597396" cy="54006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 bwMode="auto">
          <a:xfrm>
            <a:off x="7119734" y="4581128"/>
            <a:ext cx="701752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7010400" y="4001670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1 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378729" y="488541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√2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97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Evaluation of </a:t>
            </a:r>
            <a:r>
              <a:rPr lang="nl-NL" dirty="0" err="1" smtClean="0"/>
              <a:t>classification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vak 5"/>
              <p:cNvSpPr txBox="1"/>
              <p:nvPr/>
            </p:nvSpPr>
            <p:spPr>
              <a:xfrm>
                <a:off x="3851920" y="3740638"/>
                <a:ext cx="4691156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0+10+60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62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740638"/>
                <a:ext cx="4691156" cy="525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3851920" y="4705073"/>
                <a:ext cx="4377737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60+10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0.86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705073"/>
                <a:ext cx="4377737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vak 7"/>
              <p:cNvSpPr txBox="1"/>
              <p:nvPr/>
            </p:nvSpPr>
            <p:spPr>
              <a:xfrm>
                <a:off x="3851920" y="5656179"/>
                <a:ext cx="409092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0+60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656179"/>
                <a:ext cx="4090928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kstvak 8"/>
          <p:cNvSpPr txBox="1"/>
          <p:nvPr/>
        </p:nvSpPr>
        <p:spPr>
          <a:xfrm>
            <a:off x="505344" y="3851610"/>
            <a:ext cx="2683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 smtClean="0"/>
              <a:t>What</a:t>
            </a:r>
            <a:r>
              <a:rPr lang="nl-NL" sz="1600" dirty="0" smtClean="0"/>
              <a:t> </a:t>
            </a:r>
            <a:r>
              <a:rPr lang="nl-NL" sz="1600" dirty="0" err="1" smtClean="0"/>
              <a:t>proportion</a:t>
            </a:r>
            <a:r>
              <a:rPr lang="nl-NL" sz="1600" dirty="0" smtClean="0"/>
              <a:t> is </a:t>
            </a:r>
            <a:r>
              <a:rPr lang="nl-NL" sz="1600" dirty="0" err="1" smtClean="0"/>
              <a:t>correctly</a:t>
            </a:r>
            <a:endParaRPr lang="nl-NL" sz="1600" dirty="0" smtClean="0"/>
          </a:p>
          <a:p>
            <a:r>
              <a:rPr lang="nl-NL" sz="1600" dirty="0" err="1" smtClean="0"/>
              <a:t>predicted</a:t>
            </a:r>
            <a:r>
              <a:rPr lang="nl-NL" sz="1600" dirty="0" smtClean="0"/>
              <a:t>?</a:t>
            </a:r>
          </a:p>
          <a:p>
            <a:endParaRPr lang="nl-NL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395536" y="4740753"/>
            <a:ext cx="30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‘spam’ is </a:t>
            </a:r>
            <a:r>
              <a:rPr lang="nl-NL" sz="1600" dirty="0" err="1" smtClean="0"/>
              <a:t>actually</a:t>
            </a:r>
            <a:r>
              <a:rPr lang="nl-NL" sz="1600" dirty="0" smtClean="0"/>
              <a:t> spam? </a:t>
            </a:r>
            <a:endParaRPr lang="nl-NL" sz="1600" dirty="0"/>
          </a:p>
        </p:txBody>
      </p:sp>
      <p:sp>
        <p:nvSpPr>
          <p:cNvPr id="11" name="Tekstvak 10"/>
          <p:cNvSpPr txBox="1"/>
          <p:nvPr/>
        </p:nvSpPr>
        <p:spPr>
          <a:xfrm>
            <a:off x="395536" y="5656179"/>
            <a:ext cx="30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real spam is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as spam?</a:t>
            </a:r>
            <a:endParaRPr lang="nl-NL" sz="1600" dirty="0"/>
          </a:p>
        </p:txBody>
      </p:sp>
      <p:sp>
        <p:nvSpPr>
          <p:cNvPr id="12" name="Tekstvak 11"/>
          <p:cNvSpPr txBox="1"/>
          <p:nvPr/>
        </p:nvSpPr>
        <p:spPr>
          <a:xfrm>
            <a:off x="505344" y="171095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err="1" smtClean="0"/>
              <a:t>Confusion</a:t>
            </a:r>
            <a:r>
              <a:rPr lang="nl-NL" sz="2400" dirty="0" smtClean="0"/>
              <a:t> matrix:</a:t>
            </a:r>
            <a:endParaRPr lang="nl-NL" sz="2400" dirty="0"/>
          </a:p>
        </p:txBody>
      </p:sp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57230"/>
              </p:ext>
            </p:extLst>
          </p:nvPr>
        </p:nvGraphicFramePr>
        <p:xfrm>
          <a:off x="3718541" y="1435375"/>
          <a:ext cx="4824535" cy="18791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475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117260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320400">
                  <a:extLst>
                    <a:ext uri="{9D8B030D-6E8A-4147-A177-3AD203B41FA5}">
                      <a16:colId xmlns:a16="http://schemas.microsoft.com/office/drawing/2014/main" val="1314794491"/>
                    </a:ext>
                  </a:extLst>
                </a:gridCol>
                <a:gridCol w="1320400">
                  <a:extLst>
                    <a:ext uri="{9D8B030D-6E8A-4147-A177-3AD203B41FA5}">
                      <a16:colId xmlns:a16="http://schemas.microsoft.com/office/drawing/2014/main" val="4931238"/>
                    </a:ext>
                  </a:extLst>
                </a:gridCol>
              </a:tblGrid>
              <a:tr h="374630">
                <a:tc>
                  <a:txBody>
                    <a:bodyPr/>
                    <a:lstStyle/>
                    <a:p>
                      <a:pPr algn="r"/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: </a:t>
                      </a:r>
                    </a:p>
                    <a:p>
                      <a:pPr algn="l"/>
                      <a:r>
                        <a:rPr lang="nl-NL" sz="1400" dirty="0" err="1" smtClean="0"/>
                        <a:t>Not</a:t>
                      </a:r>
                      <a:r>
                        <a:rPr lang="nl-NL" sz="1400" baseline="0" dirty="0" smtClean="0"/>
                        <a:t> s</a:t>
                      </a:r>
                      <a:r>
                        <a:rPr lang="nl-NL" sz="1400" dirty="0" smtClean="0"/>
                        <a:t>pam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dirty="0" err="1" smtClean="0"/>
                        <a:t>Predicted</a:t>
                      </a:r>
                      <a:r>
                        <a:rPr lang="nl-NL" sz="1400" dirty="0" smtClean="0"/>
                        <a:t>: </a:t>
                      </a:r>
                    </a:p>
                    <a:p>
                      <a:pPr algn="l"/>
                      <a:r>
                        <a:rPr lang="nl-NL" sz="1400" dirty="0" smtClean="0"/>
                        <a:t>Spam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dirty="0" smtClean="0"/>
                        <a:t>Total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538053">
                <a:tc>
                  <a:txBody>
                    <a:bodyPr/>
                    <a:lstStyle/>
                    <a:p>
                      <a:pPr algn="l"/>
                      <a:r>
                        <a:rPr lang="nl-NL" sz="1400" dirty="0" err="1" smtClean="0"/>
                        <a:t>Actual</a:t>
                      </a:r>
                      <a:r>
                        <a:rPr lang="nl-NL" sz="1400" dirty="0" smtClean="0"/>
                        <a:t>:</a:t>
                      </a:r>
                    </a:p>
                    <a:p>
                      <a:pPr algn="l"/>
                      <a:r>
                        <a:rPr lang="nl-NL" sz="1400" dirty="0" err="1" smtClean="0"/>
                        <a:t>Not</a:t>
                      </a:r>
                      <a:r>
                        <a:rPr lang="nl-NL" sz="1400" dirty="0" smtClean="0"/>
                        <a:t> 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20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10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b="1" dirty="0" smtClean="0"/>
                        <a:t>30</a:t>
                      </a:r>
                      <a:endParaRPr lang="nl-N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500086"/>
                  </a:ext>
                </a:extLst>
              </a:tr>
              <a:tr h="469130">
                <a:tc>
                  <a:txBody>
                    <a:bodyPr/>
                    <a:lstStyle/>
                    <a:p>
                      <a:pPr algn="l"/>
                      <a:r>
                        <a:rPr lang="nl-NL" sz="1400" dirty="0" err="1" smtClean="0"/>
                        <a:t>Actual</a:t>
                      </a:r>
                      <a:r>
                        <a:rPr lang="nl-NL" sz="1400" dirty="0" smtClean="0"/>
                        <a:t>:</a:t>
                      </a:r>
                    </a:p>
                    <a:p>
                      <a:pPr algn="l"/>
                      <a:r>
                        <a:rPr lang="nl-NL" sz="1400" dirty="0" smtClean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40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dirty="0" smtClean="0"/>
                        <a:t>60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b="1" dirty="0" smtClean="0"/>
                        <a:t>100</a:t>
                      </a:r>
                      <a:endParaRPr lang="nl-N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667613"/>
                  </a:ext>
                </a:extLst>
              </a:tr>
              <a:tr h="275959">
                <a:tc>
                  <a:txBody>
                    <a:bodyPr/>
                    <a:lstStyle/>
                    <a:p>
                      <a:pPr algn="l"/>
                      <a:r>
                        <a:rPr lang="nl-NL" sz="1400" dirty="0" smtClean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b="1" dirty="0" smtClean="0"/>
                        <a:t>60</a:t>
                      </a:r>
                      <a:endParaRPr lang="nl-N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b="1" dirty="0" smtClean="0"/>
                        <a:t>70</a:t>
                      </a:r>
                      <a:endParaRPr lang="nl-N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b="1" dirty="0" smtClean="0"/>
                        <a:t>130</a:t>
                      </a:r>
                      <a:endParaRPr lang="nl-N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16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1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Kantoor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</TotalTime>
  <Words>1281</Words>
  <Application>Microsoft Office PowerPoint</Application>
  <PresentationFormat>Diavoorstelling (4:3)</PresentationFormat>
  <Paragraphs>227</Paragraphs>
  <Slides>22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Courier New</vt:lpstr>
      <vt:lpstr>Zapf Dingbats</vt:lpstr>
      <vt:lpstr>HUoverhead[1]</vt:lpstr>
      <vt:lpstr>Fundamentals of Machine Learning Week 5: machine learning Decision trees and Random Forest  </vt:lpstr>
      <vt:lpstr>Check-in</vt:lpstr>
      <vt:lpstr>Feedback assignment #3 (LR)</vt:lpstr>
      <vt:lpstr>Final assignment tips #1</vt:lpstr>
      <vt:lpstr>Final assignment tips #2</vt:lpstr>
      <vt:lpstr>Topics</vt:lpstr>
      <vt:lpstr>k-nearest neighbor algorithm</vt:lpstr>
      <vt:lpstr>Distance</vt:lpstr>
      <vt:lpstr>Evaluation of classification</vt:lpstr>
      <vt:lpstr>Exercise 1: k-NN</vt:lpstr>
      <vt:lpstr>Parameter setting</vt:lpstr>
      <vt:lpstr>Topics</vt:lpstr>
      <vt:lpstr>Decision tree: intuition</vt:lpstr>
      <vt:lpstr>Decision tree algorithm</vt:lpstr>
      <vt:lpstr>Pros and cons of decision tree</vt:lpstr>
      <vt:lpstr>Example</vt:lpstr>
      <vt:lpstr>Topics</vt:lpstr>
      <vt:lpstr>Random Forest</vt:lpstr>
      <vt:lpstr>Random Forest</vt:lpstr>
      <vt:lpstr>Parameters to tweak</vt:lpstr>
      <vt:lpstr>Exercise 2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77</cp:revision>
  <cp:lastPrinted>2005-06-13T08:01:16Z</cp:lastPrinted>
  <dcterms:created xsi:type="dcterms:W3CDTF">2007-11-06T09:59:11Z</dcterms:created>
  <dcterms:modified xsi:type="dcterms:W3CDTF">2020-12-11T07:14:03Z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