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08F3-DE16-465C-84BE-08FD562EC3F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3BB7-C74B-4176-891D-245E73A9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2495-5BA9-40EB-BE93-8BC44326A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MFA and MFE in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2BECE-DAD2-4184-976C-6886EBE8A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 end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B9BB9-9ED0-42C1-99C8-C86E278BD30C}"/>
              </a:ext>
            </a:extLst>
          </p:cNvPr>
          <p:cNvSpPr txBox="1"/>
          <p:nvPr/>
        </p:nvSpPr>
        <p:spPr>
          <a:xfrm>
            <a:off x="8704729" y="5366305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some 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28703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EE6E-0513-4B8A-AB2B-1D50BA98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Approaches - Until mid 2020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E666-C682-445D-98E9-BC8FF55A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MFE – a separate SPA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Route based ( /orders – bring up the orders SPA, /profile – bring up the profile SPA). Inter MFE communication via local storage or BE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Iframe based – shell as parent frame and MFE’s as child frames. Total isolation. Inter MFE communication via ‘post message’ API</a:t>
            </a:r>
          </a:p>
          <a:p>
            <a:r>
              <a:rPr lang="en-US" dirty="0"/>
              <a:t>Each MFE – a packaged module (all in single SPA)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NPM package bundles for each MFE – coupled approach. Shell app includes packages at compile or build time. New version of MFE requires Shell package updates. Same SPA, no need for Inter MFE communications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 real runtime dependency resolution mechanism existed at that time !</a:t>
            </a:r>
          </a:p>
        </p:txBody>
      </p:sp>
    </p:spTree>
    <p:extLst>
      <p:ext uri="{BB962C8B-B14F-4D97-AF65-F5344CB8AC3E}">
        <p14:creationId xmlns:p14="http://schemas.microsoft.com/office/powerpoint/2010/main" val="9103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FE3E-64A9-4BFD-98BD-CB62EE67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federation (webpack 5) – from late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2B5-8E18-4D75-BDAC-5DF09DC6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‘runtime dependency for web applications’  - this changes things, how we think Micro front end applications!</a:t>
            </a:r>
          </a:p>
          <a:p>
            <a:r>
              <a:rPr lang="en-US" dirty="0"/>
              <a:t>It works on any front end application (not tied to any framework or approach)</a:t>
            </a:r>
          </a:p>
          <a:p>
            <a:r>
              <a:rPr lang="en-US" dirty="0"/>
              <a:t>Already gained huge traction among the web community !</a:t>
            </a:r>
          </a:p>
          <a:p>
            <a:endParaRPr lang="en-US" dirty="0"/>
          </a:p>
          <a:p>
            <a:r>
              <a:rPr lang="en-US" dirty="0"/>
              <a:t>An MFE can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Expose</a:t>
            </a:r>
            <a:r>
              <a:rPr lang="en-US" dirty="0"/>
              <a:t> – anything as a named module to the outside world (on network)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Import Remotes </a:t>
            </a:r>
            <a:r>
              <a:rPr lang="en-US" dirty="0"/>
              <a:t>– other named modules from the outside to be imported on runtime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Share singleton instances </a:t>
            </a:r>
            <a:r>
              <a:rPr lang="en-US" dirty="0"/>
              <a:t>– Shell can share singleton instances of shared modules to other MFEs and vice versa. Great for Inter MFE communication !!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7AD3-3A14-400F-83FD-F405E137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Repos or Poly Repos (for a web application)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473E-B257-4E5E-B9C7-C31F0718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Multiple teams working on different MFEs – avoid the swim lane problem</a:t>
            </a:r>
          </a:p>
          <a:p>
            <a:pPr lvl="1"/>
            <a:r>
              <a:rPr lang="en-US" dirty="0"/>
              <a:t>Independent deployments – build and ship MFEs in independent docker containers. Shell is seldom disturbed</a:t>
            </a:r>
          </a:p>
          <a:p>
            <a:r>
              <a:rPr lang="en-US" dirty="0"/>
              <a:t>Other goals</a:t>
            </a:r>
          </a:p>
          <a:p>
            <a:pPr lvl="1"/>
            <a:r>
              <a:rPr lang="en-US" dirty="0"/>
              <a:t>Simplicity in architecture and ability to keep up with the industry / pivot when necessary</a:t>
            </a:r>
          </a:p>
          <a:p>
            <a:pPr lvl="1"/>
            <a:r>
              <a:rPr lang="en-US" dirty="0"/>
              <a:t>Solutions shouldn’t be tied to a specific tech stack. Shouldn’t limit our freedom to pick, evaluate and choose technologies which suits our purpose</a:t>
            </a:r>
          </a:p>
          <a:p>
            <a:pPr lvl="1"/>
            <a:r>
              <a:rPr lang="en-US" dirty="0"/>
              <a:t>Developer convenience – devs should be able to work with their MFEs without too much wiring or setup or steep learning curve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738D60-3532-4A29-8CDE-9A906E335395}"/>
              </a:ext>
            </a:extLst>
          </p:cNvPr>
          <p:cNvSpPr/>
          <p:nvPr/>
        </p:nvSpPr>
        <p:spPr>
          <a:xfrm>
            <a:off x="1040235" y="2910980"/>
            <a:ext cx="2827090" cy="33388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44BD7-E235-4204-B3C1-0A25BE26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677359"/>
            <a:ext cx="10515600" cy="170511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Demo</a:t>
            </a:r>
            <a:br>
              <a:rPr lang="en-US" dirty="0"/>
            </a:br>
            <a:r>
              <a:rPr lang="en-US" dirty="0"/>
              <a:t>Angular SPA with Micro repos and dynamic runtime module resolutions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67E18-2208-4239-B44A-404EC550E348}"/>
              </a:ext>
            </a:extLst>
          </p:cNvPr>
          <p:cNvSpPr/>
          <p:nvPr/>
        </p:nvSpPr>
        <p:spPr>
          <a:xfrm>
            <a:off x="1300293" y="3391949"/>
            <a:ext cx="2239861" cy="100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MFA</a:t>
            </a:r>
            <a:br>
              <a:rPr lang="en-US" dirty="0"/>
            </a:br>
            <a:r>
              <a:rPr lang="en-US" dirty="0"/>
              <a:t>(angular app)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513A8-1C8C-4DEC-9A5C-63D377BA3CC4}"/>
              </a:ext>
            </a:extLst>
          </p:cNvPr>
          <p:cNvSpPr/>
          <p:nvPr/>
        </p:nvSpPr>
        <p:spPr>
          <a:xfrm>
            <a:off x="1652631" y="4749567"/>
            <a:ext cx="1568741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broker</a:t>
            </a:r>
            <a:br>
              <a:rPr lang="en-US" dirty="0"/>
            </a:br>
            <a:r>
              <a:rPr lang="en-US" dirty="0"/>
              <a:t>(library)</a:t>
            </a:r>
          </a:p>
          <a:p>
            <a:pPr algn="ctr"/>
            <a:r>
              <a:rPr lang="en-US" dirty="0"/>
              <a:t>npm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824C3-80DF-4741-9D0E-6C3A33C6100B}"/>
              </a:ext>
            </a:extLst>
          </p:cNvPr>
          <p:cNvSpPr/>
          <p:nvPr/>
        </p:nvSpPr>
        <p:spPr>
          <a:xfrm>
            <a:off x="5294853" y="2690768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94DA7-B537-4CBE-A061-A4E6A6DF5440}"/>
              </a:ext>
            </a:extLst>
          </p:cNvPr>
          <p:cNvSpPr/>
          <p:nvPr/>
        </p:nvSpPr>
        <p:spPr>
          <a:xfrm>
            <a:off x="5652783" y="3821887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EDF79-183F-48E4-BF86-3B45CB69283B}"/>
              </a:ext>
            </a:extLst>
          </p:cNvPr>
          <p:cNvSpPr/>
          <p:nvPr/>
        </p:nvSpPr>
        <p:spPr>
          <a:xfrm>
            <a:off x="5852719" y="4779284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4ACBA-D3D9-49D7-9789-AE1A49C1C1DE}"/>
              </a:ext>
            </a:extLst>
          </p:cNvPr>
          <p:cNvSpPr/>
          <p:nvPr/>
        </p:nvSpPr>
        <p:spPr>
          <a:xfrm>
            <a:off x="9441811" y="2864490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 – UI controls</a:t>
            </a:r>
          </a:p>
          <a:p>
            <a:pPr algn="ctr"/>
            <a:r>
              <a:rPr lang="en-US" sz="1400" dirty="0"/>
              <a:t>npm package or just remote module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6130DC8-AF6B-4920-BC13-D60A0968438E}"/>
              </a:ext>
            </a:extLst>
          </p:cNvPr>
          <p:cNvCxnSpPr>
            <a:stCxn id="10" idx="1"/>
          </p:cNvCxnSpPr>
          <p:nvPr/>
        </p:nvCxnSpPr>
        <p:spPr>
          <a:xfrm rot="10800000">
            <a:off x="7189367" y="3391949"/>
            <a:ext cx="2252445" cy="231046"/>
          </a:xfrm>
          <a:prstGeom prst="bentConnector3">
            <a:avLst>
              <a:gd name="adj1" fmla="val 37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F55A22-57AC-496D-A5E9-940294C8AA32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 flipV="1">
            <a:off x="7547297" y="3622994"/>
            <a:ext cx="1894514" cy="957397"/>
          </a:xfrm>
          <a:prstGeom prst="bentConnector3">
            <a:avLst>
              <a:gd name="adj1" fmla="val 45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E80D39-3A9E-4114-A14A-A37913DA3CD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7747233" y="3622995"/>
            <a:ext cx="1694578" cy="191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D01D729-59B9-4F99-BAAB-FCFAC10050E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40151" y="3449272"/>
            <a:ext cx="1754702" cy="43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FB0480-5757-4B34-8442-A42F191D5EEF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361189" y="3884104"/>
            <a:ext cx="2291595" cy="696289"/>
          </a:xfrm>
          <a:prstGeom prst="bentConnector3">
            <a:avLst>
              <a:gd name="adj1" fmla="val 53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411433-0C24-4BC3-A573-117877FE13E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261221" y="3884103"/>
            <a:ext cx="2591499" cy="1653686"/>
          </a:xfrm>
          <a:prstGeom prst="bentConnector3">
            <a:avLst>
              <a:gd name="adj1" fmla="val 5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DAD5CD-5771-4EA4-99DB-B526429CE660}"/>
              </a:ext>
            </a:extLst>
          </p:cNvPr>
          <p:cNvSpPr txBox="1"/>
          <p:nvPr/>
        </p:nvSpPr>
        <p:spPr>
          <a:xfrm>
            <a:off x="8594522" y="5082681"/>
            <a:ext cx="132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dependency loading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267BBB-5CC7-4437-B124-D2ABD90D3D8B}"/>
              </a:ext>
            </a:extLst>
          </p:cNvPr>
          <p:cNvSpPr txBox="1"/>
          <p:nvPr/>
        </p:nvSpPr>
        <p:spPr>
          <a:xfrm>
            <a:off x="4100067" y="5582181"/>
            <a:ext cx="155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dependency loading</a:t>
            </a:r>
          </a:p>
        </p:txBody>
      </p:sp>
    </p:spTree>
    <p:extLst>
      <p:ext uri="{BB962C8B-B14F-4D97-AF65-F5344CB8AC3E}">
        <p14:creationId xmlns:p14="http://schemas.microsoft.com/office/powerpoint/2010/main" val="246984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738D60-3532-4A29-8CDE-9A906E335395}"/>
              </a:ext>
            </a:extLst>
          </p:cNvPr>
          <p:cNvSpPr/>
          <p:nvPr/>
        </p:nvSpPr>
        <p:spPr>
          <a:xfrm>
            <a:off x="1040235" y="2910980"/>
            <a:ext cx="2827090" cy="33388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44BD7-E235-4204-B3C1-0A25BE26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677359"/>
            <a:ext cx="10515600" cy="170511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Demo</a:t>
            </a:r>
            <a:br>
              <a:rPr lang="en-US" dirty="0"/>
            </a:br>
            <a:r>
              <a:rPr lang="en-US" dirty="0"/>
              <a:t>Lit SPA with Micro repos and dynamic runtime module resolutions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67E18-2208-4239-B44A-404EC550E348}"/>
              </a:ext>
            </a:extLst>
          </p:cNvPr>
          <p:cNvSpPr/>
          <p:nvPr/>
        </p:nvSpPr>
        <p:spPr>
          <a:xfrm>
            <a:off x="1300293" y="3391949"/>
            <a:ext cx="2239861" cy="100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MFA</a:t>
            </a:r>
            <a:br>
              <a:rPr lang="en-US" dirty="0"/>
            </a:br>
            <a:r>
              <a:rPr lang="en-US" dirty="0"/>
              <a:t>(lit app)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513A8-1C8C-4DEC-9A5C-63D377BA3CC4}"/>
              </a:ext>
            </a:extLst>
          </p:cNvPr>
          <p:cNvSpPr/>
          <p:nvPr/>
        </p:nvSpPr>
        <p:spPr>
          <a:xfrm>
            <a:off x="1652631" y="4749567"/>
            <a:ext cx="1568741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broker</a:t>
            </a:r>
            <a:br>
              <a:rPr lang="en-US" dirty="0"/>
            </a:br>
            <a:r>
              <a:rPr lang="en-US" dirty="0"/>
              <a:t>(library)</a:t>
            </a:r>
          </a:p>
          <a:p>
            <a:pPr algn="ctr"/>
            <a:r>
              <a:rPr lang="en-US" dirty="0"/>
              <a:t>npm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824C3-80DF-4741-9D0E-6C3A33C6100B}"/>
              </a:ext>
            </a:extLst>
          </p:cNvPr>
          <p:cNvSpPr/>
          <p:nvPr/>
        </p:nvSpPr>
        <p:spPr>
          <a:xfrm>
            <a:off x="5294853" y="2690768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94DA7-B537-4CBE-A061-A4E6A6DF5440}"/>
              </a:ext>
            </a:extLst>
          </p:cNvPr>
          <p:cNvSpPr/>
          <p:nvPr/>
        </p:nvSpPr>
        <p:spPr>
          <a:xfrm>
            <a:off x="5652783" y="3821887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EDF79-183F-48E4-BF86-3B45CB69283B}"/>
              </a:ext>
            </a:extLst>
          </p:cNvPr>
          <p:cNvSpPr/>
          <p:nvPr/>
        </p:nvSpPr>
        <p:spPr>
          <a:xfrm>
            <a:off x="5852719" y="4779284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4ACBA-D3D9-49D7-9789-AE1A49C1C1DE}"/>
              </a:ext>
            </a:extLst>
          </p:cNvPr>
          <p:cNvSpPr/>
          <p:nvPr/>
        </p:nvSpPr>
        <p:spPr>
          <a:xfrm>
            <a:off x="9441811" y="2864490"/>
            <a:ext cx="1894514" cy="151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MFE – UI controls</a:t>
            </a:r>
          </a:p>
          <a:p>
            <a:pPr algn="ctr"/>
            <a:r>
              <a:rPr lang="en-US" sz="1400" dirty="0"/>
              <a:t>npm package or just remote module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6130DC8-AF6B-4920-BC13-D60A0968438E}"/>
              </a:ext>
            </a:extLst>
          </p:cNvPr>
          <p:cNvCxnSpPr>
            <a:stCxn id="10" idx="1"/>
          </p:cNvCxnSpPr>
          <p:nvPr/>
        </p:nvCxnSpPr>
        <p:spPr>
          <a:xfrm rot="10800000">
            <a:off x="7189367" y="3391949"/>
            <a:ext cx="2252445" cy="231046"/>
          </a:xfrm>
          <a:prstGeom prst="bentConnector3">
            <a:avLst>
              <a:gd name="adj1" fmla="val 37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F55A22-57AC-496D-A5E9-940294C8AA32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 flipV="1">
            <a:off x="7547297" y="3622994"/>
            <a:ext cx="1894514" cy="957397"/>
          </a:xfrm>
          <a:prstGeom prst="bentConnector3">
            <a:avLst>
              <a:gd name="adj1" fmla="val 45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E80D39-3A9E-4114-A14A-A37913DA3CD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7747233" y="3622995"/>
            <a:ext cx="1694578" cy="191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D01D729-59B9-4F99-BAAB-FCFAC10050E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40151" y="3449272"/>
            <a:ext cx="1754702" cy="43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FB0480-5757-4B34-8442-A42F191D5EEF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361189" y="3884104"/>
            <a:ext cx="2291595" cy="696289"/>
          </a:xfrm>
          <a:prstGeom prst="bentConnector3">
            <a:avLst>
              <a:gd name="adj1" fmla="val 53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411433-0C24-4BC3-A573-117877FE13E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261221" y="3884103"/>
            <a:ext cx="2591499" cy="1653686"/>
          </a:xfrm>
          <a:prstGeom prst="bentConnector3">
            <a:avLst>
              <a:gd name="adj1" fmla="val 5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DAD5CD-5771-4EA4-99DB-B526429CE660}"/>
              </a:ext>
            </a:extLst>
          </p:cNvPr>
          <p:cNvSpPr txBox="1"/>
          <p:nvPr/>
        </p:nvSpPr>
        <p:spPr>
          <a:xfrm>
            <a:off x="8594522" y="5082681"/>
            <a:ext cx="132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dependency loading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267BBB-5CC7-4437-B124-D2ABD90D3D8B}"/>
              </a:ext>
            </a:extLst>
          </p:cNvPr>
          <p:cNvSpPr txBox="1"/>
          <p:nvPr/>
        </p:nvSpPr>
        <p:spPr>
          <a:xfrm>
            <a:off x="4100067" y="5582181"/>
            <a:ext cx="155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dependency loading</a:t>
            </a:r>
          </a:p>
        </p:txBody>
      </p:sp>
    </p:spTree>
    <p:extLst>
      <p:ext uri="{BB962C8B-B14F-4D97-AF65-F5344CB8AC3E}">
        <p14:creationId xmlns:p14="http://schemas.microsoft.com/office/powerpoint/2010/main" val="9010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317-6863-4671-8818-C33E074B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A1EED-7DDC-4970-91D1-E0D73D432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E9FAC-0540-45D2-8A32-22FA8455E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Stay close to industry (module federation)</a:t>
            </a:r>
          </a:p>
          <a:p>
            <a:r>
              <a:rPr lang="en-US" dirty="0"/>
              <a:t>Stay lean with minimal maintenance  costs </a:t>
            </a:r>
          </a:p>
          <a:p>
            <a:r>
              <a:rPr lang="en-US" dirty="0"/>
              <a:t>Embrace solutions that doesn’t tie to a specific framework or tech stack</a:t>
            </a:r>
          </a:p>
          <a:p>
            <a:r>
              <a:rPr lang="en-US" dirty="0"/>
              <a:t>Use tech stacks that has greater community support, user base and maturity (angular or react)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9D0467-D1C2-46C7-A0B0-E7BE0348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Avoid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F06B1F-9417-4DBD-A7E0-07C4E7A660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Deviations with in-house solutions </a:t>
            </a:r>
          </a:p>
          <a:p>
            <a:r>
              <a:rPr lang="en-US" dirty="0"/>
              <a:t>Additional maintenance with custom solutions</a:t>
            </a:r>
          </a:p>
          <a:p>
            <a:r>
              <a:rPr lang="en-US" dirty="0"/>
              <a:t>Locking ourselves with Custom elements and lit based solutions</a:t>
            </a:r>
          </a:p>
          <a:p>
            <a:r>
              <a:rPr lang="en-US" dirty="0"/>
              <a:t>Lit – very small community (for UI controls), not widely adopted and demand early adopter’s tax (e.g. @Vaadin/router don’t seem to respond in git)</a:t>
            </a:r>
          </a:p>
        </p:txBody>
      </p:sp>
    </p:spTree>
    <p:extLst>
      <p:ext uri="{BB962C8B-B14F-4D97-AF65-F5344CB8AC3E}">
        <p14:creationId xmlns:p14="http://schemas.microsoft.com/office/powerpoint/2010/main" val="33684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A33E4B-E92D-43F8-8E47-D92347BD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293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557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MFA and MFE in 2021</vt:lpstr>
      <vt:lpstr>Industry Approaches - Until mid 2020 </vt:lpstr>
      <vt:lpstr>Module federation (webpack 5) – from late 2020</vt:lpstr>
      <vt:lpstr>Micro Repos or Poly Repos (for a web application) </vt:lpstr>
      <vt:lpstr>Demo Angular SPA with Micro repos and dynamic runtime module resolutions</vt:lpstr>
      <vt:lpstr>Demo Lit SPA with Micro repos and dynamic runtime module resolutions</vt:lpstr>
      <vt:lpstr>Take away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MFA and MFE in 2021</dc:title>
  <dc:creator>Raj Pack</dc:creator>
  <cp:lastModifiedBy>Raj Pack</cp:lastModifiedBy>
  <cp:revision>14</cp:revision>
  <dcterms:created xsi:type="dcterms:W3CDTF">2021-08-31T06:03:13Z</dcterms:created>
  <dcterms:modified xsi:type="dcterms:W3CDTF">2021-08-31T12:51:53Z</dcterms:modified>
</cp:coreProperties>
</file>