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Bitter" panose="020B0604020202020204" charset="0"/>
      <p:regular r:id="rId10"/>
    </p:embeddedFont>
    <p:embeddedFont>
      <p:font typeface="Bitter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0"/>
            <a:ext cx="7200900" cy="10287000"/>
            <a:chOff x="0" y="0"/>
            <a:chExt cx="9601200" cy="13716000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9601200" cy="13716000"/>
            </a:xfrm>
            <a:custGeom>
              <a:avLst/>
              <a:gdLst/>
              <a:ahLst/>
              <a:cxnLst/>
              <a:rect l="l" t="t" r="r" b="b"/>
              <a:pathLst>
                <a:path w="9601200" h="137160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850237" y="3760886"/>
            <a:ext cx="9445526" cy="171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 err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ResumeAI</a:t>
            </a:r>
            <a:r>
              <a:rPr lang="en-US" sz="5562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- AI-Powered Resume Builder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50237" y="5919936"/>
            <a:ext cx="9445526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"Build Your Resume with AI Intelligence"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855910"/>
            <a:ext cx="7088237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Project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2791271"/>
            <a:ext cx="5245447" cy="2550616"/>
            <a:chOff x="0" y="0"/>
            <a:chExt cx="6993930" cy="34008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93890" cy="3400806"/>
            </a:xfrm>
            <a:custGeom>
              <a:avLst/>
              <a:gdLst/>
              <a:ahLst/>
              <a:cxnLst/>
              <a:rect l="l" t="t" r="r" b="b"/>
              <a:pathLst>
                <a:path w="6993890" h="340080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156966"/>
                  </a:lnTo>
                  <a:cubicBezTo>
                    <a:pt x="6993890" y="3291586"/>
                    <a:pt x="6884670" y="3400806"/>
                    <a:pt x="6750050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92238" y="2753171"/>
            <a:ext cx="5245447" cy="152400"/>
            <a:chOff x="0" y="0"/>
            <a:chExt cx="6993930" cy="203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994017" cy="203327"/>
            </a:xfrm>
            <a:custGeom>
              <a:avLst/>
              <a:gdLst/>
              <a:ahLst/>
              <a:cxnLst/>
              <a:rect l="l" t="t" r="r" b="b"/>
              <a:pathLst>
                <a:path w="6994017" h="20332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189610" y="2366070"/>
            <a:ext cx="850552" cy="850552"/>
            <a:chOff x="0" y="0"/>
            <a:chExt cx="1134070" cy="11340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13855" y="346189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Modern Full-Stack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3855" y="4017764"/>
            <a:ext cx="4602212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AI resume builder with Python backend.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521202" y="2791271"/>
            <a:ext cx="5245447" cy="2550616"/>
            <a:chOff x="0" y="0"/>
            <a:chExt cx="6993930" cy="34008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93890" cy="3400806"/>
            </a:xfrm>
            <a:custGeom>
              <a:avLst/>
              <a:gdLst/>
              <a:ahLst/>
              <a:cxnLst/>
              <a:rect l="l" t="t" r="r" b="b"/>
              <a:pathLst>
                <a:path w="6993890" h="340080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156966"/>
                  </a:lnTo>
                  <a:cubicBezTo>
                    <a:pt x="6993890" y="3291586"/>
                    <a:pt x="6884670" y="3400806"/>
                    <a:pt x="6750050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521202" y="2753171"/>
            <a:ext cx="5245447" cy="152400"/>
            <a:chOff x="0" y="0"/>
            <a:chExt cx="6993930" cy="2032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994017" cy="203327"/>
            </a:xfrm>
            <a:custGeom>
              <a:avLst/>
              <a:gdLst/>
              <a:ahLst/>
              <a:cxnLst/>
              <a:rect l="l" t="t" r="r" b="b"/>
              <a:pathLst>
                <a:path w="6994017" h="20332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718575" y="2366070"/>
            <a:ext cx="850552" cy="850552"/>
            <a:chOff x="0" y="0"/>
            <a:chExt cx="1134070" cy="11340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6842819" y="3461891"/>
            <a:ext cx="4214929" cy="40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Google Gemini 2.5 Flash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42820" y="4017764"/>
            <a:ext cx="4602212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AI-powered via Python Flask.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2050166" y="2791271"/>
            <a:ext cx="5245447" cy="2550616"/>
            <a:chOff x="0" y="0"/>
            <a:chExt cx="6993930" cy="340082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993890" cy="3400806"/>
            </a:xfrm>
            <a:custGeom>
              <a:avLst/>
              <a:gdLst/>
              <a:ahLst/>
              <a:cxnLst/>
              <a:rect l="l" t="t" r="r" b="b"/>
              <a:pathLst>
                <a:path w="6993890" h="3400806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3156966"/>
                  </a:lnTo>
                  <a:cubicBezTo>
                    <a:pt x="6993890" y="3291586"/>
                    <a:pt x="6884670" y="3400806"/>
                    <a:pt x="6750050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2050166" y="2753171"/>
            <a:ext cx="5245447" cy="152400"/>
            <a:chOff x="0" y="0"/>
            <a:chExt cx="6993930" cy="203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994017" cy="203327"/>
            </a:xfrm>
            <a:custGeom>
              <a:avLst/>
              <a:gdLst/>
              <a:ahLst/>
              <a:cxnLst/>
              <a:rect l="l" t="t" r="r" b="b"/>
              <a:pathLst>
                <a:path w="6994017" h="20332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247540" y="2366070"/>
            <a:ext cx="850553" cy="850552"/>
            <a:chOff x="0" y="0"/>
            <a:chExt cx="1134070" cy="113407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371784" y="3461891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Real-time AI Analysis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371784" y="4017764"/>
            <a:ext cx="4602213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Professional templates with instant feedback.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92238" y="6050608"/>
            <a:ext cx="8009930" cy="2096989"/>
            <a:chOff x="0" y="0"/>
            <a:chExt cx="10679907" cy="279598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679938" cy="2796032"/>
            </a:xfrm>
            <a:custGeom>
              <a:avLst/>
              <a:gdLst/>
              <a:ahLst/>
              <a:cxnLst/>
              <a:rect l="l" t="t" r="r" b="b"/>
              <a:pathLst>
                <a:path w="10679938" h="2796032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92238" y="6012508"/>
            <a:ext cx="8009930" cy="152400"/>
            <a:chOff x="0" y="0"/>
            <a:chExt cx="10679907" cy="2032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679937" cy="203327"/>
            </a:xfrm>
            <a:custGeom>
              <a:avLst/>
              <a:gdLst/>
              <a:ahLst/>
              <a:cxnLst/>
              <a:rect l="l" t="t" r="r" b="b"/>
              <a:pathLst>
                <a:path w="10679937" h="20332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169" y="0"/>
                  </a:lnTo>
                  <a:cubicBezTo>
                    <a:pt x="10654537" y="0"/>
                    <a:pt x="10679937" y="25400"/>
                    <a:pt x="10679937" y="56769"/>
                  </a:cubicBezTo>
                  <a:lnTo>
                    <a:pt x="10679937" y="146558"/>
                  </a:lnTo>
                  <a:cubicBezTo>
                    <a:pt x="10679937" y="177927"/>
                    <a:pt x="10654537" y="203327"/>
                    <a:pt x="10623169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4571925" y="5625405"/>
            <a:ext cx="850553" cy="850552"/>
            <a:chOff x="0" y="0"/>
            <a:chExt cx="1134070" cy="113407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sp>
        <p:nvSpPr>
          <p:cNvPr id="37" name="TextBox 37"/>
          <p:cNvSpPr txBox="1"/>
          <p:nvPr/>
        </p:nvSpPr>
        <p:spPr>
          <a:xfrm>
            <a:off x="1313855" y="6721227"/>
            <a:ext cx="4108653" cy="40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Comprehensive Scoring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13855" y="7277100"/>
            <a:ext cx="736669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Resume improvement suggestions.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285685" y="6050608"/>
            <a:ext cx="8009930" cy="2096989"/>
            <a:chOff x="0" y="0"/>
            <a:chExt cx="10679907" cy="279598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679938" cy="2796032"/>
            </a:xfrm>
            <a:custGeom>
              <a:avLst/>
              <a:gdLst/>
              <a:ahLst/>
              <a:cxnLst/>
              <a:rect l="l" t="t" r="r" b="b"/>
              <a:pathLst>
                <a:path w="10679938" h="2796032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9285685" y="6012508"/>
            <a:ext cx="8009930" cy="152400"/>
            <a:chOff x="0" y="0"/>
            <a:chExt cx="10679907" cy="2032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0679937" cy="203327"/>
            </a:xfrm>
            <a:custGeom>
              <a:avLst/>
              <a:gdLst/>
              <a:ahLst/>
              <a:cxnLst/>
              <a:rect l="l" t="t" r="r" b="b"/>
              <a:pathLst>
                <a:path w="10679937" h="20332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169" y="0"/>
                  </a:lnTo>
                  <a:cubicBezTo>
                    <a:pt x="10654537" y="0"/>
                    <a:pt x="10679937" y="25400"/>
                    <a:pt x="10679937" y="56769"/>
                  </a:cubicBezTo>
                  <a:lnTo>
                    <a:pt x="10679937" y="146558"/>
                  </a:lnTo>
                  <a:cubicBezTo>
                    <a:pt x="10679937" y="177927"/>
                    <a:pt x="10654537" y="203327"/>
                    <a:pt x="10623169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2865372" y="5625405"/>
            <a:ext cx="850553" cy="850552"/>
            <a:chOff x="0" y="0"/>
            <a:chExt cx="1134070" cy="113407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9607302" y="6721227"/>
            <a:ext cx="4640238" cy="40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Microservices Architecture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607302" y="7277100"/>
            <a:ext cx="7366695" cy="54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Specialized AI processing.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92238" y="8371285"/>
            <a:ext cx="16303526" cy="88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Full-Stack </a:t>
            </a:r>
            <a:r>
              <a: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Development Project | </a:t>
            </a:r>
            <a:r>
              <a:rPr lang="en-US" sz="2187" b="1" dirty="0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Technology:</a:t>
            </a:r>
            <a:r>
              <a: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React + Python Flask + Google Gemini AI | </a:t>
            </a:r>
            <a:r>
              <a:rPr lang="en-US" sz="2187" b="1" dirty="0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Status:</a:t>
            </a:r>
            <a:r>
              <a: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Production-Ready Application with AI Backend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3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087100" y="0"/>
            <a:ext cx="7200900" cy="10287000"/>
            <a:chOff x="0" y="0"/>
            <a:chExt cx="9601200" cy="1371600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9601200" cy="13716000"/>
            </a:xfrm>
            <a:custGeom>
              <a:avLst/>
              <a:gdLst/>
              <a:ahLst/>
              <a:cxnLst/>
              <a:rect l="l" t="t" r="r" b="b"/>
              <a:pathLst>
                <a:path w="9601200" h="137160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889844" y="1145827"/>
            <a:ext cx="6356151" cy="84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9"/>
              </a:lnSpc>
            </a:pPr>
            <a:r>
              <a:rPr lang="en-US" sz="4999" b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Problem &amp; 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9844" y="2594819"/>
            <a:ext cx="3178076" cy="42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🔍</a:t>
            </a:r>
            <a:r>
              <a:rPr lang="en-US" sz="2499" b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The 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9844" y="3198465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95% of large companies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use Applicant Tracking Systems (ATS).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9844" y="4100512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Many resumes rejected before human review.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9844" y="5002560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Job seekers lack professional guidance.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9844" y="5904608"/>
            <a:ext cx="4514999" cy="48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Generic templates don't stand out.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9844" y="6400056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No intelligent feedback on resume quality.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072781" y="2562636"/>
            <a:ext cx="4495949" cy="37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💡</a:t>
            </a:r>
            <a:r>
              <a:rPr lang="en-US" sz="2499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Our AI-Powered Solution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34682" y="3198465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Python-Based AI Engine: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Google Gemini 2.5 Flash integration.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34682" y="4100512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Intelligent Resume Analysis: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ML-powered content assessment.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34682" y="5002560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ATS Optimization: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Python algorithms ensure compatibility.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34682" y="5904608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Real-Time AI Scoring: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Instant quality feedback (0-100%).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34682" y="6806654"/>
            <a:ext cx="4514999" cy="129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Smart Recommendations: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AI-generated improvement suggestions.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34682" y="8115300"/>
            <a:ext cx="4514999" cy="889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Professional Templates:</a:t>
            </a:r>
            <a:r>
              <a:rPr lang="en-US" sz="200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11+ industry-optimized designs.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840580" y="612725"/>
            <a:ext cx="9065419" cy="704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Key Features &amp; AI Capabilities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40581" y="1891010"/>
            <a:ext cx="8183315" cy="3748831"/>
            <a:chOff x="0" y="0"/>
            <a:chExt cx="10911087" cy="49984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911078" cy="4998466"/>
            </a:xfrm>
            <a:custGeom>
              <a:avLst/>
              <a:gdLst/>
              <a:ahLst/>
              <a:cxnLst/>
              <a:rect l="l" t="t" r="r" b="b"/>
              <a:pathLst>
                <a:path w="10911078" h="4998466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10863072" y="0"/>
                  </a:lnTo>
                  <a:cubicBezTo>
                    <a:pt x="10889615" y="0"/>
                    <a:pt x="10911078" y="21463"/>
                    <a:pt x="10911078" y="48006"/>
                  </a:cubicBezTo>
                  <a:lnTo>
                    <a:pt x="10911078" y="4950460"/>
                  </a:lnTo>
                  <a:cubicBezTo>
                    <a:pt x="10911078" y="4977003"/>
                    <a:pt x="10889615" y="4998466"/>
                    <a:pt x="10863072" y="4998466"/>
                  </a:cubicBezTo>
                  <a:lnTo>
                    <a:pt x="48006" y="4998466"/>
                  </a:lnTo>
                  <a:cubicBezTo>
                    <a:pt x="21463" y="4998466"/>
                    <a:pt x="0" y="4977003"/>
                    <a:pt x="0" y="4950460"/>
                  </a:cubicBezTo>
                  <a:close/>
                </a:path>
              </a:pathLst>
            </a:custGeom>
            <a:solidFill>
              <a:srgbClr val="3B3C3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80641" y="2131070"/>
            <a:ext cx="720478" cy="720477"/>
            <a:chOff x="0" y="0"/>
            <a:chExt cx="960637" cy="960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0628" cy="960628"/>
            </a:xfrm>
            <a:custGeom>
              <a:avLst/>
              <a:gdLst/>
              <a:ahLst/>
              <a:cxnLst/>
              <a:rect l="l" t="t" r="r" b="b"/>
              <a:pathLst>
                <a:path w="960628" h="960628">
                  <a:moveTo>
                    <a:pt x="0" y="480314"/>
                  </a:moveTo>
                  <a:cubicBezTo>
                    <a:pt x="0" y="215011"/>
                    <a:pt x="215011" y="0"/>
                    <a:pt x="480314" y="0"/>
                  </a:cubicBezTo>
                  <a:cubicBezTo>
                    <a:pt x="745617" y="0"/>
                    <a:pt x="960628" y="215011"/>
                    <a:pt x="960628" y="480314"/>
                  </a:cubicBezTo>
                  <a:cubicBezTo>
                    <a:pt x="960628" y="745617"/>
                    <a:pt x="745617" y="960628"/>
                    <a:pt x="480314" y="960628"/>
                  </a:cubicBezTo>
                  <a:cubicBezTo>
                    <a:pt x="215011" y="960628"/>
                    <a:pt x="0" y="745617"/>
                    <a:pt x="0" y="480314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78731" y="2288679"/>
            <a:ext cx="324148" cy="405259"/>
            <a:chOff x="0" y="0"/>
            <a:chExt cx="432197" cy="540345"/>
          </a:xfrm>
        </p:grpSpPr>
        <p:sp>
          <p:nvSpPr>
            <p:cNvPr id="14" name="Freeform 14" descr="preencoded.png"/>
            <p:cNvSpPr/>
            <p:nvPr/>
          </p:nvSpPr>
          <p:spPr>
            <a:xfrm>
              <a:off x="0" y="0"/>
              <a:ext cx="432181" cy="540385"/>
            </a:xfrm>
            <a:custGeom>
              <a:avLst/>
              <a:gdLst/>
              <a:ahLst/>
              <a:cxnLst/>
              <a:rect l="l" t="t" r="r" b="b"/>
              <a:pathLst>
                <a:path w="432181" h="540385">
                  <a:moveTo>
                    <a:pt x="0" y="0"/>
                  </a:moveTo>
                  <a:lnTo>
                    <a:pt x="432181" y="0"/>
                  </a:lnTo>
                  <a:lnTo>
                    <a:pt x="432181" y="540385"/>
                  </a:lnTo>
                  <a:lnTo>
                    <a:pt x="0" y="540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78" r="-3" b="-571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080640" y="3053506"/>
            <a:ext cx="3491359" cy="346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Python Flask AI Engine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0641" y="3525142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Google Gemini 2.5 Flash Integration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0641" y="3993356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Resume Scoring Algorithm (0-100%)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0641" y="4461570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ATS Compatibility Check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80641" y="4929782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Missing Keywords Detection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263955" y="1891010"/>
            <a:ext cx="8183464" cy="3748831"/>
            <a:chOff x="0" y="0"/>
            <a:chExt cx="10911285" cy="499844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11205" cy="4998466"/>
            </a:xfrm>
            <a:custGeom>
              <a:avLst/>
              <a:gdLst/>
              <a:ahLst/>
              <a:cxnLst/>
              <a:rect l="l" t="t" r="r" b="b"/>
              <a:pathLst>
                <a:path w="10911205" h="4998466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10863199" y="0"/>
                  </a:lnTo>
                  <a:cubicBezTo>
                    <a:pt x="10889742" y="0"/>
                    <a:pt x="10911205" y="21463"/>
                    <a:pt x="10911205" y="48006"/>
                  </a:cubicBezTo>
                  <a:lnTo>
                    <a:pt x="10911205" y="4950460"/>
                  </a:lnTo>
                  <a:cubicBezTo>
                    <a:pt x="10911205" y="4977003"/>
                    <a:pt x="10889742" y="4998466"/>
                    <a:pt x="10863199" y="4998466"/>
                  </a:cubicBezTo>
                  <a:lnTo>
                    <a:pt x="48006" y="4998466"/>
                  </a:lnTo>
                  <a:cubicBezTo>
                    <a:pt x="21463" y="4998466"/>
                    <a:pt x="0" y="4977003"/>
                    <a:pt x="0" y="4950460"/>
                  </a:cubicBezTo>
                  <a:close/>
                </a:path>
              </a:pathLst>
            </a:custGeom>
            <a:solidFill>
              <a:srgbClr val="3B3C3E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504015" y="2131070"/>
            <a:ext cx="720477" cy="720477"/>
            <a:chOff x="0" y="0"/>
            <a:chExt cx="960637" cy="96063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60628" cy="960628"/>
            </a:xfrm>
            <a:custGeom>
              <a:avLst/>
              <a:gdLst/>
              <a:ahLst/>
              <a:cxnLst/>
              <a:rect l="l" t="t" r="r" b="b"/>
              <a:pathLst>
                <a:path w="960628" h="960628">
                  <a:moveTo>
                    <a:pt x="0" y="480314"/>
                  </a:moveTo>
                  <a:cubicBezTo>
                    <a:pt x="0" y="215011"/>
                    <a:pt x="215011" y="0"/>
                    <a:pt x="480314" y="0"/>
                  </a:cubicBezTo>
                  <a:cubicBezTo>
                    <a:pt x="745617" y="0"/>
                    <a:pt x="960628" y="215011"/>
                    <a:pt x="960628" y="480314"/>
                  </a:cubicBezTo>
                  <a:cubicBezTo>
                    <a:pt x="960628" y="745617"/>
                    <a:pt x="745617" y="960628"/>
                    <a:pt x="480314" y="960628"/>
                  </a:cubicBezTo>
                  <a:cubicBezTo>
                    <a:pt x="215011" y="960628"/>
                    <a:pt x="0" y="745617"/>
                    <a:pt x="0" y="480314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24" name="Group 24"/>
          <p:cNvGrpSpPr>
            <a:grpSpLocks noChangeAspect="1"/>
          </p:cNvGrpSpPr>
          <p:nvPr/>
        </p:nvGrpSpPr>
        <p:grpSpPr>
          <a:xfrm>
            <a:off x="9702105" y="2288679"/>
            <a:ext cx="324148" cy="405259"/>
            <a:chOff x="0" y="0"/>
            <a:chExt cx="432197" cy="540345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432181" cy="540385"/>
            </a:xfrm>
            <a:custGeom>
              <a:avLst/>
              <a:gdLst/>
              <a:ahLst/>
              <a:cxnLst/>
              <a:rect l="l" t="t" r="r" b="b"/>
              <a:pathLst>
                <a:path w="432181" h="540385">
                  <a:moveTo>
                    <a:pt x="0" y="0"/>
                  </a:moveTo>
                  <a:lnTo>
                    <a:pt x="432181" y="0"/>
                  </a:lnTo>
                  <a:lnTo>
                    <a:pt x="432181" y="540385"/>
                  </a:lnTo>
                  <a:lnTo>
                    <a:pt x="0" y="540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578" r="-3" b="-571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9504014" y="3053506"/>
            <a:ext cx="4364386" cy="346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Professional Template System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504015" y="3525142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11 Premium Templates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04015" y="3993356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AI-Optimized Layouts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04015" y="4461570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Real-time AI Preview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840581" y="5879901"/>
            <a:ext cx="8183315" cy="3748831"/>
            <a:chOff x="0" y="0"/>
            <a:chExt cx="10911087" cy="499844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911078" cy="4998466"/>
            </a:xfrm>
            <a:custGeom>
              <a:avLst/>
              <a:gdLst/>
              <a:ahLst/>
              <a:cxnLst/>
              <a:rect l="l" t="t" r="r" b="b"/>
              <a:pathLst>
                <a:path w="10911078" h="4998466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10863072" y="0"/>
                  </a:lnTo>
                  <a:cubicBezTo>
                    <a:pt x="10889615" y="0"/>
                    <a:pt x="10911078" y="21463"/>
                    <a:pt x="10911078" y="48006"/>
                  </a:cubicBezTo>
                  <a:lnTo>
                    <a:pt x="10911078" y="4950460"/>
                  </a:lnTo>
                  <a:cubicBezTo>
                    <a:pt x="10911078" y="4977003"/>
                    <a:pt x="10889615" y="4998466"/>
                    <a:pt x="10863072" y="4998466"/>
                  </a:cubicBezTo>
                  <a:lnTo>
                    <a:pt x="48006" y="4998466"/>
                  </a:lnTo>
                  <a:cubicBezTo>
                    <a:pt x="21463" y="4998466"/>
                    <a:pt x="0" y="4977003"/>
                    <a:pt x="0" y="4950460"/>
                  </a:cubicBezTo>
                  <a:close/>
                </a:path>
              </a:pathLst>
            </a:custGeom>
            <a:solidFill>
              <a:srgbClr val="3B3C3E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080641" y="6119961"/>
            <a:ext cx="720478" cy="720478"/>
            <a:chOff x="0" y="0"/>
            <a:chExt cx="960637" cy="96063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60628" cy="960628"/>
            </a:xfrm>
            <a:custGeom>
              <a:avLst/>
              <a:gdLst/>
              <a:ahLst/>
              <a:cxnLst/>
              <a:rect l="l" t="t" r="r" b="b"/>
              <a:pathLst>
                <a:path w="960628" h="960628">
                  <a:moveTo>
                    <a:pt x="0" y="480314"/>
                  </a:moveTo>
                  <a:cubicBezTo>
                    <a:pt x="0" y="215011"/>
                    <a:pt x="215011" y="0"/>
                    <a:pt x="480314" y="0"/>
                  </a:cubicBezTo>
                  <a:cubicBezTo>
                    <a:pt x="745617" y="0"/>
                    <a:pt x="960628" y="215011"/>
                    <a:pt x="960628" y="480314"/>
                  </a:cubicBezTo>
                  <a:cubicBezTo>
                    <a:pt x="960628" y="745617"/>
                    <a:pt x="745617" y="960628"/>
                    <a:pt x="480314" y="960628"/>
                  </a:cubicBezTo>
                  <a:cubicBezTo>
                    <a:pt x="215011" y="960628"/>
                    <a:pt x="0" y="745617"/>
                    <a:pt x="0" y="480314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1278731" y="6277570"/>
            <a:ext cx="324148" cy="405259"/>
            <a:chOff x="0" y="0"/>
            <a:chExt cx="432197" cy="540345"/>
          </a:xfrm>
        </p:grpSpPr>
        <p:sp>
          <p:nvSpPr>
            <p:cNvPr id="35" name="Freeform 35" descr="preencoded.png"/>
            <p:cNvSpPr/>
            <p:nvPr/>
          </p:nvSpPr>
          <p:spPr>
            <a:xfrm>
              <a:off x="0" y="0"/>
              <a:ext cx="432181" cy="540385"/>
            </a:xfrm>
            <a:custGeom>
              <a:avLst/>
              <a:gdLst/>
              <a:ahLst/>
              <a:cxnLst/>
              <a:rect l="l" t="t" r="r" b="b"/>
              <a:pathLst>
                <a:path w="432181" h="540385">
                  <a:moveTo>
                    <a:pt x="0" y="0"/>
                  </a:moveTo>
                  <a:lnTo>
                    <a:pt x="432181" y="0"/>
                  </a:lnTo>
                  <a:lnTo>
                    <a:pt x="432181" y="540385"/>
                  </a:lnTo>
                  <a:lnTo>
                    <a:pt x="0" y="540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578" r="-3" b="-571"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080641" y="7042397"/>
            <a:ext cx="3482042" cy="346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Smart Builder Features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80641" y="7514035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Intelligent Form Validation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0641" y="7982247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AI Content Suggestions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80641" y="8450461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Multi-format Export (PDF/DOCX)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80641" y="8918674"/>
            <a:ext cx="7703195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Cloud Storage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9263955" y="5879901"/>
            <a:ext cx="8183464" cy="3748831"/>
            <a:chOff x="0" y="0"/>
            <a:chExt cx="10911285" cy="499844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0911205" cy="4998466"/>
            </a:xfrm>
            <a:custGeom>
              <a:avLst/>
              <a:gdLst/>
              <a:ahLst/>
              <a:cxnLst/>
              <a:rect l="l" t="t" r="r" b="b"/>
              <a:pathLst>
                <a:path w="10911205" h="4998466">
                  <a:moveTo>
                    <a:pt x="0" y="48006"/>
                  </a:moveTo>
                  <a:cubicBezTo>
                    <a:pt x="0" y="21463"/>
                    <a:pt x="21463" y="0"/>
                    <a:pt x="48006" y="0"/>
                  </a:cubicBezTo>
                  <a:lnTo>
                    <a:pt x="10863199" y="0"/>
                  </a:lnTo>
                  <a:cubicBezTo>
                    <a:pt x="10889742" y="0"/>
                    <a:pt x="10911205" y="21463"/>
                    <a:pt x="10911205" y="48006"/>
                  </a:cubicBezTo>
                  <a:lnTo>
                    <a:pt x="10911205" y="4950460"/>
                  </a:lnTo>
                  <a:cubicBezTo>
                    <a:pt x="10911205" y="4977003"/>
                    <a:pt x="10889742" y="4998466"/>
                    <a:pt x="10863199" y="4998466"/>
                  </a:cubicBezTo>
                  <a:lnTo>
                    <a:pt x="48006" y="4998466"/>
                  </a:lnTo>
                  <a:cubicBezTo>
                    <a:pt x="21463" y="4998466"/>
                    <a:pt x="0" y="4977003"/>
                    <a:pt x="0" y="4950460"/>
                  </a:cubicBezTo>
                  <a:close/>
                </a:path>
              </a:pathLst>
            </a:custGeom>
            <a:solidFill>
              <a:srgbClr val="3B3C3E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9504015" y="6119961"/>
            <a:ext cx="720477" cy="720478"/>
            <a:chOff x="0" y="0"/>
            <a:chExt cx="960637" cy="96063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60628" cy="960628"/>
            </a:xfrm>
            <a:custGeom>
              <a:avLst/>
              <a:gdLst/>
              <a:ahLst/>
              <a:cxnLst/>
              <a:rect l="l" t="t" r="r" b="b"/>
              <a:pathLst>
                <a:path w="960628" h="960628">
                  <a:moveTo>
                    <a:pt x="0" y="480314"/>
                  </a:moveTo>
                  <a:cubicBezTo>
                    <a:pt x="0" y="215011"/>
                    <a:pt x="215011" y="0"/>
                    <a:pt x="480314" y="0"/>
                  </a:cubicBezTo>
                  <a:cubicBezTo>
                    <a:pt x="745617" y="0"/>
                    <a:pt x="960628" y="215011"/>
                    <a:pt x="960628" y="480314"/>
                  </a:cubicBezTo>
                  <a:cubicBezTo>
                    <a:pt x="960628" y="745617"/>
                    <a:pt x="745617" y="960628"/>
                    <a:pt x="480314" y="960628"/>
                  </a:cubicBezTo>
                  <a:cubicBezTo>
                    <a:pt x="215011" y="960628"/>
                    <a:pt x="0" y="745617"/>
                    <a:pt x="0" y="480314"/>
                  </a:cubicBezTo>
                  <a:close/>
                </a:path>
              </a:pathLst>
            </a:custGeom>
            <a:solidFill>
              <a:srgbClr val="9FA582"/>
            </a:solidFill>
          </p:spPr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9702105" y="6277570"/>
            <a:ext cx="324148" cy="405259"/>
            <a:chOff x="0" y="0"/>
            <a:chExt cx="432197" cy="540345"/>
          </a:xfrm>
        </p:grpSpPr>
        <p:sp>
          <p:nvSpPr>
            <p:cNvPr id="46" name="Freeform 46" descr="preencoded.png"/>
            <p:cNvSpPr/>
            <p:nvPr/>
          </p:nvSpPr>
          <p:spPr>
            <a:xfrm>
              <a:off x="0" y="0"/>
              <a:ext cx="432181" cy="540385"/>
            </a:xfrm>
            <a:custGeom>
              <a:avLst/>
              <a:gdLst/>
              <a:ahLst/>
              <a:cxnLst/>
              <a:rect l="l" t="t" r="r" b="b"/>
              <a:pathLst>
                <a:path w="432181" h="540385">
                  <a:moveTo>
                    <a:pt x="0" y="0"/>
                  </a:moveTo>
                  <a:lnTo>
                    <a:pt x="432181" y="0"/>
                  </a:lnTo>
                  <a:lnTo>
                    <a:pt x="432181" y="540385"/>
                  </a:lnTo>
                  <a:lnTo>
                    <a:pt x="0" y="540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578" r="-3" b="-571"/>
              </a:stretch>
            </a:blipFill>
          </p:spPr>
        </p:sp>
      </p:grpSp>
      <p:sp>
        <p:nvSpPr>
          <p:cNvPr id="47" name="TextBox 47"/>
          <p:cNvSpPr txBox="1"/>
          <p:nvPr/>
        </p:nvSpPr>
        <p:spPr>
          <a:xfrm>
            <a:off x="9504015" y="7042397"/>
            <a:ext cx="3002012" cy="41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 b="1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rPr>
              <a:t>User Experience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04015" y="7514035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Instant AI Feedback (&lt;10s)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504015" y="7982247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Dashboard Analytics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504015" y="8450461"/>
            <a:ext cx="7703344" cy="46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Upload &amp; Analyze Existing Resumes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0"/>
            <a:ext cx="18288000" cy="2933997"/>
            <a:chOff x="0" y="0"/>
            <a:chExt cx="24384000" cy="3911997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24384000" cy="3911981"/>
            </a:xfrm>
            <a:custGeom>
              <a:avLst/>
              <a:gdLst/>
              <a:ahLst/>
              <a:cxnLst/>
              <a:rect l="l" t="t" r="r" b="b"/>
              <a:pathLst>
                <a:path w="24384000" h="3911981">
                  <a:moveTo>
                    <a:pt x="0" y="0"/>
                  </a:moveTo>
                  <a:lnTo>
                    <a:pt x="24384000" y="0"/>
                  </a:lnTo>
                  <a:lnTo>
                    <a:pt x="24384000" y="3911981"/>
                  </a:lnTo>
                  <a:lnTo>
                    <a:pt x="0" y="3911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" r="-5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82390" y="3373636"/>
            <a:ext cx="9352210" cy="656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375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Technology Stack &amp; Architecture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2390" y="4594028"/>
            <a:ext cx="4246810" cy="33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🐍</a:t>
            </a:r>
            <a:r>
              <a:rPr lang="en-US" sz="21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Python Backend (AI Engine)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390" y="5175200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Flask Framework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AI microservices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2390" y="5610969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Google Generative AI (Gemini 2.5 Flash)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2390" y="6046737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PyMuPDF &amp; python-docx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document parsing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2390" y="6482506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NumPy &amp; pandas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data processing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2390" y="7098089"/>
            <a:ext cx="3332410" cy="33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⚛️</a:t>
            </a:r>
            <a:r>
              <a:rPr lang="en-US" sz="21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Frontend Technology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2390" y="7636520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React 18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with hooks and TypeScript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2390" y="8072289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TailwindCSS 3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responsive design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2390" y="8508057"/>
            <a:ext cx="8088958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Radix UI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component library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26178" y="4649986"/>
            <a:ext cx="4823222" cy="33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🔧</a:t>
            </a:r>
            <a:r>
              <a:rPr lang="en-US" sz="21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Node.js Backend (Web Services)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26178" y="5175200"/>
            <a:ext cx="8088957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Express.js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web application APIs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426178" y="5610969"/>
            <a:ext cx="8088957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MongoDB with Mongoose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data persistence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426178" y="6046737"/>
            <a:ext cx="8088957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JWT Authentication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secure sessions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26178" y="6764983"/>
            <a:ext cx="4137422" cy="33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🏗️</a:t>
            </a:r>
            <a:r>
              <a:rPr lang="en-US" sz="21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Microservices Architecture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26178" y="7200751"/>
            <a:ext cx="8088957" cy="79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Frontend (React) → Node.js API → Python Flask AI Engine ↓ Google Gemini 2.5 Flash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26178" y="8131226"/>
            <a:ext cx="3604022" cy="333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☁️</a:t>
            </a:r>
            <a:r>
              <a:rPr lang="en-US" sz="2187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Deployment &amp; DevOps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26178" y="8712399"/>
            <a:ext cx="8088957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Docker containers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services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26178" y="9148167"/>
            <a:ext cx="8088957" cy="4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3922" lvl="1" indent="-131961" algn="l">
              <a:lnSpc>
                <a:spcPts val="2812"/>
              </a:lnSpc>
              <a:buFont typeface="Arial"/>
              <a:buChar char="•"/>
            </a:pPr>
            <a:r>
              <a:rPr lang="en-US" sz="1750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Vite</a:t>
            </a:r>
            <a:r>
              <a:rPr lang="en-US" sz="175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for optimized frontend builds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0" y="0"/>
            <a:ext cx="7200900" cy="10287000"/>
            <a:chOff x="0" y="0"/>
            <a:chExt cx="9601200" cy="13716000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9601200" cy="13716000"/>
            </a:xfrm>
            <a:custGeom>
              <a:avLst/>
              <a:gdLst/>
              <a:ahLst/>
              <a:cxnLst/>
              <a:rect l="l" t="t" r="r" b="b"/>
              <a:pathLst>
                <a:path w="9601200" h="137160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632650" y="925860"/>
            <a:ext cx="9880699" cy="1421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7"/>
              </a:lnSpc>
            </a:pPr>
            <a:r>
              <a:rPr lang="en-US" sz="4312" b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AI Performance &amp; Technical Achievements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32650" y="2881312"/>
            <a:ext cx="3568750" cy="32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📊</a:t>
            </a:r>
            <a:r>
              <a:rPr lang="en-US" sz="2125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AI Engine Performance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32650" y="3391198"/>
            <a:ext cx="4670375" cy="43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AI Analysis Speed: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&lt; 10 seconds average.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32650" y="3822650"/>
            <a:ext cx="4670375" cy="43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Gemini API Integration: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99.9% uptime.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32650" y="4254104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Resume Processing: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PDF, DOCX, text formats.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32650" y="5039618"/>
            <a:ext cx="4787950" cy="315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 dirty="0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Accuracy Rate:</a:t>
            </a:r>
            <a:r>
              <a:rPr lang="en-US" sz="16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95%+ in ATS compatibility.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32650" y="5471071"/>
            <a:ext cx="4670375" cy="6632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 dirty="0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Scalability:</a:t>
            </a:r>
            <a:r>
              <a:rPr lang="en-US" sz="16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Handles concurrent AI requests.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32650" y="6457652"/>
            <a:ext cx="2766715" cy="36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Next Steps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32650" y="6967537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Enhanced AI Models &amp; Advanced ML Features.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32650" y="7753052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Real-time Collaboration &amp; API Monetization.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52499" y="2881312"/>
            <a:ext cx="4670375" cy="321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✅</a:t>
            </a:r>
            <a:r>
              <a:rPr lang="en-US" sz="2125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 Key Technical Accomplishments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52499" y="3391198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Google Gemini Integration: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Successful AI model.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52499" y="4176712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Microservices Architecture: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Separated AI logic.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52499" y="4962227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Real-time Processing: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Instant AI feedback.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52499" y="5747742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Document Intelligence: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Advanced parsing.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852499" y="6533258"/>
            <a:ext cx="4670375" cy="43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 b="1">
                <a:solidFill>
                  <a:srgbClr val="C2C4B5"/>
                </a:solidFill>
                <a:latin typeface="Bitter Bold"/>
                <a:ea typeface="Bitter Bold"/>
                <a:cs typeface="Bitter Bold"/>
                <a:sym typeface="Bitter Bold"/>
              </a:rPr>
              <a:t>ML-Based Scoring:</a:t>
            </a: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 Proprietary algorithm.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52499" y="7100292"/>
            <a:ext cx="3759101" cy="321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25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rPr>
              <a:t>Python-Specific Innovations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852499" y="7675661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Custom AI Prompts &amp; Document Processing Pipeline.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852499" y="8461176"/>
            <a:ext cx="4670375" cy="78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4496" lvl="1" indent="-127248" algn="l">
              <a:lnSpc>
                <a:spcPts val="2749"/>
              </a:lnSpc>
              <a:buFont typeface="Arial"/>
              <a:buChar char="•"/>
            </a:pPr>
            <a:r>
              <a:rPr lang="en-US" sz="1687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rPr>
              <a:t>Robust Error Handling &amp; API Rate Limiting.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503</Words>
  <Application>Microsoft Office PowerPoint</Application>
  <PresentationFormat>Custom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Arimo Bold</vt:lpstr>
      <vt:lpstr>Calibri</vt:lpstr>
      <vt:lpstr>Bitter</vt:lpstr>
      <vt:lpstr>Arial</vt:lpstr>
      <vt:lpstr>Bitter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ResumeAI-Pro-AI-Powered-Resume-Builder.pptx</dc:title>
  <cp:lastModifiedBy>140280116070 JAYDIP PATEL</cp:lastModifiedBy>
  <cp:revision>6</cp:revision>
  <dcterms:created xsi:type="dcterms:W3CDTF">2006-08-16T00:00:00Z</dcterms:created>
  <dcterms:modified xsi:type="dcterms:W3CDTF">2025-08-07T09:20:41Z</dcterms:modified>
  <dc:identifier>DAGvVEuJgsE</dc:identifier>
</cp:coreProperties>
</file>