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8" r:id="rId3"/>
    <p:sldId id="256" r:id="rId4"/>
    <p:sldId id="257" r:id="rId5"/>
    <p:sldId id="258" r:id="rId6"/>
    <p:sldId id="259" r:id="rId7"/>
    <p:sldId id="260" r:id="rId8"/>
    <p:sldId id="262" r:id="rId9"/>
    <p:sldId id="261" r:id="rId10"/>
    <p:sldId id="263" r:id="rId11"/>
    <p:sldId id="264" r:id="rId12"/>
    <p:sldId id="265"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 initials="M" lastIdx="1" clrIdx="0">
    <p:extLst>
      <p:ext uri="{19B8F6BF-5375-455C-9EA6-DF929625EA0E}">
        <p15:presenceInfo xmlns:p15="http://schemas.microsoft.com/office/powerpoint/2012/main" userId="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59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7"/>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8500602-B829-4B53-BD32-56468428843A}" type="datetimeFigureOut">
              <a:rPr lang="en-IN" smtClean="0"/>
              <a:t>10-08-2021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323250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86051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45692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1443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2566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00602-B829-4B53-BD32-56468428843A}"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28946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00602-B829-4B53-BD32-56468428843A}"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374864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00602-B829-4B53-BD32-56468428843A}"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224764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00602-B829-4B53-BD32-56468428843A}"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34527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00602-B829-4B53-BD32-56468428843A}"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98270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00602-B829-4B53-BD32-56468428843A}"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31803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28471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00602-B829-4B53-BD32-56468428843A}"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206262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00602-B829-4B53-BD32-56468428843A}"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10996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00602-B829-4B53-BD32-56468428843A}" type="datetimeFigureOut">
              <a:rPr lang="en-IN" smtClean="0"/>
              <a:t>10-08-2021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305429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164716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00602-B829-4B53-BD32-56468428843A}"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3D97C-C54E-4C3A-A030-26F7167E5E67}" type="slidenum">
              <a:rPr lang="en-IN" smtClean="0"/>
              <a:t>‹#›</a:t>
            </a:fld>
            <a:endParaRPr lang="en-IN"/>
          </a:p>
        </p:txBody>
      </p:sp>
    </p:spTree>
    <p:extLst>
      <p:ext uri="{BB962C8B-B14F-4D97-AF65-F5344CB8AC3E}">
        <p14:creationId xmlns:p14="http://schemas.microsoft.com/office/powerpoint/2010/main" val="420608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500602-B829-4B53-BD32-56468428843A}" type="datetimeFigureOut">
              <a:rPr lang="en-IN" smtClean="0"/>
              <a:t>10-08-2021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73D97C-C54E-4C3A-A030-26F7167E5E67}" type="slidenum">
              <a:rPr lang="en-IN" smtClean="0"/>
              <a:t>‹#›</a:t>
            </a:fld>
            <a:endParaRPr lang="en-IN"/>
          </a:p>
        </p:txBody>
      </p:sp>
    </p:spTree>
    <p:extLst>
      <p:ext uri="{BB962C8B-B14F-4D97-AF65-F5344CB8AC3E}">
        <p14:creationId xmlns:p14="http://schemas.microsoft.com/office/powerpoint/2010/main" val="31639973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confinder.com/icons/281876/code_coder_css_editor_html_web_icon"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1635C55-07E5-4EEC-AD3E-629EAF24A6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11596" y="787167"/>
            <a:ext cx="2641833" cy="2641833"/>
          </a:xfrm>
          <a:prstGeom prst="rect">
            <a:avLst/>
          </a:prstGeom>
        </p:spPr>
      </p:pic>
      <p:sp>
        <p:nvSpPr>
          <p:cNvPr id="21" name="Rectangle 20">
            <a:extLst>
              <a:ext uri="{FF2B5EF4-FFF2-40B4-BE49-F238E27FC236}">
                <a16:creationId xmlns:a16="http://schemas.microsoft.com/office/drawing/2014/main" id="{9A63E0CD-749A-4984-AE0A-4F25D7A50DFF}"/>
              </a:ext>
            </a:extLst>
          </p:cNvPr>
          <p:cNvSpPr/>
          <p:nvPr/>
        </p:nvSpPr>
        <p:spPr>
          <a:xfrm>
            <a:off x="2000472" y="4008195"/>
            <a:ext cx="8264082" cy="707886"/>
          </a:xfrm>
          <a:prstGeom prst="rect">
            <a:avLst/>
          </a:prstGeom>
          <a:noFill/>
          <a:scene3d>
            <a:camera prst="orthographicFront"/>
            <a:lightRig rig="threePt" dir="t"/>
          </a:scene3d>
          <a:sp3d prstMaterial="legacyWireframe"/>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MATHEMATICAL PROBLEM SOLVER</a:t>
            </a:r>
          </a:p>
        </p:txBody>
      </p:sp>
    </p:spTree>
    <p:extLst>
      <p:ext uri="{BB962C8B-B14F-4D97-AF65-F5344CB8AC3E}">
        <p14:creationId xmlns:p14="http://schemas.microsoft.com/office/powerpoint/2010/main" val="86014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C08D4-EC07-41C4-97F7-3EC9D75B91EF}"/>
              </a:ext>
            </a:extLst>
          </p:cNvPr>
          <p:cNvSpPr>
            <a:spLocks noGrp="1"/>
          </p:cNvSpPr>
          <p:nvPr>
            <p:ph idx="1"/>
          </p:nvPr>
        </p:nvSpPr>
        <p:spPr>
          <a:xfrm>
            <a:off x="1179513" y="1658143"/>
            <a:ext cx="9905999" cy="3541714"/>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Identifying User Requirement :</a:t>
            </a:r>
          </a:p>
          <a:p>
            <a:pPr marL="0" indent="0">
              <a:buNone/>
            </a:pPr>
            <a:r>
              <a:rPr lang="en-US" dirty="0"/>
              <a: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user gave the information as per software required and this info is given to planning team which does the rough sketch accordingly.</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the coder or analysing team has to analyse given requirement of user or indirectly just have to survey requirements of user.</a:t>
            </a:r>
            <a:endParaRPr lang="en-US" sz="1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Design :</a:t>
            </a:r>
            <a:endParaRPr lang="en-IN" sz="2800" b="1"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rPr>
              <a:t>In this stage of designing we just simply combined first two steps of planning and analysis and just formed layout as per software of code required.</a:t>
            </a:r>
            <a:endParaRPr lang="en-IN" sz="1800"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4333459-8FA3-4BE4-91D6-8B62DACA07FC}"/>
              </a:ext>
            </a:extLst>
          </p:cNvPr>
          <p:cNvSpPr/>
          <p:nvPr/>
        </p:nvSpPr>
        <p:spPr>
          <a:xfrm>
            <a:off x="3009222" y="143469"/>
            <a:ext cx="6246583" cy="646331"/>
          </a:xfrm>
          <a:prstGeom prst="rect">
            <a:avLst/>
          </a:prstGeom>
          <a:noFill/>
        </p:spPr>
        <p:txBody>
          <a:bodyPr wrap="non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cs typeface="Times New Roman" panose="02020603050405020304" pitchFamily="18" charset="0"/>
              </a:rPr>
              <a:t>Software Development Process</a:t>
            </a:r>
          </a:p>
        </p:txBody>
      </p:sp>
    </p:spTree>
    <p:extLst>
      <p:ext uri="{BB962C8B-B14F-4D97-AF65-F5344CB8AC3E}">
        <p14:creationId xmlns:p14="http://schemas.microsoft.com/office/powerpoint/2010/main" val="373376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234BF-4001-412E-8677-BCFB22ED584E}"/>
              </a:ext>
            </a:extLst>
          </p:cNvPr>
          <p:cNvSpPr>
            <a:spLocks noGrp="1"/>
          </p:cNvSpPr>
          <p:nvPr>
            <p:ph idx="1"/>
          </p:nvPr>
        </p:nvSpPr>
        <p:spPr>
          <a:xfrm>
            <a:off x="1141412" y="755009"/>
            <a:ext cx="9905999" cy="5036192"/>
          </a:xfrm>
        </p:spPr>
        <p:txBody>
          <a:bodyPr>
            <a:noAutofit/>
          </a:bodyPr>
          <a:lstStyle/>
          <a:p>
            <a:pPr>
              <a:lnSpc>
                <a:spcPct val="150000"/>
              </a:lnSpc>
            </a:pPr>
            <a:r>
              <a:rPr lang="en-IN" sz="2800" b="1" dirty="0">
                <a:latin typeface="Times New Roman" panose="02020603050405020304" pitchFamily="18" charset="0"/>
                <a:ea typeface="Times New Roman" panose="02020603050405020304" pitchFamily="18" charset="0"/>
              </a:rPr>
              <a:t>Development/coding : </a:t>
            </a:r>
          </a:p>
          <a:p>
            <a:pPr marL="0" indent="0">
              <a:lnSpc>
                <a:spcPct val="150000"/>
              </a:lnSpc>
              <a:buNone/>
            </a:pPr>
            <a:r>
              <a:rPr lang="en-IN" sz="1800" b="1" dirty="0">
                <a:latin typeface="Times New Roman" panose="02020603050405020304" pitchFamily="18" charset="0"/>
                <a:ea typeface="Times New Roman" panose="02020603050405020304" pitchFamily="18" charset="0"/>
              </a:rPr>
              <a:t>	</a:t>
            </a:r>
            <a:r>
              <a:rPr lang="en-IN" sz="1800" dirty="0">
                <a:solidFill>
                  <a:schemeClr val="bg1"/>
                </a:solidFill>
                <a:latin typeface="Times New Roman" panose="02020603050405020304" pitchFamily="18" charset="0"/>
                <a:ea typeface="Times New Roman" panose="02020603050405020304" pitchFamily="18" charset="0"/>
              </a:rPr>
              <a:t>We write the code of program on basis of layout and design as per used requirement. This one of important stage in this life cycle as this code execute everything.</a:t>
            </a:r>
            <a:endParaRPr lang="en-IN" sz="1800" b="1" dirty="0">
              <a:solidFill>
                <a:schemeClr val="bg1"/>
              </a:solidFill>
              <a:latin typeface="Times New Roman" panose="02020603050405020304" pitchFamily="18" charset="0"/>
              <a:ea typeface="Times New Roman" panose="02020603050405020304" pitchFamily="18" charset="0"/>
            </a:endParaRPr>
          </a:p>
          <a:p>
            <a:pPr>
              <a:lnSpc>
                <a:spcPct val="150000"/>
              </a:lnSpc>
            </a:pPr>
            <a:r>
              <a:rPr lang="en-IN" sz="2800" b="1" dirty="0">
                <a:latin typeface="Times New Roman" panose="02020603050405020304" pitchFamily="18" charset="0"/>
                <a:ea typeface="Times New Roman" panose="02020603050405020304" pitchFamily="18" charset="0"/>
              </a:rPr>
              <a:t>Testing :</a:t>
            </a:r>
          </a:p>
          <a:p>
            <a:pPr marL="0" indent="0">
              <a:lnSpc>
                <a:spcPct val="150000"/>
              </a:lnSpc>
              <a:buNone/>
            </a:pPr>
            <a:r>
              <a:rPr lang="en-IN" sz="1800" b="1" dirty="0">
                <a:solidFill>
                  <a:schemeClr val="bg1"/>
                </a:solidFill>
                <a:latin typeface="Times New Roman" panose="02020603050405020304" pitchFamily="18" charset="0"/>
                <a:ea typeface="Times New Roman" panose="02020603050405020304" pitchFamily="18" charset="0"/>
              </a:rPr>
              <a:t>	</a:t>
            </a:r>
            <a:r>
              <a:rPr lang="en-IN" sz="1800" dirty="0">
                <a:solidFill>
                  <a:schemeClr val="bg1"/>
                </a:solidFill>
                <a:latin typeface="Times New Roman" panose="02020603050405020304" pitchFamily="18" charset="0"/>
                <a:ea typeface="Times New Roman" panose="02020603050405020304" pitchFamily="18" charset="0"/>
              </a:rPr>
              <a:t>For testing we gave the program to test to friends. And ask them to give review on program.</a:t>
            </a:r>
            <a:endParaRPr lang="en-IN" sz="1800" b="1" dirty="0">
              <a:solidFill>
                <a:schemeClr val="bg1"/>
              </a:solidFill>
              <a:latin typeface="Times New Roman" panose="02020603050405020304" pitchFamily="18" charset="0"/>
              <a:ea typeface="Times New Roman" panose="02020603050405020304" pitchFamily="18" charset="0"/>
            </a:endParaRPr>
          </a:p>
          <a:p>
            <a:pPr>
              <a:lnSpc>
                <a:spcPct val="150000"/>
              </a:lnSpc>
            </a:pPr>
            <a:r>
              <a:rPr lang="en-IN" sz="2800" b="1" dirty="0">
                <a:latin typeface="Times New Roman" panose="02020603050405020304" pitchFamily="18" charset="0"/>
                <a:ea typeface="Times New Roman" panose="02020603050405020304" pitchFamily="18" charset="0"/>
              </a:rPr>
              <a:t>Implementation :</a:t>
            </a:r>
          </a:p>
          <a:p>
            <a:pPr marL="0" indent="0">
              <a:lnSpc>
                <a:spcPct val="150000"/>
              </a:lnSpc>
              <a:buNone/>
            </a:pPr>
            <a:r>
              <a:rPr lang="en-IN" sz="1800" b="1" dirty="0">
                <a:solidFill>
                  <a:schemeClr val="bg1"/>
                </a:solidFill>
                <a:latin typeface="Times New Roman" panose="02020603050405020304" pitchFamily="18" charset="0"/>
                <a:ea typeface="Times New Roman" panose="02020603050405020304" pitchFamily="18" charset="0"/>
              </a:rPr>
              <a:t>	</a:t>
            </a:r>
            <a:r>
              <a:rPr lang="en-IN" sz="1800" dirty="0">
                <a:solidFill>
                  <a:schemeClr val="bg1"/>
                </a:solidFill>
                <a:latin typeface="Times New Roman" panose="02020603050405020304" pitchFamily="18" charset="0"/>
                <a:ea typeface="Times New Roman" panose="02020603050405020304" pitchFamily="18" charset="0"/>
              </a:rPr>
              <a:t>We corrected the calculation errors in code found by testing for better output. And make the program user friendly.</a:t>
            </a:r>
          </a:p>
        </p:txBody>
      </p:sp>
    </p:spTree>
    <p:extLst>
      <p:ext uri="{BB962C8B-B14F-4D97-AF65-F5344CB8AC3E}">
        <p14:creationId xmlns:p14="http://schemas.microsoft.com/office/powerpoint/2010/main" val="259066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B5266-03CF-4337-8221-10575C8C1D1D}"/>
              </a:ext>
            </a:extLst>
          </p:cNvPr>
          <p:cNvSpPr>
            <a:spLocks noGrp="1"/>
          </p:cNvSpPr>
          <p:nvPr>
            <p:ph idx="1"/>
          </p:nvPr>
        </p:nvSpPr>
        <p:spPr>
          <a:xfrm>
            <a:off x="1143000" y="1568741"/>
            <a:ext cx="9905999" cy="4448962"/>
          </a:xfrm>
        </p:spPr>
        <p:txBody>
          <a:bodyPr/>
          <a:lstStyle/>
          <a:p>
            <a:pPr>
              <a:lnSpc>
                <a:spcPct val="150000"/>
              </a:lnSpc>
            </a:pPr>
            <a:r>
              <a:rPr lang="en-US" dirty="0">
                <a:solidFill>
                  <a:schemeClr val="bg1"/>
                </a:solidFill>
              </a:rPr>
              <a:t>So we gathered information from 11</a:t>
            </a:r>
            <a:r>
              <a:rPr lang="en-US" baseline="30000" dirty="0">
                <a:solidFill>
                  <a:schemeClr val="bg1"/>
                </a:solidFill>
              </a:rPr>
              <a:t>th</a:t>
            </a:r>
            <a:r>
              <a:rPr lang="en-US" dirty="0">
                <a:solidFill>
                  <a:schemeClr val="bg1"/>
                </a:solidFill>
              </a:rPr>
              <a:t>,12</a:t>
            </a:r>
            <a:r>
              <a:rPr lang="en-US" baseline="30000" dirty="0">
                <a:solidFill>
                  <a:schemeClr val="bg1"/>
                </a:solidFill>
              </a:rPr>
              <a:t>th</a:t>
            </a:r>
            <a:r>
              <a:rPr lang="en-US" dirty="0">
                <a:solidFill>
                  <a:schemeClr val="bg1"/>
                </a:solidFill>
              </a:rPr>
              <a:t> and First-Year students about their difficulties in mathematics.</a:t>
            </a:r>
          </a:p>
          <a:p>
            <a:pPr>
              <a:lnSpc>
                <a:spcPct val="150000"/>
              </a:lnSpc>
            </a:pPr>
            <a:r>
              <a:rPr lang="en-US" dirty="0">
                <a:solidFill>
                  <a:schemeClr val="bg1"/>
                </a:solidFill>
              </a:rPr>
              <a:t>Our project team wrote code as per requirements.</a:t>
            </a:r>
          </a:p>
          <a:p>
            <a:pPr>
              <a:lnSpc>
                <a:spcPct val="150000"/>
              </a:lnSpc>
            </a:pPr>
            <a:r>
              <a:rPr lang="en-US" dirty="0">
                <a:solidFill>
                  <a:schemeClr val="bg1"/>
                </a:solidFill>
              </a:rPr>
              <a:t>For testing purposes, we gave program to friends and teachers ask them to give review and minor calculation errors.</a:t>
            </a:r>
          </a:p>
          <a:p>
            <a:pPr>
              <a:lnSpc>
                <a:spcPct val="150000"/>
              </a:lnSpc>
            </a:pPr>
            <a:r>
              <a:rPr lang="en-US" dirty="0">
                <a:solidFill>
                  <a:schemeClr val="bg1"/>
                </a:solidFill>
              </a:rPr>
              <a:t>Then we implemented our program and gave it to use.</a:t>
            </a:r>
          </a:p>
        </p:txBody>
      </p:sp>
      <p:sp>
        <p:nvSpPr>
          <p:cNvPr id="4" name="Rectangle 3">
            <a:extLst>
              <a:ext uri="{FF2B5EF4-FFF2-40B4-BE49-F238E27FC236}">
                <a16:creationId xmlns:a16="http://schemas.microsoft.com/office/drawing/2014/main" id="{3A73AB62-EA01-4794-9D4C-60F6B6A73704}"/>
              </a:ext>
            </a:extLst>
          </p:cNvPr>
          <p:cNvSpPr/>
          <p:nvPr/>
        </p:nvSpPr>
        <p:spPr>
          <a:xfrm>
            <a:off x="4257512" y="143469"/>
            <a:ext cx="3750002"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Involvement</a:t>
            </a:r>
          </a:p>
        </p:txBody>
      </p:sp>
    </p:spTree>
    <p:extLst>
      <p:ext uri="{BB962C8B-B14F-4D97-AF65-F5344CB8AC3E}">
        <p14:creationId xmlns:p14="http://schemas.microsoft.com/office/powerpoint/2010/main" val="182138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E557E2-BF28-4C6E-8163-DBC4DE14DF25}"/>
              </a:ext>
            </a:extLst>
          </p:cNvPr>
          <p:cNvSpPr/>
          <p:nvPr/>
        </p:nvSpPr>
        <p:spPr>
          <a:xfrm>
            <a:off x="2804230" y="123467"/>
            <a:ext cx="665656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Technical Specification</a:t>
            </a:r>
          </a:p>
        </p:txBody>
      </p:sp>
      <p:sp>
        <p:nvSpPr>
          <p:cNvPr id="6" name="TextBox 5">
            <a:extLst>
              <a:ext uri="{FF2B5EF4-FFF2-40B4-BE49-F238E27FC236}">
                <a16:creationId xmlns:a16="http://schemas.microsoft.com/office/drawing/2014/main" id="{5E512A20-22A9-427C-A837-274B5A1E8748}"/>
              </a:ext>
            </a:extLst>
          </p:cNvPr>
          <p:cNvSpPr txBox="1"/>
          <p:nvPr/>
        </p:nvSpPr>
        <p:spPr>
          <a:xfrm>
            <a:off x="2244160" y="1600470"/>
            <a:ext cx="7776705" cy="4962897"/>
          </a:xfrm>
          <a:prstGeom prst="rect">
            <a:avLst/>
          </a:prstGeom>
          <a:noFill/>
        </p:spPr>
        <p:txBody>
          <a:bodyPr wrap="square" numCol="2">
            <a:spAutoFit/>
          </a:bodyPr>
          <a:lstStyle/>
          <a:p>
            <a:pPr marL="457200" lvl="1" indent="0">
              <a:spcBef>
                <a:spcPts val="4800"/>
              </a:spcBef>
              <a:spcAft>
                <a:spcPts val="2400"/>
              </a:spcAft>
              <a:buFont typeface="Symbol" panose="05050102010706020507" pitchFamily="18" charset="2"/>
              <a:buNone/>
              <a:defRPr/>
            </a:pP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Software Requirement :</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marL="588963" lvl="1" indent="-285750">
              <a:spcAft>
                <a:spcPts val="0"/>
              </a:spcAft>
              <a:buSzPts val="1200"/>
              <a:buFont typeface="Wingdings" panose="05000000000000000000" pitchFamily="2" charset="2"/>
              <a:buChar char="v"/>
              <a:defRP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Operating System: Windows XP/2003/Vista/2008, Windows 7, Windows 8,Windows 10,Windows 11</a:t>
            </a:r>
          </a:p>
          <a:p>
            <a:pPr marL="588963" lvl="1" indent="-285750">
              <a:spcAft>
                <a:spcPts val="0"/>
              </a:spcAft>
              <a:buSzPts val="1200"/>
              <a:buFont typeface="Wingdings" panose="05000000000000000000" pitchFamily="2" charset="2"/>
              <a:buChar char="v"/>
              <a:defRP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Borland C++</a:t>
            </a:r>
          </a:p>
          <a:p>
            <a:pPr marL="588963" lvl="1" indent="-285750">
              <a:spcAft>
                <a:spcPts val="0"/>
              </a:spcAft>
              <a:buSzPts val="1200"/>
              <a:buFont typeface="Wingdings" panose="05000000000000000000" pitchFamily="2" charset="2"/>
              <a:buChar char="v"/>
              <a:defRP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Dev C++</a:t>
            </a:r>
          </a:p>
          <a:p>
            <a:pPr marL="588963" lvl="1" indent="-285750">
              <a:spcAft>
                <a:spcPts val="0"/>
              </a:spcAft>
              <a:buSzPts val="1200"/>
              <a:buFont typeface="Wingdings" panose="05000000000000000000" pitchFamily="2" charset="2"/>
              <a:buChar char="v"/>
              <a:defRPr/>
            </a:pP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Codeblocks</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88963" lvl="1" indent="-285750">
              <a:spcAft>
                <a:spcPts val="0"/>
              </a:spcAft>
              <a:buSzPts val="1200"/>
              <a:buFont typeface="Wingdings" panose="05000000000000000000" pitchFamily="2" charset="2"/>
              <a:buChar char="v"/>
              <a:defRP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Microsoft Visual Studio 2019</a:t>
            </a:r>
          </a:p>
          <a:p>
            <a:pPr marL="457200" indent="0">
              <a:spcBef>
                <a:spcPts val="525"/>
              </a:spcBef>
              <a:buFont typeface="Symbol" panose="05050102010706020507" pitchFamily="18" charset="2"/>
              <a:buNone/>
            </a:pPr>
            <a:endParaRPr lang="en-IN" altLang="en-US" sz="2800" b="1" dirty="0">
              <a:solidFill>
                <a:schemeClr val="tx1"/>
              </a:solidFill>
              <a:latin typeface="Times New Roman" panose="02020603050405020304" pitchFamily="18" charset="0"/>
              <a:ea typeface="Calibri" panose="020F0502020204030204" pitchFamily="34" charset="0"/>
              <a:cs typeface="Wingdings" panose="05000000000000000000" pitchFamily="2" charset="2"/>
            </a:endParaRPr>
          </a:p>
          <a:p>
            <a:pPr marL="457200" indent="0">
              <a:spcBef>
                <a:spcPts val="525"/>
              </a:spcBef>
              <a:buFont typeface="Symbol" panose="05050102010706020507" pitchFamily="18" charset="2"/>
              <a:buNone/>
            </a:pPr>
            <a:endParaRPr lang="en-IN" altLang="en-US" sz="2800" b="1" dirty="0">
              <a:latin typeface="Times New Roman" panose="02020603050405020304" pitchFamily="18" charset="0"/>
              <a:ea typeface="Calibri" panose="020F0502020204030204" pitchFamily="34" charset="0"/>
              <a:cs typeface="Wingdings" panose="05000000000000000000" pitchFamily="2" charset="2"/>
            </a:endParaRPr>
          </a:p>
          <a:p>
            <a:pPr marL="457200" indent="0">
              <a:spcBef>
                <a:spcPts val="525"/>
              </a:spcBef>
              <a:buFont typeface="Symbol" panose="05050102010706020507" pitchFamily="18" charset="2"/>
              <a:buNone/>
            </a:pPr>
            <a:endParaRPr lang="en-IN" altLang="en-US" sz="2800" b="1" dirty="0">
              <a:latin typeface="Times New Roman" panose="02020603050405020304" pitchFamily="18" charset="0"/>
              <a:ea typeface="Calibri" panose="020F0502020204030204" pitchFamily="34" charset="0"/>
              <a:cs typeface="Wingdings" panose="05000000000000000000" pitchFamily="2" charset="2"/>
            </a:endParaRPr>
          </a:p>
          <a:p>
            <a:pPr marL="457200" indent="0">
              <a:spcBef>
                <a:spcPts val="525"/>
              </a:spcBef>
              <a:buFont typeface="Symbol" panose="05050102010706020507" pitchFamily="18" charset="2"/>
              <a:buNone/>
            </a:pPr>
            <a:r>
              <a:rPr lang="en-IN" altLang="en-US" sz="2800" b="1" dirty="0">
                <a:solidFill>
                  <a:schemeClr val="tx1"/>
                </a:solidFill>
                <a:latin typeface="Times New Roman" panose="02020603050405020304" pitchFamily="18" charset="0"/>
                <a:ea typeface="Calibri" panose="020F0502020204030204" pitchFamily="34" charset="0"/>
                <a:cs typeface="Wingdings" panose="05000000000000000000" pitchFamily="2" charset="2"/>
              </a:rPr>
              <a:t>Hardware Requirement :</a:t>
            </a:r>
          </a:p>
          <a:p>
            <a:pPr marL="457200" indent="0">
              <a:spcBef>
                <a:spcPts val="525"/>
              </a:spcBef>
              <a:buFont typeface="Symbol" panose="05050102010706020507" pitchFamily="18" charset="2"/>
              <a:buNone/>
            </a:pPr>
            <a:endParaRPr lang="en-IN" altLang="en-US" sz="1600" b="1" dirty="0">
              <a:solidFill>
                <a:srgbClr val="0B5395"/>
              </a:solidFill>
              <a:latin typeface="Times New Roman" panose="02020603050405020304" pitchFamily="18" charset="0"/>
              <a:ea typeface="Calibri" panose="020F0502020204030204" pitchFamily="34" charset="0"/>
              <a:cs typeface="Wingdings" panose="05000000000000000000" pitchFamily="2" charset="2"/>
            </a:endParaRPr>
          </a:p>
          <a:p>
            <a:pPr marL="742950" indent="-285750">
              <a:spcBef>
                <a:spcPts val="438"/>
              </a:spcBef>
              <a:buFont typeface="Wingdings" panose="05000000000000000000" pitchFamily="2" charset="2"/>
              <a:buChar char="v"/>
            </a:pPr>
            <a:r>
              <a:rPr lang="en-IN" alt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 Intel processor is recommended for better performance.</a:t>
            </a:r>
          </a:p>
          <a:p>
            <a:pPr marL="742950" indent="-285750">
              <a:spcBef>
                <a:spcPts val="438"/>
              </a:spcBef>
              <a:buFont typeface="Wingdings" panose="05000000000000000000" pitchFamily="2" charset="2"/>
              <a:buChar char="v"/>
            </a:pPr>
            <a:r>
              <a:rPr lang="en-IN" altLang="en-US" dirty="0">
                <a:solidFill>
                  <a:schemeClr val="bg1"/>
                </a:solidFill>
                <a:latin typeface="Times New Roman" panose="02020603050405020304" pitchFamily="18" charset="0"/>
                <a:cs typeface="Times New Roman" panose="02020603050405020304" pitchFamily="18" charset="0"/>
              </a:rPr>
              <a:t>Minimum system requirements: </a:t>
            </a:r>
          </a:p>
          <a:p>
            <a:pPr marL="1046163" lvl="1" indent="-285750">
              <a:spcBef>
                <a:spcPts val="438"/>
              </a:spcBef>
              <a:buFont typeface="Wingdings" panose="05000000000000000000" pitchFamily="2" charset="2"/>
              <a:buChar char="ü"/>
            </a:pPr>
            <a:r>
              <a:rPr lang="en-IN" altLang="en-US" dirty="0">
                <a:solidFill>
                  <a:schemeClr val="bg1"/>
                </a:solidFill>
                <a:latin typeface="Times New Roman" panose="02020603050405020304" pitchFamily="18" charset="0"/>
                <a:cs typeface="Times New Roman" panose="02020603050405020304" pitchFamily="18" charset="0"/>
              </a:rPr>
              <a:t>1 GB RAM</a:t>
            </a:r>
          </a:p>
          <a:p>
            <a:pPr marL="1046163" lvl="1" indent="-285750">
              <a:spcBef>
                <a:spcPts val="438"/>
              </a:spcBef>
              <a:buFont typeface="Wingdings" panose="05000000000000000000" pitchFamily="2" charset="2"/>
              <a:buChar char="ü"/>
            </a:pPr>
            <a:r>
              <a:rPr lang="en-IN" altLang="en-US" dirty="0">
                <a:solidFill>
                  <a:schemeClr val="bg1"/>
                </a:solidFill>
                <a:latin typeface="Times New Roman" panose="02020603050405020304" pitchFamily="18" charset="0"/>
                <a:cs typeface="Times New Roman" panose="02020603050405020304" pitchFamily="18" charset="0"/>
              </a:rPr>
              <a:t>Windows XP</a:t>
            </a:r>
          </a:p>
          <a:p>
            <a:pPr marL="1046163" lvl="1" indent="-285750">
              <a:spcBef>
                <a:spcPts val="438"/>
              </a:spcBef>
              <a:buFont typeface="Wingdings" panose="05000000000000000000" pitchFamily="2" charset="2"/>
              <a:buChar char="ü"/>
            </a:pPr>
            <a:r>
              <a:rPr lang="en-IN" altLang="en-US" dirty="0">
                <a:solidFill>
                  <a:schemeClr val="bg1"/>
                </a:solidFill>
                <a:latin typeface="Times New Roman" panose="02020603050405020304" pitchFamily="18" charset="0"/>
                <a:cs typeface="Times New Roman" panose="02020603050405020304" pitchFamily="18" charset="0"/>
              </a:rPr>
              <a:t>1 GHz Processor</a:t>
            </a:r>
          </a:p>
          <a:p>
            <a:pPr marL="742950" indent="-285750">
              <a:spcBef>
                <a:spcPts val="438"/>
              </a:spcBef>
              <a:buFont typeface="Wingdings" panose="05000000000000000000" pitchFamily="2" charset="2"/>
              <a:buChar char="v"/>
            </a:pPr>
            <a:r>
              <a:rPr lang="en-IN" altLang="en-US" dirty="0">
                <a:solidFill>
                  <a:schemeClr val="bg1"/>
                </a:solidFill>
                <a:latin typeface="Times New Roman" panose="02020603050405020304" pitchFamily="18" charset="0"/>
                <a:cs typeface="Times New Roman" panose="02020603050405020304" pitchFamily="18" charset="0"/>
              </a:rPr>
              <a:t>Hard Disk Drive 128 GB</a:t>
            </a:r>
          </a:p>
          <a:p>
            <a:pPr marL="303213" lvl="1">
              <a:spcAft>
                <a:spcPts val="0"/>
              </a:spcAft>
              <a:buSzPts val="1200"/>
              <a:defRPr/>
            </a:pPr>
            <a:endParaRPr lang="fr-BE"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9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BAF679-6793-4229-875D-54F6A68AB266}"/>
              </a:ext>
            </a:extLst>
          </p:cNvPr>
          <p:cNvSpPr/>
          <p:nvPr/>
        </p:nvSpPr>
        <p:spPr>
          <a:xfrm>
            <a:off x="4454008" y="157023"/>
            <a:ext cx="335700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Conclusion</a:t>
            </a:r>
          </a:p>
        </p:txBody>
      </p:sp>
      <p:sp>
        <p:nvSpPr>
          <p:cNvPr id="6" name="TextBox 5">
            <a:extLst>
              <a:ext uri="{FF2B5EF4-FFF2-40B4-BE49-F238E27FC236}">
                <a16:creationId xmlns:a16="http://schemas.microsoft.com/office/drawing/2014/main" id="{F400FB9F-9E5C-489D-BCC3-75A6D73253C7}"/>
              </a:ext>
            </a:extLst>
          </p:cNvPr>
          <p:cNvSpPr txBox="1"/>
          <p:nvPr/>
        </p:nvSpPr>
        <p:spPr>
          <a:xfrm>
            <a:off x="2476042" y="1621119"/>
            <a:ext cx="7312942" cy="2627899"/>
          </a:xfrm>
          <a:prstGeom prst="rect">
            <a:avLst/>
          </a:prstGeom>
          <a:noFill/>
        </p:spPr>
        <p:txBody>
          <a:bodyPr wrap="square">
            <a:spAutoFit/>
          </a:bodyPr>
          <a:lstStyle/>
          <a:p>
            <a:pPr marL="742950" indent="-285750">
              <a:lnSpc>
                <a:spcPct val="150000"/>
              </a:lnSpc>
              <a:spcBef>
                <a:spcPts val="4800"/>
              </a:spcBef>
              <a:spcAft>
                <a:spcPts val="24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Hence we can simply conclude the project </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helps the students to identify their mistakes and correct them.</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50000"/>
              </a:lnSpc>
              <a:spcBef>
                <a:spcPts val="4800"/>
              </a:spcBef>
              <a:spcAft>
                <a:spcPts val="2400"/>
              </a:spcAft>
              <a:buFont typeface="Wingdings" panose="05000000000000000000" pitchFamily="2" charset="2"/>
              <a:buChar char="v"/>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overall conclusion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project is done and future scope of project will be live relative example for better understanding for </a:t>
            </a: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students.</a:t>
            </a:r>
            <a:endParaRPr lang="en-IN"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197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CCDE76-09A5-499E-A0C5-36F99B72106D}"/>
              </a:ext>
            </a:extLst>
          </p:cNvPr>
          <p:cNvSpPr/>
          <p:nvPr/>
        </p:nvSpPr>
        <p:spPr>
          <a:xfrm>
            <a:off x="3045930" y="1616707"/>
            <a:ext cx="6173165"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404832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D43476-3C83-47DB-BC49-EDAB5A23B3BA}"/>
              </a:ext>
            </a:extLst>
          </p:cNvPr>
          <p:cNvSpPr>
            <a:spLocks noGrp="1"/>
          </p:cNvSpPr>
          <p:nvPr>
            <p:ph type="subTitle" idx="1"/>
          </p:nvPr>
        </p:nvSpPr>
        <p:spPr>
          <a:xfrm>
            <a:off x="2002240" y="1293331"/>
            <a:ext cx="9476397" cy="4990737"/>
          </a:xfrm>
        </p:spPr>
        <p:txBody>
          <a:bodyPr numCol="2">
            <a:normAutofit/>
          </a:bodyPr>
          <a:lstStyle/>
          <a:p>
            <a:r>
              <a:rPr lang="en-US" sz="3400" dirty="0">
                <a:solidFill>
                  <a:schemeClr val="tx1"/>
                </a:solidFill>
              </a:rPr>
              <a:t>Team :</a:t>
            </a:r>
          </a:p>
          <a:p>
            <a:pPr marL="342900" indent="-342900">
              <a:buFont typeface="Wingdings" panose="05000000000000000000" pitchFamily="2" charset="2"/>
              <a:buChar char="ü"/>
            </a:pPr>
            <a:r>
              <a:rPr lang="en-US" dirty="0" err="1">
                <a:solidFill>
                  <a:schemeClr val="bg1"/>
                </a:solidFill>
              </a:rPr>
              <a:t>Sammit</a:t>
            </a:r>
            <a:r>
              <a:rPr lang="en-US" dirty="0">
                <a:solidFill>
                  <a:schemeClr val="bg1"/>
                </a:solidFill>
              </a:rPr>
              <a:t> </a:t>
            </a:r>
            <a:r>
              <a:rPr lang="en-US" dirty="0" err="1">
                <a:solidFill>
                  <a:schemeClr val="bg1"/>
                </a:solidFill>
              </a:rPr>
              <a:t>Devgonda</a:t>
            </a:r>
            <a:r>
              <a:rPr lang="en-US" dirty="0">
                <a:solidFill>
                  <a:schemeClr val="bg1"/>
                </a:solidFill>
              </a:rPr>
              <a:t> </a:t>
            </a:r>
            <a:r>
              <a:rPr lang="en-US" dirty="0" err="1">
                <a:solidFill>
                  <a:schemeClr val="bg1"/>
                </a:solidFill>
              </a:rPr>
              <a:t>Khade</a:t>
            </a:r>
            <a:endParaRPr lang="en-US" dirty="0">
              <a:solidFill>
                <a:schemeClr val="bg1"/>
              </a:solidFill>
            </a:endParaRPr>
          </a:p>
          <a:p>
            <a:pPr marL="342900" indent="-342900">
              <a:buFont typeface="Wingdings" panose="05000000000000000000" pitchFamily="2" charset="2"/>
              <a:buChar char="ü"/>
            </a:pPr>
            <a:r>
              <a:rPr lang="en-US" dirty="0">
                <a:solidFill>
                  <a:schemeClr val="bg1"/>
                </a:solidFill>
              </a:rPr>
              <a:t>Swapnil </a:t>
            </a:r>
            <a:r>
              <a:rPr lang="en-US" dirty="0" err="1">
                <a:solidFill>
                  <a:schemeClr val="bg1"/>
                </a:solidFill>
              </a:rPr>
              <a:t>Annasaheb</a:t>
            </a:r>
            <a:r>
              <a:rPr lang="en-US" dirty="0">
                <a:solidFill>
                  <a:schemeClr val="bg1"/>
                </a:solidFill>
              </a:rPr>
              <a:t> </a:t>
            </a:r>
            <a:r>
              <a:rPr lang="en-US" dirty="0" err="1">
                <a:solidFill>
                  <a:schemeClr val="bg1"/>
                </a:solidFill>
              </a:rPr>
              <a:t>lokhande</a:t>
            </a:r>
            <a:endParaRPr lang="en-US" dirty="0">
              <a:solidFill>
                <a:schemeClr val="bg1"/>
              </a:solidFill>
            </a:endParaRPr>
          </a:p>
          <a:p>
            <a:pPr marL="342900" indent="-342900">
              <a:buFont typeface="Wingdings" panose="05000000000000000000" pitchFamily="2" charset="2"/>
              <a:buChar char="ü"/>
            </a:pPr>
            <a:r>
              <a:rPr lang="en-US" dirty="0" err="1">
                <a:solidFill>
                  <a:schemeClr val="bg1"/>
                </a:solidFill>
              </a:rPr>
              <a:t>Rajvardhan</a:t>
            </a:r>
            <a:r>
              <a:rPr lang="en-US" dirty="0">
                <a:solidFill>
                  <a:schemeClr val="bg1"/>
                </a:solidFill>
              </a:rPr>
              <a:t> </a:t>
            </a:r>
            <a:r>
              <a:rPr lang="en-US" dirty="0" err="1">
                <a:solidFill>
                  <a:schemeClr val="bg1"/>
                </a:solidFill>
              </a:rPr>
              <a:t>udaykumar</a:t>
            </a:r>
            <a:r>
              <a:rPr lang="en-US" dirty="0">
                <a:solidFill>
                  <a:schemeClr val="bg1"/>
                </a:solidFill>
              </a:rPr>
              <a:t> </a:t>
            </a:r>
            <a:r>
              <a:rPr lang="en-US" dirty="0" err="1">
                <a:solidFill>
                  <a:schemeClr val="bg1"/>
                </a:solidFill>
              </a:rPr>
              <a:t>patil</a:t>
            </a:r>
            <a:endParaRPr lang="en-US" dirty="0">
              <a:solidFill>
                <a:schemeClr val="bg1"/>
              </a:solidFill>
            </a:endParaRPr>
          </a:p>
          <a:p>
            <a:pPr marL="342900" indent="-342900">
              <a:buFont typeface="Wingdings" panose="05000000000000000000" pitchFamily="2" charset="2"/>
              <a:buChar char="ü"/>
            </a:pPr>
            <a:r>
              <a:rPr lang="en-US" dirty="0">
                <a:solidFill>
                  <a:schemeClr val="bg1"/>
                </a:solidFill>
              </a:rPr>
              <a:t>Swaroop </a:t>
            </a:r>
            <a:r>
              <a:rPr lang="en-US" dirty="0" err="1">
                <a:solidFill>
                  <a:schemeClr val="bg1"/>
                </a:solidFill>
              </a:rPr>
              <a:t>sanjay</a:t>
            </a:r>
            <a:r>
              <a:rPr lang="en-US" dirty="0">
                <a:solidFill>
                  <a:schemeClr val="bg1"/>
                </a:solidFill>
              </a:rPr>
              <a:t> </a:t>
            </a:r>
            <a:r>
              <a:rPr lang="en-US" dirty="0" err="1">
                <a:solidFill>
                  <a:schemeClr val="bg1"/>
                </a:solidFill>
              </a:rPr>
              <a:t>patil</a:t>
            </a:r>
            <a:endParaRPr lang="en-US" dirty="0">
              <a:solidFill>
                <a:schemeClr val="bg1"/>
              </a:solidFill>
            </a:endParaRPr>
          </a:p>
          <a:p>
            <a:pPr marL="342900" indent="-342900">
              <a:buFont typeface="Wingdings" panose="05000000000000000000" pitchFamily="2" charset="2"/>
              <a:buChar char="ü"/>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3400" dirty="0">
                <a:solidFill>
                  <a:schemeClr val="tx1"/>
                </a:solidFill>
              </a:rPr>
              <a:t>Guide :</a:t>
            </a:r>
          </a:p>
          <a:p>
            <a:pPr marL="342900" indent="-342900">
              <a:buFont typeface="Wingdings" panose="05000000000000000000" pitchFamily="2" charset="2"/>
              <a:buChar char="ü"/>
            </a:pPr>
            <a:r>
              <a:rPr lang="en-US" dirty="0">
                <a:solidFill>
                  <a:schemeClr val="bg1"/>
                </a:solidFill>
              </a:rPr>
              <a:t>Prof. v. s. </a:t>
            </a:r>
            <a:r>
              <a:rPr lang="en-US" dirty="0" err="1">
                <a:solidFill>
                  <a:schemeClr val="bg1"/>
                </a:solidFill>
              </a:rPr>
              <a:t>shinde</a:t>
            </a:r>
            <a:endParaRPr lang="en-US" dirty="0">
              <a:solidFill>
                <a:schemeClr val="bg1"/>
              </a:solidFill>
            </a:endParaRPr>
          </a:p>
          <a:p>
            <a:r>
              <a:rPr lang="en-US" sz="3400" dirty="0">
                <a:solidFill>
                  <a:schemeClr val="tx1"/>
                </a:solidFill>
              </a:rPr>
              <a:t>Co-Ordinator :</a:t>
            </a:r>
          </a:p>
          <a:p>
            <a:pPr marL="342900" indent="-342900">
              <a:buFont typeface="Wingdings" panose="05000000000000000000" pitchFamily="2" charset="2"/>
              <a:buChar char="ü"/>
            </a:pPr>
            <a:r>
              <a:rPr lang="en-US" dirty="0">
                <a:solidFill>
                  <a:schemeClr val="bg1"/>
                </a:solidFill>
              </a:rPr>
              <a:t>Prof .t. s. Kambale</a:t>
            </a:r>
          </a:p>
          <a:p>
            <a:r>
              <a:rPr lang="en-US" sz="3400" dirty="0">
                <a:solidFill>
                  <a:schemeClr val="tx1"/>
                </a:solidFill>
              </a:rPr>
              <a:t>HOD :</a:t>
            </a:r>
          </a:p>
          <a:p>
            <a:pPr marL="342900" indent="-342900">
              <a:buFont typeface="Wingdings" panose="05000000000000000000" pitchFamily="2" charset="2"/>
              <a:buChar char="ü"/>
            </a:pPr>
            <a:r>
              <a:rPr lang="en-US" dirty="0">
                <a:solidFill>
                  <a:schemeClr val="bg1"/>
                </a:solidFill>
              </a:rPr>
              <a:t>Prof. s. r. </a:t>
            </a:r>
            <a:r>
              <a:rPr lang="en-US" dirty="0" err="1">
                <a:solidFill>
                  <a:schemeClr val="bg1"/>
                </a:solidFill>
              </a:rPr>
              <a:t>arlimatti</a:t>
            </a:r>
            <a:endParaRPr lang="en-US" dirty="0">
              <a:solidFill>
                <a:schemeClr val="bg1"/>
              </a:solidFill>
            </a:endParaRPr>
          </a:p>
          <a:p>
            <a:endParaRPr lang="en-IN" dirty="0"/>
          </a:p>
        </p:txBody>
      </p:sp>
      <p:sp>
        <p:nvSpPr>
          <p:cNvPr id="4" name="Rectangle 3">
            <a:extLst>
              <a:ext uri="{FF2B5EF4-FFF2-40B4-BE49-F238E27FC236}">
                <a16:creationId xmlns:a16="http://schemas.microsoft.com/office/drawing/2014/main" id="{34EE48BC-A665-454C-9883-5610F1349DCA}"/>
              </a:ext>
            </a:extLst>
          </p:cNvPr>
          <p:cNvSpPr/>
          <p:nvPr/>
        </p:nvSpPr>
        <p:spPr>
          <a:xfrm>
            <a:off x="1876424" y="190579"/>
            <a:ext cx="2754087"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Group Info :</a:t>
            </a:r>
          </a:p>
        </p:txBody>
      </p:sp>
    </p:spTree>
    <p:extLst>
      <p:ext uri="{BB962C8B-B14F-4D97-AF65-F5344CB8AC3E}">
        <p14:creationId xmlns:p14="http://schemas.microsoft.com/office/powerpoint/2010/main" val="293285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4535E2-3E69-48FD-ABCD-72155B3332A0}"/>
              </a:ext>
            </a:extLst>
          </p:cNvPr>
          <p:cNvSpPr/>
          <p:nvPr/>
        </p:nvSpPr>
        <p:spPr>
          <a:xfrm>
            <a:off x="4517327" y="106689"/>
            <a:ext cx="3230372" cy="1107996"/>
          </a:xfrm>
          <a:prstGeom prst="rect">
            <a:avLst/>
          </a:prstGeom>
          <a:noFill/>
        </p:spPr>
        <p:txBody>
          <a:bodyPr wrap="none" lIns="91440" tIns="45720" rIns="91440" bIns="45720">
            <a:spAutoFit/>
          </a:bodyPr>
          <a:lstStyle/>
          <a:p>
            <a:pPr algn="ctr"/>
            <a:r>
              <a:rPr lang="en-US" sz="6600" b="1" dirty="0">
                <a:ln w="6600">
                  <a:solidFill>
                    <a:schemeClr val="accent2"/>
                  </a:solidFill>
                  <a:prstDash val="solid"/>
                </a:ln>
                <a:solidFill>
                  <a:srgbClr val="FFFFFF"/>
                </a:solidFill>
                <a:effectLst>
                  <a:outerShdw dist="38100" dir="2700000" algn="tl" rotWithShape="0">
                    <a:schemeClr val="accent2"/>
                  </a:outerShdw>
                </a:effectLst>
              </a:rPr>
              <a:t>Contents</a:t>
            </a:r>
          </a:p>
        </p:txBody>
      </p:sp>
      <p:sp>
        <p:nvSpPr>
          <p:cNvPr id="5" name="TextBox 4">
            <a:extLst>
              <a:ext uri="{FF2B5EF4-FFF2-40B4-BE49-F238E27FC236}">
                <a16:creationId xmlns:a16="http://schemas.microsoft.com/office/drawing/2014/main" id="{1309D137-8B42-48F6-AE9E-8A02593D10ED}"/>
              </a:ext>
            </a:extLst>
          </p:cNvPr>
          <p:cNvSpPr txBox="1"/>
          <p:nvPr/>
        </p:nvSpPr>
        <p:spPr>
          <a:xfrm>
            <a:off x="3858556" y="1058109"/>
            <a:ext cx="4547913" cy="515730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400" dirty="0">
                <a:solidFill>
                  <a:schemeClr val="bg1"/>
                </a:solidFill>
              </a:rPr>
              <a:t>Introduction</a:t>
            </a:r>
          </a:p>
          <a:p>
            <a:pPr marL="285750" indent="-285750">
              <a:lnSpc>
                <a:spcPct val="200000"/>
              </a:lnSpc>
              <a:buFont typeface="Wingdings" panose="05000000000000000000" pitchFamily="2" charset="2"/>
              <a:buChar char="v"/>
            </a:pPr>
            <a:r>
              <a:rPr lang="en-IN" sz="2400" dirty="0">
                <a:solidFill>
                  <a:schemeClr val="bg1"/>
                </a:solidFill>
              </a:rPr>
              <a:t>Ob</a:t>
            </a:r>
            <a:r>
              <a:rPr lang="en-IN" sz="2400" dirty="0">
                <a:solidFill>
                  <a:schemeClr val="bg1"/>
                </a:solidFill>
                <a:latin typeface="Times New Roman" panose="02020603050405020304" pitchFamily="18" charset="0"/>
                <a:cs typeface="Times New Roman" panose="02020603050405020304" pitchFamily="18" charset="0"/>
              </a:rPr>
              <a:t>j</a:t>
            </a:r>
            <a:r>
              <a:rPr lang="en-IN" sz="2400" dirty="0">
                <a:solidFill>
                  <a:schemeClr val="bg1"/>
                </a:solidFill>
              </a:rPr>
              <a:t>ective</a:t>
            </a:r>
          </a:p>
          <a:p>
            <a:pPr marL="285750" indent="-285750">
              <a:lnSpc>
                <a:spcPct val="200000"/>
              </a:lnSpc>
              <a:buFont typeface="Wingdings" panose="05000000000000000000" pitchFamily="2" charset="2"/>
              <a:buChar char="v"/>
            </a:pPr>
            <a:r>
              <a:rPr lang="en-IN" sz="2400" dirty="0">
                <a:solidFill>
                  <a:schemeClr val="bg1"/>
                </a:solidFill>
              </a:rPr>
              <a:t>Working</a:t>
            </a:r>
          </a:p>
          <a:p>
            <a:pPr marL="285750" indent="-285750">
              <a:lnSpc>
                <a:spcPct val="200000"/>
              </a:lnSpc>
              <a:buFont typeface="Wingdings" panose="05000000000000000000" pitchFamily="2" charset="2"/>
              <a:buChar char="v"/>
            </a:pPr>
            <a:r>
              <a:rPr lang="en-IN" sz="2400" dirty="0">
                <a:solidFill>
                  <a:schemeClr val="bg1"/>
                </a:solidFill>
              </a:rPr>
              <a:t>Development</a:t>
            </a:r>
          </a:p>
          <a:p>
            <a:pPr marL="285750" indent="-285750">
              <a:lnSpc>
                <a:spcPct val="200000"/>
              </a:lnSpc>
              <a:buFont typeface="Wingdings" panose="05000000000000000000" pitchFamily="2" charset="2"/>
              <a:buChar char="v"/>
            </a:pPr>
            <a:r>
              <a:rPr lang="en-IN" sz="2400" dirty="0">
                <a:solidFill>
                  <a:schemeClr val="bg1"/>
                </a:solidFill>
              </a:rPr>
              <a:t>Involvement</a:t>
            </a:r>
          </a:p>
          <a:p>
            <a:pPr marL="285750" indent="-285750">
              <a:lnSpc>
                <a:spcPct val="200000"/>
              </a:lnSpc>
              <a:buFont typeface="Wingdings" panose="05000000000000000000" pitchFamily="2" charset="2"/>
              <a:buChar char="v"/>
            </a:pPr>
            <a:r>
              <a:rPr lang="en-IN" sz="2400" dirty="0">
                <a:solidFill>
                  <a:schemeClr val="bg1"/>
                </a:solidFill>
              </a:rPr>
              <a:t>Specification</a:t>
            </a:r>
          </a:p>
          <a:p>
            <a:pPr marL="285750" indent="-285750">
              <a:lnSpc>
                <a:spcPct val="200000"/>
              </a:lnSpc>
              <a:buFont typeface="Wingdings" panose="05000000000000000000" pitchFamily="2" charset="2"/>
              <a:buChar char="v"/>
            </a:pPr>
            <a:r>
              <a:rPr lang="en-IN" sz="2400" dirty="0">
                <a:solidFill>
                  <a:schemeClr val="bg1"/>
                </a:solidFill>
              </a:rPr>
              <a:t>Conclusion</a:t>
            </a:r>
          </a:p>
        </p:txBody>
      </p:sp>
    </p:spTree>
    <p:extLst>
      <p:ext uri="{BB962C8B-B14F-4D97-AF65-F5344CB8AC3E}">
        <p14:creationId xmlns:p14="http://schemas.microsoft.com/office/powerpoint/2010/main" val="10219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1AB88-CDF7-480D-9B10-B0DFEEA0C5BF}"/>
              </a:ext>
            </a:extLst>
          </p:cNvPr>
          <p:cNvSpPr>
            <a:spLocks noGrp="1"/>
          </p:cNvSpPr>
          <p:nvPr>
            <p:ph idx="1"/>
          </p:nvPr>
        </p:nvSpPr>
        <p:spPr>
          <a:xfrm>
            <a:off x="1179513" y="1762925"/>
            <a:ext cx="9905999" cy="3541714"/>
          </a:xfrm>
        </p:spPr>
        <p:txBody>
          <a:bodyPr>
            <a:normAutofit lnSpcReduction="10000"/>
          </a:bodyPr>
          <a:lstStyle/>
          <a:p>
            <a:r>
              <a:rPr lang="en-IN"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Mathematical problem solver helps to solve the matrix, statistics and some basic arithmetic operations. </a:t>
            </a:r>
          </a:p>
          <a:p>
            <a:r>
              <a:rPr lang="en-IN"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provides solution after performing certain operation in system. </a:t>
            </a:r>
          </a:p>
          <a:p>
            <a:r>
              <a:rPr lang="en-IN"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system helps students to know correct answer of their questions and help them identify their mistakes. </a:t>
            </a:r>
          </a:p>
          <a:p>
            <a:r>
              <a:rPr lang="en-IN"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user-friendly as it guide the user for certain input which required therefore it helps to get correct digits and operator and it can be use to solve simple mathematical equations.</a:t>
            </a:r>
          </a:p>
          <a:p>
            <a:pPr marL="0" indent="0">
              <a:buNone/>
            </a:pPr>
            <a:endParaRPr lang="en-IN" dirty="0"/>
          </a:p>
        </p:txBody>
      </p:sp>
      <p:sp>
        <p:nvSpPr>
          <p:cNvPr id="4" name="Rectangle 3">
            <a:extLst>
              <a:ext uri="{FF2B5EF4-FFF2-40B4-BE49-F238E27FC236}">
                <a16:creationId xmlns:a16="http://schemas.microsoft.com/office/drawing/2014/main" id="{0A40761A-9108-4E6C-AF3C-73493D774D55}"/>
              </a:ext>
            </a:extLst>
          </p:cNvPr>
          <p:cNvSpPr/>
          <p:nvPr/>
        </p:nvSpPr>
        <p:spPr>
          <a:xfrm>
            <a:off x="1727429" y="293615"/>
            <a:ext cx="8810168"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Introducing Software Program</a:t>
            </a:r>
          </a:p>
        </p:txBody>
      </p:sp>
    </p:spTree>
    <p:extLst>
      <p:ext uri="{BB962C8B-B14F-4D97-AF65-F5344CB8AC3E}">
        <p14:creationId xmlns:p14="http://schemas.microsoft.com/office/powerpoint/2010/main" val="113768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7DE9D-4D4E-4114-AF3E-E411FEB64FFC}"/>
              </a:ext>
            </a:extLst>
          </p:cNvPr>
          <p:cNvSpPr>
            <a:spLocks noGrp="1"/>
          </p:cNvSpPr>
          <p:nvPr>
            <p:ph idx="1"/>
          </p:nvPr>
        </p:nvSpPr>
        <p:spPr>
          <a:xfrm>
            <a:off x="1143000" y="1658143"/>
            <a:ext cx="9905999" cy="3541714"/>
          </a:xfrm>
        </p:spPr>
        <p:txBody>
          <a:bodyPr>
            <a:normAutofit fontScale="92500" lnSpcReduction="20000"/>
          </a:bodyPr>
          <a:lstStyle/>
          <a:p>
            <a:r>
              <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nowadays many children or students uses mobiles, laptops, computers for entertainment except that these devices can be used to for learning purpose as well.</a:t>
            </a:r>
          </a:p>
          <a:p>
            <a:r>
              <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Sometimes some parents may be less educated and they might not know to guide their children.</a:t>
            </a:r>
          </a:p>
          <a:p>
            <a:r>
              <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chosen the project mathematical equation solver so that students would get facility to check the answer of their equations without depending on others. </a:t>
            </a:r>
          </a:p>
          <a:p>
            <a:r>
              <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they can check that the solution is correct or not they can move to solve other equations with confident. If the students are not sure about the correct solution then they might get demotivated and leave the work.</a:t>
            </a:r>
            <a:endParaRPr lang="en-IN" altLang="en-US"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CA201645-640E-47F1-9E8E-4597609C790F}"/>
              </a:ext>
            </a:extLst>
          </p:cNvPr>
          <p:cNvSpPr/>
          <p:nvPr/>
        </p:nvSpPr>
        <p:spPr>
          <a:xfrm>
            <a:off x="4617232" y="-69480"/>
            <a:ext cx="2957541"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Ob</a:t>
            </a:r>
            <a:r>
              <a:rPr lang="en-US" sz="5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j</a:t>
            </a:r>
            <a:r>
              <a:rPr lang="en-US" sz="5400" b="1" dirty="0">
                <a:ln w="6600">
                  <a:solidFill>
                    <a:schemeClr val="accent2"/>
                  </a:solidFill>
                  <a:prstDash val="solid"/>
                </a:ln>
                <a:solidFill>
                  <a:srgbClr val="FFFFFF"/>
                </a:solidFill>
                <a:effectLst>
                  <a:outerShdw dist="38100" dir="2700000" algn="tl" rotWithShape="0">
                    <a:schemeClr val="accent2"/>
                  </a:outerShdw>
                </a:effectLst>
              </a:rPr>
              <a:t>ective</a:t>
            </a:r>
          </a:p>
        </p:txBody>
      </p:sp>
    </p:spTree>
    <p:extLst>
      <p:ext uri="{BB962C8B-B14F-4D97-AF65-F5344CB8AC3E}">
        <p14:creationId xmlns:p14="http://schemas.microsoft.com/office/powerpoint/2010/main" val="236322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8EFB5-A282-4642-A7D8-F7BC3E9791EF}"/>
              </a:ext>
            </a:extLst>
          </p:cNvPr>
          <p:cNvSpPr>
            <a:spLocks noGrp="1"/>
          </p:cNvSpPr>
          <p:nvPr>
            <p:ph idx="1"/>
          </p:nvPr>
        </p:nvSpPr>
        <p:spPr>
          <a:xfrm>
            <a:off x="966314" y="1578279"/>
            <a:ext cx="9905999" cy="3541714"/>
          </a:xfrm>
        </p:spPr>
        <p:txBody>
          <a:bodyPr/>
          <a:lstStyle/>
          <a:p>
            <a:r>
              <a:rPr lang="en-IN" dirty="0"/>
              <a:t>Start with welcome barrier.</a:t>
            </a:r>
          </a:p>
          <a:p>
            <a:r>
              <a:rPr lang="en-IN" dirty="0"/>
              <a:t>Automatically second window(main menu) appear.</a:t>
            </a:r>
          </a:p>
          <a:p>
            <a:r>
              <a:rPr lang="en-IN" dirty="0"/>
              <a:t>Gives options for operating such as calculator, matrices, statistics, etc.</a:t>
            </a:r>
          </a:p>
          <a:p>
            <a:r>
              <a:rPr lang="en-IN" dirty="0"/>
              <a:t>Giving the input to system as user required.</a:t>
            </a:r>
          </a:p>
          <a:p>
            <a:r>
              <a:rPr lang="en-IN" dirty="0"/>
              <a:t>Solution of problem.</a:t>
            </a:r>
          </a:p>
        </p:txBody>
      </p:sp>
      <p:sp>
        <p:nvSpPr>
          <p:cNvPr id="4" name="Rectangle 3">
            <a:extLst>
              <a:ext uri="{FF2B5EF4-FFF2-40B4-BE49-F238E27FC236}">
                <a16:creationId xmlns:a16="http://schemas.microsoft.com/office/drawing/2014/main" id="{E662F9D1-2CDA-47C7-9F43-5ECCE27E9AF2}"/>
              </a:ext>
            </a:extLst>
          </p:cNvPr>
          <p:cNvSpPr/>
          <p:nvPr/>
        </p:nvSpPr>
        <p:spPr>
          <a:xfrm>
            <a:off x="2060283" y="0"/>
            <a:ext cx="814447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How the program will work</a:t>
            </a:r>
          </a:p>
        </p:txBody>
      </p:sp>
      <p:pic>
        <p:nvPicPr>
          <p:cNvPr id="5" name="Picture 3">
            <a:extLst>
              <a:ext uri="{FF2B5EF4-FFF2-40B4-BE49-F238E27FC236}">
                <a16:creationId xmlns:a16="http://schemas.microsoft.com/office/drawing/2014/main" id="{A1EBB86C-355D-4D06-95EB-5552C5A162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181" b="16220"/>
          <a:stretch/>
        </p:blipFill>
        <p:spPr bwMode="auto">
          <a:xfrm>
            <a:off x="7205362" y="3375800"/>
            <a:ext cx="4020324" cy="34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7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30B9CA4-506D-4074-B74F-11D11603F1DB}"/>
              </a:ext>
            </a:extLst>
          </p:cNvPr>
          <p:cNvSpPr/>
          <p:nvPr/>
        </p:nvSpPr>
        <p:spPr>
          <a:xfrm>
            <a:off x="3082390" y="1846724"/>
            <a:ext cx="1003227" cy="717795"/>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900" dirty="0">
              <a:effectLst/>
              <a:ea typeface="Calibri" panose="020F0502020204030204" pitchFamily="34" charset="0"/>
              <a:cs typeface="Times New Roman" panose="02020603050405020304" pitchFamily="18" charset="0"/>
            </a:endParaRPr>
          </a:p>
        </p:txBody>
      </p:sp>
      <p:sp>
        <p:nvSpPr>
          <p:cNvPr id="6" name="Flowchart: Alternate Process 5">
            <a:extLst>
              <a:ext uri="{FF2B5EF4-FFF2-40B4-BE49-F238E27FC236}">
                <a16:creationId xmlns:a16="http://schemas.microsoft.com/office/drawing/2014/main" id="{99BF66A3-C721-4FB6-9FE1-B34BDC565337}"/>
              </a:ext>
            </a:extLst>
          </p:cNvPr>
          <p:cNvSpPr/>
          <p:nvPr/>
        </p:nvSpPr>
        <p:spPr>
          <a:xfrm>
            <a:off x="5249863" y="1846970"/>
            <a:ext cx="1765300" cy="717795"/>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Banner</a:t>
            </a:r>
            <a:endParaRPr lang="en-IN" sz="1100" dirty="0">
              <a:solidFill>
                <a:schemeClr val="bg1"/>
              </a:solidFill>
              <a:effectLst/>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0AA472F0-33B2-4E48-830D-466B6F6A65F5}"/>
              </a:ext>
            </a:extLst>
          </p:cNvPr>
          <p:cNvSpPr/>
          <p:nvPr/>
        </p:nvSpPr>
        <p:spPr>
          <a:xfrm>
            <a:off x="5364161" y="2974049"/>
            <a:ext cx="1536701" cy="717795"/>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Main Menu</a:t>
            </a:r>
            <a:endParaRPr lang="en-IN" sz="1000" dirty="0">
              <a:solidFill>
                <a:schemeClr val="bg1"/>
              </a:solidFill>
              <a:effectLst/>
              <a:ea typeface="Calibri" panose="020F0502020204030204" pitchFamily="34" charset="0"/>
              <a:cs typeface="Times New Roman" panose="02020603050405020304" pitchFamily="18" charset="0"/>
            </a:endParaRPr>
          </a:p>
        </p:txBody>
      </p:sp>
      <p:sp>
        <p:nvSpPr>
          <p:cNvPr id="8" name="Flowchart: Alternate Process 7">
            <a:extLst>
              <a:ext uri="{FF2B5EF4-FFF2-40B4-BE49-F238E27FC236}">
                <a16:creationId xmlns:a16="http://schemas.microsoft.com/office/drawing/2014/main" id="{823A8858-D9CA-44B8-B681-9F66B3508C99}"/>
              </a:ext>
            </a:extLst>
          </p:cNvPr>
          <p:cNvSpPr/>
          <p:nvPr/>
        </p:nvSpPr>
        <p:spPr>
          <a:xfrm>
            <a:off x="7604519" y="4151284"/>
            <a:ext cx="1536700" cy="717794"/>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Stats</a:t>
            </a:r>
            <a:endParaRPr lang="en-IN" sz="1100" dirty="0">
              <a:solidFill>
                <a:schemeClr val="bg1"/>
              </a:solidFill>
              <a:effectLst/>
              <a:ea typeface="Calibri" panose="020F0502020204030204" pitchFamily="34" charset="0"/>
              <a:cs typeface="Times New Roman" panose="02020603050405020304" pitchFamily="18" charset="0"/>
            </a:endParaRPr>
          </a:p>
        </p:txBody>
      </p:sp>
      <p:sp>
        <p:nvSpPr>
          <p:cNvPr id="9" name="Flowchart: Alternate Process 8">
            <a:extLst>
              <a:ext uri="{FF2B5EF4-FFF2-40B4-BE49-F238E27FC236}">
                <a16:creationId xmlns:a16="http://schemas.microsoft.com/office/drawing/2014/main" id="{76B6A911-CF68-468F-B104-DB52E4B519E1}"/>
              </a:ext>
            </a:extLst>
          </p:cNvPr>
          <p:cNvSpPr/>
          <p:nvPr/>
        </p:nvSpPr>
        <p:spPr>
          <a:xfrm>
            <a:off x="5364163" y="4151284"/>
            <a:ext cx="1536700" cy="717794"/>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Matrix</a:t>
            </a:r>
            <a:endParaRPr lang="en-IN" sz="1100" dirty="0">
              <a:solidFill>
                <a:schemeClr val="bg1"/>
              </a:solidFill>
              <a:effectLst/>
              <a:ea typeface="Calibri" panose="020F0502020204030204" pitchFamily="34" charset="0"/>
              <a:cs typeface="Times New Roman" panose="02020603050405020304" pitchFamily="18" charset="0"/>
            </a:endParaRPr>
          </a:p>
        </p:txBody>
      </p:sp>
      <p:sp>
        <p:nvSpPr>
          <p:cNvPr id="10" name="Flowchart: Alternate Process 9">
            <a:extLst>
              <a:ext uri="{FF2B5EF4-FFF2-40B4-BE49-F238E27FC236}">
                <a16:creationId xmlns:a16="http://schemas.microsoft.com/office/drawing/2014/main" id="{472DCB43-E825-4D80-8AB1-E27B7B835BA8}"/>
              </a:ext>
            </a:extLst>
          </p:cNvPr>
          <p:cNvSpPr/>
          <p:nvPr/>
        </p:nvSpPr>
        <p:spPr>
          <a:xfrm>
            <a:off x="2920607" y="4151284"/>
            <a:ext cx="1739900" cy="717794"/>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Calculator</a:t>
            </a:r>
            <a:endParaRPr lang="en-IN" sz="1100" dirty="0">
              <a:solidFill>
                <a:schemeClr val="bg1"/>
              </a:solidFill>
              <a:effectLst/>
              <a:ea typeface="Calibri" panose="020F0502020204030204" pitchFamily="34" charset="0"/>
              <a:cs typeface="Times New Roman" panose="02020603050405020304" pitchFamily="18" charset="0"/>
            </a:endParaRPr>
          </a:p>
        </p:txBody>
      </p:sp>
      <p:sp>
        <p:nvSpPr>
          <p:cNvPr id="11" name="Flowchart: Alternate Process 10">
            <a:extLst>
              <a:ext uri="{FF2B5EF4-FFF2-40B4-BE49-F238E27FC236}">
                <a16:creationId xmlns:a16="http://schemas.microsoft.com/office/drawing/2014/main" id="{BCFC6411-58FD-424C-8985-2E2F95C73495}"/>
              </a:ext>
            </a:extLst>
          </p:cNvPr>
          <p:cNvSpPr/>
          <p:nvPr/>
        </p:nvSpPr>
        <p:spPr>
          <a:xfrm>
            <a:off x="5364163" y="5328518"/>
            <a:ext cx="1536700" cy="717794"/>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Solution</a:t>
            </a:r>
            <a:endParaRPr lang="en-IN" sz="1100" dirty="0">
              <a:solidFill>
                <a:schemeClr val="bg1"/>
              </a:solidFill>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36B2AFF7-106D-4F78-9E9E-3829362BA557}"/>
              </a:ext>
            </a:extLst>
          </p:cNvPr>
          <p:cNvSpPr/>
          <p:nvPr/>
        </p:nvSpPr>
        <p:spPr>
          <a:xfrm>
            <a:off x="7871253" y="2974048"/>
            <a:ext cx="1003227" cy="717795"/>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Exit</a:t>
            </a:r>
            <a:endParaRPr lang="en-IN" sz="1100" dirty="0">
              <a:effectLst/>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3FFE326-7EB9-4CF4-B267-B03533125F0C}"/>
              </a:ext>
            </a:extLst>
          </p:cNvPr>
          <p:cNvCxnSpPr>
            <a:cxnSpLocks/>
            <a:stCxn id="7" idx="2"/>
            <a:endCxn id="9" idx="0"/>
          </p:cNvCxnSpPr>
          <p:nvPr/>
        </p:nvCxnSpPr>
        <p:spPr>
          <a:xfrm>
            <a:off x="6132512" y="3691844"/>
            <a:ext cx="1" cy="45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89EDAD8-08B7-4ADA-9669-FE1E8277B5F4}"/>
              </a:ext>
            </a:extLst>
          </p:cNvPr>
          <p:cNvCxnSpPr>
            <a:stCxn id="6" idx="2"/>
            <a:endCxn id="7" idx="0"/>
          </p:cNvCxnSpPr>
          <p:nvPr/>
        </p:nvCxnSpPr>
        <p:spPr>
          <a:xfrm flipH="1">
            <a:off x="6132512" y="2564765"/>
            <a:ext cx="1" cy="409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1CB2205-D4C4-4A7E-8384-35D5A83A2DF6}"/>
              </a:ext>
            </a:extLst>
          </p:cNvPr>
          <p:cNvCxnSpPr>
            <a:cxnSpLocks/>
            <a:stCxn id="7" idx="2"/>
            <a:endCxn id="9" idx="0"/>
          </p:cNvCxnSpPr>
          <p:nvPr/>
        </p:nvCxnSpPr>
        <p:spPr>
          <a:xfrm>
            <a:off x="6132512" y="3691844"/>
            <a:ext cx="1"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07F727C-CE37-401C-8FFA-0A1AF14D9411}"/>
              </a:ext>
            </a:extLst>
          </p:cNvPr>
          <p:cNvCxnSpPr>
            <a:cxnSpLocks/>
            <a:stCxn id="9" idx="2"/>
            <a:endCxn id="11" idx="0"/>
          </p:cNvCxnSpPr>
          <p:nvPr/>
        </p:nvCxnSpPr>
        <p:spPr>
          <a:xfrm>
            <a:off x="6132513" y="4869078"/>
            <a:ext cx="0"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2F17C48-20B8-4D0E-AF63-DA43786E58E7}"/>
              </a:ext>
            </a:extLst>
          </p:cNvPr>
          <p:cNvCxnSpPr>
            <a:stCxn id="7" idx="2"/>
            <a:endCxn id="8" idx="0"/>
          </p:cNvCxnSpPr>
          <p:nvPr/>
        </p:nvCxnSpPr>
        <p:spPr>
          <a:xfrm>
            <a:off x="6132512" y="3691844"/>
            <a:ext cx="2240357"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02E1B76-5901-47F0-8BCA-712A4FA3C093}"/>
              </a:ext>
            </a:extLst>
          </p:cNvPr>
          <p:cNvCxnSpPr>
            <a:stCxn id="7" idx="2"/>
            <a:endCxn id="10" idx="0"/>
          </p:cNvCxnSpPr>
          <p:nvPr/>
        </p:nvCxnSpPr>
        <p:spPr>
          <a:xfrm flipH="1">
            <a:off x="3790557" y="3691844"/>
            <a:ext cx="2341955"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9736D15-BED9-4D77-89AE-1894CDF045E0}"/>
              </a:ext>
            </a:extLst>
          </p:cNvPr>
          <p:cNvCxnSpPr>
            <a:cxnSpLocks/>
            <a:stCxn id="5" idx="6"/>
            <a:endCxn id="6" idx="1"/>
          </p:cNvCxnSpPr>
          <p:nvPr/>
        </p:nvCxnSpPr>
        <p:spPr>
          <a:xfrm>
            <a:off x="4085617" y="2205622"/>
            <a:ext cx="1164246" cy="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080BCD2-6A07-4826-B231-35F6A34553D1}"/>
              </a:ext>
            </a:extLst>
          </p:cNvPr>
          <p:cNvCxnSpPr>
            <a:stCxn id="7" idx="3"/>
            <a:endCxn id="12" idx="2"/>
          </p:cNvCxnSpPr>
          <p:nvPr/>
        </p:nvCxnSpPr>
        <p:spPr>
          <a:xfrm flipV="1">
            <a:off x="6900862" y="3332946"/>
            <a:ext cx="9703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8CC78F6-A747-41E7-870B-5CBDDE1FC8B1}"/>
              </a:ext>
            </a:extLst>
          </p:cNvPr>
          <p:cNvCxnSpPr>
            <a:cxnSpLocks/>
            <a:stCxn id="11" idx="1"/>
          </p:cNvCxnSpPr>
          <p:nvPr/>
        </p:nvCxnSpPr>
        <p:spPr>
          <a:xfrm flipH="1">
            <a:off x="2295728" y="5687415"/>
            <a:ext cx="3068435"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A0C8C6B-54CE-47C9-BB9D-77B06A5226AE}"/>
              </a:ext>
            </a:extLst>
          </p:cNvPr>
          <p:cNvCxnSpPr>
            <a:cxnSpLocks/>
          </p:cNvCxnSpPr>
          <p:nvPr/>
        </p:nvCxnSpPr>
        <p:spPr>
          <a:xfrm flipV="1">
            <a:off x="2295728" y="3332945"/>
            <a:ext cx="0" cy="235447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47A941E-54FA-41F0-88EA-FE43D077F3FC}"/>
              </a:ext>
            </a:extLst>
          </p:cNvPr>
          <p:cNvCxnSpPr>
            <a:cxnSpLocks/>
            <a:endCxn id="7" idx="1"/>
          </p:cNvCxnSpPr>
          <p:nvPr/>
        </p:nvCxnSpPr>
        <p:spPr>
          <a:xfrm>
            <a:off x="2295728" y="3332947"/>
            <a:ext cx="306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BC1ED821-B8D5-419A-BBDB-44409EE59B44}"/>
              </a:ext>
            </a:extLst>
          </p:cNvPr>
          <p:cNvSpPr/>
          <p:nvPr/>
        </p:nvSpPr>
        <p:spPr>
          <a:xfrm>
            <a:off x="4027449" y="0"/>
            <a:ext cx="421012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effectLst>
                  <a:outerShdw dist="38100" dir="2700000" algn="tl" rotWithShape="0">
                    <a:schemeClr val="accent2"/>
                  </a:outerShdw>
                </a:effectLst>
              </a:rPr>
              <a:t>Flow diagram</a:t>
            </a:r>
          </a:p>
        </p:txBody>
      </p:sp>
      <p:cxnSp>
        <p:nvCxnSpPr>
          <p:cNvPr id="3" name="Straight Arrow Connector 2">
            <a:extLst>
              <a:ext uri="{FF2B5EF4-FFF2-40B4-BE49-F238E27FC236}">
                <a16:creationId xmlns:a16="http://schemas.microsoft.com/office/drawing/2014/main" id="{6DE1AC9C-2839-43B9-8FB3-88EBE8F807A1}"/>
              </a:ext>
            </a:extLst>
          </p:cNvPr>
          <p:cNvCxnSpPr>
            <a:stCxn id="10" idx="2"/>
            <a:endCxn id="11" idx="0"/>
          </p:cNvCxnSpPr>
          <p:nvPr/>
        </p:nvCxnSpPr>
        <p:spPr>
          <a:xfrm>
            <a:off x="3790557" y="4869078"/>
            <a:ext cx="2341956"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0BD3CBB-6AC1-40D2-937F-86A53F369639}"/>
              </a:ext>
            </a:extLst>
          </p:cNvPr>
          <p:cNvCxnSpPr>
            <a:stCxn id="8" idx="2"/>
            <a:endCxn id="11" idx="0"/>
          </p:cNvCxnSpPr>
          <p:nvPr/>
        </p:nvCxnSpPr>
        <p:spPr>
          <a:xfrm flipH="1">
            <a:off x="6132513" y="4869078"/>
            <a:ext cx="2240356" cy="45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277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2E09E708-D179-467A-8F83-93F261EB9CCD}"/>
              </a:ext>
            </a:extLst>
          </p:cNvPr>
          <p:cNvSpPr/>
          <p:nvPr/>
        </p:nvSpPr>
        <p:spPr>
          <a:xfrm>
            <a:off x="4965700" y="99188"/>
            <a:ext cx="2260600" cy="703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Operations</a:t>
            </a:r>
            <a:endParaRPr lang="en-IN" sz="1100">
              <a:effectLst/>
              <a:ea typeface="Calibri" panose="020F0502020204030204" pitchFamily="34"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32E93F47-B9A9-40FE-841E-9E7978CF7DFD}"/>
              </a:ext>
            </a:extLst>
          </p:cNvPr>
          <p:cNvSpPr/>
          <p:nvPr/>
        </p:nvSpPr>
        <p:spPr>
          <a:xfrm>
            <a:off x="5397897" y="1226191"/>
            <a:ext cx="1396206" cy="75183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Matrix</a:t>
            </a:r>
            <a:endParaRPr lang="en-IN" sz="1100">
              <a:effectLst/>
              <a:ea typeface="Calibri" panose="020F0502020204030204" pitchFamily="34"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1C8879FF-F379-4F93-91A2-F807F425F85F}"/>
              </a:ext>
            </a:extLst>
          </p:cNvPr>
          <p:cNvSpPr/>
          <p:nvPr/>
        </p:nvSpPr>
        <p:spPr>
          <a:xfrm>
            <a:off x="7561262" y="1228728"/>
            <a:ext cx="1443038" cy="7493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Statistics</a:t>
            </a:r>
            <a:endParaRPr lang="en-IN" sz="1100" dirty="0">
              <a:effectLst/>
              <a:ea typeface="Calibri" panose="020F0502020204030204" pitchFamily="34"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3839EC52-23C8-4FD9-BFEE-232F6108FAAC}"/>
              </a:ext>
            </a:extLst>
          </p:cNvPr>
          <p:cNvSpPr/>
          <p:nvPr/>
        </p:nvSpPr>
        <p:spPr>
          <a:xfrm>
            <a:off x="3225800" y="2585793"/>
            <a:ext cx="1422400" cy="423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Addition +</a:t>
            </a:r>
            <a:endParaRPr lang="en-IN" sz="1100" dirty="0">
              <a:effectLst/>
              <a:ea typeface="Calibri" panose="020F0502020204030204" pitchFamily="34"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A10298E2-DF01-4723-8B16-ECEF2841458B}"/>
              </a:ext>
            </a:extLst>
          </p:cNvPr>
          <p:cNvSpPr/>
          <p:nvPr/>
        </p:nvSpPr>
        <p:spPr>
          <a:xfrm>
            <a:off x="3225800" y="3784239"/>
            <a:ext cx="1422400" cy="42342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Multiplication *</a:t>
            </a:r>
            <a:endParaRPr lang="en-IN" sz="1050" dirty="0">
              <a:effectLst/>
              <a:ea typeface="Calibri" panose="020F0502020204030204" pitchFamily="34"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E80DF52A-652D-4DBC-B45C-CDBC9A33D763}"/>
              </a:ext>
            </a:extLst>
          </p:cNvPr>
          <p:cNvSpPr/>
          <p:nvPr/>
        </p:nvSpPr>
        <p:spPr>
          <a:xfrm>
            <a:off x="3225800" y="4387361"/>
            <a:ext cx="1422400" cy="423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Division /</a:t>
            </a:r>
            <a:endParaRPr lang="en-IN" sz="1100" dirty="0">
              <a:effectLst/>
              <a:ea typeface="Calibri" panose="020F0502020204030204" pitchFamily="34"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AB1E18F9-8EB7-471B-A6C8-3904FA7EC1FF}"/>
              </a:ext>
            </a:extLst>
          </p:cNvPr>
          <p:cNvSpPr/>
          <p:nvPr/>
        </p:nvSpPr>
        <p:spPr>
          <a:xfrm>
            <a:off x="3225800" y="4994333"/>
            <a:ext cx="1422400" cy="42342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Reminder %</a:t>
            </a:r>
            <a:endParaRPr lang="en-IN" sz="1100">
              <a:effectLst/>
              <a:ea typeface="Calibri" panose="020F0502020204030204" pitchFamily="34" charset="0"/>
              <a:cs typeface="Times New Roman" panose="02020603050405020304" pitchFamily="18" charset="0"/>
            </a:endParaRPr>
          </a:p>
        </p:txBody>
      </p:sp>
      <p:sp>
        <p:nvSpPr>
          <p:cNvPr id="45" name="Rectangle: Rounded Corners 44">
            <a:extLst>
              <a:ext uri="{FF2B5EF4-FFF2-40B4-BE49-F238E27FC236}">
                <a16:creationId xmlns:a16="http://schemas.microsoft.com/office/drawing/2014/main" id="{33ECCB9A-932C-476F-A921-5EEF149590BD}"/>
              </a:ext>
            </a:extLst>
          </p:cNvPr>
          <p:cNvSpPr/>
          <p:nvPr/>
        </p:nvSpPr>
        <p:spPr>
          <a:xfrm>
            <a:off x="3215005" y="5597601"/>
            <a:ext cx="1422400" cy="42342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Factorial !</a:t>
            </a:r>
            <a:endParaRPr lang="en-IN" sz="1100" dirty="0">
              <a:effectLst/>
              <a:ea typeface="Calibri" panose="020F0502020204030204" pitchFamily="34" charset="0"/>
              <a:cs typeface="Times New Roman" panose="02020603050405020304" pitchFamily="18" charset="0"/>
            </a:endParaRPr>
          </a:p>
        </p:txBody>
      </p:sp>
      <p:sp>
        <p:nvSpPr>
          <p:cNvPr id="46" name="Rectangle: Rounded Corners 45">
            <a:extLst>
              <a:ext uri="{FF2B5EF4-FFF2-40B4-BE49-F238E27FC236}">
                <a16:creationId xmlns:a16="http://schemas.microsoft.com/office/drawing/2014/main" id="{ACD7ECAC-9366-4895-B120-C254F09976A9}"/>
              </a:ext>
            </a:extLst>
          </p:cNvPr>
          <p:cNvSpPr/>
          <p:nvPr/>
        </p:nvSpPr>
        <p:spPr>
          <a:xfrm>
            <a:off x="3225800" y="3184938"/>
            <a:ext cx="1422400" cy="41770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Subtraction -</a:t>
            </a:r>
            <a:endParaRPr lang="en-IN" sz="1100" dirty="0">
              <a:effectLst/>
              <a:ea typeface="Calibri" panose="020F0502020204030204" pitchFamily="34" charset="0"/>
              <a:cs typeface="Times New Roman" panose="02020603050405020304" pitchFamily="18" charset="0"/>
            </a:endParaRPr>
          </a:p>
        </p:txBody>
      </p:sp>
      <p:sp>
        <p:nvSpPr>
          <p:cNvPr id="47" name="Rectangle: Rounded Corners 46">
            <a:extLst>
              <a:ext uri="{FF2B5EF4-FFF2-40B4-BE49-F238E27FC236}">
                <a16:creationId xmlns:a16="http://schemas.microsoft.com/office/drawing/2014/main" id="{255EDA10-F563-42B0-A1F6-F962940C2AD9}"/>
              </a:ext>
            </a:extLst>
          </p:cNvPr>
          <p:cNvSpPr/>
          <p:nvPr/>
        </p:nvSpPr>
        <p:spPr>
          <a:xfrm>
            <a:off x="3225800" y="6195329"/>
            <a:ext cx="1422400" cy="42342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Power ^</a:t>
            </a:r>
            <a:endParaRPr lang="en-IN" sz="1100">
              <a:effectLst/>
              <a:ea typeface="Calibri" panose="020F0502020204030204" pitchFamily="34" charset="0"/>
              <a:cs typeface="Times New Roman" panose="02020603050405020304" pitchFamily="18" charset="0"/>
            </a:endParaRPr>
          </a:p>
        </p:txBody>
      </p:sp>
      <p:sp>
        <p:nvSpPr>
          <p:cNvPr id="48" name="Rectangle: Rounded Corners 47">
            <a:extLst>
              <a:ext uri="{FF2B5EF4-FFF2-40B4-BE49-F238E27FC236}">
                <a16:creationId xmlns:a16="http://schemas.microsoft.com/office/drawing/2014/main" id="{432D38FB-C3D0-4B31-83B2-DA2D6D030F12}"/>
              </a:ext>
            </a:extLst>
          </p:cNvPr>
          <p:cNvSpPr/>
          <p:nvPr/>
        </p:nvSpPr>
        <p:spPr>
          <a:xfrm>
            <a:off x="5384800" y="2582722"/>
            <a:ext cx="1422400" cy="423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Addition</a:t>
            </a:r>
            <a:endParaRPr lang="en-IN" sz="1100" dirty="0">
              <a:effectLst/>
              <a:ea typeface="Calibri" panose="020F0502020204030204" pitchFamily="34" charset="0"/>
              <a:cs typeface="Times New Roman" panose="02020603050405020304" pitchFamily="18" charset="0"/>
            </a:endParaRPr>
          </a:p>
        </p:txBody>
      </p:sp>
      <p:sp>
        <p:nvSpPr>
          <p:cNvPr id="49" name="Rectangle: Rounded Corners 48">
            <a:extLst>
              <a:ext uri="{FF2B5EF4-FFF2-40B4-BE49-F238E27FC236}">
                <a16:creationId xmlns:a16="http://schemas.microsoft.com/office/drawing/2014/main" id="{67F776AA-0416-42AC-A34C-FC6A6BDE261F}"/>
              </a:ext>
            </a:extLst>
          </p:cNvPr>
          <p:cNvSpPr/>
          <p:nvPr/>
        </p:nvSpPr>
        <p:spPr>
          <a:xfrm>
            <a:off x="5384800" y="3190833"/>
            <a:ext cx="1422400" cy="41771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Subtraction</a:t>
            </a:r>
            <a:endParaRPr lang="en-IN" sz="1100" dirty="0">
              <a:effectLst/>
              <a:ea typeface="Calibri" panose="020F0502020204030204" pitchFamily="34"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414D0E3B-F0CB-4C69-AB3F-F7AF44D66498}"/>
              </a:ext>
            </a:extLst>
          </p:cNvPr>
          <p:cNvSpPr/>
          <p:nvPr/>
        </p:nvSpPr>
        <p:spPr>
          <a:xfrm>
            <a:off x="5384800" y="3784239"/>
            <a:ext cx="1404937" cy="423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Multiplication</a:t>
            </a:r>
            <a:endParaRPr lang="en-IN" sz="1100">
              <a:effectLst/>
              <a:ea typeface="Calibri" panose="020F0502020204030204" pitchFamily="34"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37159FBE-06CD-4B2A-AFF2-248561365418}"/>
              </a:ext>
            </a:extLst>
          </p:cNvPr>
          <p:cNvSpPr/>
          <p:nvPr/>
        </p:nvSpPr>
        <p:spPr>
          <a:xfrm>
            <a:off x="5393531" y="4387361"/>
            <a:ext cx="1422400" cy="423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Rank</a:t>
            </a:r>
            <a:endParaRPr lang="en-IN" sz="1100">
              <a:effectLst/>
              <a:ea typeface="Calibri" panose="020F0502020204030204" pitchFamily="34" charset="0"/>
              <a:cs typeface="Times New Roman" panose="02020603050405020304" pitchFamily="18" charset="0"/>
            </a:endParaRPr>
          </a:p>
        </p:txBody>
      </p:sp>
      <p:sp>
        <p:nvSpPr>
          <p:cNvPr id="52" name="Rectangle: Rounded Corners 51">
            <a:extLst>
              <a:ext uri="{FF2B5EF4-FFF2-40B4-BE49-F238E27FC236}">
                <a16:creationId xmlns:a16="http://schemas.microsoft.com/office/drawing/2014/main" id="{E89DDE9A-E9D0-40EC-8762-CC6617AD545A}"/>
              </a:ext>
            </a:extLst>
          </p:cNvPr>
          <p:cNvSpPr/>
          <p:nvPr/>
        </p:nvSpPr>
        <p:spPr>
          <a:xfrm>
            <a:off x="5384800" y="4994332"/>
            <a:ext cx="1422400" cy="4179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Eigen Value</a:t>
            </a:r>
            <a:endParaRPr lang="en-IN" sz="1100">
              <a:effectLst/>
              <a:ea typeface="Calibri" panose="020F0502020204030204" pitchFamily="34" charset="0"/>
              <a:cs typeface="Times New Roman" panose="02020603050405020304" pitchFamily="18" charset="0"/>
            </a:endParaRPr>
          </a:p>
        </p:txBody>
      </p:sp>
      <p:sp>
        <p:nvSpPr>
          <p:cNvPr id="53" name="Rectangle: Rounded Corners 52">
            <a:extLst>
              <a:ext uri="{FF2B5EF4-FFF2-40B4-BE49-F238E27FC236}">
                <a16:creationId xmlns:a16="http://schemas.microsoft.com/office/drawing/2014/main" id="{4F39840C-583C-4C51-A380-895FF2A76A48}"/>
              </a:ext>
            </a:extLst>
          </p:cNvPr>
          <p:cNvSpPr/>
          <p:nvPr/>
        </p:nvSpPr>
        <p:spPr>
          <a:xfrm>
            <a:off x="5384800" y="5592879"/>
            <a:ext cx="1422400" cy="42342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Determinant</a:t>
            </a:r>
            <a:endParaRPr lang="en-IN" sz="1100" dirty="0">
              <a:effectLst/>
              <a:ea typeface="Calibri" panose="020F0502020204030204" pitchFamily="34" charset="0"/>
              <a:cs typeface="Times New Roman" panose="02020603050405020304" pitchFamily="18" charset="0"/>
            </a:endParaRPr>
          </a:p>
        </p:txBody>
      </p:sp>
      <p:sp>
        <p:nvSpPr>
          <p:cNvPr id="54" name="Rectangle: Rounded Corners 53">
            <a:extLst>
              <a:ext uri="{FF2B5EF4-FFF2-40B4-BE49-F238E27FC236}">
                <a16:creationId xmlns:a16="http://schemas.microsoft.com/office/drawing/2014/main" id="{DFE59972-EA65-43B3-A3A8-74ED3B706BA5}"/>
              </a:ext>
            </a:extLst>
          </p:cNvPr>
          <p:cNvSpPr/>
          <p:nvPr/>
        </p:nvSpPr>
        <p:spPr>
          <a:xfrm>
            <a:off x="5384800" y="6192002"/>
            <a:ext cx="1422400" cy="42342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Minors</a:t>
            </a:r>
            <a:endParaRPr lang="en-IN" sz="1100">
              <a:effectLst/>
              <a:ea typeface="Calibri" panose="020F0502020204030204" pitchFamily="34" charset="0"/>
              <a:cs typeface="Times New Roman" panose="02020603050405020304" pitchFamily="18" charset="0"/>
            </a:endParaRPr>
          </a:p>
        </p:txBody>
      </p:sp>
      <p:sp>
        <p:nvSpPr>
          <p:cNvPr id="55" name="Rectangle: Rounded Corners 54">
            <a:extLst>
              <a:ext uri="{FF2B5EF4-FFF2-40B4-BE49-F238E27FC236}">
                <a16:creationId xmlns:a16="http://schemas.microsoft.com/office/drawing/2014/main" id="{22E48C0C-B7E9-477B-B7B8-1CEC810422B8}"/>
              </a:ext>
            </a:extLst>
          </p:cNvPr>
          <p:cNvSpPr/>
          <p:nvPr/>
        </p:nvSpPr>
        <p:spPr>
          <a:xfrm>
            <a:off x="7581900" y="2582721"/>
            <a:ext cx="1422400" cy="4688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Summation</a:t>
            </a:r>
            <a:endParaRPr lang="en-IN" sz="1100">
              <a:effectLst/>
              <a:ea typeface="Calibri" panose="020F0502020204030204" pitchFamily="34" charset="0"/>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DC96AA64-B2DC-4391-8449-966322157683}"/>
              </a:ext>
            </a:extLst>
          </p:cNvPr>
          <p:cNvSpPr/>
          <p:nvPr/>
        </p:nvSpPr>
        <p:spPr>
          <a:xfrm>
            <a:off x="7581900" y="3234216"/>
            <a:ext cx="1422400" cy="7366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Fit straight line</a:t>
            </a:r>
            <a:endParaRPr lang="en-IN" sz="1100">
              <a:effectLst/>
              <a:ea typeface="Calibri" panose="020F0502020204030204" pitchFamily="34"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07EDDFD4-1694-45B3-AC0F-0601B7EFA04B}"/>
              </a:ext>
            </a:extLst>
          </p:cNvPr>
          <p:cNvSpPr/>
          <p:nvPr/>
        </p:nvSpPr>
        <p:spPr>
          <a:xfrm>
            <a:off x="7561262" y="4137880"/>
            <a:ext cx="1422400" cy="7493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Line of regression</a:t>
            </a:r>
            <a:endParaRPr lang="en-IN" sz="1100" dirty="0">
              <a:effectLst/>
              <a:ea typeface="Calibri" panose="020F0502020204030204" pitchFamily="34" charset="0"/>
              <a:cs typeface="Times New Roman" panose="02020603050405020304" pitchFamily="18" charset="0"/>
            </a:endParaRPr>
          </a:p>
        </p:txBody>
      </p:sp>
      <p:sp>
        <p:nvSpPr>
          <p:cNvPr id="58" name="Rectangle: Rounded Corners 57">
            <a:extLst>
              <a:ext uri="{FF2B5EF4-FFF2-40B4-BE49-F238E27FC236}">
                <a16:creationId xmlns:a16="http://schemas.microsoft.com/office/drawing/2014/main" id="{8B3E00F0-6149-4066-8B68-72177F712354}"/>
              </a:ext>
            </a:extLst>
          </p:cNvPr>
          <p:cNvSpPr/>
          <p:nvPr/>
        </p:nvSpPr>
        <p:spPr>
          <a:xfrm>
            <a:off x="7561262" y="5054244"/>
            <a:ext cx="1422400" cy="7493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Coefficient of corelation</a:t>
            </a:r>
            <a:endParaRPr lang="en-IN" sz="1100">
              <a:effectLst/>
              <a:ea typeface="Calibri" panose="020F0502020204030204" pitchFamily="34" charset="0"/>
              <a:cs typeface="Times New Roman" panose="02020603050405020304" pitchFamily="18" charset="0"/>
            </a:endParaRPr>
          </a:p>
        </p:txBody>
      </p:sp>
      <p:sp>
        <p:nvSpPr>
          <p:cNvPr id="59" name="Rectangle: Rounded Corners 58">
            <a:extLst>
              <a:ext uri="{FF2B5EF4-FFF2-40B4-BE49-F238E27FC236}">
                <a16:creationId xmlns:a16="http://schemas.microsoft.com/office/drawing/2014/main" id="{2050C3C5-68FC-403B-843B-65923192C2EB}"/>
              </a:ext>
            </a:extLst>
          </p:cNvPr>
          <p:cNvSpPr/>
          <p:nvPr/>
        </p:nvSpPr>
        <p:spPr>
          <a:xfrm>
            <a:off x="7581900" y="5976304"/>
            <a:ext cx="1422400" cy="59912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Numerical Integration</a:t>
            </a:r>
            <a:endParaRPr lang="en-IN" sz="1100" dirty="0">
              <a:effectLst/>
              <a:ea typeface="Calibri" panose="020F0502020204030204" pitchFamily="34" charset="0"/>
              <a:cs typeface="Times New Roman" panose="02020603050405020304" pitchFamily="18" charset="0"/>
            </a:endParaRPr>
          </a:p>
        </p:txBody>
      </p:sp>
      <p:sp>
        <p:nvSpPr>
          <p:cNvPr id="61" name="Rectangle: Rounded Corners 60">
            <a:extLst>
              <a:ext uri="{FF2B5EF4-FFF2-40B4-BE49-F238E27FC236}">
                <a16:creationId xmlns:a16="http://schemas.microsoft.com/office/drawing/2014/main" id="{185804C3-2726-4084-AE3D-BFDE9C333E24}"/>
              </a:ext>
            </a:extLst>
          </p:cNvPr>
          <p:cNvSpPr/>
          <p:nvPr/>
        </p:nvSpPr>
        <p:spPr>
          <a:xfrm>
            <a:off x="3225800" y="1226190"/>
            <a:ext cx="1422399" cy="75183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Calculator</a:t>
            </a:r>
            <a:endParaRPr lang="en-IN" sz="1100" dirty="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44B33E86-5A4A-4CF1-B212-063853F83D4F}"/>
              </a:ext>
            </a:extLst>
          </p:cNvPr>
          <p:cNvCxnSpPr>
            <a:stCxn id="61" idx="2"/>
            <a:endCxn id="41" idx="0"/>
          </p:cNvCxnSpPr>
          <p:nvPr/>
        </p:nvCxnSpPr>
        <p:spPr>
          <a:xfrm>
            <a:off x="3937000" y="1978027"/>
            <a:ext cx="0" cy="607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D51D292-901A-481B-AB9B-B7176CB23F05}"/>
              </a:ext>
            </a:extLst>
          </p:cNvPr>
          <p:cNvCxnSpPr>
            <a:stCxn id="38" idx="2"/>
            <a:endCxn id="48" idx="0"/>
          </p:cNvCxnSpPr>
          <p:nvPr/>
        </p:nvCxnSpPr>
        <p:spPr>
          <a:xfrm>
            <a:off x="6096000" y="1978028"/>
            <a:ext cx="0" cy="604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93943D3-932A-4894-8180-173FBB86FDC3}"/>
              </a:ext>
            </a:extLst>
          </p:cNvPr>
          <p:cNvCxnSpPr>
            <a:stCxn id="40" idx="2"/>
            <a:endCxn id="55" idx="0"/>
          </p:cNvCxnSpPr>
          <p:nvPr/>
        </p:nvCxnSpPr>
        <p:spPr>
          <a:xfrm>
            <a:off x="8282781" y="1978028"/>
            <a:ext cx="10319" cy="60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F0F47746-9AA5-446F-B702-97EB9C3EB888}"/>
              </a:ext>
            </a:extLst>
          </p:cNvPr>
          <p:cNvCxnSpPr>
            <a:stCxn id="37" idx="4"/>
            <a:endCxn id="61" idx="0"/>
          </p:cNvCxnSpPr>
          <p:nvPr/>
        </p:nvCxnSpPr>
        <p:spPr>
          <a:xfrm flipH="1">
            <a:off x="3937000" y="802768"/>
            <a:ext cx="2159000" cy="423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5521B925-2D20-497F-B77F-EC6401DA2478}"/>
              </a:ext>
            </a:extLst>
          </p:cNvPr>
          <p:cNvCxnSpPr>
            <a:stCxn id="37" idx="4"/>
            <a:endCxn id="38" idx="0"/>
          </p:cNvCxnSpPr>
          <p:nvPr/>
        </p:nvCxnSpPr>
        <p:spPr>
          <a:xfrm>
            <a:off x="6096000" y="802768"/>
            <a:ext cx="0" cy="423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C7DC326A-2E1E-456F-8FB0-5E20F53C0B07}"/>
              </a:ext>
            </a:extLst>
          </p:cNvPr>
          <p:cNvCxnSpPr>
            <a:stCxn id="37" idx="4"/>
            <a:endCxn id="40" idx="0"/>
          </p:cNvCxnSpPr>
          <p:nvPr/>
        </p:nvCxnSpPr>
        <p:spPr>
          <a:xfrm>
            <a:off x="6096000" y="802768"/>
            <a:ext cx="2186781" cy="425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BF0CAB03-BCF3-4EA6-AE09-E8A46570C2DE}"/>
              </a:ext>
            </a:extLst>
          </p:cNvPr>
          <p:cNvSpPr/>
          <p:nvPr/>
        </p:nvSpPr>
        <p:spPr>
          <a:xfrm>
            <a:off x="1038643" y="147229"/>
            <a:ext cx="3598761" cy="461665"/>
          </a:xfrm>
          <a:prstGeom prst="rect">
            <a:avLst/>
          </a:prstGeom>
          <a:noFill/>
        </p:spPr>
        <p:txBody>
          <a:bodyPr wrap="squar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lumMod val="40000"/>
                      <a:lumOff val="60000"/>
                    </a:schemeClr>
                  </a:outerShdw>
                </a:effectLst>
                <a:cs typeface="Times New Roman" panose="02020603050405020304" pitchFamily="18" charset="0"/>
              </a:rPr>
              <a:t>Operational Specification :</a:t>
            </a:r>
          </a:p>
        </p:txBody>
      </p:sp>
    </p:spTree>
    <p:extLst>
      <p:ext uri="{BB962C8B-B14F-4D97-AF65-F5344CB8AC3E}">
        <p14:creationId xmlns:p14="http://schemas.microsoft.com/office/powerpoint/2010/main" val="182065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49702F65-FF04-4EB2-A874-3827FB4E9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219" y="381000"/>
            <a:ext cx="3101975"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9DB8E803-A917-4213-B911-4E4BB95FA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06" y="425450"/>
            <a:ext cx="31019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26C1CA1B-BA05-460F-B8C7-AF034F52F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219" y="3886200"/>
            <a:ext cx="310197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a:extLst>
              <a:ext uri="{FF2B5EF4-FFF2-40B4-BE49-F238E27FC236}">
                <a16:creationId xmlns:a16="http://schemas.microsoft.com/office/drawing/2014/main" id="{D9294AD9-BAB3-4063-BA7F-63A116B0A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805" y="3886200"/>
            <a:ext cx="310197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a:extLst>
              <a:ext uri="{FF2B5EF4-FFF2-40B4-BE49-F238E27FC236}">
                <a16:creationId xmlns:a16="http://schemas.microsoft.com/office/drawing/2014/main" id="{9B8F08B3-542A-43C1-9DBD-843606126EFD}"/>
              </a:ext>
            </a:extLst>
          </p:cNvPr>
          <p:cNvSpPr txBox="1">
            <a:spLocks noChangeArrowheads="1"/>
          </p:cNvSpPr>
          <p:nvPr/>
        </p:nvSpPr>
        <p:spPr bwMode="auto">
          <a:xfrm>
            <a:off x="2352948" y="2933091"/>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Main menu</a:t>
            </a:r>
            <a:endParaRPr lang="en-IN" altLang="en-US" dirty="0"/>
          </a:p>
        </p:txBody>
      </p:sp>
      <p:sp>
        <p:nvSpPr>
          <p:cNvPr id="9" name="TextBox 13">
            <a:extLst>
              <a:ext uri="{FF2B5EF4-FFF2-40B4-BE49-F238E27FC236}">
                <a16:creationId xmlns:a16="http://schemas.microsoft.com/office/drawing/2014/main" id="{EE377967-3041-4224-969B-1539D3753CB1}"/>
              </a:ext>
            </a:extLst>
          </p:cNvPr>
          <p:cNvSpPr txBox="1">
            <a:spLocks noChangeArrowheads="1"/>
          </p:cNvSpPr>
          <p:nvPr/>
        </p:nvSpPr>
        <p:spPr bwMode="auto">
          <a:xfrm>
            <a:off x="6763023" y="2942616"/>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Calculator</a:t>
            </a:r>
            <a:endParaRPr lang="en-IN" altLang="en-US"/>
          </a:p>
        </p:txBody>
      </p:sp>
      <p:sp>
        <p:nvSpPr>
          <p:cNvPr id="10" name="TextBox 14">
            <a:extLst>
              <a:ext uri="{FF2B5EF4-FFF2-40B4-BE49-F238E27FC236}">
                <a16:creationId xmlns:a16="http://schemas.microsoft.com/office/drawing/2014/main" id="{43BD82F8-14DA-4C77-BA61-137D275ED614}"/>
              </a:ext>
            </a:extLst>
          </p:cNvPr>
          <p:cNvSpPr txBox="1">
            <a:spLocks noChangeArrowheads="1"/>
          </p:cNvSpPr>
          <p:nvPr/>
        </p:nvSpPr>
        <p:spPr bwMode="auto">
          <a:xfrm>
            <a:off x="2352948" y="6431941"/>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Matrix menu</a:t>
            </a:r>
            <a:endParaRPr lang="en-IN" altLang="en-US"/>
          </a:p>
        </p:txBody>
      </p:sp>
      <p:sp>
        <p:nvSpPr>
          <p:cNvPr id="11" name="TextBox 15">
            <a:extLst>
              <a:ext uri="{FF2B5EF4-FFF2-40B4-BE49-F238E27FC236}">
                <a16:creationId xmlns:a16="http://schemas.microsoft.com/office/drawing/2014/main" id="{94AC5FBD-9FCF-46FF-A21A-44CA095D6C62}"/>
              </a:ext>
            </a:extLst>
          </p:cNvPr>
          <p:cNvSpPr txBox="1">
            <a:spLocks noChangeArrowheads="1"/>
          </p:cNvSpPr>
          <p:nvPr/>
        </p:nvSpPr>
        <p:spPr bwMode="auto">
          <a:xfrm>
            <a:off x="6763023" y="6431941"/>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Statistics menu</a:t>
            </a:r>
            <a:endParaRPr lang="en-IN" altLang="en-US"/>
          </a:p>
        </p:txBody>
      </p:sp>
    </p:spTree>
    <p:extLst>
      <p:ext uri="{BB962C8B-B14F-4D97-AF65-F5344CB8AC3E}">
        <p14:creationId xmlns:p14="http://schemas.microsoft.com/office/powerpoint/2010/main" val="2862622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379</TotalTime>
  <Words>697</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Symbol</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Me</cp:lastModifiedBy>
  <cp:revision>8</cp:revision>
  <dcterms:created xsi:type="dcterms:W3CDTF">2021-08-08T12:08:43Z</dcterms:created>
  <dcterms:modified xsi:type="dcterms:W3CDTF">2021-08-10T11:22:13Z</dcterms:modified>
</cp:coreProperties>
</file>