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1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7/9/2018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7/9/2018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7/9/2018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7/9/2018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7/9/2018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7/9/2018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7/9/2018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7/9/2018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7/9/2018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7/9/2018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7/9/2018</a:t>
            </a:fld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FA14602-5D20-4F66-8298-0575473F1469}" type="datetimeFigureOut">
              <a:rPr lang="en-SG" smtClean="0"/>
              <a:pPr/>
              <a:t>7/9/2018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med">
    <p:wedge/>
  </p:transition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4.emf"/><Relationship Id="rId4" Type="http://schemas.openxmlformats.org/officeDocument/2006/relationships/image" Target="../media/image2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Exploratory Data Analysis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764704"/>
            <a:ext cx="3168352" cy="16416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130" y="3573016"/>
            <a:ext cx="2006697" cy="15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14619"/>
      </p:ext>
    </p:extLst>
  </p:cSld>
  <p:clrMapOvr>
    <a:masterClrMapping/>
  </p:clrMapOvr>
  <p:transition spd="med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br>
              <a:rPr lang="en-SG" sz="3200" dirty="0"/>
            </a:br>
            <a:r>
              <a:rPr lang="en-SG" sz="3200" dirty="0"/>
              <a:t>Q3: does</a:t>
            </a:r>
            <a:r>
              <a:rPr lang="en-US" sz="3200" dirty="0"/>
              <a:t> fuel type play a role in car purchase?</a:t>
            </a:r>
            <a:br>
              <a:rPr lang="en-US" sz="3200" dirty="0"/>
            </a:b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To plot a </a:t>
            </a:r>
            <a:r>
              <a:rPr lang="en-US" sz="1200" b="1" i="1" dirty="0"/>
              <a:t>pie chart</a:t>
            </a:r>
            <a:r>
              <a:rPr lang="en-US" sz="1200" dirty="0"/>
              <a:t> that gives info related to the proportions of different fuel types used by vehicles.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Visualizations:</a:t>
            </a:r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Findings: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We can infer that  the customers are quite keen on purchasing gas cars.</a:t>
            </a:r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92896"/>
            <a:ext cx="44196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5441724"/>
      </p:ext>
    </p:extLst>
  </p:cSld>
  <p:clrMapOvr>
    <a:masterClrMapping/>
  </p:clrMapOvr>
  <p:transition spd="med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br>
              <a:rPr lang="en-SG" sz="3200" dirty="0"/>
            </a:br>
            <a:r>
              <a:rPr lang="en-SG" sz="3200" dirty="0"/>
              <a:t>Q4: Is mileage better in cities or highway</a:t>
            </a:r>
            <a:r>
              <a:rPr lang="en-US" sz="3200" dirty="0"/>
              <a:t>?</a:t>
            </a:r>
            <a:br>
              <a:rPr lang="en-US" sz="3200" dirty="0"/>
            </a:b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To plot a </a:t>
            </a:r>
            <a:r>
              <a:rPr lang="en-US" sz="1200" b="1" i="1" dirty="0"/>
              <a:t>box plot</a:t>
            </a:r>
            <a:r>
              <a:rPr lang="en-US" sz="1200" dirty="0"/>
              <a:t> that tells how mileages  differ in cities and highways and the way the data is distributed.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Visualizations:</a:t>
            </a:r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Findings: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Can infer that highway mpg is more than city mpg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There are no outliers (that is no extreme cases of mpg)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Data is well spread out in city mpg compared to highway mpg</a:t>
            </a:r>
            <a:r>
              <a:rPr lang="en-US" sz="1200" dirty="0"/>
              <a:t>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City mpg seems to be more normally distributed than highway mpg</a:t>
            </a:r>
            <a:endParaRPr lang="en-US" sz="1200" dirty="0"/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4" y="2492896"/>
            <a:ext cx="3788372" cy="2693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068956"/>
      </p:ext>
    </p:extLst>
  </p:cSld>
  <p:clrMapOvr>
    <a:masterClrMapping/>
  </p:clrMapOvr>
  <p:transition spd="med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r>
              <a:rPr lang="en-SG" sz="3200" dirty="0"/>
              <a:t>Q5: </a:t>
            </a:r>
            <a:r>
              <a:rPr lang="en-US" sz="3200" dirty="0"/>
              <a:t>Which body style is preferred</a:t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To plot a </a:t>
            </a:r>
            <a:r>
              <a:rPr lang="en-US" sz="1200" b="1" i="1" dirty="0"/>
              <a:t>Swarmplot</a:t>
            </a:r>
            <a:r>
              <a:rPr lang="en-US" sz="1200" dirty="0"/>
              <a:t> to find the buying patterns of customers based on body style and price.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Here </a:t>
            </a:r>
            <a:r>
              <a:rPr lang="en-US" sz="1200" b="1" i="1" dirty="0"/>
              <a:t>Swarmplot </a:t>
            </a:r>
            <a:r>
              <a:rPr lang="en-US" sz="1200" dirty="0"/>
              <a:t>is used as it enables to plot categorical data and avoids overlapping points to get the actual feel of data.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Visualizations:</a:t>
            </a:r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92896"/>
            <a:ext cx="3108483" cy="436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48680"/>
            <a:ext cx="1368152" cy="830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3455644"/>
      </p:ext>
    </p:extLst>
  </p:cSld>
  <p:clrMapOvr>
    <a:masterClrMapping/>
  </p:clrMapOvr>
  <p:transition spd="med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Continued….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Findings: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Sedan seems to be more popular choice with a wide range of price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Hatchback and wagon price range is similar. Hatchback seems popular among these 2. You can fold down the rear seats in nearly all hatchbacks, allowing for significantly more cargo space.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Not many people are preferring convertible and hardtop. These seem to be sports variety with limited customers.</a:t>
            </a:r>
          </a:p>
          <a:p>
            <a:pPr marL="457200" lvl="1" indent="0">
              <a:buNone/>
            </a:pPr>
            <a:r>
              <a:rPr lang="en-US" sz="1200" b="1" dirty="0"/>
              <a:t>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To confirm the second point, we would like to do additional hypothesis of body style against wheel base.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662" y="3356992"/>
            <a:ext cx="2012875" cy="33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722113"/>
      </p:ext>
    </p:extLst>
  </p:cSld>
  <p:clrMapOvr>
    <a:masterClrMapping/>
  </p:clrMapOvr>
  <p:transition spd="med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Continued…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Findings: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Can confirm above understanding that even though hatchback and wagon have similar wheel base, the design of hatchbacks allow for flexibility in space and hence is more preferred</a:t>
            </a:r>
          </a:p>
        </p:txBody>
      </p:sp>
    </p:spTree>
    <p:extLst>
      <p:ext uri="{BB962C8B-B14F-4D97-AF65-F5344CB8AC3E}">
        <p14:creationId xmlns:p14="http://schemas.microsoft.com/office/powerpoint/2010/main" val="4231514729"/>
      </p:ext>
    </p:extLst>
  </p:cSld>
  <p:clrMapOvr>
    <a:masterClrMapping/>
  </p:clrMapOvr>
  <p:transition spd="med"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br>
              <a:rPr lang="en-SG" sz="3200" dirty="0"/>
            </a:br>
            <a:br>
              <a:rPr lang="en-SG" sz="3200" dirty="0"/>
            </a:br>
            <a:r>
              <a:rPr lang="en-SG" sz="3200" dirty="0"/>
              <a:t>Q6: Which cars are safe ?</a:t>
            </a:r>
            <a:br>
              <a:rPr lang="en-SG" sz="3200" dirty="0"/>
            </a:br>
            <a:r>
              <a:rPr lang="en-US" sz="3200" dirty="0"/>
              <a:t> </a:t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To plot a </a:t>
            </a:r>
            <a:r>
              <a:rPr lang="en-US" sz="1200" b="1" i="1" dirty="0"/>
              <a:t>Swarmplot</a:t>
            </a:r>
            <a:r>
              <a:rPr lang="en-US" sz="1200" dirty="0"/>
              <a:t> to risk ratings of vehicles for various make.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Here </a:t>
            </a:r>
            <a:r>
              <a:rPr lang="en-US" sz="1200" b="1" i="1" dirty="0"/>
              <a:t>Swarmplot </a:t>
            </a:r>
            <a:r>
              <a:rPr lang="en-US" sz="1200" dirty="0"/>
              <a:t>is used as it enables to plot categorical data and avoids overlapping points to get the actual feel of data.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Visualizations:</a:t>
            </a:r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Findings: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Safe cars are Volvo (safest with 11 cars) followed by Peugot (11 cars) and Jaguar (3 cars)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Risky car are Porsche (4 cars) and Saab (3 cars each for risk rating of 2 and 3)</a:t>
            </a:r>
            <a:r>
              <a:rPr lang="en-US" sz="1200" dirty="0"/>
              <a:t> </a:t>
            </a:r>
          </a:p>
          <a:p>
            <a:pPr marL="457200" lvl="1" indent="0">
              <a:buNone/>
            </a:pPr>
            <a:endParaRPr lang="en-US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725" y="3006849"/>
            <a:ext cx="92297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60648"/>
            <a:ext cx="2016224" cy="117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98138"/>
      </p:ext>
    </p:extLst>
  </p:cSld>
  <p:clrMapOvr>
    <a:masterClrMapping/>
  </p:clrMapOvr>
  <p:transition spd="med"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br>
              <a:rPr lang="en-SG" sz="3200" dirty="0"/>
            </a:br>
            <a:r>
              <a:rPr lang="en-SG" sz="3200" dirty="0"/>
              <a:t>Q7: F</a:t>
            </a:r>
            <a:r>
              <a:rPr lang="en-US" sz="3200" dirty="0"/>
              <a:t>or same mileage cars, which fuel type cars are costlier ?</a:t>
            </a:r>
            <a:br>
              <a:rPr lang="en-US" sz="3200" dirty="0"/>
            </a:b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To plot the </a:t>
            </a:r>
            <a:r>
              <a:rPr lang="en-US" sz="1200" b="1" i="1" dirty="0"/>
              <a:t>bar plot</a:t>
            </a:r>
            <a:r>
              <a:rPr lang="en-US" sz="1200" dirty="0"/>
              <a:t> of fuel type, price and city mpg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Visualizations:</a:t>
            </a:r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Findings: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For high priced vehicles, gas is preferred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For different fuel type cars giving same mileage, diesel vehicles are more costlier than gas vehicles </a:t>
            </a:r>
            <a:r>
              <a:rPr lang="en-US" sz="1200" dirty="0"/>
              <a:t> </a:t>
            </a:r>
          </a:p>
          <a:p>
            <a:pPr marL="457200" lvl="1" indent="0">
              <a:buNone/>
            </a:pPr>
            <a:endParaRPr lang="en-US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636912"/>
            <a:ext cx="5976664" cy="291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197335"/>
      </p:ext>
    </p:extLst>
  </p:cSld>
  <p:clrMapOvr>
    <a:masterClrMapping/>
  </p:clrMapOvr>
  <p:transition spd="med"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br>
              <a:rPr lang="en-SG" sz="3200" dirty="0"/>
            </a:br>
            <a:r>
              <a:rPr lang="en-SG" sz="3200" dirty="0"/>
              <a:t>Q8: </a:t>
            </a:r>
            <a:r>
              <a:rPr lang="en-US" sz="3200" dirty="0"/>
              <a:t>Which drive wheels is preferred and why ?</a:t>
            </a:r>
            <a:br>
              <a:rPr lang="en-US" sz="3200" dirty="0"/>
            </a:br>
            <a:br>
              <a:rPr lang="en-US" sz="3200" dirty="0"/>
            </a:b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To plot a horizontal </a:t>
            </a:r>
            <a:r>
              <a:rPr lang="en-US" sz="1200" b="1" i="1" dirty="0"/>
              <a:t>bar plot</a:t>
            </a:r>
            <a:r>
              <a:rPr lang="en-US" sz="1200" dirty="0"/>
              <a:t> of make, curb-weight and drive wheel.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Here horizontal plot is used so as to display the make.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Visualizations:</a:t>
            </a:r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Findings: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Front wheel drive (fwd) and rear wheel drive (rwd) are preferred compared to four wheel drive(4wd)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The most preferred is rwd. The curb weight of rwd is highest amongst all. Rwd provide better balance and is preferred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Mercedes Benz and jaguar have the highest curb weight. Chevrolet has the least. </a:t>
            </a:r>
            <a:r>
              <a:rPr lang="en-US" sz="1200" dirty="0"/>
              <a:t> </a:t>
            </a:r>
          </a:p>
          <a:p>
            <a:pPr marL="457200" lvl="1" indent="0">
              <a:buNone/>
            </a:pPr>
            <a:endParaRPr lang="en-US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marL="457200" lvl="1" indent="0">
              <a:buNone/>
            </a:pPr>
            <a:endParaRPr lang="en-SG" sz="1200" b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089672"/>
              </p:ext>
            </p:extLst>
          </p:nvPr>
        </p:nvGraphicFramePr>
        <p:xfrm>
          <a:off x="1403648" y="2965818"/>
          <a:ext cx="1080120" cy="534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Packager Shell Object" showAsIcon="1" r:id="rId3" imgW="1307520" imgH="647640" progId="Package">
                  <p:embed/>
                </p:oleObj>
              </mc:Choice>
              <mc:Fallback>
                <p:oleObj name="Packager Shell Object" showAsIcon="1" r:id="rId3" imgW="1307520" imgH="647640" progId="Package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965818"/>
                        <a:ext cx="1080120" cy="5348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48680"/>
            <a:ext cx="2330450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3493489"/>
      </p:ext>
    </p:extLst>
  </p:cSld>
  <p:clrMapOvr>
    <a:masterClrMapping/>
  </p:clrMapOvr>
  <p:transition spd="med">
    <p:wedg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br>
              <a:rPr lang="en-SG" sz="3200" dirty="0"/>
            </a:br>
            <a:br>
              <a:rPr lang="en-SG" sz="3200" dirty="0"/>
            </a:br>
            <a:r>
              <a:rPr lang="en-SG" sz="3200" dirty="0"/>
              <a:t>Q9: </a:t>
            </a:r>
            <a:r>
              <a:rPr lang="en-US" sz="3200" dirty="0"/>
              <a:t>What  factors impact  automobile pricing ?</a:t>
            </a:r>
            <a:br>
              <a:rPr lang="en-US" sz="3200" dirty="0"/>
            </a:br>
            <a:br>
              <a:rPr lang="en-US" sz="3200" dirty="0"/>
            </a:b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To plot a </a:t>
            </a:r>
            <a:r>
              <a:rPr lang="en-US" sz="1200" b="1" i="1" dirty="0"/>
              <a:t>scatter plot</a:t>
            </a:r>
            <a:r>
              <a:rPr lang="en-US" sz="1200" dirty="0"/>
              <a:t> of price with various variables such as wheel-base, curb-weight and so on.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Visualizations:</a:t>
            </a:r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Findings:</a:t>
            </a:r>
          </a:p>
          <a:p>
            <a:pPr marL="457200" lvl="1" indent="0">
              <a:buNone/>
            </a:pPr>
            <a:r>
              <a:rPr lang="en-SG" sz="1200" b="1" dirty="0"/>
              <a:t>	- Positive relationship of price with:</a:t>
            </a:r>
          </a:p>
          <a:p>
            <a:pPr marL="457200" lvl="1" indent="0">
              <a:buNone/>
            </a:pPr>
            <a:r>
              <a:rPr lang="en-SG" sz="1200" dirty="0"/>
              <a:t>		Wheel base (though there are some outliers that doesn’t fit nicely)</a:t>
            </a:r>
          </a:p>
          <a:p>
            <a:pPr marL="457200" lvl="1" indent="0">
              <a:buNone/>
            </a:pPr>
            <a:r>
              <a:rPr lang="en-SG" sz="1200" dirty="0"/>
              <a:t>		Length</a:t>
            </a:r>
          </a:p>
          <a:p>
            <a:pPr marL="457200" lvl="1" indent="0">
              <a:buNone/>
            </a:pPr>
            <a:r>
              <a:rPr lang="en-SG" sz="1200" dirty="0"/>
              <a:t>		Width</a:t>
            </a:r>
          </a:p>
          <a:p>
            <a:pPr marL="457200" lvl="1" indent="0">
              <a:buNone/>
            </a:pPr>
            <a:r>
              <a:rPr lang="en-SG" sz="1200" dirty="0"/>
              <a:t>		Curb weight</a:t>
            </a:r>
          </a:p>
          <a:p>
            <a:pPr marL="457200" lvl="1" indent="0">
              <a:buNone/>
            </a:pPr>
            <a:r>
              <a:rPr lang="en-SG" sz="1200" dirty="0"/>
              <a:t>		horsepower (though there are some outliers that doesn’t fit nicely)</a:t>
            </a:r>
            <a:endParaRPr lang="en-US" sz="1200" dirty="0"/>
          </a:p>
          <a:p>
            <a:pPr marL="457200" lvl="1" indent="0">
              <a:buNone/>
            </a:pPr>
            <a:r>
              <a:rPr lang="en-SG" sz="1200" dirty="0"/>
              <a:t>	</a:t>
            </a:r>
            <a:r>
              <a:rPr lang="en-SG" sz="1200" b="1" dirty="0"/>
              <a:t>- Negative relationship of price with:</a:t>
            </a:r>
          </a:p>
          <a:p>
            <a:pPr marL="411480" lvl="1" indent="0">
              <a:buNone/>
            </a:pPr>
            <a:r>
              <a:rPr lang="en-SG" sz="1200" dirty="0"/>
              <a:t>		mpg</a:t>
            </a:r>
          </a:p>
          <a:p>
            <a:pPr marL="411480" lvl="1" indent="0">
              <a:buNone/>
            </a:pPr>
            <a:r>
              <a:rPr lang="en-SG" sz="1200" b="1" dirty="0"/>
              <a:t>  	- No relationship of price with rest all variables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marL="457200" lvl="1" indent="0">
              <a:buNone/>
            </a:pPr>
            <a:endParaRPr lang="en-SG" sz="1200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961357"/>
              </p:ext>
            </p:extLst>
          </p:nvPr>
        </p:nvGraphicFramePr>
        <p:xfrm>
          <a:off x="1475656" y="2636912"/>
          <a:ext cx="914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Document" showAsIcon="1" r:id="rId3" imgW="914400" imgH="714240" progId="Word.Document.12">
                  <p:embed/>
                </p:oleObj>
              </mc:Choice>
              <mc:Fallback>
                <p:oleObj name="Document" showAsIcon="1" r:id="rId3" imgW="914400" imgH="714240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636912"/>
                        <a:ext cx="91440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8196911"/>
      </p:ext>
    </p:extLst>
  </p:cSld>
  <p:clrMapOvr>
    <a:masterClrMapping/>
  </p:clrMapOvr>
  <p:transition spd="med">
    <p:wedg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br>
              <a:rPr lang="en-SG" sz="3200" dirty="0"/>
            </a:br>
            <a:br>
              <a:rPr lang="en-SG" sz="3200" dirty="0"/>
            </a:br>
            <a:r>
              <a:rPr lang="en-SG" sz="3200" dirty="0"/>
              <a:t>Q10: </a:t>
            </a:r>
            <a:r>
              <a:rPr lang="en-US" sz="3200" dirty="0"/>
              <a:t>What  factors  impact  mileage?</a:t>
            </a:r>
            <a:br>
              <a:rPr lang="en-US" sz="3200" dirty="0"/>
            </a:br>
            <a:br>
              <a:rPr lang="en-US" sz="3200" dirty="0"/>
            </a:b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To plot a </a:t>
            </a:r>
            <a:r>
              <a:rPr lang="en-US" sz="1200" b="1" i="1" dirty="0"/>
              <a:t>scatter plot</a:t>
            </a:r>
            <a:r>
              <a:rPr lang="en-US" sz="1200" dirty="0"/>
              <a:t> of city mpg with various variables such as wheel-base, curb-weight and so on.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Visualizations:</a:t>
            </a:r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Findings:</a:t>
            </a:r>
          </a:p>
          <a:p>
            <a:pPr marL="457200" lvl="1" indent="0">
              <a:buNone/>
            </a:pPr>
            <a:r>
              <a:rPr lang="en-SG" sz="1200" b="1" dirty="0"/>
              <a:t>	- Negative relationship of city mpg with:</a:t>
            </a:r>
          </a:p>
          <a:p>
            <a:pPr marL="411480" lvl="1" indent="0">
              <a:buNone/>
            </a:pPr>
            <a:r>
              <a:rPr lang="en-SG" sz="1200" dirty="0"/>
              <a:t>		wheel base</a:t>
            </a:r>
          </a:p>
          <a:p>
            <a:pPr marL="411480" lvl="1" indent="0">
              <a:buNone/>
            </a:pPr>
            <a:r>
              <a:rPr lang="en-SG" sz="1200" dirty="0"/>
              <a:t>		Length (though there are some outliers that doesn’t fit nicely)</a:t>
            </a:r>
          </a:p>
          <a:p>
            <a:pPr marL="411480" lvl="1" indent="0">
              <a:buNone/>
            </a:pPr>
            <a:r>
              <a:rPr lang="en-SG" sz="1200" dirty="0"/>
              <a:t>		Width</a:t>
            </a:r>
          </a:p>
          <a:p>
            <a:pPr marL="411480" lvl="1" indent="0">
              <a:buNone/>
            </a:pPr>
            <a:r>
              <a:rPr lang="en-SG" sz="1200" dirty="0"/>
              <a:t>		Curb weight</a:t>
            </a:r>
          </a:p>
          <a:p>
            <a:pPr marL="411480" lvl="1" indent="0">
              <a:buNone/>
            </a:pPr>
            <a:r>
              <a:rPr lang="en-SG" sz="1200" dirty="0"/>
              <a:t>		Engine-size</a:t>
            </a:r>
          </a:p>
          <a:p>
            <a:pPr marL="411480" lvl="1" indent="0">
              <a:buNone/>
            </a:pPr>
            <a:r>
              <a:rPr lang="en-SG" sz="1200" dirty="0"/>
              <a:t>		horsepower</a:t>
            </a:r>
          </a:p>
          <a:p>
            <a:pPr marL="411480" lvl="1" indent="0">
              <a:buNone/>
            </a:pPr>
            <a:r>
              <a:rPr lang="en-SG" sz="1200" dirty="0"/>
              <a:t>		price</a:t>
            </a:r>
          </a:p>
          <a:p>
            <a:pPr marL="411480" lvl="1" indent="0">
              <a:buNone/>
            </a:pPr>
            <a:r>
              <a:rPr lang="en-SG" sz="1200" b="1" dirty="0"/>
              <a:t>  	- No relationship of city mpg with rest all variables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marL="457200" lvl="1" indent="0">
              <a:buNone/>
            </a:pPr>
            <a:endParaRPr lang="en-SG" sz="1200" b="1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746550"/>
              </p:ext>
            </p:extLst>
          </p:nvPr>
        </p:nvGraphicFramePr>
        <p:xfrm>
          <a:off x="1331640" y="2564904"/>
          <a:ext cx="914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Document" showAsIcon="1" r:id="rId3" imgW="914400" imgH="714240" progId="Word.Document.12">
                  <p:embed/>
                </p:oleObj>
              </mc:Choice>
              <mc:Fallback>
                <p:oleObj name="Document" showAsIcon="1" r:id="rId3" imgW="914400" imgH="714240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564904"/>
                        <a:ext cx="91440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6775159"/>
      </p:ext>
    </p:extLst>
  </p:cSld>
  <p:clrMapOvr>
    <a:masterClrMapping/>
  </p:clrMapOvr>
  <p:transition spd="med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SG" dirty="0"/>
            </a:br>
            <a:r>
              <a:rPr lang="en-SG" dirty="0"/>
              <a:t> </a:t>
            </a:r>
            <a:br>
              <a:rPr lang="en-SG" dirty="0"/>
            </a:br>
            <a:r>
              <a:rPr lang="en-SG" sz="3600" dirty="0"/>
              <a:t>Domain &amp; topic of project 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Domain:</a:t>
            </a:r>
            <a:r>
              <a:rPr lang="en-US" sz="2400" dirty="0"/>
              <a:t> Automobile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Topic: </a:t>
            </a:r>
            <a:r>
              <a:rPr lang="en-US" sz="2400" dirty="0"/>
              <a:t>Automobile data (Cars)</a:t>
            </a:r>
            <a:endParaRPr lang="en-S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492895"/>
            <a:ext cx="2664296" cy="207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45601"/>
      </p:ext>
    </p:extLst>
  </p:cSld>
  <p:clrMapOvr>
    <a:masterClrMapping/>
  </p:clrMapOvr>
  <p:transition spd="med"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br>
              <a:rPr lang="en-SG" sz="3200" dirty="0"/>
            </a:br>
            <a:br>
              <a:rPr lang="en-SG" sz="3200" dirty="0"/>
            </a:br>
            <a:br>
              <a:rPr lang="en-SG" sz="3200" dirty="0"/>
            </a:br>
            <a:r>
              <a:rPr lang="en-SG" sz="3200" dirty="0"/>
              <a:t>Q11: </a:t>
            </a:r>
            <a:r>
              <a:rPr lang="en-US" sz="3200" dirty="0"/>
              <a:t>What is the Best car in terms of both price and mileage ?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To plot a </a:t>
            </a:r>
            <a:r>
              <a:rPr lang="en-US" sz="1200" b="1" i="1" dirty="0"/>
              <a:t>PairGrid plot</a:t>
            </a:r>
            <a:r>
              <a:rPr lang="en-US" sz="1200" dirty="0"/>
              <a:t> of city mpg and price with make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 </a:t>
            </a:r>
            <a:r>
              <a:rPr lang="en-US" sz="1200" b="1" i="1" dirty="0"/>
              <a:t>PairGrid </a:t>
            </a:r>
            <a:r>
              <a:rPr lang="en-US" sz="1200" dirty="0"/>
              <a:t>is chosen as it enables to plot pair wise relationships between different variables.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Visualizations:</a:t>
            </a:r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lvl="1"/>
            <a:endParaRPr lang="en-SG" sz="1200" b="1" dirty="0"/>
          </a:p>
          <a:p>
            <a:pPr lvl="1"/>
            <a:endParaRPr lang="en-SG" sz="1200" b="1" dirty="0"/>
          </a:p>
          <a:p>
            <a:pPr lvl="1"/>
            <a:r>
              <a:rPr lang="en-SG" sz="1200" b="1" dirty="0"/>
              <a:t>Findings: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Chevrolet is best car in terms of price and mileage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Jaguar is on the other end of spectrum in terms of price and mileage</a:t>
            </a: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94034"/>
            <a:ext cx="6048672" cy="2600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4718447"/>
      </p:ext>
    </p:extLst>
  </p:cSld>
  <p:clrMapOvr>
    <a:masterClrMapping/>
  </p:clrMapOvr>
  <p:transition spd="med">
    <p:wedg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	</a:t>
            </a:r>
            <a:endParaRPr lang="en-SG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77343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777815"/>
      </p:ext>
    </p:extLst>
  </p:cSld>
  <p:clrMapOvr>
    <a:masterClrMapping/>
  </p:clrMapOvr>
  <p:transition spd="med">
    <p:wedg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you….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06720422"/>
      </p:ext>
    </p:extLst>
  </p:cSld>
  <p:clrMapOvr>
    <a:masterClrMapping/>
  </p:clrMapOvr>
  <p:transition spd="med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endParaRPr lang="en-SG" sz="2400" dirty="0"/>
          </a:p>
          <a:p>
            <a:pPr fontAlgn="base"/>
            <a:endParaRPr lang="en-SG" sz="2400" dirty="0"/>
          </a:p>
          <a:p>
            <a:pPr fontAlgn="base"/>
            <a:r>
              <a:rPr lang="en-SG" sz="1400" dirty="0"/>
              <a:t>The data contains information about Cars, and comprises of several aspects of automobile design and performance.</a:t>
            </a:r>
          </a:p>
          <a:p>
            <a:pPr fontAlgn="base"/>
            <a:r>
              <a:rPr lang="en-SG" sz="1400" dirty="0"/>
              <a:t>This application helps for understanding the dataset by exploring each parameters in the dataset.</a:t>
            </a:r>
          </a:p>
          <a:p>
            <a:pPr fontAlgn="base"/>
            <a:endParaRPr lang="en-SG" dirty="0"/>
          </a:p>
          <a:p>
            <a:pPr fontAlgn="base"/>
            <a:endParaRPr lang="en-SG" dirty="0"/>
          </a:p>
          <a:p>
            <a:pPr fontAlgn="base"/>
            <a:endParaRPr lang="en-SG" dirty="0"/>
          </a:p>
          <a:p>
            <a:endParaRPr lang="en-S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899110"/>
              </p:ext>
            </p:extLst>
          </p:nvPr>
        </p:nvGraphicFramePr>
        <p:xfrm>
          <a:off x="899592" y="3573016"/>
          <a:ext cx="5616624" cy="1152128"/>
        </p:xfrm>
        <a:graphic>
          <a:graphicData uri="http://schemas.openxmlformats.org/drawingml/2006/table">
            <a:tbl>
              <a:tblPr/>
              <a:tblGrid>
                <a:gridCol w="1998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en-SG" sz="1000" b="1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Data Set Characteristics:  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Multivariate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1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Number of Instances: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205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r>
                        <a:rPr lang="en-SG" sz="1000" b="1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Attribute Characteristics: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Categorical, Continuous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1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Number of Attributes:</a:t>
                      </a:r>
                      <a:endParaRPr lang="en-SG" sz="100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40">
                <a:tc>
                  <a:txBody>
                    <a:bodyPr/>
                    <a:lstStyle/>
                    <a:p>
                      <a:r>
                        <a:rPr lang="en-SG" sz="1000" b="1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Period of data: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N/A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1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Missing Values?</a:t>
                      </a:r>
                      <a:endParaRPr lang="en-SG" sz="100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20" y="188641"/>
            <a:ext cx="2574220" cy="212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11227"/>
      </p:ext>
    </p:extLst>
  </p:cSld>
  <p:clrMapOvr>
    <a:masterClrMapping/>
  </p:clrMapOvr>
  <p:transition spd="med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SG" dirty="0"/>
            </a:br>
            <a:r>
              <a:rPr lang="en-SG" dirty="0"/>
              <a:t> </a:t>
            </a:r>
            <a:br>
              <a:rPr lang="en-SG" dirty="0"/>
            </a:br>
            <a:r>
              <a:rPr lang="en-SG" sz="3600" dirty="0"/>
              <a:t>Attribute information</a:t>
            </a:r>
            <a:br>
              <a:rPr lang="en-SG" dirty="0"/>
            </a:b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SG" sz="4800" dirty="0" err="1"/>
              <a:t>symboling</a:t>
            </a:r>
            <a:r>
              <a:rPr lang="en-SG" sz="4800" dirty="0"/>
              <a:t>: : -3, -2, -1, 0, 1, 2, 3 (A value of +3 indicates that the auto is risky, -3 that it is probably pretty safe.)</a:t>
            </a:r>
          </a:p>
          <a:p>
            <a:r>
              <a:rPr lang="en-SG" sz="4800" dirty="0"/>
              <a:t>normalized-losses: continuous from 65 to 256.</a:t>
            </a:r>
          </a:p>
          <a:p>
            <a:r>
              <a:rPr lang="en-SG" sz="4800" dirty="0"/>
              <a:t>make: </a:t>
            </a:r>
            <a:r>
              <a:rPr lang="en-SG" sz="4800" dirty="0" err="1"/>
              <a:t>alfa-romero</a:t>
            </a:r>
            <a:r>
              <a:rPr lang="en-SG" sz="4800" dirty="0"/>
              <a:t>, </a:t>
            </a:r>
            <a:r>
              <a:rPr lang="en-SG" sz="4800" dirty="0" err="1"/>
              <a:t>audi</a:t>
            </a:r>
            <a:r>
              <a:rPr lang="en-SG" sz="4800" dirty="0"/>
              <a:t>, </a:t>
            </a:r>
            <a:r>
              <a:rPr lang="en-SG" sz="4800" dirty="0" err="1"/>
              <a:t>bmw</a:t>
            </a:r>
            <a:r>
              <a:rPr lang="en-SG" sz="4800" dirty="0"/>
              <a:t>, </a:t>
            </a:r>
            <a:r>
              <a:rPr lang="en-SG" sz="4800" dirty="0" err="1"/>
              <a:t>chevrolet</a:t>
            </a:r>
            <a:r>
              <a:rPr lang="en-SG" sz="4800" dirty="0"/>
              <a:t>, dodge, </a:t>
            </a:r>
            <a:r>
              <a:rPr lang="en-SG" sz="4800" dirty="0" err="1"/>
              <a:t>honda</a:t>
            </a:r>
            <a:r>
              <a:rPr lang="en-SG" sz="4800" dirty="0"/>
              <a:t>, </a:t>
            </a:r>
            <a:r>
              <a:rPr lang="en-SG" sz="4800" dirty="0" err="1"/>
              <a:t>isuzu</a:t>
            </a:r>
            <a:r>
              <a:rPr lang="en-SG" sz="4800" dirty="0"/>
              <a:t>, jaguar, </a:t>
            </a:r>
            <a:r>
              <a:rPr lang="en-SG" sz="4800" dirty="0" err="1"/>
              <a:t>mazda</a:t>
            </a:r>
            <a:r>
              <a:rPr lang="en-SG" sz="4800" dirty="0"/>
              <a:t>, </a:t>
            </a:r>
            <a:r>
              <a:rPr lang="en-SG" sz="4800" dirty="0" err="1"/>
              <a:t>mercedes-benz</a:t>
            </a:r>
            <a:r>
              <a:rPr lang="en-SG" sz="4800" dirty="0"/>
              <a:t>, mercury, </a:t>
            </a:r>
            <a:r>
              <a:rPr lang="en-SG" sz="4800" dirty="0" err="1"/>
              <a:t>mitsubishi</a:t>
            </a:r>
            <a:r>
              <a:rPr lang="en-SG" sz="4800" dirty="0"/>
              <a:t>, </a:t>
            </a:r>
            <a:r>
              <a:rPr lang="en-SG" sz="4800" dirty="0" err="1"/>
              <a:t>nissan</a:t>
            </a:r>
            <a:r>
              <a:rPr lang="en-SG" sz="4800" dirty="0"/>
              <a:t>, </a:t>
            </a:r>
            <a:r>
              <a:rPr lang="en-SG" sz="4800" dirty="0" err="1"/>
              <a:t>peugot</a:t>
            </a:r>
            <a:r>
              <a:rPr lang="en-SG" sz="4800" dirty="0"/>
              <a:t>, </a:t>
            </a:r>
            <a:r>
              <a:rPr lang="en-SG" sz="4800" dirty="0" err="1"/>
              <a:t>plymouth</a:t>
            </a:r>
            <a:r>
              <a:rPr lang="en-SG" sz="4800" dirty="0"/>
              <a:t>, </a:t>
            </a:r>
            <a:r>
              <a:rPr lang="en-SG" sz="4800" dirty="0" err="1"/>
              <a:t>porsche,renault</a:t>
            </a:r>
            <a:r>
              <a:rPr lang="en-SG" sz="4800" dirty="0"/>
              <a:t>, </a:t>
            </a:r>
            <a:r>
              <a:rPr lang="en-SG" sz="4800" dirty="0" err="1"/>
              <a:t>saab</a:t>
            </a:r>
            <a:r>
              <a:rPr lang="en-SG" sz="4800" dirty="0"/>
              <a:t>, </a:t>
            </a:r>
            <a:r>
              <a:rPr lang="en-SG" sz="4800" dirty="0" err="1"/>
              <a:t>subaru</a:t>
            </a:r>
            <a:r>
              <a:rPr lang="en-SG" sz="4800" dirty="0"/>
              <a:t>, </a:t>
            </a:r>
            <a:r>
              <a:rPr lang="en-SG" sz="4800" dirty="0" err="1"/>
              <a:t>toyota</a:t>
            </a:r>
            <a:r>
              <a:rPr lang="en-SG" sz="4800" dirty="0"/>
              <a:t>, </a:t>
            </a:r>
            <a:r>
              <a:rPr lang="en-SG" sz="4800" dirty="0" err="1"/>
              <a:t>volkswagen</a:t>
            </a:r>
            <a:r>
              <a:rPr lang="en-SG" sz="4800" dirty="0"/>
              <a:t>, </a:t>
            </a:r>
            <a:r>
              <a:rPr lang="en-SG" sz="4800" dirty="0" err="1"/>
              <a:t>volvo</a:t>
            </a:r>
            <a:endParaRPr lang="en-SG" sz="4800" dirty="0"/>
          </a:p>
          <a:p>
            <a:r>
              <a:rPr lang="en-SG" sz="4800" dirty="0"/>
              <a:t>fuel-type: diesel, gas.</a:t>
            </a:r>
          </a:p>
          <a:p>
            <a:r>
              <a:rPr lang="en-SG" sz="4800" dirty="0"/>
              <a:t>aspiration: </a:t>
            </a:r>
            <a:r>
              <a:rPr lang="en-SG" sz="4800" dirty="0" err="1"/>
              <a:t>std</a:t>
            </a:r>
            <a:r>
              <a:rPr lang="en-SG" sz="4800" dirty="0"/>
              <a:t>, turbo.</a:t>
            </a:r>
          </a:p>
          <a:p>
            <a:r>
              <a:rPr lang="en-SG" sz="4800" dirty="0" err="1"/>
              <a:t>num</a:t>
            </a:r>
            <a:r>
              <a:rPr lang="en-SG" sz="4800" dirty="0"/>
              <a:t>-of-doors: four, two.</a:t>
            </a:r>
          </a:p>
          <a:p>
            <a:r>
              <a:rPr lang="en-SG" sz="4800" dirty="0"/>
              <a:t>body-style: hardtop, wagon, sedan, hatchback, convertible.</a:t>
            </a:r>
          </a:p>
          <a:p>
            <a:r>
              <a:rPr lang="en-SG" sz="4800" dirty="0"/>
              <a:t>drive-wheels: 4wd, fwd, rwd.</a:t>
            </a:r>
          </a:p>
          <a:p>
            <a:r>
              <a:rPr lang="en-SG" sz="4800" dirty="0"/>
              <a:t>engine-location: front, rear.</a:t>
            </a:r>
          </a:p>
          <a:p>
            <a:r>
              <a:rPr lang="en-SG" sz="4800" dirty="0"/>
              <a:t>wheel-base: continuous from 86.6 120.9.</a:t>
            </a:r>
          </a:p>
          <a:p>
            <a:r>
              <a:rPr lang="en-SG" sz="4800" dirty="0"/>
              <a:t>length: continuous from 141.1 to 208.1.</a:t>
            </a:r>
          </a:p>
          <a:p>
            <a:r>
              <a:rPr lang="en-SG" sz="4800" dirty="0"/>
              <a:t>width: continuous from 60.3 to 72.3.</a:t>
            </a:r>
          </a:p>
          <a:p>
            <a:r>
              <a:rPr lang="en-SG" sz="4800" dirty="0"/>
              <a:t>height: continuous from 47.8 to 59.8.</a:t>
            </a:r>
          </a:p>
          <a:p>
            <a:r>
              <a:rPr lang="en-SG" sz="4800" dirty="0"/>
              <a:t>curb-weight: continuous from 1488 to 4066.</a:t>
            </a:r>
          </a:p>
          <a:p>
            <a:r>
              <a:rPr lang="en-SG" sz="4800" dirty="0"/>
              <a:t>engine-type: </a:t>
            </a:r>
            <a:r>
              <a:rPr lang="en-SG" sz="4800" dirty="0" err="1"/>
              <a:t>dohc</a:t>
            </a:r>
            <a:r>
              <a:rPr lang="en-SG" sz="4800" dirty="0"/>
              <a:t>, </a:t>
            </a:r>
            <a:r>
              <a:rPr lang="en-SG" sz="4800" dirty="0" err="1"/>
              <a:t>dohcv</a:t>
            </a:r>
            <a:r>
              <a:rPr lang="en-SG" sz="4800" dirty="0"/>
              <a:t>, l, </a:t>
            </a:r>
            <a:r>
              <a:rPr lang="en-SG" sz="4800" dirty="0" err="1"/>
              <a:t>ohc</a:t>
            </a:r>
            <a:r>
              <a:rPr lang="en-SG" sz="4800" dirty="0"/>
              <a:t>, </a:t>
            </a:r>
            <a:r>
              <a:rPr lang="en-SG" sz="4800" dirty="0" err="1"/>
              <a:t>ohcf</a:t>
            </a:r>
            <a:r>
              <a:rPr lang="en-SG" sz="4800" dirty="0"/>
              <a:t>, </a:t>
            </a:r>
            <a:r>
              <a:rPr lang="en-SG" sz="4800" dirty="0" err="1"/>
              <a:t>ohcv</a:t>
            </a:r>
            <a:r>
              <a:rPr lang="en-SG" sz="4800" dirty="0"/>
              <a:t>, rotor.</a:t>
            </a:r>
          </a:p>
          <a:p>
            <a:r>
              <a:rPr lang="en-SG" sz="4800" dirty="0" err="1"/>
              <a:t>num</a:t>
            </a:r>
            <a:r>
              <a:rPr lang="en-SG" sz="4800" dirty="0"/>
              <a:t>-of-cylinders: eight, five, four, six, three, twelve, two.</a:t>
            </a:r>
          </a:p>
          <a:p>
            <a:r>
              <a:rPr lang="en-SG" sz="4800" dirty="0"/>
              <a:t>engine-size: continuous from 61 to 326.</a:t>
            </a:r>
          </a:p>
          <a:p>
            <a:r>
              <a:rPr lang="en-SG" sz="4800" dirty="0"/>
              <a:t>fuel-system: 1bbl, 2bbl, 4bbl, </a:t>
            </a:r>
            <a:r>
              <a:rPr lang="en-SG" sz="4800" dirty="0" err="1"/>
              <a:t>idi</a:t>
            </a:r>
            <a:r>
              <a:rPr lang="en-SG" sz="4800" dirty="0"/>
              <a:t>, </a:t>
            </a:r>
            <a:r>
              <a:rPr lang="en-SG" sz="4800" dirty="0" err="1"/>
              <a:t>mfi</a:t>
            </a:r>
            <a:r>
              <a:rPr lang="en-SG" sz="4800" dirty="0"/>
              <a:t>, </a:t>
            </a:r>
            <a:r>
              <a:rPr lang="en-SG" sz="4800" dirty="0" err="1"/>
              <a:t>mpfi</a:t>
            </a:r>
            <a:r>
              <a:rPr lang="en-SG" sz="4800" dirty="0"/>
              <a:t>, </a:t>
            </a:r>
            <a:r>
              <a:rPr lang="en-SG" sz="4800" dirty="0" err="1"/>
              <a:t>spdi</a:t>
            </a:r>
            <a:r>
              <a:rPr lang="en-SG" sz="4800" dirty="0"/>
              <a:t>, </a:t>
            </a:r>
            <a:r>
              <a:rPr lang="en-SG" sz="4800" dirty="0" err="1"/>
              <a:t>spfi</a:t>
            </a:r>
            <a:r>
              <a:rPr lang="en-SG" sz="4800" dirty="0"/>
              <a:t>.</a:t>
            </a:r>
          </a:p>
          <a:p>
            <a:r>
              <a:rPr lang="en-SG" sz="4800" dirty="0"/>
              <a:t>bore: continuous from 2.54 to 3.94.</a:t>
            </a:r>
          </a:p>
          <a:p>
            <a:r>
              <a:rPr lang="en-SG" sz="4800" dirty="0"/>
              <a:t>stroke: continuous from 2.07 to 4.17.</a:t>
            </a:r>
          </a:p>
          <a:p>
            <a:r>
              <a:rPr lang="en-SG" sz="4800" dirty="0"/>
              <a:t>compression-ratio: continuous from 7 to 23.</a:t>
            </a:r>
          </a:p>
          <a:p>
            <a:r>
              <a:rPr lang="en-SG" sz="4800" dirty="0"/>
              <a:t>horsepower: continuous from 48 to 288.</a:t>
            </a:r>
          </a:p>
          <a:p>
            <a:r>
              <a:rPr lang="en-SG" sz="4800" dirty="0"/>
              <a:t>peak-rpm: continuous from 4150 to 6600.</a:t>
            </a:r>
          </a:p>
          <a:p>
            <a:r>
              <a:rPr lang="en-SG" sz="4800" dirty="0"/>
              <a:t>city-mpg: continuous from 13 to 49.</a:t>
            </a:r>
          </a:p>
          <a:p>
            <a:r>
              <a:rPr lang="en-SG" sz="4800" dirty="0"/>
              <a:t>highway-mpg: continuous from 16 to 54.</a:t>
            </a:r>
          </a:p>
          <a:p>
            <a:r>
              <a:rPr lang="en-SG" sz="4800" dirty="0"/>
              <a:t>price: continuous from 5118 to 45400.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07631383"/>
      </p:ext>
    </p:extLst>
  </p:cSld>
  <p:clrMapOvr>
    <a:masterClrMapping/>
  </p:clrMapOvr>
  <p:transition spd="med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SG" dirty="0"/>
            </a:br>
            <a:r>
              <a:rPr lang="en-SG" dirty="0"/>
              <a:t> </a:t>
            </a:r>
            <a:br>
              <a:rPr lang="en-SG" dirty="0"/>
            </a:br>
            <a:r>
              <a:rPr lang="en-SG" sz="3600" dirty="0"/>
              <a:t>Business needs identified 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514350" indent="-514350">
              <a:buFont typeface="+mj-lt"/>
              <a:buAutoNum type="arabicParenR"/>
            </a:pPr>
            <a:r>
              <a:rPr lang="en-SG" sz="4400" dirty="0"/>
              <a:t>Preference in buying  – low cost or more cost cars?</a:t>
            </a:r>
          </a:p>
          <a:p>
            <a:pPr marL="514350" indent="-514350">
              <a:buFont typeface="+mj-lt"/>
              <a:buAutoNum type="arabicParenR"/>
            </a:pPr>
            <a:r>
              <a:rPr lang="en-SG" sz="4400" dirty="0"/>
              <a:t>Is risk rating impacting the buying 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/>
              <a:t>Does fuel type play a role in car purchase?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/>
              <a:t>Is mileage better in cities or highway 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/>
              <a:t>Which body style is preferred ?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/>
              <a:t>Which cars are safe 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/>
              <a:t>For same mileage cars, which fuel type cars are costlier 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/>
              <a:t>Which drive wheels is preferred and why 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/>
              <a:t>What factors impact automobile pricing 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/>
              <a:t>What factors impact mileage 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/>
              <a:t>What is the Best car in terms of both price and mileage ?</a:t>
            </a:r>
          </a:p>
          <a:p>
            <a:pPr marL="514350" indent="-514350">
              <a:buFont typeface="+mj-lt"/>
              <a:buAutoNum type="arabicParenR"/>
            </a:pPr>
            <a:endParaRPr lang="en-SG" dirty="0"/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19952"/>
            <a:ext cx="1584176" cy="89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34606"/>
      </p:ext>
    </p:extLst>
  </p:cSld>
  <p:clrMapOvr>
    <a:masterClrMapping/>
  </p:clrMapOvr>
  <p:transition spd="med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Loading and Cleaning of data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100" b="1" dirty="0"/>
              <a:t>Objective: </a:t>
            </a:r>
            <a:r>
              <a:rPr lang="en-US" sz="3100" dirty="0"/>
              <a:t>Handle missing values</a:t>
            </a:r>
          </a:p>
          <a:p>
            <a:r>
              <a:rPr lang="en-US" sz="3100" b="1" dirty="0"/>
              <a:t>Approach:</a:t>
            </a:r>
          </a:p>
          <a:p>
            <a:pPr lvl="1"/>
            <a:r>
              <a:rPr lang="en-US" sz="3100" dirty="0"/>
              <a:t>Identify the columns and rows having missing values</a:t>
            </a:r>
          </a:p>
          <a:p>
            <a:pPr lvl="1"/>
            <a:endParaRPr lang="en-US" sz="3100" dirty="0"/>
          </a:p>
          <a:p>
            <a:pPr lvl="1"/>
            <a:endParaRPr lang="en-US" sz="3100" dirty="0"/>
          </a:p>
          <a:p>
            <a:pPr lvl="1"/>
            <a:endParaRPr lang="en-US" sz="3100" dirty="0"/>
          </a:p>
          <a:p>
            <a:pPr lvl="1"/>
            <a:endParaRPr lang="en-US" sz="3100" dirty="0"/>
          </a:p>
          <a:p>
            <a:pPr lvl="1"/>
            <a:endParaRPr lang="en-US" sz="3100" dirty="0"/>
          </a:p>
          <a:p>
            <a:pPr lvl="1"/>
            <a:endParaRPr lang="en-US" sz="3100" dirty="0"/>
          </a:p>
          <a:p>
            <a:pPr lvl="1"/>
            <a:endParaRPr lang="en-US" sz="3100" dirty="0"/>
          </a:p>
          <a:p>
            <a:pPr lvl="1"/>
            <a:endParaRPr lang="en-US" sz="3100" dirty="0"/>
          </a:p>
          <a:p>
            <a:pPr lvl="1"/>
            <a:endParaRPr lang="en-US" sz="3100" dirty="0"/>
          </a:p>
          <a:p>
            <a:pPr lvl="1"/>
            <a:endParaRPr lang="en-US" sz="3100" dirty="0"/>
          </a:p>
          <a:p>
            <a:pPr lvl="1"/>
            <a:endParaRPr lang="en-US" sz="3100" dirty="0"/>
          </a:p>
          <a:p>
            <a:pPr lvl="1"/>
            <a:r>
              <a:rPr lang="en-US" sz="3100" dirty="0"/>
              <a:t>Since the % is 22.43 and hence decided to handle instead of dropping those rows.</a:t>
            </a:r>
          </a:p>
          <a:p>
            <a:pPr lvl="1"/>
            <a:r>
              <a:rPr lang="en-US" sz="3100" dirty="0"/>
              <a:t>The column “normalized-losses” is having the highest number of missing values. This columns is not active part of the hypothesis. So decided to drop the column</a:t>
            </a:r>
          </a:p>
          <a:p>
            <a:pPr lvl="1"/>
            <a:r>
              <a:rPr lang="en-US" sz="3100" dirty="0"/>
              <a:t> “</a:t>
            </a:r>
            <a:r>
              <a:rPr lang="en-US" sz="3100" dirty="0" err="1"/>
              <a:t>Num</a:t>
            </a:r>
            <a:r>
              <a:rPr lang="en-US" sz="3100" dirty="0"/>
              <a:t>-of-doors”  is a categorical variable. Hence replaced the missing values with </a:t>
            </a:r>
            <a:r>
              <a:rPr lang="en-SG" sz="3100" i="1" dirty="0"/>
              <a:t>mode </a:t>
            </a:r>
            <a:r>
              <a:rPr lang="en-SG" sz="3100" dirty="0"/>
              <a:t>corresponding to make and body-style</a:t>
            </a:r>
          </a:p>
          <a:p>
            <a:pPr lvl="1"/>
            <a:endParaRPr lang="en-SG" sz="27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92896"/>
            <a:ext cx="3857625" cy="2132062"/>
          </a:xfrm>
          <a:prstGeom prst="rect">
            <a:avLst/>
          </a:prstGeom>
          <a:solidFill>
            <a:schemeClr val="accent1">
              <a:tint val="20000"/>
            </a:schemeClr>
          </a:solidFill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620688"/>
            <a:ext cx="2076271" cy="135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8378"/>
      </p:ext>
    </p:extLst>
  </p:cSld>
  <p:clrMapOvr>
    <a:masterClrMapping/>
  </p:clrMapOvr>
  <p:transition spd="med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Continued….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SG" sz="1200" dirty="0"/>
              <a:t>Replace missing values in “bore” and “stroke” with </a:t>
            </a:r>
            <a:r>
              <a:rPr lang="en-SG" sz="1200" i="1" dirty="0"/>
              <a:t>mean</a:t>
            </a:r>
            <a:r>
              <a:rPr lang="en-SG" sz="1200" dirty="0"/>
              <a:t> corresponding to make (as its continuous variable)</a:t>
            </a:r>
          </a:p>
          <a:p>
            <a:pPr lvl="1"/>
            <a:r>
              <a:rPr lang="en-SG" sz="1200" dirty="0"/>
              <a:t>“Horsepower” and “peak-rpm” are both having missing values for make '</a:t>
            </a:r>
            <a:r>
              <a:rPr lang="en-SG" sz="1200" dirty="0" err="1"/>
              <a:t>renault</a:t>
            </a:r>
            <a:r>
              <a:rPr lang="en-SG" sz="1200" dirty="0"/>
              <a:t>‘.  Moreover only 2 observations are corresponding to ‘</a:t>
            </a:r>
            <a:r>
              <a:rPr lang="en-SG" sz="1200" dirty="0" err="1"/>
              <a:t>renault</a:t>
            </a:r>
            <a:r>
              <a:rPr lang="en-SG" sz="1200" dirty="0"/>
              <a:t>’. Hence dropped the rows.</a:t>
            </a:r>
          </a:p>
          <a:p>
            <a:pPr lvl="1"/>
            <a:r>
              <a:rPr lang="en-US" sz="1200" dirty="0"/>
              <a:t>“Price” has lots of variations and not able to identify a specific pattern in which price is decided. Hence dropped the rows.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SG" sz="1200" dirty="0"/>
          </a:p>
          <a:p>
            <a:pPr lvl="1"/>
            <a:endParaRPr lang="en-SG" sz="1200" dirty="0"/>
          </a:p>
          <a:p>
            <a:pPr lvl="1"/>
            <a:endParaRPr lang="en-US" sz="1200" dirty="0"/>
          </a:p>
          <a:p>
            <a:pPr marL="457200" lvl="1" indent="0">
              <a:buNone/>
            </a:pPr>
            <a:endParaRPr lang="en-SG" sz="1200" dirty="0"/>
          </a:p>
          <a:p>
            <a:pPr marL="0" indent="0">
              <a:buNone/>
            </a:pPr>
            <a:endParaRPr lang="en-SG" sz="15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36912"/>
            <a:ext cx="4410075" cy="21717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895" y="4930824"/>
            <a:ext cx="4410075" cy="116167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15740660"/>
      </p:ext>
    </p:extLst>
  </p:cSld>
  <p:clrMapOvr>
    <a:masterClrMapping/>
  </p:clrMapOvr>
  <p:transition spd="med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br>
              <a:rPr lang="en-SG" sz="3200" dirty="0"/>
            </a:br>
            <a:r>
              <a:rPr lang="en-SG" sz="3200" dirty="0"/>
              <a:t>Q1: Preference in buying  – low cost or more cost cars</a:t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To plot a </a:t>
            </a:r>
            <a:r>
              <a:rPr lang="en-US" sz="1200" b="1" i="1" dirty="0"/>
              <a:t>histogram</a:t>
            </a:r>
            <a:r>
              <a:rPr lang="en-US" sz="1200" dirty="0"/>
              <a:t> for price which gives the distribution of prices.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Visualizations:</a:t>
            </a:r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Findings: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We can find that the majority of distribution is around lower price range and can infer that the customer prefer buying low costs cars.</a:t>
            </a:r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355" y="2564904"/>
            <a:ext cx="3788570" cy="2673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10" y="836712"/>
            <a:ext cx="1135966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25664"/>
      </p:ext>
    </p:extLst>
  </p:cSld>
  <p:clrMapOvr>
    <a:masterClrMapping/>
  </p:clrMapOvr>
  <p:transition spd="med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br>
              <a:rPr lang="en-SG" sz="3200" dirty="0"/>
            </a:br>
            <a:r>
              <a:rPr lang="en-SG" sz="3200" dirty="0"/>
              <a:t>Q2: Is risk rating impacting the buying ?</a:t>
            </a:r>
            <a:br>
              <a:rPr lang="en-SG" sz="3200" dirty="0"/>
            </a:b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To plot a </a:t>
            </a:r>
            <a:r>
              <a:rPr lang="en-US" sz="1200" b="1" i="1" dirty="0"/>
              <a:t>histogram</a:t>
            </a:r>
            <a:r>
              <a:rPr lang="en-US" sz="1200" dirty="0"/>
              <a:t> that gives the </a:t>
            </a:r>
            <a:r>
              <a:rPr lang="en-US" sz="1200" b="1" i="1" dirty="0"/>
              <a:t>“cumulative”</a:t>
            </a:r>
            <a:r>
              <a:rPr lang="en-US" sz="1200" dirty="0"/>
              <a:t> risk rating of vehicles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Visualizations:</a:t>
            </a:r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Findings: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We can find that the  count of vehicles that are risky are far more than safe.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We can infer that risk is not a key factor impacting the customer buying.</a:t>
            </a:r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26" y="2564904"/>
            <a:ext cx="3359646" cy="273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908720"/>
            <a:ext cx="931945" cy="129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37507"/>
      </p:ext>
    </p:extLst>
  </p:cSld>
  <p:clrMapOvr>
    <a:masterClrMapping/>
  </p:clrMapOvr>
  <p:transition spd="med">
    <p:wedg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961</TotalTime>
  <Words>1336</Words>
  <Application>Microsoft Office PowerPoint</Application>
  <PresentationFormat>On-screen Show (4:3)</PresentationFormat>
  <Paragraphs>371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</vt:lpstr>
      <vt:lpstr>Wingdings</vt:lpstr>
      <vt:lpstr>Adjacency</vt:lpstr>
      <vt:lpstr>Packager Shell Object</vt:lpstr>
      <vt:lpstr>Document</vt:lpstr>
      <vt:lpstr> Exploratory Data Analysis</vt:lpstr>
      <vt:lpstr>   Domain &amp; topic of project  </vt:lpstr>
      <vt:lpstr>PowerPoint Presentation</vt:lpstr>
      <vt:lpstr>   Attribute information </vt:lpstr>
      <vt:lpstr>   Business needs identified  </vt:lpstr>
      <vt:lpstr>Loading and Cleaning of data</vt:lpstr>
      <vt:lpstr>Continued….</vt:lpstr>
      <vt:lpstr> Q1: Preference in buying  – low cost or more cost cars </vt:lpstr>
      <vt:lpstr> Q2: Is risk rating impacting the buying ?  </vt:lpstr>
      <vt:lpstr> Q3: does fuel type play a role in car purchase?  </vt:lpstr>
      <vt:lpstr> Q4: Is mileage better in cities or highway?  </vt:lpstr>
      <vt:lpstr>Q5: Which body style is preferred </vt:lpstr>
      <vt:lpstr>Continued….</vt:lpstr>
      <vt:lpstr>Continued…</vt:lpstr>
      <vt:lpstr>  Q6: Which cars are safe ?   </vt:lpstr>
      <vt:lpstr> Q7: For same mileage cars, which fuel type cars are costlier ?  </vt:lpstr>
      <vt:lpstr> Q8: Which drive wheels is preferred and why ?   </vt:lpstr>
      <vt:lpstr>  Q9: What  factors impact  automobile pricing ?   </vt:lpstr>
      <vt:lpstr>  Q10: What  factors  impact  mileage?   </vt:lpstr>
      <vt:lpstr>   Q11: What is the Best car in terms of both price and mileage ?    </vt:lpstr>
      <vt:lpstr>Appendix </vt:lpstr>
      <vt:lpstr>Thank you….</vt:lpstr>
    </vt:vector>
  </TitlesOfParts>
  <Company>DBS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Bharadwaj TADIKONDA</dc:creator>
  <cp:lastModifiedBy>Raj Patkuri</cp:lastModifiedBy>
  <cp:revision>69</cp:revision>
  <dcterms:created xsi:type="dcterms:W3CDTF">2017-02-21T09:11:59Z</dcterms:created>
  <dcterms:modified xsi:type="dcterms:W3CDTF">2018-09-07T16:36:02Z</dcterms:modified>
</cp:coreProperties>
</file>