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306" r:id="rId10"/>
    <p:sldId id="307" r:id="rId11"/>
    <p:sldId id="308" r:id="rId12"/>
    <p:sldId id="309" r:id="rId13"/>
    <p:sldId id="310" r:id="rId14"/>
    <p:sldId id="305"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1673525"/>
            <a:ext cx="4100418" cy="1420658"/>
          </a:xfrm>
        </p:spPr>
        <p:txBody>
          <a:bodyPr>
            <a:noAutofit/>
          </a:bodyPr>
          <a:lstStyle/>
          <a:p>
            <a:pPr algn="l"/>
            <a:r>
              <a:rPr lang="en-US" sz="4800" b="1" dirty="0">
                <a:effectLst>
                  <a:outerShdw blurRad="38100" dist="38100" dir="2700000" algn="tl">
                    <a:srgbClr val="000000">
                      <a:alpha val="43137"/>
                    </a:srgbClr>
                  </a:outerShdw>
                </a:effectLst>
              </a:rPr>
              <a:t>Email Spam Classifier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7307" y="4157933"/>
            <a:ext cx="3777730" cy="1026544"/>
          </a:xfrm>
        </p:spPr>
        <p:txBody>
          <a:bodyPr>
            <a:normAutofit/>
          </a:bodyPr>
          <a:lstStyle/>
          <a:p>
            <a:pPr algn="l"/>
            <a:r>
              <a:rPr lang="en-US" sz="2300" dirty="0">
                <a:solidFill>
                  <a:srgbClr val="5792BA"/>
                </a:solidFill>
              </a:rPr>
              <a:t>By</a:t>
            </a:r>
            <a:r>
              <a:rPr lang="en-US" dirty="0">
                <a:solidFill>
                  <a:srgbClr val="5792BA"/>
                </a:solidFill>
              </a:rPr>
              <a:t>: KUNIGIRI NAGARAJU</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algn="l"/>
            <a:r>
              <a:rPr lang="en-US" dirty="0" err="1">
                <a:solidFill>
                  <a:schemeClr val="bg1"/>
                </a:solidFill>
              </a:rPr>
              <a:t>Finalising</a:t>
            </a:r>
            <a:r>
              <a:rPr lang="en-US" dirty="0">
                <a:solidFill>
                  <a:schemeClr val="bg1"/>
                </a:solidFill>
              </a:rPr>
              <a:t> the Model</a:t>
            </a:r>
            <a:endParaRPr lang="en-IN" dirty="0">
              <a:solidFill>
                <a:schemeClr val="bg1"/>
              </a:solidFill>
            </a:endParaRPr>
          </a:p>
        </p:txBody>
      </p:sp>
      <p:sp>
        <p:nvSpPr>
          <p:cNvPr id="4" name="Content Placeholder 3">
            <a:extLst>
              <a:ext uri="{FF2B5EF4-FFF2-40B4-BE49-F238E27FC236}">
                <a16:creationId xmlns:a16="http://schemas.microsoft.com/office/drawing/2014/main" id="{03B7C3AA-562E-1DCE-3A4E-0E6B867F747C}"/>
              </a:ext>
            </a:extLst>
          </p:cNvPr>
          <p:cNvSpPr>
            <a:spLocks noGrp="1"/>
          </p:cNvSpPr>
          <p:nvPr>
            <p:ph idx="1"/>
          </p:nvPr>
        </p:nvSpPr>
        <p:spPr>
          <a:xfrm>
            <a:off x="753035" y="4589928"/>
            <a:ext cx="10874189" cy="2034989"/>
          </a:xfrm>
        </p:spPr>
        <p:txBody>
          <a:bodyPr/>
          <a:lstStyle/>
          <a:p>
            <a:r>
              <a:rPr lang="en-US" dirty="0">
                <a:solidFill>
                  <a:schemeClr val="bg1"/>
                </a:solidFill>
                <a:effectLst/>
              </a:rPr>
              <a:t> As per the prediction score SVM given us 98% of prediction compared to other models with recall and precision of 99% which fits our model with best params </a:t>
            </a:r>
            <a:endParaRPr lang="en-IN" dirty="0">
              <a:solidFill>
                <a:schemeClr val="bg1"/>
              </a:solidFill>
              <a:effectLst/>
            </a:endParaRPr>
          </a:p>
        </p:txBody>
      </p:sp>
      <p:pic>
        <p:nvPicPr>
          <p:cNvPr id="6" name="Picture 5">
            <a:extLst>
              <a:ext uri="{FF2B5EF4-FFF2-40B4-BE49-F238E27FC236}">
                <a16:creationId xmlns:a16="http://schemas.microsoft.com/office/drawing/2014/main" id="{68BD3B1F-306C-959C-3B79-7ABA50CE9908}"/>
              </a:ext>
            </a:extLst>
          </p:cNvPr>
          <p:cNvPicPr>
            <a:picLocks noChangeAspect="1"/>
          </p:cNvPicPr>
          <p:nvPr/>
        </p:nvPicPr>
        <p:blipFill>
          <a:blip r:embed="rId2"/>
          <a:stretch>
            <a:fillRect/>
          </a:stretch>
        </p:blipFill>
        <p:spPr>
          <a:xfrm>
            <a:off x="2156292" y="1227005"/>
            <a:ext cx="7879415" cy="2637941"/>
          </a:xfrm>
          <a:prstGeom prst="rect">
            <a:avLst/>
          </a:prstGeom>
        </p:spPr>
      </p:pic>
    </p:spTree>
    <p:extLst>
      <p:ext uri="{BB962C8B-B14F-4D97-AF65-F5344CB8AC3E}">
        <p14:creationId xmlns:p14="http://schemas.microsoft.com/office/powerpoint/2010/main" val="387373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5009-CEBE-55B4-158F-9CA39AF74ABB}"/>
              </a:ext>
            </a:extLst>
          </p:cNvPr>
          <p:cNvSpPr>
            <a:spLocks noGrp="1"/>
          </p:cNvSpPr>
          <p:nvPr>
            <p:ph type="title"/>
          </p:nvPr>
        </p:nvSpPr>
        <p:spPr>
          <a:xfrm>
            <a:off x="913795" y="0"/>
            <a:ext cx="10157617" cy="726141"/>
          </a:xfrm>
        </p:spPr>
        <p:txBody>
          <a:bodyPr>
            <a:normAutofit fontScale="90000"/>
          </a:bodyPr>
          <a:lstStyle/>
          <a:p>
            <a:r>
              <a:rPr lang="en-US" sz="4800" b="1" dirty="0"/>
              <a:t>Conclusion</a:t>
            </a:r>
            <a:endParaRPr lang="en-IN" sz="4800" b="1" dirty="0"/>
          </a:p>
        </p:txBody>
      </p:sp>
      <p:sp>
        <p:nvSpPr>
          <p:cNvPr id="3" name="Content Placeholder 2">
            <a:extLst>
              <a:ext uri="{FF2B5EF4-FFF2-40B4-BE49-F238E27FC236}">
                <a16:creationId xmlns:a16="http://schemas.microsoft.com/office/drawing/2014/main" id="{8CC2CE91-6314-889F-0585-4ED35694D475}"/>
              </a:ext>
            </a:extLst>
          </p:cNvPr>
          <p:cNvSpPr>
            <a:spLocks noGrp="1"/>
          </p:cNvSpPr>
          <p:nvPr>
            <p:ph idx="1"/>
          </p:nvPr>
        </p:nvSpPr>
        <p:spPr>
          <a:xfrm>
            <a:off x="528918" y="815788"/>
            <a:ext cx="10990729" cy="5773271"/>
          </a:xfrm>
        </p:spPr>
        <p:txBody>
          <a:bodyPr>
            <a:normAutofit lnSpcReduction="10000"/>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Gautami" panose="020B0502040204020203" pitchFamily="34" charset="0"/>
              </a:rPr>
              <a:t>In this project the sample data is provided from our client database. In this project, we addressed the task of data cleaning by grouping spam and ham. There are several limitations to the work on email spam classification using machine learning techniques. Some of these limitations include: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Gautami" panose="020B0502040204020203" pitchFamily="34" charset="0"/>
              </a:rPr>
              <a:t>Evolving spam tactics: Spammers often use sophisticated tactics to evade detection, such as using images or JavaScript to conceal the true content of the email. These tactics can make it difficult for machine learning models to accurately classify spam emails, and they may require frequent updates and retraining to keep up with the latest spam techniques.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Gautami" panose="020B0502040204020203" pitchFamily="34" charset="0"/>
              </a:rPr>
              <a:t>Limited generalizability: Machine learning models are generally only as good as the data they are trained on. If the training data is not representative of the types of emails that the classifier will encounter in the real world, the model may not generalize well and may produce poor results.</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Gautami" panose="020B0502040204020203" pitchFamily="34" charset="0"/>
              </a:rPr>
              <a:t>There is scope for future work in the area of email spam classification to address these limitations and improve the performance of machine learning models. This could include developing new algorithms and techniques for dealing with evolving spam tactics, increasing the diversity and representativeness of the training data, and addressing bias in the data. Additionally, there may be opportunities to integrate email spam classification with other tools and systems, such as email servers and email clients, to improve the overall effectiveness of spam prevention.</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79876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algn="l"/>
            <a:r>
              <a:rPr lang="en-US" dirty="0"/>
              <a:t>Introduction</a:t>
            </a:r>
            <a:endParaRPr lang="en-IN" dirty="0"/>
          </a:p>
        </p:txBody>
      </p:sp>
      <p:sp>
        <p:nvSpPr>
          <p:cNvPr id="3" name="Content Placeholder 2">
            <a:extLst>
              <a:ext uri="{FF2B5EF4-FFF2-40B4-BE49-F238E27FC236}">
                <a16:creationId xmlns:a16="http://schemas.microsoft.com/office/drawing/2014/main" id="{8811B45E-E33E-5050-A968-FFA32BAA13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200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6" y="0"/>
            <a:ext cx="9163078" cy="886691"/>
          </a:xfrm>
        </p:spPr>
        <p:txBody>
          <a:bodyPr>
            <a:normAutofit/>
          </a:bodyPr>
          <a:lstStyle/>
          <a:p>
            <a:r>
              <a:rPr lang="en-US" dirty="0"/>
              <a:t>Introduction </a:t>
            </a:r>
          </a:p>
        </p:txBody>
      </p:sp>
      <p:sp>
        <p:nvSpPr>
          <p:cNvPr id="4" name="Content Placeholder 3">
            <a:extLst>
              <a:ext uri="{FF2B5EF4-FFF2-40B4-BE49-F238E27FC236}">
                <a16:creationId xmlns:a16="http://schemas.microsoft.com/office/drawing/2014/main" id="{1A19FE11-021B-1D28-F1C3-B7B852F04E29}"/>
              </a:ext>
            </a:extLst>
          </p:cNvPr>
          <p:cNvSpPr>
            <a:spLocks noGrp="1"/>
          </p:cNvSpPr>
          <p:nvPr>
            <p:ph idx="1"/>
          </p:nvPr>
        </p:nvSpPr>
        <p:spPr>
          <a:xfrm>
            <a:off x="341745" y="1911926"/>
            <a:ext cx="10925812" cy="3879273"/>
          </a:xfrm>
        </p:spPr>
        <p:txBody>
          <a:bodyPr/>
          <a:lstStyle/>
          <a:p>
            <a:pPr marL="36900" indent="0">
              <a:buNone/>
            </a:pPr>
            <a:r>
              <a:rPr lang="en-IN" sz="1800" spc="-5" dirty="0">
                <a:solidFill>
                  <a:schemeClr val="tx1"/>
                </a:solidFill>
                <a:effectLst/>
                <a:latin typeface="Calibri" panose="020F0502020204030204" pitchFamily="34" charset="0"/>
                <a:ea typeface="Times New Roman" panose="02020603050405020304" pitchFamily="18" charset="0"/>
              </a:rPr>
              <a:t>The SMS Spam Collection is a set of SMS tagged messages that have been collected for SMS Spam research. It contains one set of SMS messages in English of 5,574 messages, tagged according being ham (legitimate) or spam.</a:t>
            </a:r>
            <a:endParaRPr lang="en-IN" sz="1800" dirty="0">
              <a:solidFill>
                <a:schemeClr val="tx1"/>
              </a:solidFill>
              <a:effectLst/>
              <a:latin typeface="Times New Roman" panose="02020603050405020304" pitchFamily="18" charset="0"/>
              <a:ea typeface="Times New Roman" panose="02020603050405020304" pitchFamily="18" charset="0"/>
            </a:endParaRPr>
          </a:p>
          <a:p>
            <a:pPr marL="36900" indent="0">
              <a:buNone/>
            </a:pPr>
            <a:endParaRPr lang="en-IN" dirty="0">
              <a:solidFill>
                <a:schemeClr val="tx1"/>
              </a:solidFill>
            </a:endParaRPr>
          </a:p>
          <a:p>
            <a:pPr>
              <a:lnSpc>
                <a:spcPts val="2400"/>
              </a:lnSpc>
            </a:pPr>
            <a:r>
              <a:rPr lang="en-IN" sz="1800" u="sng" spc="-5" dirty="0">
                <a:solidFill>
                  <a:schemeClr val="tx1"/>
                </a:solidFill>
                <a:effectLst/>
                <a:latin typeface="Calibri" panose="020F0502020204030204" pitchFamily="34" charset="0"/>
                <a:ea typeface="Times New Roman" panose="02020603050405020304" pitchFamily="18" charset="0"/>
              </a:rPr>
              <a:t>What is a Spam Filtering</a:t>
            </a:r>
            <a:endParaRPr lang="en-IN" sz="1800" dirty="0">
              <a:solidFill>
                <a:schemeClr val="tx1"/>
              </a:solidFill>
              <a:effectLst/>
              <a:latin typeface="Times New Roman" panose="02020603050405020304" pitchFamily="18" charset="0"/>
              <a:ea typeface="Times New Roman" panose="02020603050405020304" pitchFamily="18" charset="0"/>
            </a:endParaRPr>
          </a:p>
          <a:p>
            <a:pPr>
              <a:lnSpc>
                <a:spcPts val="2400"/>
              </a:lnSpc>
            </a:pPr>
            <a:r>
              <a:rPr lang="en-IN" sz="1800" spc="-5" dirty="0">
                <a:solidFill>
                  <a:schemeClr val="tx1"/>
                </a:solidFill>
                <a:effectLst/>
                <a:latin typeface="Calibri" panose="020F0502020204030204" pitchFamily="34" charset="0"/>
                <a:ea typeface="Times New Roman" panose="02020603050405020304" pitchFamily="18" charset="0"/>
              </a:rPr>
              <a:t>Spam Detector is used to detect unwanted, malicious and virus infected texts and helps to separate them from the </a:t>
            </a:r>
            <a:r>
              <a:rPr lang="en-IN" sz="1800" spc="-5" dirty="0" err="1">
                <a:solidFill>
                  <a:schemeClr val="tx1"/>
                </a:solidFill>
                <a:effectLst/>
                <a:latin typeface="Calibri" panose="020F0502020204030204" pitchFamily="34" charset="0"/>
                <a:ea typeface="Times New Roman" panose="02020603050405020304" pitchFamily="18" charset="0"/>
              </a:rPr>
              <a:t>nonspam</a:t>
            </a:r>
            <a:r>
              <a:rPr lang="en-IN" sz="1800" spc="-5" dirty="0">
                <a:solidFill>
                  <a:schemeClr val="tx1"/>
                </a:solidFill>
                <a:effectLst/>
                <a:latin typeface="Calibri" panose="020F0502020204030204" pitchFamily="34" charset="0"/>
                <a:ea typeface="Times New Roman" panose="02020603050405020304" pitchFamily="18" charset="0"/>
              </a:rPr>
              <a:t> texts. It uses a binary type of classification containing the labels such as ‘</a:t>
            </a:r>
            <a:r>
              <a:rPr lang="en-IN" sz="1800" b="1" spc="-5" dirty="0">
                <a:solidFill>
                  <a:schemeClr val="tx1"/>
                </a:solidFill>
                <a:effectLst/>
                <a:latin typeface="Calibri" panose="020F0502020204030204" pitchFamily="34" charset="0"/>
                <a:ea typeface="Times New Roman" panose="02020603050405020304" pitchFamily="18" charset="0"/>
              </a:rPr>
              <a:t>ham’</a:t>
            </a:r>
            <a:r>
              <a:rPr lang="en-IN" sz="1800" spc="-5" dirty="0">
                <a:solidFill>
                  <a:schemeClr val="tx1"/>
                </a:solidFill>
                <a:effectLst/>
                <a:latin typeface="Calibri" panose="020F0502020204030204" pitchFamily="34" charset="0"/>
                <a:ea typeface="Times New Roman" panose="02020603050405020304" pitchFamily="18" charset="0"/>
              </a:rPr>
              <a:t> (</a:t>
            </a:r>
            <a:r>
              <a:rPr lang="en-IN" sz="1800" spc="-5" dirty="0" err="1">
                <a:solidFill>
                  <a:schemeClr val="tx1"/>
                </a:solidFill>
                <a:effectLst/>
                <a:latin typeface="Calibri" panose="020F0502020204030204" pitchFamily="34" charset="0"/>
                <a:ea typeface="Times New Roman" panose="02020603050405020304" pitchFamily="18" charset="0"/>
              </a:rPr>
              <a:t>nonspam</a:t>
            </a:r>
            <a:r>
              <a:rPr lang="en-IN" sz="1800" spc="-5" dirty="0">
                <a:solidFill>
                  <a:schemeClr val="tx1"/>
                </a:solidFill>
                <a:effectLst/>
                <a:latin typeface="Calibri" panose="020F0502020204030204" pitchFamily="34" charset="0"/>
                <a:ea typeface="Times New Roman" panose="02020603050405020304" pitchFamily="18" charset="0"/>
              </a:rPr>
              <a:t>) and </a:t>
            </a:r>
            <a:r>
              <a:rPr lang="en-IN" sz="1800" b="1" spc="-5" dirty="0">
                <a:solidFill>
                  <a:schemeClr val="tx1"/>
                </a:solidFill>
                <a:effectLst/>
                <a:latin typeface="Calibri" panose="020F0502020204030204" pitchFamily="34" charset="0"/>
                <a:ea typeface="Times New Roman" panose="02020603050405020304" pitchFamily="18" charset="0"/>
              </a:rPr>
              <a:t>spam</a:t>
            </a:r>
            <a:r>
              <a:rPr lang="en-IN" sz="1800" spc="-5" dirty="0">
                <a:solidFill>
                  <a:schemeClr val="tx1"/>
                </a:solidFill>
                <a:effectLst/>
                <a:latin typeface="Calibri" panose="020F0502020204030204" pitchFamily="34" charset="0"/>
                <a:ea typeface="Times New Roman" panose="02020603050405020304" pitchFamily="18" charset="0"/>
              </a:rPr>
              <a:t>. Application of this can be seen in Google Mail (GMAIL) where it segregates the spam emails in order to prevent them from getting into the user’s inbox.</a:t>
            </a:r>
            <a:endParaRPr lang="en-IN" sz="1800" dirty="0">
              <a:solidFill>
                <a:schemeClr val="tx1"/>
              </a:solidFill>
              <a:effectLst/>
              <a:latin typeface="Times New Roman" panose="02020603050405020304" pitchFamily="18" charset="0"/>
              <a:ea typeface="Times New Roman" panose="02020603050405020304" pitchFamily="18" charset="0"/>
            </a:endParaRPr>
          </a:p>
          <a:p>
            <a:pPr marL="36900" indent="0">
              <a:buNone/>
            </a:pPr>
            <a:endParaRPr lang="en-IN" dirty="0">
              <a:solidFill>
                <a:schemeClr val="tx1"/>
              </a:solidFill>
            </a:endParaRP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lvl="0">
              <a:lnSpc>
                <a:spcPct val="106000"/>
              </a:lnSpc>
            </a:pPr>
            <a:r>
              <a:rPr lang="en-IN" sz="4800" b="1" dirty="0">
                <a:effectLst/>
                <a:latin typeface="Calibri" panose="020F0502020204030204" pitchFamily="34" charset="0"/>
                <a:ea typeface="Calibri" panose="020F0502020204030204" pitchFamily="34" charset="0"/>
                <a:cs typeface="Gautami" panose="020B0502040204020203" pitchFamily="34" charset="0"/>
              </a:rPr>
              <a:t>Data Sources and their formats</a:t>
            </a:r>
            <a:endParaRPr lang="en-IN" sz="48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3" name="Content Placeholder 2">
            <a:extLst>
              <a:ext uri="{FF2B5EF4-FFF2-40B4-BE49-F238E27FC236}">
                <a16:creationId xmlns:a16="http://schemas.microsoft.com/office/drawing/2014/main" id="{8811B45E-E33E-5050-A968-FFA32BAA1395}"/>
              </a:ext>
            </a:extLst>
          </p:cNvPr>
          <p:cNvSpPr>
            <a:spLocks noGrp="1"/>
          </p:cNvSpPr>
          <p:nvPr>
            <p:ph idx="1"/>
          </p:nvPr>
        </p:nvSpPr>
        <p:spPr>
          <a:xfrm>
            <a:off x="457200" y="950260"/>
            <a:ext cx="10810357" cy="4840940"/>
          </a:xfrm>
        </p:spPr>
        <p:txBody>
          <a:bodyPr>
            <a:normAutofit fontScale="85000" lnSpcReduction="10000"/>
          </a:bodyPr>
          <a:lstStyle/>
          <a:p>
            <a:pPr marL="0" lvl="0" indent="0">
              <a:lnSpc>
                <a:spcPct val="106000"/>
              </a:lnSpc>
              <a:buNone/>
            </a:pP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buFont typeface="Wingdings" panose="05000000000000000000" pitchFamily="2" charset="2"/>
              <a:buChar char=""/>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the sample data is provided to us from our client database. The dataset is in csv (comma </a:t>
            </a:r>
            <a:r>
              <a:rPr lang="en-IN" sz="18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seprated</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values) format.</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buFont typeface="Wingdings" panose="05000000000000000000" pitchFamily="2" charset="2"/>
              <a:buChar char=""/>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 set contains SMS tagged messages collected for SPAM Research </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buFont typeface="Wingdings" panose="05000000000000000000" pitchFamily="2" charset="2"/>
              <a:buChar char=""/>
            </a:pPr>
            <a:r>
              <a:rPr lang="en-IN"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A collection of 5573 rows SMS spam messages was manually extracted from the </a:t>
            </a:r>
            <a:r>
              <a:rPr lang="en-IN" sz="1800" dirty="0" err="1">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Grumbletext</a:t>
            </a:r>
            <a:r>
              <a:rPr lang="en-IN"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buFont typeface="Wingdings" panose="05000000000000000000" pitchFamily="2" charset="2"/>
              <a:buChar char=""/>
            </a:pPr>
            <a:r>
              <a:rPr lang="en-IN"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 </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buFont typeface="Wingdings" panose="05000000000000000000" pitchFamily="2" charset="2"/>
              <a:buChar char=""/>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 set includes:</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buFont typeface="Calibri" panose="020F0502020204030204" pitchFamily="34" charset="0"/>
              <a:buChar char="-"/>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v1: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the Label column, which says spam or ham </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buFont typeface="Calibri" panose="020F0502020204030204" pitchFamily="34" charset="0"/>
              <a:buChar char="-"/>
            </a:pP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v2:</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It contains the SMS or e-mail text content.</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6000"/>
              </a:lnSpc>
              <a:spcAft>
                <a:spcPts val="800"/>
              </a:spcAft>
              <a:buFont typeface="Calibri" panose="020F0502020204030204" pitchFamily="34" charset="0"/>
              <a:buChar char="-"/>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other columns such as Unnamed:2, Unnamed:3, Unnamed:4. </a:t>
            </a:r>
            <a:endParaRPr lang="en-IN" sz="18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endParaRPr lang="en-IN" dirty="0">
              <a:solidFill>
                <a:schemeClr val="tx1"/>
              </a:solidFill>
            </a:endParaRPr>
          </a:p>
        </p:txBody>
      </p:sp>
    </p:spTree>
    <p:extLst>
      <p:ext uri="{BB962C8B-B14F-4D97-AF65-F5344CB8AC3E}">
        <p14:creationId xmlns:p14="http://schemas.microsoft.com/office/powerpoint/2010/main" val="239292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normAutofit/>
          </a:bodyPr>
          <a:lstStyle/>
          <a:p>
            <a:pPr algn="l"/>
            <a:r>
              <a:rPr lang="en-IN" sz="4800" b="1" dirty="0">
                <a:effectLst/>
                <a:latin typeface="Calibri" panose="020F0502020204030204" pitchFamily="34" charset="0"/>
                <a:ea typeface="Calibri" panose="020F0502020204030204" pitchFamily="34" charset="0"/>
                <a:cs typeface="Gautami" panose="020B0502040204020203" pitchFamily="34" charset="0"/>
              </a:rPr>
              <a:t>Data </a:t>
            </a:r>
            <a:r>
              <a:rPr lang="en-IN" sz="4800" b="1" dirty="0" err="1">
                <a:effectLst/>
                <a:latin typeface="Calibri" panose="020F0502020204030204" pitchFamily="34" charset="0"/>
                <a:ea typeface="Calibri" panose="020F0502020204030204" pitchFamily="34" charset="0"/>
                <a:cs typeface="Gautami" panose="020B0502040204020203" pitchFamily="34" charset="0"/>
              </a:rPr>
              <a:t>Preprocessing</a:t>
            </a:r>
            <a:r>
              <a:rPr lang="en-IN" sz="4800" b="1" dirty="0">
                <a:effectLst/>
                <a:latin typeface="Calibri" panose="020F0502020204030204" pitchFamily="34" charset="0"/>
                <a:ea typeface="Calibri" panose="020F0502020204030204" pitchFamily="34" charset="0"/>
                <a:cs typeface="Gautami" panose="020B0502040204020203" pitchFamily="34" charset="0"/>
              </a:rPr>
              <a:t> </a:t>
            </a:r>
            <a:endParaRPr lang="en-IN" dirty="0"/>
          </a:p>
        </p:txBody>
      </p:sp>
      <p:sp>
        <p:nvSpPr>
          <p:cNvPr id="3" name="Content Placeholder 2">
            <a:extLst>
              <a:ext uri="{FF2B5EF4-FFF2-40B4-BE49-F238E27FC236}">
                <a16:creationId xmlns:a16="http://schemas.microsoft.com/office/drawing/2014/main" id="{8811B45E-E33E-5050-A968-FFA32BAA1395}"/>
              </a:ext>
            </a:extLst>
          </p:cNvPr>
          <p:cNvSpPr>
            <a:spLocks noGrp="1"/>
          </p:cNvSpPr>
          <p:nvPr>
            <p:ph idx="1"/>
          </p:nvPr>
        </p:nvSpPr>
        <p:spPr>
          <a:xfrm>
            <a:off x="654424" y="1156448"/>
            <a:ext cx="10981764" cy="5423646"/>
          </a:xfrm>
        </p:spPr>
        <p:txBody>
          <a:bodyPr>
            <a:normAutofit/>
          </a:bodyPr>
          <a:lstStyle/>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First we check the information of the given dataset because it tells that how many rows and columns are present in our dataset and data type of the columns whether they are object, integer or float.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Dropping duplicates rows if present in dataset.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Then we check for the null values present in our dataset. If null values are present then drop it because we cannot able to fill the text data.</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After that we check the summary statistics of our dataset. This part tells about the statistics of our dataset i.e. mean, median, max value ,min values and also it tell whether outliers are present in our dataset or not.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We also check the correlation of our target features with each other. If columns are highly correlated with each other let’s say 90% or above then remove those columns to avoid multicollinearity problem</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We also create new columns to check the length of data before cleaning the Input feature column.</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9706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algn="l"/>
            <a:r>
              <a:rPr lang="en-US" dirty="0">
                <a:solidFill>
                  <a:schemeClr val="bg1"/>
                </a:solidFill>
              </a:rPr>
              <a:t>Data Visualization</a:t>
            </a:r>
            <a:endParaRPr lang="en-IN" dirty="0">
              <a:solidFill>
                <a:schemeClr val="bg1"/>
              </a:solidFill>
            </a:endParaRPr>
          </a:p>
        </p:txBody>
      </p:sp>
      <p:pic>
        <p:nvPicPr>
          <p:cNvPr id="4" name="Content Placeholder 3">
            <a:extLst>
              <a:ext uri="{FF2B5EF4-FFF2-40B4-BE49-F238E27FC236}">
                <a16:creationId xmlns:a16="http://schemas.microsoft.com/office/drawing/2014/main" id="{25B3A7E1-B510-3565-AF8F-2168B61D3B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2589" y="971787"/>
            <a:ext cx="6716586" cy="4727117"/>
          </a:xfrm>
          <a:prstGeom prst="rect">
            <a:avLst/>
          </a:prstGeom>
          <a:noFill/>
          <a:ln>
            <a:noFill/>
          </a:ln>
        </p:spPr>
      </p:pic>
      <p:sp>
        <p:nvSpPr>
          <p:cNvPr id="5" name="TextBox 4">
            <a:extLst>
              <a:ext uri="{FF2B5EF4-FFF2-40B4-BE49-F238E27FC236}">
                <a16:creationId xmlns:a16="http://schemas.microsoft.com/office/drawing/2014/main" id="{D19153B5-2A0F-0AEF-429E-D938D6FA8B6B}"/>
              </a:ext>
            </a:extLst>
          </p:cNvPr>
          <p:cNvSpPr txBox="1"/>
          <p:nvPr/>
        </p:nvSpPr>
        <p:spPr>
          <a:xfrm>
            <a:off x="457200" y="5698904"/>
            <a:ext cx="11296650" cy="368521"/>
          </a:xfrm>
          <a:prstGeom prst="rect">
            <a:avLst/>
          </a:prstGeom>
          <a:noFill/>
        </p:spPr>
        <p:txBody>
          <a:bodyPr wrap="square" rtlCol="0">
            <a:spAutoFit/>
          </a:bodyPr>
          <a:lstStyle/>
          <a:p>
            <a:r>
              <a:rPr lang="en-US" dirty="0">
                <a:solidFill>
                  <a:schemeClr val="bg1"/>
                </a:solidFill>
              </a:rPr>
              <a:t>This graph clearly shows that ham count is more and spam count is less comparatively</a:t>
            </a:r>
            <a:endParaRPr lang="en-IN" dirty="0">
              <a:solidFill>
                <a:schemeClr val="bg1"/>
              </a:solidFill>
            </a:endParaRPr>
          </a:p>
        </p:txBody>
      </p:sp>
    </p:spTree>
    <p:extLst>
      <p:ext uri="{BB962C8B-B14F-4D97-AF65-F5344CB8AC3E}">
        <p14:creationId xmlns:p14="http://schemas.microsoft.com/office/powerpoint/2010/main" val="248243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algn="l"/>
            <a:r>
              <a:rPr lang="en-US" dirty="0">
                <a:solidFill>
                  <a:schemeClr val="bg1"/>
                </a:solidFill>
              </a:rPr>
              <a:t>Data Visualization</a:t>
            </a:r>
            <a:endParaRPr lang="en-IN" dirty="0">
              <a:solidFill>
                <a:schemeClr val="bg1"/>
              </a:solidFill>
            </a:endParaRPr>
          </a:p>
        </p:txBody>
      </p:sp>
      <p:sp>
        <p:nvSpPr>
          <p:cNvPr id="5" name="TextBox 4">
            <a:extLst>
              <a:ext uri="{FF2B5EF4-FFF2-40B4-BE49-F238E27FC236}">
                <a16:creationId xmlns:a16="http://schemas.microsoft.com/office/drawing/2014/main" id="{D19153B5-2A0F-0AEF-429E-D938D6FA8B6B}"/>
              </a:ext>
            </a:extLst>
          </p:cNvPr>
          <p:cNvSpPr txBox="1"/>
          <p:nvPr/>
        </p:nvSpPr>
        <p:spPr>
          <a:xfrm>
            <a:off x="457200" y="5698904"/>
            <a:ext cx="11296650" cy="390363"/>
          </a:xfrm>
          <a:prstGeom prst="rect">
            <a:avLst/>
          </a:prstGeom>
          <a:noFill/>
        </p:spPr>
        <p:txBody>
          <a:bodyPr wrap="square" rtlCol="0">
            <a:spAutoFit/>
          </a:bodyPr>
          <a:lstStyle/>
          <a:p>
            <a:pPr>
              <a:lnSpc>
                <a:spcPct val="115000"/>
              </a:lnSpc>
              <a:spcAft>
                <a:spcPts val="1000"/>
              </a:spcAft>
            </a:pPr>
            <a:r>
              <a:rPr lang="en-US" sz="1800" dirty="0">
                <a:solidFill>
                  <a:schemeClr val="bg1"/>
                </a:solidFill>
                <a:effectLst/>
                <a:latin typeface="Helvetica" panose="020B0604020202020204" pitchFamily="34" charset="0"/>
                <a:ea typeface="Calibri" panose="020F0502020204030204" pitchFamily="34" charset="0"/>
                <a:cs typeface="Gautami" panose="020B0502040204020203" pitchFamily="34" charset="0"/>
              </a:rPr>
              <a:t>This clearly shows that spam length density is high compared to ham</a:t>
            </a:r>
            <a:endParaRPr lang="en-IN"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Content Placeholder 6">
            <a:extLst>
              <a:ext uri="{FF2B5EF4-FFF2-40B4-BE49-F238E27FC236}">
                <a16:creationId xmlns:a16="http://schemas.microsoft.com/office/drawing/2014/main" id="{2EF13464-07B5-72A2-B52D-AD7B575022F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910975"/>
            <a:ext cx="6751326" cy="4787930"/>
          </a:xfrm>
          <a:prstGeom prst="rect">
            <a:avLst/>
          </a:prstGeom>
          <a:noFill/>
          <a:ln>
            <a:noFill/>
          </a:ln>
        </p:spPr>
      </p:pic>
    </p:spTree>
    <p:extLst>
      <p:ext uri="{BB962C8B-B14F-4D97-AF65-F5344CB8AC3E}">
        <p14:creationId xmlns:p14="http://schemas.microsoft.com/office/powerpoint/2010/main" val="102392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algn="l"/>
            <a:r>
              <a:rPr lang="en-US" dirty="0">
                <a:solidFill>
                  <a:schemeClr val="bg1"/>
                </a:solidFill>
              </a:rPr>
              <a:t>Data Visualization</a:t>
            </a:r>
            <a:endParaRPr lang="en-IN" dirty="0">
              <a:solidFill>
                <a:schemeClr val="bg1"/>
              </a:solidFill>
            </a:endParaRPr>
          </a:p>
        </p:txBody>
      </p:sp>
      <p:sp>
        <p:nvSpPr>
          <p:cNvPr id="5" name="TextBox 4">
            <a:extLst>
              <a:ext uri="{FF2B5EF4-FFF2-40B4-BE49-F238E27FC236}">
                <a16:creationId xmlns:a16="http://schemas.microsoft.com/office/drawing/2014/main" id="{D19153B5-2A0F-0AEF-429E-D938D6FA8B6B}"/>
              </a:ext>
            </a:extLst>
          </p:cNvPr>
          <p:cNvSpPr txBox="1"/>
          <p:nvPr/>
        </p:nvSpPr>
        <p:spPr>
          <a:xfrm>
            <a:off x="457200" y="5698904"/>
            <a:ext cx="11296650" cy="392159"/>
          </a:xfrm>
          <a:prstGeom prst="rect">
            <a:avLst/>
          </a:prstGeom>
          <a:noFill/>
        </p:spPr>
        <p:txBody>
          <a:bodyPr wrap="square" rtlCol="0">
            <a:spAutoFit/>
          </a:bodyPr>
          <a:lstStyle/>
          <a:p>
            <a:pPr>
              <a:lnSpc>
                <a:spcPct val="115000"/>
              </a:lnSpc>
              <a:spcAft>
                <a:spcPts val="10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the above graphs we can see the distribution of digits is high in ham and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Non-Digits in spam</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SMS e-mail content</a:t>
            </a:r>
            <a:endParaRPr lang="en-IN"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pic>
        <p:nvPicPr>
          <p:cNvPr id="6" name="Content Placeholder 5">
            <a:extLst>
              <a:ext uri="{FF2B5EF4-FFF2-40B4-BE49-F238E27FC236}">
                <a16:creationId xmlns:a16="http://schemas.microsoft.com/office/drawing/2014/main" id="{EFBC82D3-D5D5-A9EA-6E60-24BC8EF9B3C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9172" y="1415710"/>
            <a:ext cx="4977778" cy="3530159"/>
          </a:xfrm>
          <a:prstGeom prst="rect">
            <a:avLst/>
          </a:prstGeom>
          <a:noFill/>
          <a:ln>
            <a:noFill/>
          </a:ln>
        </p:spPr>
      </p:pic>
      <p:pic>
        <p:nvPicPr>
          <p:cNvPr id="8" name="Picture 7">
            <a:extLst>
              <a:ext uri="{FF2B5EF4-FFF2-40B4-BE49-F238E27FC236}">
                <a16:creationId xmlns:a16="http://schemas.microsoft.com/office/drawing/2014/main" id="{C007478A-F1D7-EF6F-BE04-39A84DB384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8735" y="1547251"/>
            <a:ext cx="5204460" cy="3267075"/>
          </a:xfrm>
          <a:prstGeom prst="rect">
            <a:avLst/>
          </a:prstGeom>
          <a:noFill/>
          <a:ln>
            <a:noFill/>
          </a:ln>
        </p:spPr>
      </p:pic>
    </p:spTree>
    <p:extLst>
      <p:ext uri="{BB962C8B-B14F-4D97-AF65-F5344CB8AC3E}">
        <p14:creationId xmlns:p14="http://schemas.microsoft.com/office/powerpoint/2010/main" val="352655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algn="l"/>
            <a:r>
              <a:rPr lang="en-US" dirty="0">
                <a:solidFill>
                  <a:schemeClr val="bg1"/>
                </a:solidFill>
              </a:rPr>
              <a:t>Data Visualization</a:t>
            </a:r>
            <a:endParaRPr lang="en-IN" dirty="0">
              <a:solidFill>
                <a:schemeClr val="bg1"/>
              </a:solidFill>
            </a:endParaRPr>
          </a:p>
        </p:txBody>
      </p:sp>
      <p:sp>
        <p:nvSpPr>
          <p:cNvPr id="5" name="TextBox 4">
            <a:extLst>
              <a:ext uri="{FF2B5EF4-FFF2-40B4-BE49-F238E27FC236}">
                <a16:creationId xmlns:a16="http://schemas.microsoft.com/office/drawing/2014/main" id="{D19153B5-2A0F-0AEF-429E-D938D6FA8B6B}"/>
              </a:ext>
            </a:extLst>
          </p:cNvPr>
          <p:cNvSpPr txBox="1"/>
          <p:nvPr/>
        </p:nvSpPr>
        <p:spPr>
          <a:xfrm>
            <a:off x="457200" y="6089268"/>
            <a:ext cx="11537576" cy="710707"/>
          </a:xfrm>
          <a:prstGeom prst="rect">
            <a:avLst/>
          </a:prstGeom>
          <a:noFill/>
        </p:spPr>
        <p:txBody>
          <a:bodyPr wrap="square" rtlCol="0">
            <a:spAutoFit/>
          </a:bodyPr>
          <a:lstStyle/>
          <a:p>
            <a:pPr>
              <a:lnSpc>
                <a:spcPct val="115000"/>
              </a:lnSpc>
              <a:spcAft>
                <a:spcPts val="1000"/>
              </a:spcAft>
            </a:pPr>
            <a:r>
              <a:rPr lang="en-US" sz="1800" dirty="0">
                <a:solidFill>
                  <a:schemeClr val="bg1"/>
                </a:solidFill>
                <a:latin typeface="Calibri" panose="020F0502020204030204" pitchFamily="34" charset="0"/>
                <a:ea typeface="Calibri" panose="020F0502020204030204" pitchFamily="34" charset="0"/>
                <a:cs typeface="Gautami" panose="020B0502040204020203" pitchFamily="34" charset="0"/>
              </a:rPr>
              <a:t>These are the words in SPAM where “to” has highest of more than 1500 times and followed  by “you”,”i”,”1”,”and”,”the”,”in”,”u”,”my”,”is”,”me”,”of”,”for,”that”,” </a:t>
            </a:r>
            <a:r>
              <a:rPr lang="en-US" dirty="0" err="1">
                <a:solidFill>
                  <a:schemeClr val="bg1"/>
                </a:solidFill>
                <a:latin typeface="Calibri" panose="020F0502020204030204" pitchFamily="34" charset="0"/>
                <a:ea typeface="Calibri" panose="020F0502020204030204" pitchFamily="34" charset="0"/>
                <a:cs typeface="Gautami" panose="020B0502040204020203" pitchFamily="34" charset="0"/>
              </a:rPr>
              <a:t>it</a:t>
            </a:r>
            <a:r>
              <a:rPr lang="en-US" sz="1800" dirty="0" err="1">
                <a:solidFill>
                  <a:schemeClr val="bg1"/>
                </a:solidFill>
                <a:latin typeface="Calibri" panose="020F0502020204030204" pitchFamily="34" charset="0"/>
                <a:ea typeface="Calibri" panose="020F0502020204030204" pitchFamily="34" charset="0"/>
                <a:cs typeface="Gautami" panose="020B0502040204020203" pitchFamily="34" charset="0"/>
              </a:rPr>
              <a:t>”,”your,”on”,”have</a:t>
            </a:r>
            <a:r>
              <a:rPr lang="en-US" sz="1800" dirty="0">
                <a:solidFill>
                  <a:schemeClr val="bg1"/>
                </a:solidFill>
                <a:latin typeface="Calibri" panose="020F0502020204030204" pitchFamily="34" charset="0"/>
                <a:ea typeface="Calibri" panose="020F0502020204030204" pitchFamily="34" charset="0"/>
                <a:cs typeface="Gautami" panose="020B0502040204020203" pitchFamily="34" charset="0"/>
              </a:rPr>
              <a:t>” with more than 350 times</a:t>
            </a:r>
            <a:endParaRPr lang="en-IN"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pic>
        <p:nvPicPr>
          <p:cNvPr id="6" name="Content Placeholder 5">
            <a:extLst>
              <a:ext uri="{FF2B5EF4-FFF2-40B4-BE49-F238E27FC236}">
                <a16:creationId xmlns:a16="http://schemas.microsoft.com/office/drawing/2014/main" id="{3EB8E670-FE4E-FE3A-6248-9992D5A354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768733"/>
            <a:ext cx="9628093" cy="5256153"/>
          </a:xfrm>
          <a:prstGeom prst="rect">
            <a:avLst/>
          </a:prstGeom>
          <a:noFill/>
          <a:ln>
            <a:noFill/>
          </a:ln>
        </p:spPr>
      </p:pic>
    </p:spTree>
    <p:extLst>
      <p:ext uri="{BB962C8B-B14F-4D97-AF65-F5344CB8AC3E}">
        <p14:creationId xmlns:p14="http://schemas.microsoft.com/office/powerpoint/2010/main" val="244222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9365-2C2E-AA4D-19DA-5014F71EC7F8}"/>
              </a:ext>
            </a:extLst>
          </p:cNvPr>
          <p:cNvSpPr>
            <a:spLocks noGrp="1"/>
          </p:cNvSpPr>
          <p:nvPr>
            <p:ph type="title"/>
          </p:nvPr>
        </p:nvSpPr>
        <p:spPr>
          <a:xfrm>
            <a:off x="457200" y="71718"/>
            <a:ext cx="10810357" cy="878541"/>
          </a:xfrm>
        </p:spPr>
        <p:txBody>
          <a:bodyPr/>
          <a:lstStyle/>
          <a:p>
            <a:pPr algn="l"/>
            <a:r>
              <a:rPr lang="en-US" dirty="0">
                <a:solidFill>
                  <a:schemeClr val="bg1"/>
                </a:solidFill>
              </a:rPr>
              <a:t>Data Visualization</a:t>
            </a:r>
            <a:endParaRPr lang="en-IN" dirty="0">
              <a:solidFill>
                <a:schemeClr val="bg1"/>
              </a:solidFill>
            </a:endParaRPr>
          </a:p>
        </p:txBody>
      </p:sp>
      <p:sp>
        <p:nvSpPr>
          <p:cNvPr id="5" name="TextBox 4">
            <a:extLst>
              <a:ext uri="{FF2B5EF4-FFF2-40B4-BE49-F238E27FC236}">
                <a16:creationId xmlns:a16="http://schemas.microsoft.com/office/drawing/2014/main" id="{D19153B5-2A0F-0AEF-429E-D938D6FA8B6B}"/>
              </a:ext>
            </a:extLst>
          </p:cNvPr>
          <p:cNvSpPr txBox="1"/>
          <p:nvPr/>
        </p:nvSpPr>
        <p:spPr>
          <a:xfrm>
            <a:off x="457200" y="5791199"/>
            <a:ext cx="11734800" cy="779444"/>
          </a:xfrm>
          <a:prstGeom prst="rect">
            <a:avLst/>
          </a:prstGeom>
          <a:noFill/>
        </p:spPr>
        <p:txBody>
          <a:bodyPr wrap="square" rtlCol="0">
            <a:spAutoFit/>
          </a:bodyPr>
          <a:lstStyle/>
          <a:p>
            <a:pPr>
              <a:lnSpc>
                <a:spcPct val="115000"/>
              </a:lnSpc>
              <a:spcAft>
                <a:spcPts val="1000"/>
              </a:spcAft>
            </a:pPr>
            <a:r>
              <a:rPr lang="en-US" sz="2000" dirty="0">
                <a:solidFill>
                  <a:schemeClr val="bg1"/>
                </a:solidFill>
                <a:latin typeface="Calibri" panose="020F0502020204030204" pitchFamily="34" charset="0"/>
                <a:ea typeface="Calibri" panose="020F0502020204030204" pitchFamily="34" charset="0"/>
                <a:cs typeface="Gautami" panose="020B0502040204020203" pitchFamily="34" charset="0"/>
              </a:rPr>
              <a:t>These are the words in SPAM more than 100 words where “to” has highest of 368 words and followed by ,“a”,”your”,”call”,”or”,”the”,”2”,”for”,”call”,”is”,”on”,”have”,”from,”ur”,” </a:t>
            </a:r>
            <a:r>
              <a:rPr lang="en-US" sz="2000" dirty="0" err="1">
                <a:solidFill>
                  <a:schemeClr val="bg1"/>
                </a:solidFill>
                <a:latin typeface="Calibri" panose="020F0502020204030204" pitchFamily="34" charset="0"/>
                <a:ea typeface="Calibri" panose="020F0502020204030204" pitchFamily="34" charset="0"/>
                <a:cs typeface="Gautami" panose="020B0502040204020203" pitchFamily="34" charset="0"/>
              </a:rPr>
              <a:t>with”,”&amp;”,four,”of”,”FREE</a:t>
            </a:r>
            <a:r>
              <a:rPr lang="en-US" sz="2000" dirty="0">
                <a:solidFill>
                  <a:schemeClr val="bg1"/>
                </a:solidFill>
                <a:latin typeface="Calibri" panose="020F0502020204030204" pitchFamily="34" charset="0"/>
                <a:ea typeface="Calibri" panose="020F0502020204030204" pitchFamily="34" charset="0"/>
                <a:cs typeface="Gautami" panose="020B0502040204020203" pitchFamily="34" charset="0"/>
              </a:rPr>
              <a:t>”</a:t>
            </a:r>
            <a:endParaRPr lang="en-IN" sz="20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sp>
        <p:nvSpPr>
          <p:cNvPr id="4" name="Content Placeholder 3">
            <a:extLst>
              <a:ext uri="{FF2B5EF4-FFF2-40B4-BE49-F238E27FC236}">
                <a16:creationId xmlns:a16="http://schemas.microsoft.com/office/drawing/2014/main" id="{03B7C3AA-562E-1DCE-3A4E-0E6B867F747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B07D559-079A-884A-D164-6811AA5CAA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7501" y="790472"/>
            <a:ext cx="9846051" cy="5117269"/>
          </a:xfrm>
          <a:prstGeom prst="rect">
            <a:avLst/>
          </a:prstGeom>
          <a:noFill/>
          <a:ln>
            <a:noFill/>
          </a:ln>
        </p:spPr>
      </p:pic>
    </p:spTree>
    <p:extLst>
      <p:ext uri="{BB962C8B-B14F-4D97-AF65-F5344CB8AC3E}">
        <p14:creationId xmlns:p14="http://schemas.microsoft.com/office/powerpoint/2010/main" val="4088499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{50AA83C3-B222-4284-B27E-0260F1064991}tf11665031_win32</Template>
  <TotalTime>55</TotalTime>
  <Words>1018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Nova</vt:lpstr>
      <vt:lpstr>Arial Nova Light</vt:lpstr>
      <vt:lpstr>Calibri</vt:lpstr>
      <vt:lpstr>Helvetica</vt:lpstr>
      <vt:lpstr>Times New Roman</vt:lpstr>
      <vt:lpstr>Wingdings</vt:lpstr>
      <vt:lpstr>Wingdings 2</vt:lpstr>
      <vt:lpstr>SlateVTI</vt:lpstr>
      <vt:lpstr>Email Spam Classifier</vt:lpstr>
      <vt:lpstr>Introduction </vt:lpstr>
      <vt:lpstr>Data Sources and their formats</vt:lpstr>
      <vt:lpstr>Data Preprocessing </vt:lpstr>
      <vt:lpstr>Data Visualization</vt:lpstr>
      <vt:lpstr>Data Visualization</vt:lpstr>
      <vt:lpstr>Data Visualization</vt:lpstr>
      <vt:lpstr>Data Visualization</vt:lpstr>
      <vt:lpstr>Data Visualization</vt:lpstr>
      <vt:lpstr>Finalising the Model</vt:lpstr>
      <vt:lpstr>Conclusion</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Classifier</dc:title>
  <dc:creator>Nagaraju Kunigiri</dc:creator>
  <cp:lastModifiedBy>Nagaraju Kunigiri</cp:lastModifiedBy>
  <cp:revision>1</cp:revision>
  <dcterms:created xsi:type="dcterms:W3CDTF">2022-12-27T07:43:33Z</dcterms:created>
  <dcterms:modified xsi:type="dcterms:W3CDTF">2022-12-27T08:39:22Z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