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5"/>
  </p:notesMasterIdLst>
  <p:sldIdLst>
    <p:sldId id="256" r:id="rId2"/>
    <p:sldId id="257" r:id="rId3"/>
    <p:sldId id="258" r:id="rId4"/>
    <p:sldId id="260" r:id="rId5"/>
    <p:sldId id="274" r:id="rId6"/>
    <p:sldId id="275" r:id="rId7"/>
    <p:sldId id="279" r:id="rId8"/>
    <p:sldId id="278" r:id="rId9"/>
    <p:sldId id="277" r:id="rId10"/>
    <p:sldId id="276" r:id="rId11"/>
    <p:sldId id="281" r:id="rId12"/>
    <p:sldId id="282"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E5FEC3-7F74-429B-AE1E-2164328CADC9}">
          <p14:sldIdLst>
            <p14:sldId id="256"/>
            <p14:sldId id="257"/>
            <p14:sldId id="258"/>
            <p14:sldId id="260"/>
            <p14:sldId id="274"/>
            <p14:sldId id="275"/>
            <p14:sldId id="279"/>
            <p14:sldId id="278"/>
            <p14:sldId id="277"/>
            <p14:sldId id="276"/>
            <p14:sldId id="281"/>
            <p14:sldId id="282"/>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5" autoAdjust="0"/>
    <p:restoredTop sz="95226" autoAdjust="0"/>
  </p:normalViewPr>
  <p:slideViewPr>
    <p:cSldViewPr snapToGrid="0">
      <p:cViewPr varScale="1">
        <p:scale>
          <a:sx n="85" d="100"/>
          <a:sy n="85" d="100"/>
        </p:scale>
        <p:origin x="7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2D9D0-8045-416F-A63F-C96451367DDF}"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16F74-58DE-47E6-BB01-A0CD9C3B33B4}" type="slidenum">
              <a:rPr lang="en-US" smtClean="0"/>
              <a:t>‹#›</a:t>
            </a:fld>
            <a:endParaRPr lang="en-US"/>
          </a:p>
        </p:txBody>
      </p:sp>
    </p:spTree>
    <p:extLst>
      <p:ext uri="{BB962C8B-B14F-4D97-AF65-F5344CB8AC3E}">
        <p14:creationId xmlns:p14="http://schemas.microsoft.com/office/powerpoint/2010/main" val="206802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D16F74-58DE-47E6-BB01-A0CD9C3B33B4}" type="slidenum">
              <a:rPr lang="en-US" smtClean="0"/>
              <a:t>2</a:t>
            </a:fld>
            <a:endParaRPr lang="en-US"/>
          </a:p>
        </p:txBody>
      </p:sp>
    </p:spTree>
    <p:extLst>
      <p:ext uri="{BB962C8B-B14F-4D97-AF65-F5344CB8AC3E}">
        <p14:creationId xmlns:p14="http://schemas.microsoft.com/office/powerpoint/2010/main" val="229094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5000"/>
              </a:lnSpc>
              <a:spcBef>
                <a:spcPts val="1000"/>
              </a:spcBef>
              <a:buFont typeface="Arial"/>
              <a:buChar char="•"/>
            </a:pPr>
            <a:r>
              <a:rPr lang="en-US" dirty="0"/>
              <a:t>Focus on ongoing hot issues</a:t>
            </a:r>
          </a:p>
          <a:p>
            <a:pPr marL="685800" lvl="1" indent="-457200">
              <a:buAutoNum type="arabicPeriod"/>
            </a:pPr>
            <a:r>
              <a:rPr lang="en-US" dirty="0"/>
              <a:t>Covid-19, in 2020 the unknowns of the virus allowed people speculate and spread false information </a:t>
            </a:r>
            <a:endParaRPr lang="en-US" dirty="0">
              <a:cs typeface="Calibri"/>
            </a:endParaRPr>
          </a:p>
          <a:p>
            <a:pPr marL="685800" lvl="1" indent="-457200">
              <a:buAutoNum type="arabicPeriod"/>
            </a:pPr>
            <a:r>
              <a:rPr lang="en-US" dirty="0"/>
              <a:t>Trump vs Hilary Clinton/Biden Campaign, these two political races were trending topics and easy target to falsify information for political gain   </a:t>
            </a:r>
            <a:endParaRPr lang="en-US" dirty="0">
              <a:cs typeface="Calibri"/>
            </a:endParaRPr>
          </a:p>
          <a:p>
            <a:pPr marL="685800" lvl="1" indent="-457200">
              <a:buAutoNum type="arabicPeriod"/>
            </a:pPr>
            <a:r>
              <a:rPr lang="en-US" dirty="0"/>
              <a:t>Russia vs Ukraine War </a:t>
            </a:r>
            <a:endParaRPr lang="en-US" dirty="0">
              <a:cs typeface="Calibri"/>
            </a:endParaRPr>
          </a:p>
          <a:p>
            <a:pPr marL="171450" indent="-171450">
              <a:lnSpc>
                <a:spcPct val="125000"/>
              </a:lnSpc>
              <a:spcBef>
                <a:spcPts val="1000"/>
              </a:spcBef>
              <a:buFont typeface="Arial"/>
              <a:buChar char="•"/>
            </a:pPr>
            <a:r>
              <a:rPr lang="en-US" dirty="0"/>
              <a:t>Focus on concepts that are important to specific populations or topics of interest</a:t>
            </a:r>
            <a:endParaRPr lang="en-US" dirty="0">
              <a:cs typeface="Calibri"/>
            </a:endParaRPr>
          </a:p>
          <a:p>
            <a:pPr marL="685800" lvl="1" indent="-457200">
              <a:lnSpc>
                <a:spcPct val="125000"/>
              </a:lnSpc>
              <a:spcBef>
                <a:spcPts val="500"/>
              </a:spcBef>
              <a:buAutoNum type="arabicPeriod"/>
            </a:pPr>
            <a:r>
              <a:rPr lang="en-US" dirty="0"/>
              <a:t>Political views, humans tend to believe point of views they align with for example if someone aligns with </a:t>
            </a:r>
            <a:r>
              <a:rPr lang="en-US"/>
              <a:t>the Republicans </a:t>
            </a:r>
            <a:r>
              <a:rPr lang="en-US" dirty="0"/>
              <a:t>they tend to believe there representatives vs a Democratic representative </a:t>
            </a:r>
            <a:endParaRPr lang="en-US" dirty="0">
              <a:cs typeface="Calibri"/>
            </a:endParaRPr>
          </a:p>
          <a:p>
            <a:pPr marL="685800" lvl="1" indent="-457200">
              <a:lnSpc>
                <a:spcPct val="125000"/>
              </a:lnSpc>
              <a:spcBef>
                <a:spcPts val="500"/>
              </a:spcBef>
              <a:buAutoNum type="arabicPeriod"/>
            </a:pPr>
            <a:r>
              <a:rPr lang="en-US" dirty="0"/>
              <a:t>Religious views, similarly to political views humans will believe information they have faith in, for example the text from the Bible, Quran, etc. </a:t>
            </a:r>
            <a:endParaRPr lang="en-US" dirty="0">
              <a:cs typeface="Calibri"/>
            </a:endParaRPr>
          </a:p>
          <a:p>
            <a:pPr marL="171450" indent="-171450">
              <a:lnSpc>
                <a:spcPct val="125000"/>
              </a:lnSpc>
              <a:spcBef>
                <a:spcPts val="1000"/>
              </a:spcBef>
              <a:buFont typeface="Arial"/>
              <a:buChar char="•"/>
            </a:pPr>
            <a:r>
              <a:rPr lang="en-US" dirty="0"/>
              <a:t>Lack of education or training on verifying sources, if</a:t>
            </a:r>
            <a:r>
              <a:rPr lang="en-US" dirty="0">
                <a:cs typeface="Calibri"/>
              </a:rPr>
              <a:t> people aren't informed to verify and practice verifying they will never validate information they receive </a:t>
            </a:r>
          </a:p>
        </p:txBody>
      </p:sp>
      <p:sp>
        <p:nvSpPr>
          <p:cNvPr id="4" name="Slide Number Placeholder 3"/>
          <p:cNvSpPr>
            <a:spLocks noGrp="1"/>
          </p:cNvSpPr>
          <p:nvPr>
            <p:ph type="sldNum" sz="quarter" idx="5"/>
          </p:nvPr>
        </p:nvSpPr>
        <p:spPr/>
        <p:txBody>
          <a:bodyPr/>
          <a:lstStyle/>
          <a:p>
            <a:fld id="{BAD16F74-58DE-47E6-BB01-A0CD9C3B33B4}" type="slidenum">
              <a:rPr lang="en-US" smtClean="0"/>
              <a:t>3</a:t>
            </a:fld>
            <a:endParaRPr lang="en-US"/>
          </a:p>
        </p:txBody>
      </p:sp>
    </p:spTree>
    <p:extLst>
      <p:ext uri="{BB962C8B-B14F-4D97-AF65-F5344CB8AC3E}">
        <p14:creationId xmlns:p14="http://schemas.microsoft.com/office/powerpoint/2010/main" val="366880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091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0642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75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3521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376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3438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309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764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93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293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2/11/2023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427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2/11/2023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85280866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mediacause.org/5-less-prominent-social-media-platforms-for-nonprofits-to-understand/"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65A5CBD-5BDA-4345-915C-718F0E585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white technology background">
            <a:extLst>
              <a:ext uri="{FF2B5EF4-FFF2-40B4-BE49-F238E27FC236}">
                <a16:creationId xmlns:a16="http://schemas.microsoft.com/office/drawing/2014/main" id="{1B819233-0718-B84F-8B73-6C6BC938C233}"/>
              </a:ext>
            </a:extLst>
          </p:cNvPr>
          <p:cNvPicPr>
            <a:picLocks noChangeAspect="1"/>
          </p:cNvPicPr>
          <p:nvPr/>
        </p:nvPicPr>
        <p:blipFill rotWithShape="1">
          <a:blip r:embed="rId2"/>
          <a:srcRect l="46158" r="38421" b="-1"/>
          <a:stretch/>
        </p:blipFill>
        <p:spPr>
          <a:xfrm>
            <a:off x="20" y="10"/>
            <a:ext cx="1584282" cy="6857990"/>
          </a:xfrm>
          <a:custGeom>
            <a:avLst/>
            <a:gdLst/>
            <a:ahLst/>
            <a:cxnLst/>
            <a:rect l="l" t="t" r="r" b="b"/>
            <a:pathLst>
              <a:path w="1584302" h="6858000">
                <a:moveTo>
                  <a:pt x="0" y="0"/>
                </a:moveTo>
                <a:lnTo>
                  <a:pt x="1078402" y="0"/>
                </a:lnTo>
                <a:lnTo>
                  <a:pt x="1099056" y="52984"/>
                </a:lnTo>
                <a:cubicBezTo>
                  <a:pt x="1199012" y="327522"/>
                  <a:pt x="1265662" y="600964"/>
                  <a:pt x="1308492" y="803890"/>
                </a:cubicBezTo>
                <a:cubicBezTo>
                  <a:pt x="1455747" y="1501513"/>
                  <a:pt x="1562057" y="2211391"/>
                  <a:pt x="1575950" y="2925120"/>
                </a:cubicBezTo>
                <a:cubicBezTo>
                  <a:pt x="1584616" y="3349259"/>
                  <a:pt x="1593900" y="3729534"/>
                  <a:pt x="1562611" y="4099807"/>
                </a:cubicBezTo>
                <a:cubicBezTo>
                  <a:pt x="1524636" y="4550166"/>
                  <a:pt x="1426477" y="4985758"/>
                  <a:pt x="1193469" y="5467758"/>
                </a:cubicBezTo>
                <a:cubicBezTo>
                  <a:pt x="946259" y="5978959"/>
                  <a:pt x="613906" y="6441252"/>
                  <a:pt x="222462" y="6851639"/>
                </a:cubicBezTo>
                <a:lnTo>
                  <a:pt x="216054" y="6858000"/>
                </a:lnTo>
                <a:lnTo>
                  <a:pt x="0" y="6858000"/>
                </a:lnTo>
                <a:close/>
              </a:path>
            </a:pathLst>
          </a:custGeom>
        </p:spPr>
      </p:pic>
      <p:sp>
        <p:nvSpPr>
          <p:cNvPr id="29" name="Freeform: Shape 28">
            <a:extLst>
              <a:ext uri="{FF2B5EF4-FFF2-40B4-BE49-F238E27FC236}">
                <a16:creationId xmlns:a16="http://schemas.microsoft.com/office/drawing/2014/main" id="{9AB65AAD-D82E-40A6-A873-B332350A0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31194">
            <a:off x="-165813" y="102924"/>
            <a:ext cx="1872343" cy="673981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5" descr="A picture containing shape&#10;&#10;Description automatically generated">
            <a:extLst>
              <a:ext uri="{FF2B5EF4-FFF2-40B4-BE49-F238E27FC236}">
                <a16:creationId xmlns:a16="http://schemas.microsoft.com/office/drawing/2014/main" id="{F6CDB8EF-B56C-FC87-D5CD-2065FAC544D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7133" r="5380" b="-5"/>
          <a:stretch/>
        </p:blipFill>
        <p:spPr>
          <a:xfrm>
            <a:off x="7260418" y="2722960"/>
            <a:ext cx="4931582" cy="4135040"/>
          </a:xfrm>
          <a:custGeom>
            <a:avLst/>
            <a:gdLst/>
            <a:ahLst/>
            <a:cxnLst/>
            <a:rect l="l" t="t" r="r" b="b"/>
            <a:pathLst>
              <a:path w="4931582" h="4135040">
                <a:moveTo>
                  <a:pt x="2552210" y="121"/>
                </a:moveTo>
                <a:cubicBezTo>
                  <a:pt x="3195748" y="6760"/>
                  <a:pt x="3804442" y="287311"/>
                  <a:pt x="4267212" y="466681"/>
                </a:cubicBezTo>
                <a:cubicBezTo>
                  <a:pt x="4468996" y="544715"/>
                  <a:pt x="4670782" y="622865"/>
                  <a:pt x="4871902" y="702362"/>
                </a:cubicBezTo>
                <a:lnTo>
                  <a:pt x="4931582" y="726580"/>
                </a:lnTo>
                <a:lnTo>
                  <a:pt x="4931582" y="4135040"/>
                </a:lnTo>
                <a:lnTo>
                  <a:pt x="173982" y="4135040"/>
                </a:lnTo>
                <a:lnTo>
                  <a:pt x="155445" y="4095529"/>
                </a:lnTo>
                <a:cubicBezTo>
                  <a:pt x="134157" y="4045291"/>
                  <a:pt x="114485" y="3993575"/>
                  <a:pt x="96519" y="3940386"/>
                </a:cubicBezTo>
                <a:cubicBezTo>
                  <a:pt x="-149797" y="3212027"/>
                  <a:pt x="80616" y="1935543"/>
                  <a:pt x="727333" y="1034973"/>
                </a:cubicBezTo>
                <a:cubicBezTo>
                  <a:pt x="1162734" y="428187"/>
                  <a:pt x="1634777" y="143879"/>
                  <a:pt x="2102481" y="43895"/>
                </a:cubicBezTo>
                <a:cubicBezTo>
                  <a:pt x="2253336" y="11643"/>
                  <a:pt x="2403701" y="-1412"/>
                  <a:pt x="2552210" y="121"/>
                </a:cubicBezTo>
                <a:close/>
              </a:path>
            </a:pathLst>
          </a:custGeom>
        </p:spPr>
      </p:pic>
      <p:sp>
        <p:nvSpPr>
          <p:cNvPr id="2" name="Title 1"/>
          <p:cNvSpPr>
            <a:spLocks noGrp="1"/>
          </p:cNvSpPr>
          <p:nvPr>
            <p:ph type="ctrTitle"/>
          </p:nvPr>
        </p:nvSpPr>
        <p:spPr>
          <a:xfrm>
            <a:off x="2306062" y="824753"/>
            <a:ext cx="7319578" cy="2032745"/>
          </a:xfrm>
        </p:spPr>
        <p:txBody>
          <a:bodyPr>
            <a:normAutofit/>
          </a:bodyPr>
          <a:lstStyle/>
          <a:p>
            <a:pPr algn="l"/>
            <a:r>
              <a:rPr lang="en-US" sz="4400" dirty="0">
                <a:ea typeface="+mj-lt"/>
                <a:cs typeface="+mj-lt"/>
              </a:rPr>
              <a:t>FAKE NEWS PROJECT</a:t>
            </a:r>
            <a:endParaRPr lang="en-US" dirty="0"/>
          </a:p>
        </p:txBody>
      </p:sp>
      <p:sp>
        <p:nvSpPr>
          <p:cNvPr id="6" name="TextBox 5">
            <a:extLst>
              <a:ext uri="{FF2B5EF4-FFF2-40B4-BE49-F238E27FC236}">
                <a16:creationId xmlns:a16="http://schemas.microsoft.com/office/drawing/2014/main" id="{23A681F6-7EAC-3E9A-8B5B-DCFC4490E47E}"/>
              </a:ext>
            </a:extLst>
          </p:cNvPr>
          <p:cNvSpPr txBox="1"/>
          <p:nvPr/>
        </p:nvSpPr>
        <p:spPr>
          <a:xfrm>
            <a:off x="12007270" y="6657945"/>
            <a:ext cx="184730" cy="200055"/>
          </a:xfrm>
          <a:prstGeom prst="rect">
            <a:avLst/>
          </a:prstGeom>
          <a:solidFill>
            <a:srgbClr val="000000"/>
          </a:solidFill>
        </p:spPr>
        <p:txBody>
          <a:bodyPr wrap="none">
            <a:spAutoFit/>
          </a:bodyPr>
          <a:lstStyle/>
          <a:p>
            <a:pPr algn="r">
              <a:spcAft>
                <a:spcPts val="600"/>
              </a:spcAft>
            </a:pPr>
            <a:endParaRPr lang="en-US" sz="700" dirty="0">
              <a:solidFill>
                <a:srgbClr val="FFFFFF"/>
              </a:solidFill>
            </a:endParaRPr>
          </a:p>
        </p:txBody>
      </p:sp>
      <p:sp>
        <p:nvSpPr>
          <p:cNvPr id="8" name="TextBox 7">
            <a:extLst>
              <a:ext uri="{FF2B5EF4-FFF2-40B4-BE49-F238E27FC236}">
                <a16:creationId xmlns:a16="http://schemas.microsoft.com/office/drawing/2014/main" id="{94750B7D-ED15-CD28-C2DF-5B261B08E1A3}"/>
              </a:ext>
            </a:extLst>
          </p:cNvPr>
          <p:cNvSpPr txBox="1"/>
          <p:nvPr/>
        </p:nvSpPr>
        <p:spPr>
          <a:xfrm>
            <a:off x="4025152" y="4984375"/>
            <a:ext cx="31552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Submitted by</a:t>
            </a:r>
          </a:p>
          <a:p>
            <a:r>
              <a:rPr lang="en-US" dirty="0">
                <a:ea typeface="+mn-lt"/>
                <a:cs typeface="+mn-lt"/>
              </a:rPr>
              <a:t>KUNIGIRI NAGARAJU</a:t>
            </a:r>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4D3DB44-8C84-C1DF-8BD7-8AD0C6991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576" y="966788"/>
            <a:ext cx="8731624" cy="4924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4F107F-A50B-B528-FC32-BCCE0E09BCCA}"/>
              </a:ext>
            </a:extLst>
          </p:cNvPr>
          <p:cNvSpPr txBox="1"/>
          <p:nvPr/>
        </p:nvSpPr>
        <p:spPr>
          <a:xfrm>
            <a:off x="591671" y="107576"/>
            <a:ext cx="8552329"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Data Visualization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BC0075-26BC-04BF-23F3-82DDEE49CEF2}"/>
              </a:ext>
            </a:extLst>
          </p:cNvPr>
          <p:cNvSpPr txBox="1"/>
          <p:nvPr/>
        </p:nvSpPr>
        <p:spPr>
          <a:xfrm>
            <a:off x="1004046" y="5980984"/>
            <a:ext cx="10910047" cy="830997"/>
          </a:xfrm>
          <a:prstGeom prst="rect">
            <a:avLst/>
          </a:prstGeom>
          <a:noFill/>
        </p:spPr>
        <p:txBody>
          <a:bodyPr wrap="square">
            <a:spAutoFit/>
          </a:bodyPr>
          <a:lstStyle/>
          <a:p>
            <a:r>
              <a:rPr lang="en-US" sz="1600" b="0" i="0" dirty="0" err="1">
                <a:solidFill>
                  <a:srgbClr val="000000"/>
                </a:solidFill>
                <a:effectLst/>
                <a:latin typeface="Helvetica Neue"/>
              </a:rPr>
              <a:t>Morethan</a:t>
            </a:r>
            <a:r>
              <a:rPr lang="en-US" sz="1600" b="0" i="0" dirty="0">
                <a:solidFill>
                  <a:srgbClr val="000000"/>
                </a:solidFill>
                <a:effectLst/>
                <a:latin typeface="Helvetica Neue"/>
              </a:rPr>
              <a:t> 70000 times "trump" is the most frequent word used in the fake news articles and the words are trump,said,people,president,would,one,us,Clinton,Obama,like,Donald,also,news,even,hilary,white,time,state and via </a:t>
            </a:r>
            <a:r>
              <a:rPr lang="en-US" sz="1600" b="0" i="0" dirty="0" err="1">
                <a:solidFill>
                  <a:srgbClr val="000000"/>
                </a:solidFill>
                <a:effectLst/>
                <a:latin typeface="Helvetica Neue"/>
              </a:rPr>
              <a:t>etc</a:t>
            </a:r>
            <a:r>
              <a:rPr lang="en-US" sz="1600" b="0" i="0" dirty="0">
                <a:solidFill>
                  <a:srgbClr val="000000"/>
                </a:solidFill>
                <a:effectLst/>
                <a:latin typeface="Helvetica Neue"/>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10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D4AF5-8F09-C04D-85E8-C8AC98426DB8}"/>
              </a:ext>
            </a:extLst>
          </p:cNvPr>
          <p:cNvSpPr txBox="1"/>
          <p:nvPr/>
        </p:nvSpPr>
        <p:spPr>
          <a:xfrm>
            <a:off x="726141" y="125506"/>
            <a:ext cx="6517341"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Data Visualization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a:extLst>
              <a:ext uri="{FF2B5EF4-FFF2-40B4-BE49-F238E27FC236}">
                <a16:creationId xmlns:a16="http://schemas.microsoft.com/office/drawing/2014/main" id="{7F4E85D1-31AE-DBB8-F512-8F8564B4F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41" y="900113"/>
            <a:ext cx="8937812" cy="5074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07CD5C-19D4-CC0E-0A9B-C195EF68CC9C}"/>
              </a:ext>
            </a:extLst>
          </p:cNvPr>
          <p:cNvSpPr txBox="1"/>
          <p:nvPr/>
        </p:nvSpPr>
        <p:spPr>
          <a:xfrm>
            <a:off x="1461247" y="5974588"/>
            <a:ext cx="6096000" cy="369332"/>
          </a:xfrm>
          <a:prstGeom prst="rect">
            <a:avLst/>
          </a:prstGeom>
          <a:noFill/>
        </p:spPr>
        <p:txBody>
          <a:bodyPr wrap="square">
            <a:spAutoFit/>
          </a:bodyPr>
          <a:lstStyle/>
          <a:p>
            <a:r>
              <a:rPr lang="en-US" b="0" i="0" dirty="0">
                <a:solidFill>
                  <a:srgbClr val="000000"/>
                </a:solidFill>
                <a:effectLst/>
                <a:latin typeface="Helvetica Neue"/>
              </a:rPr>
              <a:t>"said" is the most frequent word used in real news articles</a:t>
            </a:r>
            <a:endParaRPr lang="en-IN" dirty="0"/>
          </a:p>
        </p:txBody>
      </p:sp>
    </p:spTree>
    <p:extLst>
      <p:ext uri="{BB962C8B-B14F-4D97-AF65-F5344CB8AC3E}">
        <p14:creationId xmlns:p14="http://schemas.microsoft.com/office/powerpoint/2010/main" val="185245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F89D6-AE4E-A141-A750-DCE4374CC0F1}"/>
              </a:ext>
            </a:extLst>
          </p:cNvPr>
          <p:cNvSpPr txBox="1"/>
          <p:nvPr/>
        </p:nvSpPr>
        <p:spPr>
          <a:xfrm>
            <a:off x="627529" y="152400"/>
            <a:ext cx="8516471"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Model Selection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9218" name="Picture 2">
            <a:extLst>
              <a:ext uri="{FF2B5EF4-FFF2-40B4-BE49-F238E27FC236}">
                <a16:creationId xmlns:a16="http://schemas.microsoft.com/office/drawing/2014/main" id="{E709C67E-C41D-4D6F-9B0D-60A77073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37" y="1735908"/>
            <a:ext cx="3257550" cy="2800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8C55CF-0F42-6D8D-4F3B-06DABBCBF625}"/>
              </a:ext>
            </a:extLst>
          </p:cNvPr>
          <p:cNvSpPr txBox="1"/>
          <p:nvPr/>
        </p:nvSpPr>
        <p:spPr>
          <a:xfrm>
            <a:off x="1335740" y="4819162"/>
            <a:ext cx="8946777" cy="369332"/>
          </a:xfrm>
          <a:prstGeom prst="rect">
            <a:avLst/>
          </a:prstGeom>
          <a:noFill/>
        </p:spPr>
        <p:txBody>
          <a:bodyPr wrap="square">
            <a:spAutoFit/>
          </a:bodyPr>
          <a:lstStyle/>
          <a:p>
            <a:r>
              <a:rPr lang="en-US" b="0" i="0" dirty="0">
                <a:solidFill>
                  <a:srgbClr val="000000"/>
                </a:solidFill>
                <a:effectLst/>
                <a:latin typeface="Helvetica Neue"/>
              </a:rPr>
              <a:t>SVM Model gives us the best accuracy of 99.64% by comparing with other models </a:t>
            </a:r>
            <a:endParaRPr lang="en-IN" dirty="0"/>
          </a:p>
        </p:txBody>
      </p:sp>
      <p:pic>
        <p:nvPicPr>
          <p:cNvPr id="7" name="Picture 6">
            <a:extLst>
              <a:ext uri="{FF2B5EF4-FFF2-40B4-BE49-F238E27FC236}">
                <a16:creationId xmlns:a16="http://schemas.microsoft.com/office/drawing/2014/main" id="{1C54D15A-DBDC-5EAD-9BE3-4CDEFD4E40CB}"/>
              </a:ext>
            </a:extLst>
          </p:cNvPr>
          <p:cNvPicPr>
            <a:picLocks noChangeAspect="1"/>
          </p:cNvPicPr>
          <p:nvPr/>
        </p:nvPicPr>
        <p:blipFill>
          <a:blip r:embed="rId3"/>
          <a:stretch>
            <a:fillRect/>
          </a:stretch>
        </p:blipFill>
        <p:spPr>
          <a:xfrm>
            <a:off x="964793" y="1735908"/>
            <a:ext cx="5959356" cy="2453853"/>
          </a:xfrm>
          <a:prstGeom prst="rect">
            <a:avLst/>
          </a:prstGeom>
        </p:spPr>
      </p:pic>
    </p:spTree>
    <p:extLst>
      <p:ext uri="{BB962C8B-B14F-4D97-AF65-F5344CB8AC3E}">
        <p14:creationId xmlns:p14="http://schemas.microsoft.com/office/powerpoint/2010/main" val="175019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A59FA-654C-18E1-5CBB-AABCD6C27E39}"/>
              </a:ext>
            </a:extLst>
          </p:cNvPr>
          <p:cNvSpPr txBox="1"/>
          <p:nvPr/>
        </p:nvSpPr>
        <p:spPr>
          <a:xfrm>
            <a:off x="1797423" y="188258"/>
            <a:ext cx="8597153" cy="769441"/>
          </a:xfrm>
          <a:prstGeom prst="rect">
            <a:avLst/>
          </a:prstGeom>
          <a:noFill/>
        </p:spPr>
        <p:txBody>
          <a:bodyPr wrap="square">
            <a:spAutoFit/>
          </a:bodyPr>
          <a:lstStyle/>
          <a:p>
            <a:pPr algn="ctr"/>
            <a:r>
              <a:rPr lang="en-US" sz="4400" dirty="0">
                <a:latin typeface="Calibri" panose="020F0502020204030204" pitchFamily="34" charset="0"/>
                <a:ea typeface="Calibri" panose="020F0502020204030204" pitchFamily="34" charset="0"/>
                <a:cs typeface="Calibri" panose="020F0502020204030204" pitchFamily="34" charset="0"/>
              </a:rPr>
              <a:t>Conclusion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2390CA3-F372-F3E0-48B0-2F2EC3F4BFDD}"/>
              </a:ext>
            </a:extLst>
          </p:cNvPr>
          <p:cNvSpPr txBox="1"/>
          <p:nvPr/>
        </p:nvSpPr>
        <p:spPr>
          <a:xfrm>
            <a:off x="1219199" y="2169458"/>
            <a:ext cx="10174941" cy="2622000"/>
          </a:xfrm>
          <a:prstGeom prst="rect">
            <a:avLst/>
          </a:prstGeom>
          <a:noFill/>
        </p:spPr>
        <p:txBody>
          <a:bodyPr wrap="square">
            <a:spAutoFit/>
          </a:bodyPr>
          <a:lstStyle/>
          <a:p>
            <a:pPr indent="228600">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have presented a model for fake news detection through different machine learning techniques. Furthermore, the paper investigated the other methods and compared their accuracies. The model that achieves the highest accuracy is SVM and the highest accuracy score is 99.64%. Fake news detection is an emerging research area which has a scarce number of datasets. There are no data on real-time news or regarding the current affairs. The current model is run against the existing dataset, showing that the model performs well against it.  In our future work, news article data can be considered related to recent incidents in the corpus of data. The next step then would be to train the model and analyze how the accuracies vary with the new data to further improve it.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29201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1296-2057-F53A-0306-7E7F273E1F3C}"/>
              </a:ext>
            </a:extLst>
          </p:cNvPr>
          <p:cNvSpPr>
            <a:spLocks noGrp="1"/>
          </p:cNvSpPr>
          <p:nvPr>
            <p:ph type="title"/>
          </p:nvPr>
        </p:nvSpPr>
        <p:spPr>
          <a:xfrm>
            <a:off x="762000" y="332792"/>
            <a:ext cx="10668000" cy="1524000"/>
          </a:xfrm>
        </p:spPr>
        <p:txBody>
          <a:bodyPr/>
          <a:lstStyle/>
          <a:p>
            <a:r>
              <a:rPr lang="en-US" dirty="0"/>
              <a:t>INTRODUCTION</a:t>
            </a:r>
          </a:p>
        </p:txBody>
      </p:sp>
      <p:sp>
        <p:nvSpPr>
          <p:cNvPr id="3" name="Content Placeholder 2">
            <a:extLst>
              <a:ext uri="{FF2B5EF4-FFF2-40B4-BE49-F238E27FC236}">
                <a16:creationId xmlns:a16="http://schemas.microsoft.com/office/drawing/2014/main" id="{0184D1D7-8C1F-C828-A8D2-DAF8A0B8F24F}"/>
              </a:ext>
            </a:extLst>
          </p:cNvPr>
          <p:cNvSpPr>
            <a:spLocks noGrp="1"/>
          </p:cNvSpPr>
          <p:nvPr>
            <p:ph idx="1"/>
          </p:nvPr>
        </p:nvSpPr>
        <p:spPr>
          <a:xfrm>
            <a:off x="762000" y="2286001"/>
            <a:ext cx="10390094" cy="3146612"/>
          </a:xfrm>
        </p:spPr>
        <p:txBody>
          <a:bodyPr vert="horz" lIns="91440" tIns="45720" rIns="91440" bIns="45720" rtlCol="0" anchor="t">
            <a:normAutofit/>
          </a:bodyPr>
          <a:lstStyle/>
          <a:p>
            <a:r>
              <a:rPr lang="en-US" sz="1800" b="0" i="0" u="none" strike="noStrike" baseline="0" dirty="0">
                <a:solidFill>
                  <a:schemeClr val="tx1"/>
                </a:solidFill>
                <a:latin typeface="Times New Roman" panose="02020603050405020304" pitchFamily="18" charset="0"/>
              </a:rPr>
              <a:t>Fake News contains misleading information that could be checked. This maintains lie about a certain statistic in a country or exaggerated cost of certain services for a country, which may arise unrest for some countries like in Arabic spring. There are organizations, like the House of Commons and the Crosscheck project, trying to deal with issues as confirming authors are accountable. However, their scope is so limited because they depend on human manual detection, in a globe with millions of articles either removed or being published every minute, this cannot be accountable or feasible manually. A solution could be, by the development of a system to provide a credible automated index scoring, or rating for credibility of different publishers, and news context </a:t>
            </a:r>
            <a:endParaRPr lang="en-US" dirty="0">
              <a:solidFill>
                <a:schemeClr val="tx1"/>
              </a:solidFill>
            </a:endParaRPr>
          </a:p>
        </p:txBody>
      </p:sp>
    </p:spTree>
    <p:extLst>
      <p:ext uri="{BB962C8B-B14F-4D97-AF65-F5344CB8AC3E}">
        <p14:creationId xmlns:p14="http://schemas.microsoft.com/office/powerpoint/2010/main" val="91618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DB10-E59D-2566-0480-6A42FA80FE3C}"/>
              </a:ext>
            </a:extLst>
          </p:cNvPr>
          <p:cNvSpPr>
            <a:spLocks noGrp="1"/>
          </p:cNvSpPr>
          <p:nvPr>
            <p:ph type="title"/>
          </p:nvPr>
        </p:nvSpPr>
        <p:spPr>
          <a:xfrm>
            <a:off x="783566" y="208472"/>
            <a:ext cx="10668000" cy="1524000"/>
          </a:xfrm>
        </p:spPr>
        <p:txBody>
          <a:bodyPr/>
          <a:lstStyle/>
          <a:p>
            <a:r>
              <a:rPr lang="en-IN" sz="4400" b="1" dirty="0">
                <a:effectLst/>
                <a:latin typeface="Calibri" panose="020F0502020204030204" pitchFamily="34" charset="0"/>
                <a:ea typeface="Calibri" panose="020F0502020204030204" pitchFamily="34" charset="0"/>
                <a:cs typeface="Gautami" panose="020B0502040204020203" pitchFamily="34" charset="0"/>
              </a:rPr>
              <a:t>Data Sources and their formats</a:t>
            </a:r>
            <a:endParaRPr lang="en-US" dirty="0"/>
          </a:p>
        </p:txBody>
      </p:sp>
      <p:sp>
        <p:nvSpPr>
          <p:cNvPr id="3" name="Content Placeholder 2">
            <a:extLst>
              <a:ext uri="{FF2B5EF4-FFF2-40B4-BE49-F238E27FC236}">
                <a16:creationId xmlns:a16="http://schemas.microsoft.com/office/drawing/2014/main" id="{AEA38F6D-C33C-9A7F-C117-1CC5DC927F5D}"/>
              </a:ext>
            </a:extLst>
          </p:cNvPr>
          <p:cNvSpPr>
            <a:spLocks noGrp="1"/>
          </p:cNvSpPr>
          <p:nvPr>
            <p:ph idx="1"/>
          </p:nvPr>
        </p:nvSpPr>
        <p:spPr>
          <a:xfrm>
            <a:off x="783566" y="1789981"/>
            <a:ext cx="10668000" cy="3818083"/>
          </a:xfrm>
        </p:spPr>
        <p:txBody>
          <a:bodyPr vert="horz" lIns="91440" tIns="45720" rIns="91440" bIns="45720" rtlCol="0" anchor="t">
            <a:normAutofit/>
          </a:bodyPr>
          <a:lstStyle/>
          <a:p>
            <a:pPr marL="0" indent="0">
              <a:buNone/>
            </a:pPr>
            <a:r>
              <a:rPr lang="en-US" dirty="0">
                <a:solidFill>
                  <a:srgbClr val="FFFFFF">
                    <a:alpha val="70000"/>
                  </a:srgbClr>
                </a:solidFill>
              </a:rPr>
              <a:t>There are two csv datasets namely “fake” with 23481 samples  and “real” with 21417 samples which were merged into a dataset for our model building.</a:t>
            </a:r>
          </a:p>
          <a:p>
            <a:pPr marL="0" indent="0">
              <a:buNone/>
            </a:pPr>
            <a:endParaRPr lang="en-US" dirty="0">
              <a:solidFill>
                <a:srgbClr val="FFFFFF">
                  <a:alpha val="70000"/>
                </a:srgbClr>
              </a:solidFill>
            </a:endParaRPr>
          </a:p>
          <a:p>
            <a:pPr marL="0" indent="0">
              <a:buNone/>
            </a:pPr>
            <a:r>
              <a:rPr lang="en-US" dirty="0">
                <a:solidFill>
                  <a:srgbClr val="FFFFFF">
                    <a:alpha val="70000"/>
                  </a:srgbClr>
                </a:solidFill>
              </a:rPr>
              <a:t>The dataset includes columns such as ‘title’, ‘subject’, ‘text’, ‘date’ and ‘target’ </a:t>
            </a:r>
          </a:p>
        </p:txBody>
      </p:sp>
    </p:spTree>
    <p:extLst>
      <p:ext uri="{BB962C8B-B14F-4D97-AF65-F5344CB8AC3E}">
        <p14:creationId xmlns:p14="http://schemas.microsoft.com/office/powerpoint/2010/main" val="408332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FDD5-1BC5-9C7F-2639-50C1D6E9281F}"/>
              </a:ext>
            </a:extLst>
          </p:cNvPr>
          <p:cNvSpPr>
            <a:spLocks noGrp="1"/>
          </p:cNvSpPr>
          <p:nvPr>
            <p:ph type="title" idx="4294967295"/>
          </p:nvPr>
        </p:nvSpPr>
        <p:spPr>
          <a:xfrm>
            <a:off x="600634" y="188259"/>
            <a:ext cx="10067365" cy="1594504"/>
          </a:xfrm>
        </p:spPr>
        <p:txBody>
          <a:bodyPr/>
          <a:lstStyle/>
          <a:p>
            <a:r>
              <a:rPr lang="en-IN" sz="4400" b="1" dirty="0">
                <a:effectLst/>
                <a:latin typeface="Calibri" panose="020F0502020204030204" pitchFamily="34" charset="0"/>
                <a:ea typeface="Calibri" panose="020F0502020204030204" pitchFamily="34" charset="0"/>
                <a:cs typeface="Gautami" panose="020B0502040204020203" pitchFamily="34" charset="0"/>
              </a:rPr>
              <a:t>Data </a:t>
            </a:r>
            <a:r>
              <a:rPr lang="en-IN" sz="4400" b="1" dirty="0" err="1">
                <a:effectLst/>
                <a:latin typeface="Calibri" panose="020F0502020204030204" pitchFamily="34" charset="0"/>
                <a:ea typeface="Calibri" panose="020F0502020204030204" pitchFamily="34" charset="0"/>
                <a:cs typeface="Gautami" panose="020B0502040204020203" pitchFamily="34" charset="0"/>
              </a:rPr>
              <a:t>Preprocessing</a:t>
            </a:r>
            <a:r>
              <a:rPr lang="en-IN" sz="4400" b="1" dirty="0">
                <a:effectLst/>
                <a:latin typeface="Calibri" panose="020F0502020204030204" pitchFamily="34" charset="0"/>
                <a:ea typeface="Calibri" panose="020F0502020204030204" pitchFamily="34" charset="0"/>
                <a:cs typeface="Gautami" panose="020B0502040204020203" pitchFamily="34" charset="0"/>
              </a:rPr>
              <a:t> </a:t>
            </a:r>
            <a:endParaRPr lang="en-US" dirty="0"/>
          </a:p>
        </p:txBody>
      </p:sp>
      <p:sp>
        <p:nvSpPr>
          <p:cNvPr id="3" name="Content Placeholder 2">
            <a:extLst>
              <a:ext uri="{FF2B5EF4-FFF2-40B4-BE49-F238E27FC236}">
                <a16:creationId xmlns:a16="http://schemas.microsoft.com/office/drawing/2014/main" id="{F0DD4CB9-868D-9606-1F98-94953D11676C}"/>
              </a:ext>
            </a:extLst>
          </p:cNvPr>
          <p:cNvSpPr>
            <a:spLocks noGrp="1"/>
          </p:cNvSpPr>
          <p:nvPr>
            <p:ph idx="4294967295"/>
          </p:nvPr>
        </p:nvSpPr>
        <p:spPr>
          <a:xfrm>
            <a:off x="1203325" y="1782763"/>
            <a:ext cx="10988675" cy="4140200"/>
          </a:xfrm>
        </p:spPr>
        <p:txBody>
          <a:bodyPr vert="horz" lIns="91440" tIns="45720" rIns="91440" bIns="45720" rtlCol="0" anchor="t">
            <a:normAutofit fontScale="62500" lnSpcReduction="20000"/>
          </a:bodyPr>
          <a:lstStyle/>
          <a:p>
            <a:pPr marL="342900" lvl="0" indent="-3429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Gautami" panose="020B0502040204020203" pitchFamily="34" charset="0"/>
              </a:rPr>
              <a:t>First we check the information of the given dataset because it tells that how many rows and columns are present in our dataset and data type of the columns whether they are object, integer or float.</a:t>
            </a:r>
            <a:endParaRPr lang="en-IN" sz="2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Gautami" panose="020B0502040204020203" pitchFamily="34" charset="0"/>
              </a:rPr>
              <a:t>Dropping duplicates rows if present in dataset.</a:t>
            </a:r>
            <a:endParaRPr lang="en-IN" sz="2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Gautami" panose="020B0502040204020203" pitchFamily="34" charset="0"/>
              </a:rPr>
              <a:t>Then we check for the null values present in our dataset. If null values are present then drop it because we cannot able to fill the text data.</a:t>
            </a:r>
            <a:endParaRPr lang="en-IN" sz="2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Gautami" panose="020B0502040204020203" pitchFamily="34" charset="0"/>
              </a:rPr>
              <a:t>After that we check the summary statistics of our dataset. This part tells about the statistics of our dataset i.e. mean, median, max value ,min values and also it tell whether outliers are present in our dataset or not.</a:t>
            </a:r>
            <a:endParaRPr lang="en-IN" sz="2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Gautami" panose="020B0502040204020203" pitchFamily="34" charset="0"/>
              </a:rPr>
              <a:t>We also check the correlation of our target features with each other. If columns are highly correlated with each other let’s say 90% or above then remove those columns to avoid multicollinearity problem</a:t>
            </a:r>
            <a:endParaRPr lang="en-IN" sz="2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2800" dirty="0">
                <a:effectLst/>
                <a:latin typeface="Calibri" panose="020F0502020204030204" pitchFamily="34" charset="0"/>
                <a:ea typeface="Calibri" panose="020F0502020204030204" pitchFamily="34" charset="0"/>
                <a:cs typeface="Gautami" panose="020B0502040204020203" pitchFamily="34" charset="0"/>
              </a:rPr>
              <a:t>We also create new columns to check the length of data before cleaning the Input feature column.</a:t>
            </a:r>
            <a:endParaRPr lang="en-IN" sz="2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a:p>
            <a:pPr marL="514350" indent="-514350">
              <a:buAutoNum type="arabicPeriod"/>
            </a:pPr>
            <a:endParaRPr lang="en-US" dirty="0">
              <a:solidFill>
                <a:srgbClr val="FFFFFF">
                  <a:alpha val="70000"/>
                </a:srgbClr>
              </a:solidFill>
            </a:endParaRPr>
          </a:p>
          <a:p>
            <a:pPr marL="514350" indent="-514350">
              <a:buAutoNum type="arabicPeriod"/>
            </a:pPr>
            <a:endParaRPr lang="en-US" dirty="0">
              <a:solidFill>
                <a:srgbClr val="FFFFFF">
                  <a:alpha val="70000"/>
                </a:srgbClr>
              </a:solidFill>
            </a:endParaRPr>
          </a:p>
        </p:txBody>
      </p:sp>
    </p:spTree>
    <p:extLst>
      <p:ext uri="{BB962C8B-B14F-4D97-AF65-F5344CB8AC3E}">
        <p14:creationId xmlns:p14="http://schemas.microsoft.com/office/powerpoint/2010/main" val="108495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3AC507-9820-47DE-D665-045503CC5FB8}"/>
              </a:ext>
            </a:extLst>
          </p:cNvPr>
          <p:cNvSpPr txBox="1"/>
          <p:nvPr/>
        </p:nvSpPr>
        <p:spPr>
          <a:xfrm>
            <a:off x="717176" y="197224"/>
            <a:ext cx="8426824"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Data Visualization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28278D69-B045-CD51-32B4-2CCB48EFF3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701" y="1506070"/>
            <a:ext cx="4859687" cy="24966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745D709-48AB-AE6E-A6AF-CE87F242A8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6757" y="1568824"/>
            <a:ext cx="5826020" cy="26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17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DE102-A55E-8611-82BB-29466A905BCB}"/>
              </a:ext>
            </a:extLst>
          </p:cNvPr>
          <p:cNvSpPr txBox="1"/>
          <p:nvPr/>
        </p:nvSpPr>
        <p:spPr>
          <a:xfrm>
            <a:off x="681318" y="233082"/>
            <a:ext cx="8462682"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Data Visualization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ECBE1730-D740-15DC-6710-DE6E97095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259" y="1309447"/>
            <a:ext cx="6750423" cy="44170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D1BAA3-398A-BF58-44A2-93660AEC5FA9}"/>
              </a:ext>
            </a:extLst>
          </p:cNvPr>
          <p:cNvSpPr txBox="1"/>
          <p:nvPr/>
        </p:nvSpPr>
        <p:spPr>
          <a:xfrm>
            <a:off x="1111623" y="6033410"/>
            <a:ext cx="7602071" cy="369332"/>
          </a:xfrm>
          <a:prstGeom prst="rect">
            <a:avLst/>
          </a:prstGeom>
          <a:noFill/>
        </p:spPr>
        <p:txBody>
          <a:bodyPr wrap="square">
            <a:spAutoFit/>
          </a:bodyPr>
          <a:lstStyle/>
          <a:p>
            <a:r>
              <a:rPr lang="en-US" b="0" i="0" dirty="0">
                <a:solidFill>
                  <a:srgbClr val="000000"/>
                </a:solidFill>
                <a:effectLst/>
                <a:latin typeface="Helvetica Neue"/>
              </a:rPr>
              <a:t>As per the graph Political news  and world news articles are more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53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10084-DC54-E1F3-9FE0-3A04EECE4266}"/>
              </a:ext>
            </a:extLst>
          </p:cNvPr>
          <p:cNvSpPr txBox="1"/>
          <p:nvPr/>
        </p:nvSpPr>
        <p:spPr>
          <a:xfrm>
            <a:off x="833718" y="197224"/>
            <a:ext cx="8310282"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Data Visualization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0FC3AD62-6612-E249-6A49-D4CCF7FB0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969" y="1084361"/>
            <a:ext cx="5675779" cy="40081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2DB52F-4CD7-0E1E-7F58-B84858D36097}"/>
              </a:ext>
            </a:extLst>
          </p:cNvPr>
          <p:cNvSpPr txBox="1"/>
          <p:nvPr/>
        </p:nvSpPr>
        <p:spPr>
          <a:xfrm>
            <a:off x="1550894" y="5450473"/>
            <a:ext cx="10183906" cy="369332"/>
          </a:xfrm>
          <a:prstGeom prst="rect">
            <a:avLst/>
          </a:prstGeom>
          <a:noFill/>
        </p:spPr>
        <p:txBody>
          <a:bodyPr wrap="square">
            <a:spAutoFit/>
          </a:bodyPr>
          <a:lstStyle/>
          <a:p>
            <a:r>
              <a:rPr lang="en-US" sz="1800" dirty="0">
                <a:solidFill>
                  <a:srgbClr val="000000"/>
                </a:solidFill>
                <a:latin typeface="Helvetica Neue"/>
                <a:ea typeface="Calibri" panose="020F0502020204030204" pitchFamily="34" charset="0"/>
                <a:cs typeface="Calibri" panose="020F0502020204030204" pitchFamily="34" charset="0"/>
              </a:rPr>
              <a:t>As per the graph </a:t>
            </a:r>
            <a:r>
              <a:rPr lang="en-US" dirty="0">
                <a:solidFill>
                  <a:srgbClr val="000000"/>
                </a:solidFill>
                <a:latin typeface="Helvetica Neue"/>
                <a:ea typeface="Calibri" panose="020F0502020204030204" pitchFamily="34" charset="0"/>
                <a:cs typeface="Calibri" panose="020F0502020204030204" pitchFamily="34" charset="0"/>
              </a:rPr>
              <a:t>t</a:t>
            </a:r>
            <a:r>
              <a:rPr lang="en-US" sz="1800" dirty="0">
                <a:solidFill>
                  <a:srgbClr val="000000"/>
                </a:solidFill>
                <a:latin typeface="Helvetica Neue"/>
                <a:ea typeface="Calibri" panose="020F0502020204030204" pitchFamily="34" charset="0"/>
                <a:cs typeface="Calibri" panose="020F0502020204030204" pitchFamily="34" charset="0"/>
              </a:rPr>
              <a:t>here are 23481 fake articles and 21417 articles in the dataset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840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C1DD4-C449-799A-2C2C-D6D63B28698D}"/>
              </a:ext>
            </a:extLst>
          </p:cNvPr>
          <p:cNvSpPr txBox="1"/>
          <p:nvPr/>
        </p:nvSpPr>
        <p:spPr>
          <a:xfrm>
            <a:off x="672353" y="125506"/>
            <a:ext cx="8471647"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Data Visualization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BB0B852E-73F5-50CE-6B1A-20D22379B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84" y="1397556"/>
            <a:ext cx="10266363" cy="4841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7C02F3-690F-2D36-1033-C16491E9A231}"/>
              </a:ext>
            </a:extLst>
          </p:cNvPr>
          <p:cNvSpPr txBox="1"/>
          <p:nvPr/>
        </p:nvSpPr>
        <p:spPr>
          <a:xfrm>
            <a:off x="1398494" y="961585"/>
            <a:ext cx="6096000" cy="369332"/>
          </a:xfrm>
          <a:prstGeom prst="rect">
            <a:avLst/>
          </a:prstGeom>
          <a:noFill/>
        </p:spPr>
        <p:txBody>
          <a:bodyPr wrap="square">
            <a:spAutoFit/>
          </a:bodyPr>
          <a:lstStyle/>
          <a:p>
            <a:r>
              <a:rPr lang="en-US" dirty="0" err="1">
                <a:solidFill>
                  <a:srgbClr val="000000"/>
                </a:solidFill>
                <a:latin typeface="Helvetica Neue"/>
                <a:ea typeface="Calibri" panose="020F0502020204030204" pitchFamily="34" charset="0"/>
                <a:cs typeface="Calibri" panose="020F0502020204030204" pitchFamily="34" charset="0"/>
              </a:rPr>
              <a:t>w</a:t>
            </a:r>
            <a:r>
              <a:rPr lang="en-US" sz="1800" dirty="0" err="1">
                <a:solidFill>
                  <a:srgbClr val="000000"/>
                </a:solidFill>
                <a:latin typeface="Helvetica Neue"/>
                <a:ea typeface="Calibri" panose="020F0502020204030204" pitchFamily="34" charset="0"/>
                <a:cs typeface="Calibri" panose="020F0502020204030204" pitchFamily="34" charset="0"/>
              </a:rPr>
              <a:t>ordcloud</a:t>
            </a:r>
            <a:r>
              <a:rPr lang="en-US" sz="1800" dirty="0">
                <a:solidFill>
                  <a:srgbClr val="000000"/>
                </a:solidFill>
                <a:latin typeface="Helvetica Neue"/>
                <a:ea typeface="Calibri" panose="020F0502020204030204" pitchFamily="34" charset="0"/>
                <a:cs typeface="Calibri" panose="020F0502020204030204" pitchFamily="34" charset="0"/>
              </a:rPr>
              <a:t> for fake news articles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476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F8E53-EAF3-263B-339D-769B72B7B3BE}"/>
              </a:ext>
            </a:extLst>
          </p:cNvPr>
          <p:cNvSpPr txBox="1"/>
          <p:nvPr/>
        </p:nvSpPr>
        <p:spPr>
          <a:xfrm>
            <a:off x="609600" y="80682"/>
            <a:ext cx="8534400" cy="769441"/>
          </a:xfrm>
          <a:prstGeom prst="rect">
            <a:avLst/>
          </a:prstGeom>
          <a:noFill/>
        </p:spPr>
        <p:txBody>
          <a:bodyPr wrap="square">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Data Visualization</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54AB8F8-542E-673A-916E-81CB9CD1A11E}"/>
              </a:ext>
            </a:extLst>
          </p:cNvPr>
          <p:cNvSpPr txBox="1"/>
          <p:nvPr/>
        </p:nvSpPr>
        <p:spPr>
          <a:xfrm>
            <a:off x="1434353" y="850123"/>
            <a:ext cx="6096000" cy="369332"/>
          </a:xfrm>
          <a:prstGeom prst="rect">
            <a:avLst/>
          </a:prstGeom>
          <a:noFill/>
        </p:spPr>
        <p:txBody>
          <a:bodyPr wrap="square">
            <a:spAutoFit/>
          </a:bodyPr>
          <a:lstStyle/>
          <a:p>
            <a:r>
              <a:rPr lang="en-US" dirty="0" err="1">
                <a:solidFill>
                  <a:srgbClr val="000000"/>
                </a:solidFill>
                <a:latin typeface="Helvetica Neue"/>
                <a:ea typeface="Calibri" panose="020F0502020204030204" pitchFamily="34" charset="0"/>
                <a:cs typeface="Calibri" panose="020F0502020204030204" pitchFamily="34" charset="0"/>
              </a:rPr>
              <a:t>w</a:t>
            </a:r>
            <a:r>
              <a:rPr lang="en-US" sz="1800" dirty="0" err="1">
                <a:solidFill>
                  <a:srgbClr val="000000"/>
                </a:solidFill>
                <a:latin typeface="Helvetica Neue"/>
                <a:ea typeface="Calibri" panose="020F0502020204030204" pitchFamily="34" charset="0"/>
                <a:cs typeface="Calibri" panose="020F0502020204030204" pitchFamily="34" charset="0"/>
              </a:rPr>
              <a:t>ordcloud</a:t>
            </a:r>
            <a:r>
              <a:rPr lang="en-US" sz="1800" dirty="0">
                <a:solidFill>
                  <a:srgbClr val="000000"/>
                </a:solidFill>
                <a:latin typeface="Helvetica Neue"/>
                <a:ea typeface="Calibri" panose="020F0502020204030204" pitchFamily="34" charset="0"/>
                <a:cs typeface="Calibri" panose="020F0502020204030204" pitchFamily="34" charset="0"/>
              </a:rPr>
              <a:t> for real news articles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755DE34D-DA58-A871-28FE-C14C1D3EB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376" y="1227303"/>
            <a:ext cx="9995647" cy="503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206633"/>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2421</TotalTime>
  <Words>807</Words>
  <Application>Microsoft Office PowerPoint</Application>
  <PresentationFormat>Widescreen</PresentationFormat>
  <Paragraphs>44</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Helvetica Neue</vt:lpstr>
      <vt:lpstr>Arial</vt:lpstr>
      <vt:lpstr>Avenir Next LT Pro</vt:lpstr>
      <vt:lpstr>Avenir Next LT Pro Light</vt:lpstr>
      <vt:lpstr>Calibri</vt:lpstr>
      <vt:lpstr>Sitka Subheading</vt:lpstr>
      <vt:lpstr>Times New Roman</vt:lpstr>
      <vt:lpstr>Wingdings</vt:lpstr>
      <vt:lpstr>PebbleVTI</vt:lpstr>
      <vt:lpstr>FAKE NEWS PROJECT</vt:lpstr>
      <vt:lpstr>INTRODUCTION</vt:lpstr>
      <vt:lpstr>Data Sources and their formats</vt:lpstr>
      <vt:lpstr>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Prince</dc:creator>
  <cp:lastModifiedBy>Nagaraju Kunigiri</cp:lastModifiedBy>
  <cp:revision>262</cp:revision>
  <dcterms:created xsi:type="dcterms:W3CDTF">2022-05-10T16:17:10Z</dcterms:created>
  <dcterms:modified xsi:type="dcterms:W3CDTF">2023-02-11T18:17:38Z</dcterms:modified>
</cp:coreProperties>
</file>