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6" r:id="rId3"/>
    <p:sldId id="267" r:id="rId4"/>
    <p:sldId id="268" r:id="rId5"/>
    <p:sldId id="271" r:id="rId6"/>
    <p:sldId id="269" r:id="rId7"/>
    <p:sldId id="270" r:id="rId8"/>
    <p:sldId id="272" r:id="rId9"/>
    <p:sldId id="273" r:id="rId10"/>
    <p:sldId id="274" r:id="rId11"/>
    <p:sldId id="275" r:id="rId12"/>
    <p:sldId id="276" r:id="rId13"/>
    <p:sldId id="277" r:id="rId14"/>
    <p:sldId id="279" r:id="rId15"/>
    <p:sldId id="280" r:id="rId16"/>
    <p:sldId id="296" r:id="rId17"/>
    <p:sldId id="297" r:id="rId18"/>
    <p:sldId id="289" r:id="rId19"/>
    <p:sldId id="295" r:id="rId20"/>
    <p:sldId id="294" r:id="rId21"/>
    <p:sldId id="292" r:id="rId22"/>
    <p:sldId id="293" r:id="rId23"/>
    <p:sldId id="290" r:id="rId24"/>
    <p:sldId id="291" r:id="rId25"/>
    <p:sldId id="286" r:id="rId26"/>
    <p:sldId id="285" r:id="rId27"/>
    <p:sldId id="288" r:id="rId28"/>
    <p:sldId id="287" r:id="rId29"/>
    <p:sldId id="282" r:id="rId30"/>
    <p:sldId id="284" r:id="rId31"/>
    <p:sldId id="283" r:id="rId32"/>
    <p:sldId id="281" r:id="rId33"/>
    <p:sldId id="278" r:id="rId34"/>
    <p:sldId id="298" r:id="rId35"/>
    <p:sldId id="299" r:id="rId36"/>
    <p:sldId id="300" r:id="rId37"/>
    <p:sldId id="301"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214282" y="639097"/>
            <a:ext cx="9852212" cy="4219773"/>
          </a:xfrm>
        </p:spPr>
        <p:txBody>
          <a:bodyPr>
            <a:normAutofit/>
          </a:bodyPr>
          <a:lstStyle/>
          <a:p>
            <a:pPr algn="r"/>
            <a:r>
              <a:rPr lang="en-US" sz="4400" dirty="0"/>
              <a:t>HOUSE PRICE PREDICTION</a:t>
            </a:r>
            <a:br>
              <a:rPr lang="en-US" sz="4400" dirty="0"/>
            </a:br>
            <a:r>
              <a:rPr lang="en-US" sz="1800" dirty="0"/>
              <a:t>by KUNIGIRI NAGARAJU</a:t>
            </a:r>
            <a:endParaRPr lang="en-US" sz="44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2958354"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8B968-CBD2-2D30-3003-2991BBBDAB83}"/>
              </a:ext>
            </a:extLst>
          </p:cNvPr>
          <p:cNvSpPr txBox="1"/>
          <p:nvPr/>
        </p:nvSpPr>
        <p:spPr>
          <a:xfrm>
            <a:off x="152400" y="89647"/>
            <a:ext cx="8991600" cy="646331"/>
          </a:xfrm>
          <a:prstGeom prst="rect">
            <a:avLst/>
          </a:prstGeom>
          <a:noFill/>
        </p:spPr>
        <p:txBody>
          <a:bodyPr wrap="square">
            <a:spAutoFit/>
          </a:bodyPr>
          <a:lstStyle/>
          <a:p>
            <a:r>
              <a:rPr lang="en-IN" sz="3600" dirty="0"/>
              <a:t>EXPLORATORY DATA ANALYSIS</a:t>
            </a:r>
          </a:p>
        </p:txBody>
      </p:sp>
      <p:sp>
        <p:nvSpPr>
          <p:cNvPr id="5" name="TextBox 4">
            <a:extLst>
              <a:ext uri="{FF2B5EF4-FFF2-40B4-BE49-F238E27FC236}">
                <a16:creationId xmlns:a16="http://schemas.microsoft.com/office/drawing/2014/main" id="{FB4E8AF4-3A0B-3E18-BB33-C428EF9556FC}"/>
              </a:ext>
            </a:extLst>
          </p:cNvPr>
          <p:cNvSpPr txBox="1"/>
          <p:nvPr/>
        </p:nvSpPr>
        <p:spPr>
          <a:xfrm>
            <a:off x="636493" y="1299882"/>
            <a:ext cx="10497671" cy="3662541"/>
          </a:xfrm>
          <a:prstGeom prst="rect">
            <a:avLst/>
          </a:prstGeom>
          <a:noFill/>
        </p:spPr>
        <p:txBody>
          <a:bodyPr wrap="square">
            <a:spAutoFit/>
          </a:bodyPr>
          <a:lstStyle/>
          <a:p>
            <a:r>
              <a:rPr lang="en-US" sz="1600" dirty="0"/>
              <a:t>- Almost all the houses are heated by Gas forces warm fir furnace</a:t>
            </a:r>
          </a:p>
          <a:p>
            <a:endParaRPr lang="en-US" sz="1600" dirty="0"/>
          </a:p>
          <a:p>
            <a:r>
              <a:rPr lang="en-US" sz="1600" dirty="0"/>
              <a:t>- Heating quality and condition of 50% of houses at excellent and 30% at average</a:t>
            </a:r>
          </a:p>
          <a:p>
            <a:endParaRPr lang="en-US" sz="1600" dirty="0"/>
          </a:p>
          <a:p>
            <a:r>
              <a:rPr lang="en-US" sz="1600" dirty="0"/>
              <a:t>- Maximum of the houses are with central air conditioning</a:t>
            </a:r>
          </a:p>
          <a:p>
            <a:endParaRPr lang="en-US" sz="1600" dirty="0"/>
          </a:p>
          <a:p>
            <a:r>
              <a:rPr lang="en-US" sz="1600" dirty="0"/>
              <a:t>- Most houses are fitted with Standard Circuit Breakers and Romex</a:t>
            </a:r>
          </a:p>
          <a:p>
            <a:endParaRPr lang="en-US" sz="1600" dirty="0"/>
          </a:p>
          <a:p>
            <a:r>
              <a:rPr lang="en-US" sz="1600" dirty="0"/>
              <a:t>- 49.5% of kitchen quality is average and 40.9 % is good, only 7% at excellent condition</a:t>
            </a:r>
          </a:p>
          <a:p>
            <a:endParaRPr lang="en-US" sz="1600" dirty="0"/>
          </a:p>
          <a:p>
            <a:r>
              <a:rPr lang="en-US" sz="1600" dirty="0"/>
              <a:t>- All most all houses are typical if Home functionality is considered </a:t>
            </a:r>
          </a:p>
          <a:p>
            <a:endParaRPr lang="en-US" sz="1600" dirty="0"/>
          </a:p>
          <a:p>
            <a:pPr marL="285750" indent="-285750">
              <a:buFontTx/>
              <a:buChar char="-"/>
            </a:pPr>
            <a:r>
              <a:rPr lang="en-US" sz="1600" dirty="0"/>
              <a:t>72.9% of fireplace quality is in good condition,21% are on average, rest are very few</a:t>
            </a:r>
          </a:p>
          <a:p>
            <a:endParaRPr lang="en-US" sz="1600" dirty="0"/>
          </a:p>
        </p:txBody>
      </p:sp>
    </p:spTree>
    <p:extLst>
      <p:ext uri="{BB962C8B-B14F-4D97-AF65-F5344CB8AC3E}">
        <p14:creationId xmlns:p14="http://schemas.microsoft.com/office/powerpoint/2010/main" val="337339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B3B86-7277-DED5-504F-9C3A015F324E}"/>
              </a:ext>
            </a:extLst>
          </p:cNvPr>
          <p:cNvSpPr txBox="1"/>
          <p:nvPr/>
        </p:nvSpPr>
        <p:spPr>
          <a:xfrm>
            <a:off x="179294" y="134471"/>
            <a:ext cx="8964706" cy="646331"/>
          </a:xfrm>
          <a:prstGeom prst="rect">
            <a:avLst/>
          </a:prstGeom>
          <a:noFill/>
        </p:spPr>
        <p:txBody>
          <a:bodyPr wrap="square">
            <a:spAutoFit/>
          </a:bodyPr>
          <a:lstStyle/>
          <a:p>
            <a:r>
              <a:rPr lang="en-IN" sz="3600" dirty="0"/>
              <a:t>EXPLORATORY DATA ANALYSIS</a:t>
            </a:r>
          </a:p>
        </p:txBody>
      </p:sp>
      <p:pic>
        <p:nvPicPr>
          <p:cNvPr id="4" name="Picture 1" descr="C:\Users\User\Desktop\House Price\p5.png">
            <a:extLst>
              <a:ext uri="{FF2B5EF4-FFF2-40B4-BE49-F238E27FC236}">
                <a16:creationId xmlns:a16="http://schemas.microsoft.com/office/drawing/2014/main" id="{99E00600-EE6A-F979-8674-5338EF89A8E5}"/>
              </a:ext>
            </a:extLst>
          </p:cNvPr>
          <p:cNvPicPr>
            <a:picLocks noChangeAspect="1" noChangeArrowheads="1"/>
          </p:cNvPicPr>
          <p:nvPr/>
        </p:nvPicPr>
        <p:blipFill>
          <a:blip r:embed="rId2"/>
          <a:srcRect/>
          <a:stretch>
            <a:fillRect/>
          </a:stretch>
        </p:blipFill>
        <p:spPr bwMode="auto">
          <a:xfrm>
            <a:off x="381000" y="1147482"/>
            <a:ext cx="10699376" cy="4939553"/>
          </a:xfrm>
          <a:prstGeom prst="rect">
            <a:avLst/>
          </a:prstGeom>
          <a:noFill/>
        </p:spPr>
      </p:pic>
    </p:spTree>
    <p:extLst>
      <p:ext uri="{BB962C8B-B14F-4D97-AF65-F5344CB8AC3E}">
        <p14:creationId xmlns:p14="http://schemas.microsoft.com/office/powerpoint/2010/main" val="226078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45321-6F2E-4D1E-E559-61E4292B25B7}"/>
              </a:ext>
            </a:extLst>
          </p:cNvPr>
          <p:cNvSpPr txBox="1"/>
          <p:nvPr/>
        </p:nvSpPr>
        <p:spPr>
          <a:xfrm>
            <a:off x="89647" y="116541"/>
            <a:ext cx="9054353" cy="646331"/>
          </a:xfrm>
          <a:prstGeom prst="rect">
            <a:avLst/>
          </a:prstGeom>
          <a:noFill/>
        </p:spPr>
        <p:txBody>
          <a:bodyPr wrap="square">
            <a:spAutoFit/>
          </a:bodyPr>
          <a:lstStyle/>
          <a:p>
            <a:r>
              <a:rPr lang="en-IN" sz="3600" dirty="0"/>
              <a:t>EXPLORATORY DATA ANALYSIS</a:t>
            </a:r>
          </a:p>
        </p:txBody>
      </p:sp>
      <p:sp>
        <p:nvSpPr>
          <p:cNvPr id="5" name="TextBox 4">
            <a:extLst>
              <a:ext uri="{FF2B5EF4-FFF2-40B4-BE49-F238E27FC236}">
                <a16:creationId xmlns:a16="http://schemas.microsoft.com/office/drawing/2014/main" id="{5F0D3ACF-A63E-F930-4576-830DB1F82AF4}"/>
              </a:ext>
            </a:extLst>
          </p:cNvPr>
          <p:cNvSpPr txBox="1"/>
          <p:nvPr/>
        </p:nvSpPr>
        <p:spPr>
          <a:xfrm>
            <a:off x="528918" y="1425388"/>
            <a:ext cx="11232776" cy="3785652"/>
          </a:xfrm>
          <a:prstGeom prst="rect">
            <a:avLst/>
          </a:prstGeom>
          <a:noFill/>
        </p:spPr>
        <p:txBody>
          <a:bodyPr wrap="square">
            <a:spAutoFit/>
          </a:bodyPr>
          <a:lstStyle/>
          <a:p>
            <a:r>
              <a:rPr lang="en-US" sz="1600" dirty="0"/>
              <a:t>- 64.6% are attached garages and 26.9% of houses are with detached garages. Whereas 6% is built-in.</a:t>
            </a:r>
          </a:p>
          <a:p>
            <a:endParaRPr lang="en-US" sz="1600" dirty="0"/>
          </a:p>
          <a:p>
            <a:pPr marL="285750" indent="-285750">
              <a:buFontTx/>
              <a:buChar char="-"/>
            </a:pPr>
            <a:r>
              <a:rPr lang="en-US" sz="1600" dirty="0"/>
              <a:t>47% of garages are in an unfinished condition,29% are Roughly finished and 23% are finished</a:t>
            </a:r>
          </a:p>
          <a:p>
            <a:endParaRPr lang="en-US" sz="1600" dirty="0"/>
          </a:p>
          <a:p>
            <a:r>
              <a:rPr lang="en-US" sz="1600" dirty="0"/>
              <a:t>- Most of the Garage quality is of average quality</a:t>
            </a:r>
          </a:p>
          <a:p>
            <a:endParaRPr lang="en-US" sz="1600" dirty="0"/>
          </a:p>
          <a:p>
            <a:r>
              <a:rPr lang="en-US" sz="1600" dirty="0"/>
              <a:t>- Also most of the Garage quality is of average quality</a:t>
            </a:r>
          </a:p>
          <a:p>
            <a:endParaRPr lang="en-US" sz="1600" dirty="0"/>
          </a:p>
          <a:p>
            <a:pPr marL="285750" indent="-285750">
              <a:buFontTx/>
              <a:buChar char="-"/>
            </a:pPr>
            <a:r>
              <a:rPr lang="en-US" sz="1600" dirty="0"/>
              <a:t>47% of garages are in an unfinished condition, 29% are Roughly finished and 23% are finished</a:t>
            </a:r>
          </a:p>
          <a:p>
            <a:endParaRPr lang="en-US" sz="1600" dirty="0"/>
          </a:p>
          <a:p>
            <a:r>
              <a:rPr lang="en-US" sz="1600" dirty="0"/>
              <a:t>- Most of the houses are with paved driveways, and few are Dirt/ Gravel</a:t>
            </a:r>
          </a:p>
          <a:p>
            <a:endParaRPr lang="en-US" sz="1600" dirty="0"/>
          </a:p>
          <a:p>
            <a:pPr marL="285750" indent="-285750">
              <a:buFontTx/>
              <a:buChar char="-"/>
            </a:pPr>
            <a:r>
              <a:rPr lang="en-US" sz="1600" dirty="0"/>
              <a:t>A maximum type of house sale is Warranty Deed - conventional</a:t>
            </a:r>
          </a:p>
          <a:p>
            <a:endParaRPr lang="en-US" sz="1600" dirty="0"/>
          </a:p>
          <a:p>
            <a:r>
              <a:rPr lang="en-US" sz="1600" dirty="0"/>
              <a:t>- Also the condition of house sale has been normal</a:t>
            </a:r>
          </a:p>
        </p:txBody>
      </p:sp>
    </p:spTree>
    <p:extLst>
      <p:ext uri="{BB962C8B-B14F-4D97-AF65-F5344CB8AC3E}">
        <p14:creationId xmlns:p14="http://schemas.microsoft.com/office/powerpoint/2010/main" val="31043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707886"/>
          </a:xfrm>
          <a:prstGeom prst="rect">
            <a:avLst/>
          </a:prstGeom>
          <a:noFill/>
        </p:spPr>
        <p:txBody>
          <a:bodyPr wrap="square">
            <a:spAutoFit/>
          </a:bodyPr>
          <a:lstStyle/>
          <a:p>
            <a:r>
              <a:rPr lang="en-IN" sz="4000" dirty="0"/>
              <a:t>EXPLORATORY DATA ANALYSIS</a:t>
            </a:r>
          </a:p>
        </p:txBody>
      </p:sp>
      <p:pic>
        <p:nvPicPr>
          <p:cNvPr id="1027" name="Picture 3">
            <a:extLst>
              <a:ext uri="{FF2B5EF4-FFF2-40B4-BE49-F238E27FC236}">
                <a16:creationId xmlns:a16="http://schemas.microsoft.com/office/drawing/2014/main" id="{025C2A9F-BA3F-97EA-8CAD-2ABC70DD6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91" y="1047167"/>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93500E3A-B065-282F-DA39-0EF73F0A6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150" y="1131332"/>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FED81382-0B1A-DB66-B5AD-4CA364FDA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109" y="1131332"/>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83DCB5B3-8C8E-400B-00CF-72F38E8FD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05" y="3659562"/>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3EAEF10C-2149-D0D3-675A-5E650E266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098" y="3827891"/>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E07BE72E-336A-067A-530F-E526A0F0A4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2195" y="3944431"/>
            <a:ext cx="33242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5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2050" name="Picture 2">
            <a:extLst>
              <a:ext uri="{FF2B5EF4-FFF2-40B4-BE49-F238E27FC236}">
                <a16:creationId xmlns:a16="http://schemas.microsoft.com/office/drawing/2014/main" id="{08BDCFA4-5403-A783-F77B-6E89E0C02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528" y="1947303"/>
            <a:ext cx="33242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56000E6-9A08-BDCE-F236-1C5F09EDF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136" y="1848131"/>
            <a:ext cx="33242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3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4" name="Picture 3">
            <a:extLst>
              <a:ext uri="{FF2B5EF4-FFF2-40B4-BE49-F238E27FC236}">
                <a16:creationId xmlns:a16="http://schemas.microsoft.com/office/drawing/2014/main" id="{326985C9-78D9-8FBA-CE78-8034FD704577}"/>
              </a:ext>
            </a:extLst>
          </p:cNvPr>
          <p:cNvPicPr>
            <a:picLocks noChangeAspect="1"/>
          </p:cNvPicPr>
          <p:nvPr/>
        </p:nvPicPr>
        <p:blipFill>
          <a:blip r:embed="rId2"/>
          <a:stretch>
            <a:fillRect/>
          </a:stretch>
        </p:blipFill>
        <p:spPr>
          <a:xfrm>
            <a:off x="690283" y="923364"/>
            <a:ext cx="10022542" cy="5355461"/>
          </a:xfrm>
          <a:prstGeom prst="rect">
            <a:avLst/>
          </a:prstGeom>
        </p:spPr>
      </p:pic>
    </p:spTree>
    <p:extLst>
      <p:ext uri="{BB962C8B-B14F-4D97-AF65-F5344CB8AC3E}">
        <p14:creationId xmlns:p14="http://schemas.microsoft.com/office/powerpoint/2010/main" val="231645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A8B33B03-89A1-14D3-BCB8-A13585E9FFCC}"/>
              </a:ext>
            </a:extLst>
          </p:cNvPr>
          <p:cNvSpPr txBox="1"/>
          <p:nvPr/>
        </p:nvSpPr>
        <p:spPr>
          <a:xfrm>
            <a:off x="1326776" y="1506071"/>
            <a:ext cx="10730752" cy="4394634"/>
          </a:xfrm>
          <a:prstGeom prst="rect">
            <a:avLst/>
          </a:prstGeom>
          <a:noFill/>
        </p:spPr>
        <p:txBody>
          <a:bodyPr wrap="square">
            <a:spAutoFit/>
          </a:bodyPr>
          <a:lstStyle/>
          <a:p>
            <a:r>
              <a:rPr lang="en-US" sz="1600" dirty="0"/>
              <a:t> - With the increasing level of Linear feet of street connected to the property(</a:t>
            </a:r>
            <a:r>
              <a:rPr lang="en-US" sz="1600" dirty="0" err="1"/>
              <a:t>LotFrontage</a:t>
            </a:r>
            <a:r>
              <a:rPr lang="en-US" sz="1600" dirty="0"/>
              <a:t>) the Sale price decreasing </a:t>
            </a:r>
          </a:p>
          <a:p>
            <a:r>
              <a:rPr lang="en-US" sz="1600" dirty="0"/>
              <a:t>    </a:t>
            </a:r>
          </a:p>
          <a:p>
            <a:r>
              <a:rPr lang="en-US" sz="1600" dirty="0"/>
              <a:t>   - As Lot size in square feet(</a:t>
            </a:r>
            <a:r>
              <a:rPr lang="en-US" sz="1600" dirty="0" err="1"/>
              <a:t>LotArea</a:t>
            </a:r>
            <a:r>
              <a:rPr lang="en-US" sz="1600" dirty="0"/>
              <a:t>) has increasing sale price has decreasing </a:t>
            </a:r>
          </a:p>
          <a:p>
            <a:r>
              <a:rPr lang="en-US" sz="1600" dirty="0"/>
              <a:t>    </a:t>
            </a:r>
          </a:p>
          <a:p>
            <a:r>
              <a:rPr lang="en-US" sz="1600" dirty="0"/>
              <a:t>   - with increased  Masonry veneer area in square feet(</a:t>
            </a:r>
            <a:r>
              <a:rPr lang="en-US" sz="1600" dirty="0" err="1"/>
              <a:t>MasVnrArea</a:t>
            </a:r>
            <a:r>
              <a:rPr lang="en-US" sz="1600" dirty="0"/>
              <a:t>)the sale price has decreased</a:t>
            </a:r>
          </a:p>
          <a:p>
            <a:r>
              <a:rPr lang="en-US" sz="1600" dirty="0"/>
              <a:t>    </a:t>
            </a:r>
          </a:p>
          <a:p>
            <a:r>
              <a:rPr lang="en-US" sz="1600" dirty="0"/>
              <a:t>   - Type 1 finished square feet(BsmtFinSF1) is positively correlated with the sales price.</a:t>
            </a:r>
          </a:p>
          <a:p>
            <a:r>
              <a:rPr lang="en-US" sz="1600" dirty="0"/>
              <a:t>    </a:t>
            </a:r>
          </a:p>
          <a:p>
            <a:r>
              <a:rPr lang="en-US" sz="1600" dirty="0"/>
              <a:t>   - Sale price has decreased with the increased Unfinished square feet of basement area(</a:t>
            </a:r>
            <a:r>
              <a:rPr lang="en-US" sz="1600" dirty="0" err="1"/>
              <a:t>BsmtUnfSF</a:t>
            </a:r>
            <a:r>
              <a:rPr lang="en-US" sz="1600" dirty="0"/>
              <a:t>) </a:t>
            </a:r>
          </a:p>
          <a:p>
            <a:r>
              <a:rPr lang="en-US" sz="1600" dirty="0"/>
              <a:t>    </a:t>
            </a:r>
          </a:p>
          <a:p>
            <a:r>
              <a:rPr lang="en-US" sz="1600" dirty="0"/>
              <a:t>   - Total square feet of basement area(</a:t>
            </a:r>
            <a:r>
              <a:rPr lang="en-US" sz="1600" dirty="0" err="1"/>
              <a:t>TotalBsmtSF</a:t>
            </a:r>
            <a:r>
              <a:rPr lang="en-US" sz="1600" dirty="0"/>
              <a:t>) is positively correlated with sale price</a:t>
            </a:r>
          </a:p>
          <a:p>
            <a:r>
              <a:rPr lang="en-US" sz="1600" dirty="0"/>
              <a:t>    </a:t>
            </a:r>
          </a:p>
          <a:p>
            <a:r>
              <a:rPr lang="en-US" sz="1600" dirty="0"/>
              <a:t>   - As First Floor square feet(1stFlrSF) is increased the sale price has increased.</a:t>
            </a:r>
          </a:p>
          <a:p>
            <a:r>
              <a:rPr lang="en-US" sz="1600" dirty="0"/>
              <a:t>    </a:t>
            </a:r>
          </a:p>
          <a:p>
            <a:r>
              <a:rPr lang="en-US" sz="1600" dirty="0"/>
              <a:t>   - </a:t>
            </a:r>
            <a:r>
              <a:rPr lang="en-US" sz="1600" dirty="0" err="1"/>
              <a:t>SalePrice</a:t>
            </a:r>
            <a:r>
              <a:rPr lang="en-US" sz="1600" dirty="0"/>
              <a:t> has decreased as the  Second floor square feet(2ndFlrSF) has increased. </a:t>
            </a:r>
          </a:p>
          <a:p>
            <a:r>
              <a:rPr lang="en-US" sz="1600" dirty="0"/>
              <a:t>   </a:t>
            </a:r>
          </a:p>
          <a:p>
            <a:r>
              <a:rPr lang="en-US" sz="1600" dirty="0"/>
              <a:t>   - Grade (ground) living area square feet(</a:t>
            </a:r>
            <a:r>
              <a:rPr lang="en-US" sz="1600" dirty="0" err="1"/>
              <a:t>GrLivArea</a:t>
            </a:r>
            <a:r>
              <a:rPr lang="en-US" sz="1600" dirty="0"/>
              <a:t>) is positively correlated with the sale price.</a:t>
            </a:r>
            <a:endParaRPr lang="en-IN" sz="1600" dirty="0"/>
          </a:p>
        </p:txBody>
      </p:sp>
    </p:spTree>
    <p:extLst>
      <p:ext uri="{BB962C8B-B14F-4D97-AF65-F5344CB8AC3E}">
        <p14:creationId xmlns:p14="http://schemas.microsoft.com/office/powerpoint/2010/main" val="191373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707886"/>
          </a:xfrm>
          <a:prstGeom prst="rect">
            <a:avLst/>
          </a:prstGeom>
          <a:noFill/>
        </p:spPr>
        <p:txBody>
          <a:bodyPr wrap="square">
            <a:spAutoFit/>
          </a:bodyPr>
          <a:lstStyle/>
          <a:p>
            <a:r>
              <a:rPr lang="en-IN" sz="4000" dirty="0"/>
              <a:t>EXPLORATORY DATA ANALYSIS</a:t>
            </a:r>
          </a:p>
        </p:txBody>
      </p:sp>
      <p:pic>
        <p:nvPicPr>
          <p:cNvPr id="4" name="Picture 3">
            <a:extLst>
              <a:ext uri="{FF2B5EF4-FFF2-40B4-BE49-F238E27FC236}">
                <a16:creationId xmlns:a16="http://schemas.microsoft.com/office/drawing/2014/main" id="{3B205ABB-09B3-C9C6-50B0-03FF0ED4689B}"/>
              </a:ext>
            </a:extLst>
          </p:cNvPr>
          <p:cNvPicPr>
            <a:picLocks noChangeAspect="1"/>
          </p:cNvPicPr>
          <p:nvPr/>
        </p:nvPicPr>
        <p:blipFill>
          <a:blip r:embed="rId2"/>
          <a:stretch>
            <a:fillRect/>
          </a:stretch>
        </p:blipFill>
        <p:spPr>
          <a:xfrm>
            <a:off x="672353" y="1030941"/>
            <a:ext cx="9771529" cy="5161955"/>
          </a:xfrm>
          <a:prstGeom prst="rect">
            <a:avLst/>
          </a:prstGeom>
        </p:spPr>
      </p:pic>
    </p:spTree>
    <p:extLst>
      <p:ext uri="{BB962C8B-B14F-4D97-AF65-F5344CB8AC3E}">
        <p14:creationId xmlns:p14="http://schemas.microsoft.com/office/powerpoint/2010/main" val="249092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9DF5435C-4C59-8213-3DF0-0C77F7E93CC1}"/>
              </a:ext>
            </a:extLst>
          </p:cNvPr>
          <p:cNvSpPr txBox="1"/>
          <p:nvPr/>
        </p:nvSpPr>
        <p:spPr>
          <a:xfrm>
            <a:off x="2133599" y="1810871"/>
            <a:ext cx="9179859" cy="3046988"/>
          </a:xfrm>
          <a:prstGeom prst="rect">
            <a:avLst/>
          </a:prstGeom>
          <a:noFill/>
        </p:spPr>
        <p:txBody>
          <a:bodyPr wrap="square">
            <a:spAutoFit/>
          </a:bodyPr>
          <a:lstStyle/>
          <a:p>
            <a:r>
              <a:rPr lang="en-US" sz="1600" dirty="0"/>
              <a:t>- As the size of the garage in square feet(</a:t>
            </a:r>
            <a:r>
              <a:rPr lang="en-US" sz="1600" dirty="0" err="1"/>
              <a:t>GarageArea</a:t>
            </a:r>
            <a:r>
              <a:rPr lang="en-US" sz="1600" dirty="0"/>
              <a:t>) has increased the sale price also has increased.</a:t>
            </a:r>
          </a:p>
          <a:p>
            <a:r>
              <a:rPr lang="en-US" sz="1600" dirty="0"/>
              <a:t>    </a:t>
            </a:r>
          </a:p>
          <a:p>
            <a:r>
              <a:rPr lang="en-US" sz="1600" dirty="0"/>
              <a:t>   - There is no significant impact of  Wood deck area in square feet(</a:t>
            </a:r>
            <a:r>
              <a:rPr lang="en-US" sz="1600" dirty="0" err="1"/>
              <a:t>WoodDeckSF</a:t>
            </a:r>
            <a:r>
              <a:rPr lang="en-US" sz="1600" dirty="0"/>
              <a:t>) in the sale price.</a:t>
            </a:r>
          </a:p>
          <a:p>
            <a:r>
              <a:rPr lang="en-US" sz="1600" dirty="0"/>
              <a:t>    </a:t>
            </a:r>
          </a:p>
          <a:p>
            <a:r>
              <a:rPr lang="en-US" sz="1600" dirty="0"/>
              <a:t>   - There is no significant impact of  Open porch area in square feet(</a:t>
            </a:r>
            <a:r>
              <a:rPr lang="en-US" sz="1600" dirty="0" err="1"/>
              <a:t>OpenPorchSF</a:t>
            </a:r>
            <a:r>
              <a:rPr lang="en-US" sz="1600" dirty="0"/>
              <a:t>) in sale price</a:t>
            </a:r>
          </a:p>
          <a:p>
            <a:r>
              <a:rPr lang="en-US" sz="1600" dirty="0"/>
              <a:t>   </a:t>
            </a:r>
          </a:p>
          <a:p>
            <a:r>
              <a:rPr lang="en-US" sz="1600" dirty="0"/>
              <a:t>   - Old-built houses have less sale price</a:t>
            </a:r>
          </a:p>
          <a:p>
            <a:r>
              <a:rPr lang="en-US" sz="1600" dirty="0"/>
              <a:t>    </a:t>
            </a:r>
          </a:p>
          <a:p>
            <a:r>
              <a:rPr lang="en-US" sz="1600" dirty="0"/>
              <a:t>   - Since Remodel date (same as construction date if no remodeling or additions)(</a:t>
            </a:r>
            <a:r>
              <a:rPr lang="en-US" sz="1600" dirty="0" err="1"/>
              <a:t>Year_SinceRemodAdded</a:t>
            </a:r>
            <a:r>
              <a:rPr lang="en-US" sz="1600" dirty="0"/>
              <a:t>)negatively correlated with sale price</a:t>
            </a:r>
          </a:p>
          <a:p>
            <a:r>
              <a:rPr lang="en-US" sz="1600" dirty="0"/>
              <a:t>    </a:t>
            </a:r>
          </a:p>
          <a:p>
            <a:r>
              <a:rPr lang="en-US" sz="1600" dirty="0"/>
              <a:t>   - Garage age is also negatively correlated with the sale price</a:t>
            </a:r>
          </a:p>
        </p:txBody>
      </p:sp>
    </p:spTree>
    <p:extLst>
      <p:ext uri="{BB962C8B-B14F-4D97-AF65-F5344CB8AC3E}">
        <p14:creationId xmlns:p14="http://schemas.microsoft.com/office/powerpoint/2010/main" val="391936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707886"/>
          </a:xfrm>
          <a:prstGeom prst="rect">
            <a:avLst/>
          </a:prstGeom>
          <a:noFill/>
        </p:spPr>
        <p:txBody>
          <a:bodyPr wrap="square">
            <a:spAutoFit/>
          </a:bodyPr>
          <a:lstStyle/>
          <a:p>
            <a:r>
              <a:rPr lang="en-IN" sz="4000" dirty="0"/>
              <a:t>EXPLORATORY DATA ANALYSIS</a:t>
            </a:r>
          </a:p>
        </p:txBody>
      </p:sp>
      <p:pic>
        <p:nvPicPr>
          <p:cNvPr id="3076" name="Picture 4">
            <a:extLst>
              <a:ext uri="{FF2B5EF4-FFF2-40B4-BE49-F238E27FC236}">
                <a16:creationId xmlns:a16="http://schemas.microsoft.com/office/drawing/2014/main" id="{CC31EE40-6229-AB97-0BE7-76625A165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914400"/>
            <a:ext cx="10452847" cy="534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19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AC3EC-1AE7-2015-1EE4-79FB030EC48C}"/>
              </a:ext>
            </a:extLst>
          </p:cNvPr>
          <p:cNvSpPr txBox="1"/>
          <p:nvPr/>
        </p:nvSpPr>
        <p:spPr>
          <a:xfrm>
            <a:off x="510987" y="304799"/>
            <a:ext cx="11394141" cy="5001369"/>
          </a:xfrm>
          <a:prstGeom prst="rect">
            <a:avLst/>
          </a:prstGeom>
          <a:noFill/>
        </p:spPr>
        <p:txBody>
          <a:bodyPr wrap="square">
            <a:spAutoFit/>
          </a:bodyPr>
          <a:lstStyle/>
          <a:p>
            <a:r>
              <a:rPr lang="en-IN" sz="5400" dirty="0"/>
              <a:t>Overview</a:t>
            </a:r>
          </a:p>
          <a:p>
            <a:endParaRPr lang="en-IN" sz="5400" dirty="0"/>
          </a:p>
          <a:p>
            <a:pPr marL="1143000" lvl="1" indent="-685800">
              <a:buFont typeface="Wingdings" panose="05000000000000000000" pitchFamily="2" charset="2"/>
              <a:buChar char="Ø"/>
            </a:pPr>
            <a:r>
              <a:rPr lang="en-US" sz="2400" dirty="0">
                <a:solidFill>
                  <a:schemeClr val="tx2"/>
                </a:solidFill>
                <a:latin typeface="Century" panose="02040604050505020304" pitchFamily="18" charset="0"/>
              </a:rPr>
              <a:t>In this particular presentation we will be looking on:</a:t>
            </a:r>
          </a:p>
          <a:p>
            <a:pPr marL="685800" indent="-685800">
              <a:buFont typeface="Wingdings" panose="05000000000000000000" pitchFamily="2" charset="2"/>
              <a:buChar char="Ø"/>
            </a:pPr>
            <a:endParaRPr lang="en-US" sz="2400" dirty="0">
              <a:solidFill>
                <a:schemeClr val="tx2"/>
              </a:solidFill>
              <a:latin typeface="Century" panose="02040604050505020304" pitchFamily="18" charset="0"/>
            </a:endParaRPr>
          </a:p>
          <a:p>
            <a:pPr marL="685800" indent="-685800">
              <a:buFont typeface="Wingdings" panose="05000000000000000000" pitchFamily="2" charset="2"/>
              <a:buChar char="Ø"/>
            </a:pPr>
            <a:br>
              <a:rPr lang="en-US" sz="1200" dirty="0">
                <a:solidFill>
                  <a:schemeClr val="tx2"/>
                </a:solidFill>
                <a:latin typeface="Century" panose="02040604050505020304" pitchFamily="18" charset="0"/>
              </a:rPr>
            </a:br>
            <a:r>
              <a:rPr lang="en-US" sz="1100" dirty="0">
                <a:solidFill>
                  <a:schemeClr val="tx2"/>
                </a:solidFill>
                <a:latin typeface="Century" panose="02040604050505020304" pitchFamily="18" charset="0"/>
              </a:rPr>
              <a:t> 		</a:t>
            </a:r>
          </a:p>
          <a:p>
            <a:pPr marL="1143000" lvl="1" indent="-685800">
              <a:buFont typeface="Wingdings" panose="05000000000000000000" pitchFamily="2" charset="2"/>
              <a:buChar char="Ø"/>
            </a:pPr>
            <a:r>
              <a:rPr lang="en-US" dirty="0">
                <a:solidFill>
                  <a:schemeClr val="tx2"/>
                </a:solidFill>
                <a:latin typeface="Century" panose="02040604050505020304" pitchFamily="18" charset="0"/>
              </a:rPr>
              <a:t>How to analyze the House price prediction dataset</a:t>
            </a:r>
          </a:p>
          <a:p>
            <a:pPr marL="1143000" lvl="1" indent="-685800">
              <a:buFont typeface="Wingdings" panose="05000000000000000000" pitchFamily="2" charset="2"/>
              <a:buChar char="Ø"/>
            </a:pPr>
            <a:r>
              <a:rPr lang="en-IN" dirty="0">
                <a:solidFill>
                  <a:schemeClr val="tx2"/>
                </a:solidFill>
                <a:latin typeface="Century" panose="02040604050505020304" pitchFamily="18" charset="0"/>
              </a:rPr>
              <a:t>Data Cleaning</a:t>
            </a:r>
            <a:endParaRPr lang="en-US" dirty="0">
              <a:solidFill>
                <a:schemeClr val="tx2"/>
              </a:solidFill>
              <a:latin typeface="Century" panose="02040604050505020304" pitchFamily="18" charset="0"/>
            </a:endParaRPr>
          </a:p>
          <a:p>
            <a:pPr marL="1143000" lvl="1" indent="-685800">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marL="1143000" lvl="1" indent="-685800">
              <a:buFont typeface="Wingdings" panose="05000000000000000000" pitchFamily="2" charset="2"/>
              <a:buChar char="Ø"/>
            </a:pPr>
            <a:r>
              <a:rPr lang="en-US" dirty="0">
                <a:solidFill>
                  <a:schemeClr val="tx2"/>
                </a:solidFill>
                <a:latin typeface="Century" panose="02040604050505020304" pitchFamily="18" charset="0"/>
              </a:rPr>
              <a:t>Overall analysis on the problem</a:t>
            </a:r>
          </a:p>
          <a:p>
            <a:pPr marL="1143000" lvl="1" indent="-685800">
              <a:buFont typeface="Wingdings" panose="05000000000000000000" pitchFamily="2" charset="2"/>
              <a:buChar char="Ø"/>
            </a:pPr>
            <a:r>
              <a:rPr lang="en-US" dirty="0">
                <a:solidFill>
                  <a:schemeClr val="tx2"/>
                </a:solidFill>
                <a:latin typeface="Century" panose="02040604050505020304" pitchFamily="18" charset="0"/>
              </a:rPr>
              <a:t>Model building for prediction of price</a:t>
            </a:r>
          </a:p>
          <a:p>
            <a:pPr marL="1143000" lvl="1" indent="-685800">
              <a:buFont typeface="Wingdings" panose="05000000000000000000" pitchFamily="2" charset="2"/>
              <a:buChar char="Ø"/>
            </a:pPr>
            <a:r>
              <a:rPr lang="en-IN" dirty="0">
                <a:solidFill>
                  <a:schemeClr val="tx2"/>
                </a:solidFill>
                <a:latin typeface="Century" panose="02040604050505020304" pitchFamily="18" charset="0"/>
              </a:rPr>
              <a:t>Prediction of house price using test dataset</a:t>
            </a:r>
            <a:br>
              <a:rPr lang="en-US" sz="2000" dirty="0">
                <a:solidFill>
                  <a:schemeClr val="tx2"/>
                </a:solidFill>
                <a:latin typeface="Century" panose="02040604050505020304" pitchFamily="18" charset="0"/>
              </a:rPr>
            </a:br>
            <a:endParaRPr lang="en-IN" sz="2000" dirty="0"/>
          </a:p>
        </p:txBody>
      </p:sp>
    </p:spTree>
    <p:extLst>
      <p:ext uri="{BB962C8B-B14F-4D97-AF65-F5344CB8AC3E}">
        <p14:creationId xmlns:p14="http://schemas.microsoft.com/office/powerpoint/2010/main" val="219389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0E363F7F-EBC2-8494-47B6-414DD49822AA}"/>
              </a:ext>
            </a:extLst>
          </p:cNvPr>
          <p:cNvSpPr txBox="1"/>
          <p:nvPr/>
        </p:nvSpPr>
        <p:spPr>
          <a:xfrm>
            <a:off x="394446" y="1129552"/>
            <a:ext cx="11645153" cy="4616648"/>
          </a:xfrm>
          <a:prstGeom prst="rect">
            <a:avLst/>
          </a:prstGeom>
          <a:noFill/>
        </p:spPr>
        <p:txBody>
          <a:bodyPr wrap="square">
            <a:spAutoFit/>
          </a:bodyPr>
          <a:lstStyle/>
          <a:p>
            <a:r>
              <a:rPr lang="en-US" sz="1400" b="1" dirty="0">
                <a:latin typeface="Arial" pitchFamily="34" charset="0"/>
                <a:cs typeface="Arial" pitchFamily="34" charset="0"/>
              </a:rPr>
              <a:t>The sale price is higher for the following categories    </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MSZoning</a:t>
            </a:r>
            <a:r>
              <a:rPr lang="en-US" sz="1400" dirty="0">
                <a:latin typeface="Arial" pitchFamily="34" charset="0"/>
                <a:cs typeface="Arial" pitchFamily="34" charset="0"/>
              </a:rPr>
              <a:t> – Floating Village Residential(FV) and Residential Low Density(RL)</a:t>
            </a:r>
          </a:p>
          <a:p>
            <a:r>
              <a:rPr lang="en-US" sz="1400" dirty="0">
                <a:latin typeface="Arial" pitchFamily="34" charset="0"/>
                <a:cs typeface="Arial" pitchFamily="34" charset="0"/>
              </a:rPr>
              <a:t>    </a:t>
            </a:r>
          </a:p>
          <a:p>
            <a:r>
              <a:rPr lang="en-US" sz="1400" dirty="0">
                <a:latin typeface="Arial" pitchFamily="34" charset="0"/>
                <a:cs typeface="Arial" pitchFamily="34" charset="0"/>
              </a:rPr>
              <a:t>    Street – Paved</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LotSpace</a:t>
            </a:r>
            <a:r>
              <a:rPr lang="en-US" sz="1400" dirty="0">
                <a:latin typeface="Arial" pitchFamily="34" charset="0"/>
                <a:cs typeface="Arial" pitchFamily="34" charset="0"/>
              </a:rPr>
              <a:t> – Slightly irregular(IR1), Moderately Irregular(IR2), and Irregular(IR3)</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LandContour</a:t>
            </a:r>
            <a:r>
              <a:rPr lang="en-US" sz="1400" dirty="0">
                <a:latin typeface="Arial" pitchFamily="34" charset="0"/>
                <a:cs typeface="Arial" pitchFamily="34" charset="0"/>
              </a:rPr>
              <a:t> - Slightly higher for Hillside</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LotConfig</a:t>
            </a:r>
            <a:r>
              <a:rPr lang="en-US" sz="1400" dirty="0">
                <a:latin typeface="Arial" pitchFamily="34" charset="0"/>
                <a:cs typeface="Arial" pitchFamily="34" charset="0"/>
              </a:rPr>
              <a:t> - </a:t>
            </a:r>
            <a:r>
              <a:rPr lang="en-US" sz="1400" dirty="0" err="1">
                <a:latin typeface="Arial" pitchFamily="34" charset="0"/>
                <a:cs typeface="Arial" pitchFamily="34" charset="0"/>
              </a:rPr>
              <a:t>CulDSac</a:t>
            </a:r>
            <a:endParaRPr lang="en-US" sz="1400" dirty="0">
              <a:latin typeface="Arial" pitchFamily="34" charset="0"/>
              <a:cs typeface="Arial" pitchFamily="34" charset="0"/>
            </a:endParaRPr>
          </a:p>
          <a:p>
            <a:r>
              <a:rPr lang="en-US" sz="1400" dirty="0">
                <a:latin typeface="Arial" pitchFamily="34" charset="0"/>
                <a:cs typeface="Arial" pitchFamily="34" charset="0"/>
              </a:rPr>
              <a:t>    </a:t>
            </a:r>
          </a:p>
          <a:p>
            <a:r>
              <a:rPr lang="en-US" sz="1400" dirty="0">
                <a:latin typeface="Arial" pitchFamily="34" charset="0"/>
                <a:cs typeface="Arial" pitchFamily="34" charset="0"/>
              </a:rPr>
              <a:t>    landscape - all categories all almost the same price</a:t>
            </a:r>
          </a:p>
          <a:p>
            <a:r>
              <a:rPr lang="en-US" sz="1400" dirty="0">
                <a:latin typeface="Arial" pitchFamily="34" charset="0"/>
                <a:cs typeface="Arial" pitchFamily="34" charset="0"/>
              </a:rPr>
              <a:t>    </a:t>
            </a:r>
          </a:p>
          <a:p>
            <a:r>
              <a:rPr lang="en-US" sz="1400" dirty="0">
                <a:latin typeface="Arial" pitchFamily="34" charset="0"/>
                <a:cs typeface="Arial" pitchFamily="34" charset="0"/>
              </a:rPr>
              <a:t>    Neighborhood - Northridge(Norridge) locations within Ames city</a:t>
            </a:r>
          </a:p>
          <a:p>
            <a:r>
              <a:rPr lang="en-US" sz="1400" dirty="0">
                <a:latin typeface="Arial" pitchFamily="34" charset="0"/>
                <a:cs typeface="Arial" pitchFamily="34" charset="0"/>
              </a:rPr>
              <a:t>    </a:t>
            </a:r>
          </a:p>
          <a:p>
            <a:r>
              <a:rPr lang="en-US" sz="1400" dirty="0">
                <a:latin typeface="Arial" pitchFamily="34" charset="0"/>
                <a:cs typeface="Arial" pitchFamily="34" charset="0"/>
              </a:rPr>
              <a:t>    Condition 1 - Within 200' of North-South Railroad(</a:t>
            </a:r>
            <a:r>
              <a:rPr lang="en-US" sz="1400" dirty="0" err="1">
                <a:latin typeface="Arial" pitchFamily="34" charset="0"/>
                <a:cs typeface="Arial" pitchFamily="34" charset="0"/>
              </a:rPr>
              <a:t>RRNn</a:t>
            </a:r>
            <a:r>
              <a:rPr lang="en-US" sz="1400" dirty="0">
                <a:latin typeface="Arial" pitchFamily="34" charset="0"/>
                <a:cs typeface="Arial" pitchFamily="34" charset="0"/>
              </a:rPr>
              <a:t>), Adjacent to positive off-site feature(</a:t>
            </a:r>
            <a:r>
              <a:rPr lang="en-US" sz="1400" dirty="0" err="1">
                <a:latin typeface="Arial" pitchFamily="34" charset="0"/>
                <a:cs typeface="Arial" pitchFamily="34" charset="0"/>
              </a:rPr>
              <a:t>Posa</a:t>
            </a:r>
            <a:r>
              <a:rPr lang="en-US" sz="1400" dirty="0">
                <a:latin typeface="Arial" pitchFamily="34" charset="0"/>
                <a:cs typeface="Arial" pitchFamily="34" charset="0"/>
              </a:rPr>
              <a:t>) and Near positive off-site feature--park, greenbelt</a:t>
            </a:r>
          </a:p>
          <a:p>
            <a:r>
              <a:rPr lang="en-US" sz="1400" dirty="0">
                <a:latin typeface="Arial" pitchFamily="34" charset="0"/>
                <a:cs typeface="Arial" pitchFamily="34" charset="0"/>
              </a:rPr>
              <a:t>    </a:t>
            </a:r>
          </a:p>
          <a:p>
            <a:r>
              <a:rPr lang="en-US" sz="1400" dirty="0">
                <a:latin typeface="Arial" pitchFamily="34" charset="0"/>
                <a:cs typeface="Arial" pitchFamily="34" charset="0"/>
              </a:rPr>
              <a:t>    Condition 2 - Adjacent to positive off-site feature(</a:t>
            </a:r>
            <a:r>
              <a:rPr lang="en-US" sz="1400" dirty="0" err="1">
                <a:latin typeface="Arial" pitchFamily="34" charset="0"/>
                <a:cs typeface="Arial" pitchFamily="34" charset="0"/>
              </a:rPr>
              <a:t>Posa</a:t>
            </a:r>
            <a:r>
              <a:rPr lang="en-US" sz="1400" dirty="0">
                <a:latin typeface="Arial" pitchFamily="34" charset="0"/>
                <a:cs typeface="Arial" pitchFamily="34" charset="0"/>
              </a:rPr>
              <a:t>) and Near positive off-site feature--park, greenbelt</a:t>
            </a:r>
          </a:p>
          <a:p>
            <a:endParaRPr lang="en-US" sz="1400" dirty="0"/>
          </a:p>
        </p:txBody>
      </p:sp>
    </p:spTree>
    <p:extLst>
      <p:ext uri="{BB962C8B-B14F-4D97-AF65-F5344CB8AC3E}">
        <p14:creationId xmlns:p14="http://schemas.microsoft.com/office/powerpoint/2010/main" val="189240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4098" name="Picture 2">
            <a:extLst>
              <a:ext uri="{FF2B5EF4-FFF2-40B4-BE49-F238E27FC236}">
                <a16:creationId xmlns:a16="http://schemas.microsoft.com/office/drawing/2014/main" id="{F82C44AB-1E28-99C3-577B-E40DE054A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71" y="968187"/>
            <a:ext cx="10040470" cy="519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40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6B2E048F-5D3D-36BA-1EF5-578C6955A366}"/>
              </a:ext>
            </a:extLst>
          </p:cNvPr>
          <p:cNvSpPr txBox="1"/>
          <p:nvPr/>
        </p:nvSpPr>
        <p:spPr>
          <a:xfrm>
            <a:off x="2285999" y="869576"/>
            <a:ext cx="9466729" cy="5047536"/>
          </a:xfrm>
          <a:prstGeom prst="rect">
            <a:avLst/>
          </a:prstGeom>
          <a:noFill/>
        </p:spPr>
        <p:txBody>
          <a:bodyPr wrap="square">
            <a:spAutoFit/>
          </a:bodyPr>
          <a:lstStyle/>
          <a:p>
            <a:r>
              <a:rPr lang="en-US" sz="1400" b="1" dirty="0"/>
              <a:t>Sale price is higher for the following categories</a:t>
            </a:r>
          </a:p>
          <a:p>
            <a:r>
              <a:rPr lang="en-US" sz="1400" b="1" dirty="0"/>
              <a:t>          </a:t>
            </a:r>
          </a:p>
          <a:p>
            <a:r>
              <a:rPr lang="en-US" sz="1400" dirty="0"/>
              <a:t>    BldgType - Single-family Detached(1Fam) and Townhouse End Unit(</a:t>
            </a:r>
            <a:r>
              <a:rPr lang="en-US" sz="1400" dirty="0" err="1"/>
              <a:t>TwnhsE</a:t>
            </a:r>
            <a:r>
              <a:rPr lang="en-US" sz="1400" dirty="0"/>
              <a:t>)</a:t>
            </a:r>
          </a:p>
          <a:p>
            <a:r>
              <a:rPr lang="en-US" sz="1400" dirty="0"/>
              <a:t>    </a:t>
            </a:r>
          </a:p>
          <a:p>
            <a:r>
              <a:rPr lang="en-US" sz="1400" dirty="0"/>
              <a:t>    </a:t>
            </a:r>
            <a:r>
              <a:rPr lang="en-US" sz="1400" dirty="0" err="1"/>
              <a:t>HouseStyle</a:t>
            </a:r>
            <a:r>
              <a:rPr lang="en-US" sz="1400" dirty="0"/>
              <a:t> - 2Story and Two and one-half story</a:t>
            </a:r>
          </a:p>
          <a:p>
            <a:r>
              <a:rPr lang="en-US" sz="1400" dirty="0"/>
              <a:t>    </a:t>
            </a:r>
          </a:p>
          <a:p>
            <a:r>
              <a:rPr lang="en-US" sz="1400" dirty="0"/>
              <a:t>    </a:t>
            </a:r>
            <a:r>
              <a:rPr lang="en-US" sz="1400" dirty="0" err="1"/>
              <a:t>RoofStyle</a:t>
            </a:r>
            <a:r>
              <a:rPr lang="en-US" sz="1400" dirty="0"/>
              <a:t> - Shed </a:t>
            </a:r>
          </a:p>
          <a:p>
            <a:r>
              <a:rPr lang="en-US" sz="1400" dirty="0"/>
              <a:t>    </a:t>
            </a:r>
          </a:p>
          <a:p>
            <a:r>
              <a:rPr lang="en-US" sz="1400" dirty="0"/>
              <a:t>    RoofMat1 - Wood Shingles</a:t>
            </a:r>
          </a:p>
          <a:p>
            <a:r>
              <a:rPr lang="en-US" sz="1400" dirty="0"/>
              <a:t>    </a:t>
            </a:r>
          </a:p>
          <a:p>
            <a:r>
              <a:rPr lang="en-US" sz="1400" dirty="0"/>
              <a:t>    Exterior1st - Cement Board(</a:t>
            </a:r>
            <a:r>
              <a:rPr lang="en-US" sz="1400" dirty="0" err="1"/>
              <a:t>CemntBd</a:t>
            </a:r>
            <a:r>
              <a:rPr lang="en-US" sz="1400" dirty="0"/>
              <a:t>), Imitation Stucco(</a:t>
            </a:r>
            <a:r>
              <a:rPr lang="en-US" sz="1400" dirty="0" err="1"/>
              <a:t>ImStucc</a:t>
            </a:r>
            <a:r>
              <a:rPr lang="en-US" sz="1400" dirty="0"/>
              <a:t>) and Stone type</a:t>
            </a:r>
          </a:p>
          <a:p>
            <a:r>
              <a:rPr lang="en-US" sz="1400" dirty="0"/>
              <a:t>    </a:t>
            </a:r>
          </a:p>
          <a:p>
            <a:r>
              <a:rPr lang="en-US" sz="1400" dirty="0"/>
              <a:t>    Exterior2 - Cement Board(</a:t>
            </a:r>
            <a:r>
              <a:rPr lang="en-US" sz="1400" dirty="0" err="1"/>
              <a:t>CemntBd</a:t>
            </a:r>
            <a:r>
              <a:rPr lang="en-US" sz="1400" dirty="0"/>
              <a:t>), Imitation Stucco(</a:t>
            </a:r>
            <a:r>
              <a:rPr lang="en-US" sz="1400" dirty="0" err="1"/>
              <a:t>ImStucc</a:t>
            </a:r>
            <a:r>
              <a:rPr lang="en-US" sz="1400" dirty="0"/>
              <a:t>) and other Exterior covering </a:t>
            </a:r>
          </a:p>
          <a:p>
            <a:r>
              <a:rPr lang="en-US" sz="1400" dirty="0"/>
              <a:t>    </a:t>
            </a:r>
          </a:p>
          <a:p>
            <a:r>
              <a:rPr lang="en-US" sz="1400" dirty="0"/>
              <a:t>    </a:t>
            </a:r>
            <a:r>
              <a:rPr lang="en-US" sz="1400" dirty="0" err="1"/>
              <a:t>MasvnrType</a:t>
            </a:r>
            <a:r>
              <a:rPr lang="en-US" sz="1400" dirty="0"/>
              <a:t> - Stone Masonry veneer</a:t>
            </a:r>
          </a:p>
          <a:p>
            <a:r>
              <a:rPr lang="en-US" sz="1400" dirty="0"/>
              <a:t>    </a:t>
            </a:r>
          </a:p>
          <a:p>
            <a:r>
              <a:rPr lang="en-US" sz="1400" dirty="0"/>
              <a:t>    </a:t>
            </a:r>
            <a:r>
              <a:rPr lang="en-US" sz="1400" dirty="0" err="1"/>
              <a:t>ExterQual</a:t>
            </a:r>
            <a:r>
              <a:rPr lang="en-US" sz="1400" dirty="0"/>
              <a:t> - Excellent(Ex)</a:t>
            </a:r>
          </a:p>
          <a:p>
            <a:r>
              <a:rPr lang="en-US" sz="1400" dirty="0"/>
              <a:t>    </a:t>
            </a:r>
          </a:p>
          <a:p>
            <a:r>
              <a:rPr lang="en-US" sz="1400" dirty="0"/>
              <a:t>    </a:t>
            </a:r>
            <a:r>
              <a:rPr lang="en-US" sz="1400" dirty="0" err="1"/>
              <a:t>ExterCond</a:t>
            </a:r>
            <a:r>
              <a:rPr lang="en-US" sz="1400" dirty="0"/>
              <a:t> - Excellent(Ex)</a:t>
            </a:r>
          </a:p>
          <a:p>
            <a:r>
              <a:rPr lang="en-US" sz="1400" dirty="0"/>
              <a:t>    </a:t>
            </a:r>
          </a:p>
          <a:p>
            <a:r>
              <a:rPr lang="en-US" sz="1400" dirty="0"/>
              <a:t>    Foundation - Poured </a:t>
            </a:r>
            <a:r>
              <a:rPr lang="en-US" sz="1400" dirty="0" err="1"/>
              <a:t>Contrete</a:t>
            </a:r>
            <a:r>
              <a:rPr lang="en-US" sz="1400" dirty="0"/>
              <a:t>(</a:t>
            </a:r>
            <a:r>
              <a:rPr lang="en-US" sz="1400" dirty="0" err="1"/>
              <a:t>PConc</a:t>
            </a:r>
            <a:r>
              <a:rPr lang="en-US" sz="1400" dirty="0"/>
              <a:t>)</a:t>
            </a:r>
          </a:p>
          <a:p>
            <a:r>
              <a:rPr lang="en-US" sz="1400" dirty="0"/>
              <a:t>    `</a:t>
            </a:r>
          </a:p>
          <a:p>
            <a:endParaRPr lang="en-US" sz="1400" dirty="0"/>
          </a:p>
        </p:txBody>
      </p:sp>
    </p:spTree>
    <p:extLst>
      <p:ext uri="{BB962C8B-B14F-4D97-AF65-F5344CB8AC3E}">
        <p14:creationId xmlns:p14="http://schemas.microsoft.com/office/powerpoint/2010/main" val="147934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2" name="Picture 1" descr="C:\Users\User\Desktop\House Price\p23.png">
            <a:extLst>
              <a:ext uri="{FF2B5EF4-FFF2-40B4-BE49-F238E27FC236}">
                <a16:creationId xmlns:a16="http://schemas.microsoft.com/office/drawing/2014/main" id="{0B581E60-BC38-6ABE-A7A1-F61171BEDD5C}"/>
              </a:ext>
            </a:extLst>
          </p:cNvPr>
          <p:cNvPicPr>
            <a:picLocks noChangeAspect="1" noChangeArrowheads="1"/>
          </p:cNvPicPr>
          <p:nvPr/>
        </p:nvPicPr>
        <p:blipFill>
          <a:blip r:embed="rId2"/>
          <a:srcRect/>
          <a:stretch>
            <a:fillRect/>
          </a:stretch>
        </p:blipFill>
        <p:spPr bwMode="auto">
          <a:xfrm>
            <a:off x="533400" y="914400"/>
            <a:ext cx="7924799" cy="5334000"/>
          </a:xfrm>
          <a:prstGeom prst="rect">
            <a:avLst/>
          </a:prstGeom>
          <a:noFill/>
        </p:spPr>
      </p:pic>
    </p:spTree>
    <p:extLst>
      <p:ext uri="{BB962C8B-B14F-4D97-AF65-F5344CB8AC3E}">
        <p14:creationId xmlns:p14="http://schemas.microsoft.com/office/powerpoint/2010/main" val="1421180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391C8EE6-0137-E4B2-5363-0C5D6894BA2F}"/>
              </a:ext>
            </a:extLst>
          </p:cNvPr>
          <p:cNvSpPr txBox="1"/>
          <p:nvPr/>
        </p:nvSpPr>
        <p:spPr>
          <a:xfrm>
            <a:off x="1810870" y="1353671"/>
            <a:ext cx="9897035" cy="3693319"/>
          </a:xfrm>
          <a:prstGeom prst="rect">
            <a:avLst/>
          </a:prstGeom>
          <a:noFill/>
        </p:spPr>
        <p:txBody>
          <a:bodyPr wrap="square">
            <a:spAutoFit/>
          </a:bodyPr>
          <a:lstStyle/>
          <a:p>
            <a:r>
              <a:rPr lang="en-US" b="1" dirty="0"/>
              <a:t>Sale price is higher for the following categories</a:t>
            </a:r>
          </a:p>
          <a:p>
            <a:r>
              <a:rPr lang="en-US" b="1" dirty="0"/>
              <a:t>    </a:t>
            </a:r>
          </a:p>
          <a:p>
            <a:r>
              <a:rPr lang="en-US" dirty="0"/>
              <a:t>    Feature Name: Name of categories for which the sale price is higher</a:t>
            </a:r>
          </a:p>
          <a:p>
            <a:endParaRPr lang="en-US" dirty="0"/>
          </a:p>
          <a:p>
            <a:r>
              <a:rPr lang="en-US" dirty="0"/>
              <a:t>    </a:t>
            </a:r>
            <a:r>
              <a:rPr lang="en-US" dirty="0" err="1"/>
              <a:t>BsmtQual</a:t>
            </a:r>
            <a:r>
              <a:rPr lang="en-US" dirty="0"/>
              <a:t> - Excellent(100+ inches)(Ex)</a:t>
            </a:r>
          </a:p>
          <a:p>
            <a:r>
              <a:rPr lang="en-US" dirty="0"/>
              <a:t>    </a:t>
            </a:r>
          </a:p>
          <a:p>
            <a:r>
              <a:rPr lang="en-US" dirty="0"/>
              <a:t>    </a:t>
            </a:r>
            <a:r>
              <a:rPr lang="en-US" dirty="0" err="1"/>
              <a:t>BsmtCond</a:t>
            </a:r>
            <a:r>
              <a:rPr lang="en-US" dirty="0"/>
              <a:t> - Good(Gd) </a:t>
            </a:r>
          </a:p>
          <a:p>
            <a:r>
              <a:rPr lang="en-US" dirty="0"/>
              <a:t>    </a:t>
            </a:r>
          </a:p>
          <a:p>
            <a:r>
              <a:rPr lang="en-US" dirty="0"/>
              <a:t>    </a:t>
            </a:r>
            <a:r>
              <a:rPr lang="en-US" dirty="0" err="1"/>
              <a:t>BsmtExposure</a:t>
            </a:r>
            <a:r>
              <a:rPr lang="en-US" dirty="0"/>
              <a:t> -  Good Exposure(Gd)</a:t>
            </a:r>
          </a:p>
          <a:p>
            <a:r>
              <a:rPr lang="en-US" dirty="0"/>
              <a:t>    </a:t>
            </a:r>
          </a:p>
          <a:p>
            <a:r>
              <a:rPr lang="en-US" dirty="0"/>
              <a:t>    BsmtFinType1 - Good Living Quarters(GLQ)</a:t>
            </a:r>
          </a:p>
          <a:p>
            <a:r>
              <a:rPr lang="en-US" dirty="0"/>
              <a:t>    </a:t>
            </a:r>
          </a:p>
          <a:p>
            <a:r>
              <a:rPr lang="en-US" dirty="0"/>
              <a:t>    BsmtFinType2 -  Good Living Quarters(GLQ) and Average Living Quarters(ALQ) </a:t>
            </a:r>
          </a:p>
        </p:txBody>
      </p:sp>
    </p:spTree>
    <p:extLst>
      <p:ext uri="{BB962C8B-B14F-4D97-AF65-F5344CB8AC3E}">
        <p14:creationId xmlns:p14="http://schemas.microsoft.com/office/powerpoint/2010/main" val="3277125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5122" name="Picture 2">
            <a:extLst>
              <a:ext uri="{FF2B5EF4-FFF2-40B4-BE49-F238E27FC236}">
                <a16:creationId xmlns:a16="http://schemas.microsoft.com/office/drawing/2014/main" id="{9B1C217A-F842-27E1-A167-E959203CD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4" y="833717"/>
            <a:ext cx="9973889" cy="530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3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1715D3BE-0F4F-CA9C-0893-7A3565D3AC80}"/>
              </a:ext>
            </a:extLst>
          </p:cNvPr>
          <p:cNvSpPr txBox="1"/>
          <p:nvPr/>
        </p:nvSpPr>
        <p:spPr>
          <a:xfrm>
            <a:off x="1165411" y="1048870"/>
            <a:ext cx="9977717" cy="4524315"/>
          </a:xfrm>
          <a:prstGeom prst="rect">
            <a:avLst/>
          </a:prstGeom>
          <a:noFill/>
        </p:spPr>
        <p:txBody>
          <a:bodyPr wrap="square">
            <a:spAutoFit/>
          </a:bodyPr>
          <a:lstStyle/>
          <a:p>
            <a:r>
              <a:rPr lang="en-US" sz="1600" b="1" dirty="0"/>
              <a:t>The sale price is higher for the following categories</a:t>
            </a:r>
          </a:p>
          <a:p>
            <a:r>
              <a:rPr lang="en-US" sz="1600" dirty="0"/>
              <a:t>    </a:t>
            </a:r>
          </a:p>
          <a:p>
            <a:r>
              <a:rPr lang="en-US" sz="1600" dirty="0"/>
              <a:t>    Feature Name: Name of categories for which the sale price is higher</a:t>
            </a:r>
          </a:p>
          <a:p>
            <a:r>
              <a:rPr lang="en-US" sz="1600" dirty="0"/>
              <a:t>    </a:t>
            </a:r>
          </a:p>
          <a:p>
            <a:r>
              <a:rPr lang="en-US" sz="1600" dirty="0"/>
              <a:t>    Heating – Gas-forced warm air furnace(</a:t>
            </a:r>
            <a:r>
              <a:rPr lang="en-US" sz="1600" dirty="0" err="1"/>
              <a:t>GasA</a:t>
            </a:r>
            <a:r>
              <a:rPr lang="en-US" sz="1600" dirty="0"/>
              <a:t>) and Gas hot water or steam heat(</a:t>
            </a:r>
            <a:r>
              <a:rPr lang="en-US" sz="1600" dirty="0" err="1"/>
              <a:t>GasW</a:t>
            </a:r>
            <a:r>
              <a:rPr lang="en-US" sz="1600" dirty="0"/>
              <a:t>) </a:t>
            </a:r>
          </a:p>
          <a:p>
            <a:r>
              <a:rPr lang="en-US" sz="1600" dirty="0"/>
              <a:t>    </a:t>
            </a:r>
          </a:p>
          <a:p>
            <a:r>
              <a:rPr lang="en-US" sz="1600" dirty="0"/>
              <a:t>    </a:t>
            </a:r>
            <a:r>
              <a:rPr lang="en-US" sz="1600" dirty="0" err="1"/>
              <a:t>HeatingQC</a:t>
            </a:r>
            <a:r>
              <a:rPr lang="en-US" sz="1600" dirty="0"/>
              <a:t> - Excellent(Ex)</a:t>
            </a:r>
          </a:p>
          <a:p>
            <a:r>
              <a:rPr lang="en-US" sz="1600" dirty="0"/>
              <a:t>    </a:t>
            </a:r>
          </a:p>
          <a:p>
            <a:r>
              <a:rPr lang="en-US" sz="1600" dirty="0"/>
              <a:t>    </a:t>
            </a:r>
            <a:r>
              <a:rPr lang="en-US" sz="1600" dirty="0" err="1"/>
              <a:t>CentralAir</a:t>
            </a:r>
            <a:r>
              <a:rPr lang="en-US" sz="1600" dirty="0"/>
              <a:t> - Central air conditioning</a:t>
            </a:r>
          </a:p>
          <a:p>
            <a:r>
              <a:rPr lang="en-US" sz="1600" dirty="0"/>
              <a:t>    </a:t>
            </a:r>
          </a:p>
          <a:p>
            <a:r>
              <a:rPr lang="en-US" sz="1600" dirty="0"/>
              <a:t>    Electrical - Standard Circuit Breakers &amp; Romex(</a:t>
            </a:r>
            <a:r>
              <a:rPr lang="en-US" sz="1600" dirty="0" err="1"/>
              <a:t>Sbrkr</a:t>
            </a:r>
            <a:r>
              <a:rPr lang="en-US" sz="1600" dirty="0"/>
              <a:t>) </a:t>
            </a:r>
          </a:p>
          <a:p>
            <a:r>
              <a:rPr lang="en-US" sz="1600" dirty="0"/>
              <a:t>    </a:t>
            </a:r>
          </a:p>
          <a:p>
            <a:r>
              <a:rPr lang="en-US" sz="1600" dirty="0"/>
              <a:t>    </a:t>
            </a:r>
            <a:r>
              <a:rPr lang="en-US" sz="1600" dirty="0" err="1"/>
              <a:t>KitchenQual</a:t>
            </a:r>
            <a:r>
              <a:rPr lang="en-US" sz="1600" dirty="0"/>
              <a:t> - Excellent(Ex)</a:t>
            </a:r>
          </a:p>
          <a:p>
            <a:r>
              <a:rPr lang="en-US" sz="1600" dirty="0"/>
              <a:t>    </a:t>
            </a:r>
          </a:p>
          <a:p>
            <a:r>
              <a:rPr lang="en-US" sz="1600" dirty="0"/>
              <a:t>    Functional - Typical Functionality(</a:t>
            </a:r>
            <a:r>
              <a:rPr lang="en-US" sz="1600" dirty="0" err="1"/>
              <a:t>Typ</a:t>
            </a:r>
            <a:r>
              <a:rPr lang="en-US" sz="1600" dirty="0"/>
              <a:t>) type of Home functionality (Assume typical unless deductions are warranted)</a:t>
            </a:r>
          </a:p>
          <a:p>
            <a:r>
              <a:rPr lang="en-US" sz="1600" dirty="0"/>
              <a:t>    </a:t>
            </a:r>
          </a:p>
          <a:p>
            <a:r>
              <a:rPr lang="en-US" sz="1600" dirty="0"/>
              <a:t>    </a:t>
            </a:r>
            <a:r>
              <a:rPr lang="en-US" sz="1600" dirty="0" err="1"/>
              <a:t>FireplaceQual</a:t>
            </a:r>
            <a:r>
              <a:rPr lang="en-US" sz="1600" dirty="0"/>
              <a:t> -  Excellent - Exceptional Masonry Fireplace(Ex) </a:t>
            </a:r>
          </a:p>
        </p:txBody>
      </p:sp>
    </p:spTree>
    <p:extLst>
      <p:ext uri="{BB962C8B-B14F-4D97-AF65-F5344CB8AC3E}">
        <p14:creationId xmlns:p14="http://schemas.microsoft.com/office/powerpoint/2010/main" val="387620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6146" name="Picture 2">
            <a:extLst>
              <a:ext uri="{FF2B5EF4-FFF2-40B4-BE49-F238E27FC236}">
                <a16:creationId xmlns:a16="http://schemas.microsoft.com/office/drawing/2014/main" id="{AF0358B1-06A2-6B72-EB5C-42582AD29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9" y="1335740"/>
            <a:ext cx="10443882" cy="4733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756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579BF3F4-F2FC-C473-FACB-118CFDE0C971}"/>
              </a:ext>
            </a:extLst>
          </p:cNvPr>
          <p:cNvSpPr txBox="1"/>
          <p:nvPr/>
        </p:nvSpPr>
        <p:spPr>
          <a:xfrm>
            <a:off x="1264024" y="1156446"/>
            <a:ext cx="10425952" cy="4685063"/>
          </a:xfrm>
          <a:prstGeom prst="rect">
            <a:avLst/>
          </a:prstGeom>
          <a:noFill/>
        </p:spPr>
        <p:txBody>
          <a:bodyPr wrap="square">
            <a:spAutoFit/>
          </a:bodyPr>
          <a:lstStyle/>
          <a:p>
            <a:r>
              <a:rPr lang="en-US" sz="1600" b="1" dirty="0"/>
              <a:t> The sale price is higher for the following categories</a:t>
            </a:r>
          </a:p>
          <a:p>
            <a:r>
              <a:rPr lang="en-US" sz="1600" dirty="0"/>
              <a:t>    </a:t>
            </a:r>
          </a:p>
          <a:p>
            <a:r>
              <a:rPr lang="en-US" sz="1600" dirty="0"/>
              <a:t>    Feature Name: Name of categories for which the sale price is higher</a:t>
            </a:r>
          </a:p>
          <a:p>
            <a:endParaRPr lang="en-US" sz="1600" dirty="0"/>
          </a:p>
          <a:p>
            <a:r>
              <a:rPr lang="en-US" sz="1600" dirty="0"/>
              <a:t>     </a:t>
            </a:r>
            <a:r>
              <a:rPr lang="en-US" sz="1600" dirty="0" err="1"/>
              <a:t>GarageType</a:t>
            </a:r>
            <a:r>
              <a:rPr lang="en-US" sz="1600" dirty="0"/>
              <a:t> – Built-In (Garage part of the house – typically has room above the garage)(</a:t>
            </a:r>
            <a:r>
              <a:rPr lang="en-US" sz="1600" dirty="0" err="1"/>
              <a:t>BuiltIn</a:t>
            </a:r>
            <a:r>
              <a:rPr lang="en-US" sz="1600" dirty="0"/>
              <a:t>) </a:t>
            </a:r>
          </a:p>
          <a:p>
            <a:r>
              <a:rPr lang="en-US" sz="1600" dirty="0"/>
              <a:t>    </a:t>
            </a:r>
          </a:p>
          <a:p>
            <a:r>
              <a:rPr lang="en-US" sz="1600" dirty="0"/>
              <a:t>    </a:t>
            </a:r>
            <a:r>
              <a:rPr lang="en-US" sz="1600" dirty="0" err="1"/>
              <a:t>GarageFinish</a:t>
            </a:r>
            <a:r>
              <a:rPr lang="en-US" sz="1600" dirty="0"/>
              <a:t> – Finished (Fin) </a:t>
            </a:r>
          </a:p>
          <a:p>
            <a:r>
              <a:rPr lang="en-US" sz="1600" dirty="0"/>
              <a:t>    </a:t>
            </a:r>
          </a:p>
          <a:p>
            <a:r>
              <a:rPr lang="en-US" sz="1600" dirty="0"/>
              <a:t>    </a:t>
            </a:r>
            <a:r>
              <a:rPr lang="en-US" sz="1600" dirty="0" err="1"/>
              <a:t>GarageQual</a:t>
            </a:r>
            <a:r>
              <a:rPr lang="en-US" sz="1600" dirty="0"/>
              <a:t> - Excellent(Ex)</a:t>
            </a:r>
          </a:p>
          <a:p>
            <a:r>
              <a:rPr lang="en-US" sz="1600" dirty="0"/>
              <a:t>    </a:t>
            </a:r>
          </a:p>
          <a:p>
            <a:r>
              <a:rPr lang="en-US" sz="1600" dirty="0"/>
              <a:t>    GarageBand - Typical/Average(TA) and Good(Gd) </a:t>
            </a:r>
          </a:p>
          <a:p>
            <a:r>
              <a:rPr lang="en-US" sz="1600" dirty="0"/>
              <a:t>    </a:t>
            </a:r>
          </a:p>
          <a:p>
            <a:r>
              <a:rPr lang="en-US" sz="1600" dirty="0"/>
              <a:t>    </a:t>
            </a:r>
            <a:r>
              <a:rPr lang="en-US" sz="1600" dirty="0" err="1"/>
              <a:t>PavedDrive</a:t>
            </a:r>
            <a:r>
              <a:rPr lang="en-US" sz="1600" dirty="0"/>
              <a:t> - Paved </a:t>
            </a:r>
          </a:p>
          <a:p>
            <a:r>
              <a:rPr lang="en-US" sz="1600" dirty="0"/>
              <a:t>    </a:t>
            </a:r>
          </a:p>
          <a:p>
            <a:r>
              <a:rPr lang="en-US" sz="1600" dirty="0"/>
              <a:t>    </a:t>
            </a:r>
            <a:r>
              <a:rPr lang="en-US" sz="1600" dirty="0" err="1"/>
              <a:t>SaleType</a:t>
            </a:r>
            <a:r>
              <a:rPr lang="en-US" sz="1600" dirty="0"/>
              <a:t> - Home just constructed and sold(New) and Contract 15% Down payment regular terms(Con)</a:t>
            </a:r>
          </a:p>
          <a:p>
            <a:r>
              <a:rPr lang="en-US" sz="1600" dirty="0"/>
              <a:t>    </a:t>
            </a:r>
          </a:p>
          <a:p>
            <a:r>
              <a:rPr lang="en-US" sz="1600" dirty="0"/>
              <a:t>    </a:t>
            </a:r>
            <a:r>
              <a:rPr lang="en-US" sz="1600" dirty="0" err="1"/>
              <a:t>SalesCondition</a:t>
            </a:r>
            <a:r>
              <a:rPr lang="en-US" sz="1600" dirty="0"/>
              <a:t> - Home was not completed when last assessed (associated with New Homes)(Partial) </a:t>
            </a:r>
          </a:p>
          <a:p>
            <a:r>
              <a:rPr lang="en-US" sz="1600" dirty="0"/>
              <a:t> </a:t>
            </a:r>
          </a:p>
        </p:txBody>
      </p:sp>
    </p:spTree>
    <p:extLst>
      <p:ext uri="{BB962C8B-B14F-4D97-AF65-F5344CB8AC3E}">
        <p14:creationId xmlns:p14="http://schemas.microsoft.com/office/powerpoint/2010/main" val="58345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pic>
        <p:nvPicPr>
          <p:cNvPr id="7170" name="Picture 2">
            <a:extLst>
              <a:ext uri="{FF2B5EF4-FFF2-40B4-BE49-F238E27FC236}">
                <a16:creationId xmlns:a16="http://schemas.microsoft.com/office/drawing/2014/main" id="{F0A94D03-05AD-400D-F264-35D3C5427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255059"/>
            <a:ext cx="11229975" cy="498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2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AC3EC-1AE7-2015-1EE4-79FB030EC48C}"/>
              </a:ext>
            </a:extLst>
          </p:cNvPr>
          <p:cNvSpPr txBox="1"/>
          <p:nvPr/>
        </p:nvSpPr>
        <p:spPr>
          <a:xfrm>
            <a:off x="510987" y="304799"/>
            <a:ext cx="11394141" cy="1754326"/>
          </a:xfrm>
          <a:prstGeom prst="rect">
            <a:avLst/>
          </a:prstGeom>
          <a:noFill/>
        </p:spPr>
        <p:txBody>
          <a:bodyPr wrap="square">
            <a:spAutoFit/>
          </a:bodyPr>
          <a:lstStyle/>
          <a:p>
            <a:r>
              <a:rPr lang="en-IN" sz="5400" dirty="0"/>
              <a:t>Problem Statement</a:t>
            </a:r>
            <a:br>
              <a:rPr lang="en-US" sz="5400" dirty="0">
                <a:solidFill>
                  <a:schemeClr val="tx2"/>
                </a:solidFill>
              </a:rPr>
            </a:br>
            <a:endParaRPr lang="en-IN" sz="5400" dirty="0"/>
          </a:p>
        </p:txBody>
      </p:sp>
      <p:sp>
        <p:nvSpPr>
          <p:cNvPr id="2" name="TextBox 1">
            <a:extLst>
              <a:ext uri="{FF2B5EF4-FFF2-40B4-BE49-F238E27FC236}">
                <a16:creationId xmlns:a16="http://schemas.microsoft.com/office/drawing/2014/main" id="{53B80394-8685-966C-DEC9-C51FBD9F5DDE}"/>
              </a:ext>
            </a:extLst>
          </p:cNvPr>
          <p:cNvSpPr txBox="1"/>
          <p:nvPr/>
        </p:nvSpPr>
        <p:spPr>
          <a:xfrm>
            <a:off x="663388" y="2088775"/>
            <a:ext cx="10892118" cy="2554545"/>
          </a:xfrm>
          <a:prstGeom prst="rect">
            <a:avLst/>
          </a:prstGeom>
          <a:noFill/>
        </p:spPr>
        <p:txBody>
          <a:bodyPr wrap="square">
            <a:spAutoFit/>
          </a:bodyPr>
          <a:lstStyle/>
          <a:p>
            <a:pPr marL="571500" indent="-571500">
              <a:buFont typeface="Wingdings" panose="05000000000000000000" pitchFamily="2" charset="2"/>
              <a:buChar char="Ø"/>
            </a:pPr>
            <a:r>
              <a:rPr lang="en-US" sz="2000" dirty="0"/>
              <a:t>Houses are one of the necessary needs of every person around the globe and therefore housing and real estate market is one of the markets which is one of the major contributors in the world’s economy. It is a very large market, and various companies are working in the domain. Data science is a very important tool to solve problems in the domain to help copies increase their overall revenue and profits, improve their marketing strategies, and focus on changing trends in house sales and purchases. Predictive modeling, Market mix modeling, and recommendation systems are some of the machine learning techniques used for achieving the business goals of housing companies. Our problem is related to one such housing company.</a:t>
            </a:r>
            <a:endParaRPr lang="en-IN" sz="1600" dirty="0"/>
          </a:p>
        </p:txBody>
      </p:sp>
    </p:spTree>
    <p:extLst>
      <p:ext uri="{BB962C8B-B14F-4D97-AF65-F5344CB8AC3E}">
        <p14:creationId xmlns:p14="http://schemas.microsoft.com/office/powerpoint/2010/main" val="1034303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dirty="0"/>
              <a:t>EXPLORATORY DATA ANALYSIS</a:t>
            </a:r>
          </a:p>
        </p:txBody>
      </p:sp>
      <p:sp>
        <p:nvSpPr>
          <p:cNvPr id="4" name="TextBox 3">
            <a:extLst>
              <a:ext uri="{FF2B5EF4-FFF2-40B4-BE49-F238E27FC236}">
                <a16:creationId xmlns:a16="http://schemas.microsoft.com/office/drawing/2014/main" id="{709399C2-0DE0-F888-F0D7-0EB14FAD79C5}"/>
              </a:ext>
            </a:extLst>
          </p:cNvPr>
          <p:cNvSpPr txBox="1"/>
          <p:nvPr/>
        </p:nvSpPr>
        <p:spPr>
          <a:xfrm>
            <a:off x="2106706" y="1004047"/>
            <a:ext cx="7037294" cy="646331"/>
          </a:xfrm>
          <a:prstGeom prst="rect">
            <a:avLst/>
          </a:prstGeom>
          <a:noFill/>
        </p:spPr>
        <p:txBody>
          <a:bodyPr wrap="square">
            <a:spAutoFit/>
          </a:bodyPr>
          <a:lstStyle/>
          <a:p>
            <a:r>
              <a:rPr lang="en-IN" dirty="0"/>
              <a:t>The features which are responsible for high price of house are:</a:t>
            </a:r>
          </a:p>
          <a:p>
            <a:r>
              <a:rPr lang="en-IN" dirty="0"/>
              <a:t> </a:t>
            </a:r>
            <a:endParaRPr lang="en-US" dirty="0"/>
          </a:p>
        </p:txBody>
      </p:sp>
      <p:sp>
        <p:nvSpPr>
          <p:cNvPr id="6" name="TextBox 5">
            <a:extLst>
              <a:ext uri="{FF2B5EF4-FFF2-40B4-BE49-F238E27FC236}">
                <a16:creationId xmlns:a16="http://schemas.microsoft.com/office/drawing/2014/main" id="{4B5E170B-412B-9E7C-07DB-D342F6D33EC5}"/>
              </a:ext>
            </a:extLst>
          </p:cNvPr>
          <p:cNvSpPr txBox="1"/>
          <p:nvPr/>
        </p:nvSpPr>
        <p:spPr>
          <a:xfrm>
            <a:off x="1739152" y="1810871"/>
            <a:ext cx="10067365" cy="3785652"/>
          </a:xfrm>
          <a:prstGeom prst="rect">
            <a:avLst/>
          </a:prstGeom>
          <a:noFill/>
        </p:spPr>
        <p:txBody>
          <a:bodyPr wrap="square">
            <a:spAutoFit/>
          </a:bodyPr>
          <a:lstStyle/>
          <a:p>
            <a:r>
              <a:rPr lang="en-US" sz="1600" dirty="0" err="1">
                <a:solidFill>
                  <a:srgbClr val="0070C0"/>
                </a:solidFill>
              </a:rPr>
              <a:t>OverallQual</a:t>
            </a:r>
            <a:r>
              <a:rPr lang="en-US" sz="1600" dirty="0">
                <a:solidFill>
                  <a:srgbClr val="0070C0"/>
                </a:solidFill>
              </a:rPr>
              <a:t>	</a:t>
            </a:r>
            <a:r>
              <a:rPr lang="en-US" sz="1600" dirty="0" err="1">
                <a:solidFill>
                  <a:srgbClr val="0070C0"/>
                </a:solidFill>
              </a:rPr>
              <a:t>GrLiveArea</a:t>
            </a:r>
            <a:r>
              <a:rPr lang="en-US" sz="1600" dirty="0">
                <a:solidFill>
                  <a:srgbClr val="0070C0"/>
                </a:solidFill>
              </a:rPr>
              <a:t>	</a:t>
            </a:r>
            <a:r>
              <a:rPr lang="en-US" sz="1600" dirty="0" err="1">
                <a:solidFill>
                  <a:srgbClr val="0070C0"/>
                </a:solidFill>
              </a:rPr>
              <a:t>ExterQual</a:t>
            </a:r>
            <a:r>
              <a:rPr lang="en-US" sz="1600" dirty="0">
                <a:solidFill>
                  <a:srgbClr val="0070C0"/>
                </a:solidFill>
              </a:rPr>
              <a:t>		</a:t>
            </a:r>
            <a:r>
              <a:rPr lang="en-US" sz="1600" dirty="0" err="1">
                <a:solidFill>
                  <a:srgbClr val="0070C0"/>
                </a:solidFill>
              </a:rPr>
              <a:t>KitchenQual</a:t>
            </a:r>
            <a:endParaRPr lang="en-US" sz="1600" dirty="0">
              <a:solidFill>
                <a:srgbClr val="0070C0"/>
              </a:solidFill>
            </a:endParaRPr>
          </a:p>
          <a:p>
            <a:endParaRPr lang="en-US" sz="1600" dirty="0">
              <a:solidFill>
                <a:srgbClr val="0070C0"/>
              </a:solidFill>
            </a:endParaRPr>
          </a:p>
          <a:p>
            <a:r>
              <a:rPr lang="en-US" sz="1600" dirty="0" err="1">
                <a:solidFill>
                  <a:srgbClr val="0070C0"/>
                </a:solidFill>
              </a:rPr>
              <a:t>BsmtQual</a:t>
            </a:r>
            <a:r>
              <a:rPr lang="en-US" sz="1600" dirty="0">
                <a:solidFill>
                  <a:srgbClr val="0070C0"/>
                </a:solidFill>
              </a:rPr>
              <a:t>		</a:t>
            </a:r>
            <a:r>
              <a:rPr lang="en-US" sz="1600" dirty="0" err="1">
                <a:solidFill>
                  <a:srgbClr val="0070C0"/>
                </a:solidFill>
              </a:rPr>
              <a:t>GarageCars</a:t>
            </a:r>
            <a:r>
              <a:rPr lang="en-US" sz="1600" dirty="0">
                <a:solidFill>
                  <a:srgbClr val="0070C0"/>
                </a:solidFill>
              </a:rPr>
              <a:t>	</a:t>
            </a:r>
            <a:r>
              <a:rPr lang="en-US" sz="1600" dirty="0" err="1">
                <a:solidFill>
                  <a:srgbClr val="0070C0"/>
                </a:solidFill>
              </a:rPr>
              <a:t>GarageArea</a:t>
            </a:r>
            <a:r>
              <a:rPr lang="en-US" sz="1600" dirty="0">
                <a:solidFill>
                  <a:srgbClr val="0070C0"/>
                </a:solidFill>
              </a:rPr>
              <a:t>	</a:t>
            </a:r>
            <a:r>
              <a:rPr lang="en-US" sz="1600" dirty="0" err="1">
                <a:solidFill>
                  <a:srgbClr val="0070C0"/>
                </a:solidFill>
              </a:rPr>
              <a:t>TotalBsmtSF</a:t>
            </a:r>
            <a:endParaRPr lang="en-US" sz="1600" dirty="0">
              <a:solidFill>
                <a:srgbClr val="0070C0"/>
              </a:solidFill>
            </a:endParaRPr>
          </a:p>
          <a:p>
            <a:endParaRPr lang="en-US" sz="1600" dirty="0">
              <a:solidFill>
                <a:srgbClr val="0070C0"/>
              </a:solidFill>
            </a:endParaRPr>
          </a:p>
          <a:p>
            <a:r>
              <a:rPr lang="en-US" sz="1600" dirty="0">
                <a:solidFill>
                  <a:srgbClr val="0070C0"/>
                </a:solidFill>
              </a:rPr>
              <a:t>1stFlrSF		</a:t>
            </a:r>
            <a:r>
              <a:rPr lang="en-US" sz="1600" dirty="0" err="1">
                <a:solidFill>
                  <a:srgbClr val="0070C0"/>
                </a:solidFill>
              </a:rPr>
              <a:t>FullBatch</a:t>
            </a:r>
            <a:r>
              <a:rPr lang="en-US" sz="1600" dirty="0">
                <a:solidFill>
                  <a:srgbClr val="0070C0"/>
                </a:solidFill>
              </a:rPr>
              <a:t>		</a:t>
            </a:r>
            <a:r>
              <a:rPr lang="en-US" sz="1600" dirty="0" err="1">
                <a:solidFill>
                  <a:srgbClr val="0070C0"/>
                </a:solidFill>
              </a:rPr>
              <a:t>TotRmsAbvGrd</a:t>
            </a:r>
            <a:r>
              <a:rPr lang="en-US" sz="1600" dirty="0">
                <a:solidFill>
                  <a:srgbClr val="0070C0"/>
                </a:solidFill>
              </a:rPr>
              <a:t>	Fireplaces</a:t>
            </a:r>
          </a:p>
          <a:p>
            <a:endParaRPr lang="en-US" sz="1600" dirty="0">
              <a:solidFill>
                <a:srgbClr val="0070C0"/>
              </a:solidFill>
            </a:endParaRPr>
          </a:p>
          <a:p>
            <a:r>
              <a:rPr lang="en-US" sz="1600" dirty="0" err="1">
                <a:solidFill>
                  <a:srgbClr val="0070C0"/>
                </a:solidFill>
              </a:rPr>
              <a:t>OpenPorchSF</a:t>
            </a:r>
            <a:r>
              <a:rPr lang="en-US" sz="1600" dirty="0">
                <a:solidFill>
                  <a:srgbClr val="0070C0"/>
                </a:solidFill>
              </a:rPr>
              <a:t>	</a:t>
            </a:r>
            <a:r>
              <a:rPr lang="en-US" sz="1600" dirty="0" err="1">
                <a:solidFill>
                  <a:srgbClr val="0070C0"/>
                </a:solidFill>
              </a:rPr>
              <a:t>HeatingQC</a:t>
            </a:r>
            <a:r>
              <a:rPr lang="en-US" sz="1600" dirty="0">
                <a:solidFill>
                  <a:srgbClr val="0070C0"/>
                </a:solidFill>
              </a:rPr>
              <a:t>		</a:t>
            </a:r>
            <a:r>
              <a:rPr lang="en-US" sz="1600" dirty="0" err="1">
                <a:solidFill>
                  <a:srgbClr val="0070C0"/>
                </a:solidFill>
              </a:rPr>
              <a:t>LotArea</a:t>
            </a:r>
            <a:r>
              <a:rPr lang="en-US" sz="1600" dirty="0">
                <a:solidFill>
                  <a:srgbClr val="0070C0"/>
                </a:solidFill>
              </a:rPr>
              <a:t>		Foundation</a:t>
            </a:r>
          </a:p>
          <a:p>
            <a:endParaRPr lang="en-US" sz="1600" dirty="0">
              <a:solidFill>
                <a:srgbClr val="0070C0"/>
              </a:solidFill>
            </a:endParaRPr>
          </a:p>
          <a:p>
            <a:r>
              <a:rPr lang="en-US" sz="1600" dirty="0" err="1">
                <a:solidFill>
                  <a:srgbClr val="0070C0"/>
                </a:solidFill>
              </a:rPr>
              <a:t>MasVnrArea</a:t>
            </a:r>
            <a:r>
              <a:rPr lang="en-US" sz="1600" dirty="0">
                <a:solidFill>
                  <a:srgbClr val="0070C0"/>
                </a:solidFill>
              </a:rPr>
              <a:t>	</a:t>
            </a:r>
            <a:r>
              <a:rPr lang="en-US" sz="1600" dirty="0" err="1">
                <a:solidFill>
                  <a:srgbClr val="0070C0"/>
                </a:solidFill>
              </a:rPr>
              <a:t>LotFronrage</a:t>
            </a:r>
            <a:r>
              <a:rPr lang="en-US" sz="1600" dirty="0">
                <a:solidFill>
                  <a:srgbClr val="0070C0"/>
                </a:solidFill>
              </a:rPr>
              <a:t>	</a:t>
            </a:r>
            <a:r>
              <a:rPr lang="en-US" sz="1600" dirty="0" err="1">
                <a:solidFill>
                  <a:srgbClr val="0070C0"/>
                </a:solidFill>
              </a:rPr>
              <a:t>WoodDeckSF</a:t>
            </a:r>
            <a:r>
              <a:rPr lang="en-US" sz="1600" dirty="0">
                <a:solidFill>
                  <a:srgbClr val="0070C0"/>
                </a:solidFill>
              </a:rPr>
              <a:t>	</a:t>
            </a:r>
            <a:r>
              <a:rPr lang="en-US" sz="1600" dirty="0" err="1">
                <a:solidFill>
                  <a:srgbClr val="0070C0"/>
                </a:solidFill>
              </a:rPr>
              <a:t>HalfBath</a:t>
            </a:r>
            <a:endParaRPr lang="en-US" sz="1600" dirty="0">
              <a:solidFill>
                <a:srgbClr val="0070C0"/>
              </a:solidFill>
            </a:endParaRPr>
          </a:p>
          <a:p>
            <a:endParaRPr lang="en-US" sz="1600" dirty="0">
              <a:solidFill>
                <a:srgbClr val="0070C0"/>
              </a:solidFill>
            </a:endParaRPr>
          </a:p>
          <a:p>
            <a:r>
              <a:rPr lang="en-US" sz="1600" dirty="0" err="1">
                <a:solidFill>
                  <a:srgbClr val="0070C0"/>
                </a:solidFill>
              </a:rPr>
              <a:t>CentralAir</a:t>
            </a:r>
            <a:r>
              <a:rPr lang="en-US" sz="1600" dirty="0">
                <a:solidFill>
                  <a:srgbClr val="0070C0"/>
                </a:solidFill>
              </a:rPr>
              <a:t>		Electrical		</a:t>
            </a:r>
            <a:r>
              <a:rPr lang="en-US" sz="1600" dirty="0" err="1">
                <a:solidFill>
                  <a:srgbClr val="0070C0"/>
                </a:solidFill>
              </a:rPr>
              <a:t>PavedDrive</a:t>
            </a:r>
            <a:r>
              <a:rPr lang="en-US" sz="1600" dirty="0">
                <a:solidFill>
                  <a:srgbClr val="0070C0"/>
                </a:solidFill>
              </a:rPr>
              <a:t>	</a:t>
            </a:r>
            <a:r>
              <a:rPr lang="en-US" sz="1600" dirty="0" err="1">
                <a:solidFill>
                  <a:srgbClr val="0070C0"/>
                </a:solidFill>
              </a:rPr>
              <a:t>BsmtFullBath</a:t>
            </a:r>
            <a:endParaRPr lang="en-US" sz="1600" dirty="0">
              <a:solidFill>
                <a:srgbClr val="0070C0"/>
              </a:solidFill>
            </a:endParaRPr>
          </a:p>
          <a:p>
            <a:endParaRPr lang="en-US" sz="1600" dirty="0">
              <a:solidFill>
                <a:srgbClr val="0070C0"/>
              </a:solidFill>
            </a:endParaRPr>
          </a:p>
          <a:p>
            <a:r>
              <a:rPr lang="en-US" sz="1600" dirty="0" err="1">
                <a:solidFill>
                  <a:srgbClr val="0070C0"/>
                </a:solidFill>
              </a:rPr>
              <a:t>SaleCondition</a:t>
            </a:r>
            <a:r>
              <a:rPr lang="en-US" sz="1600" dirty="0">
                <a:solidFill>
                  <a:srgbClr val="0070C0"/>
                </a:solidFill>
              </a:rPr>
              <a:t>	BsmtFinSF1	</a:t>
            </a:r>
            <a:r>
              <a:rPr lang="en-US" sz="1600" dirty="0" err="1">
                <a:solidFill>
                  <a:srgbClr val="0070C0"/>
                </a:solidFill>
              </a:rPr>
              <a:t>HouseStyle</a:t>
            </a:r>
            <a:r>
              <a:rPr lang="en-US" sz="1600" dirty="0">
                <a:solidFill>
                  <a:srgbClr val="0070C0"/>
                </a:solidFill>
              </a:rPr>
              <a:t>	</a:t>
            </a:r>
            <a:r>
              <a:rPr lang="en-US" sz="1600" dirty="0" err="1">
                <a:solidFill>
                  <a:srgbClr val="0070C0"/>
                </a:solidFill>
              </a:rPr>
              <a:t>Neighbourhood</a:t>
            </a:r>
            <a:endParaRPr lang="en-US" sz="1600" dirty="0">
              <a:solidFill>
                <a:srgbClr val="0070C0"/>
              </a:solidFill>
            </a:endParaRPr>
          </a:p>
          <a:p>
            <a:endParaRPr lang="en-US" sz="1600" dirty="0">
              <a:solidFill>
                <a:srgbClr val="0070C0"/>
              </a:solidFill>
            </a:endParaRPr>
          </a:p>
          <a:p>
            <a:r>
              <a:rPr lang="en-US" sz="1600" dirty="0" err="1">
                <a:solidFill>
                  <a:srgbClr val="0070C0"/>
                </a:solidFill>
              </a:rPr>
              <a:t>BsmtUnfSF</a:t>
            </a:r>
            <a:r>
              <a:rPr lang="en-US" sz="1600" dirty="0">
                <a:solidFill>
                  <a:srgbClr val="0070C0"/>
                </a:solidFill>
              </a:rPr>
              <a:t>	</a:t>
            </a:r>
            <a:r>
              <a:rPr lang="en-US" sz="1600" dirty="0" err="1">
                <a:solidFill>
                  <a:srgbClr val="0070C0"/>
                </a:solidFill>
              </a:rPr>
              <a:t>RoofStyle</a:t>
            </a:r>
            <a:endParaRPr lang="en-US" sz="1600" dirty="0">
              <a:solidFill>
                <a:srgbClr val="0070C0"/>
              </a:solidFill>
            </a:endParaRPr>
          </a:p>
        </p:txBody>
      </p:sp>
    </p:spTree>
    <p:extLst>
      <p:ext uri="{BB962C8B-B14F-4D97-AF65-F5344CB8AC3E}">
        <p14:creationId xmlns:p14="http://schemas.microsoft.com/office/powerpoint/2010/main" val="3367163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25506" y="98612"/>
            <a:ext cx="9018494" cy="646331"/>
          </a:xfrm>
          <a:prstGeom prst="rect">
            <a:avLst/>
          </a:prstGeom>
          <a:noFill/>
        </p:spPr>
        <p:txBody>
          <a:bodyPr wrap="square">
            <a:spAutoFit/>
          </a:bodyPr>
          <a:lstStyle/>
          <a:p>
            <a:r>
              <a:rPr lang="en-IN" sz="3600" b="1" dirty="0"/>
              <a:t>Data Cleaning Steps</a:t>
            </a:r>
            <a:endParaRPr lang="en-IN" sz="3600" dirty="0"/>
          </a:p>
        </p:txBody>
      </p:sp>
      <p:sp>
        <p:nvSpPr>
          <p:cNvPr id="4" name="TextBox 3">
            <a:extLst>
              <a:ext uri="{FF2B5EF4-FFF2-40B4-BE49-F238E27FC236}">
                <a16:creationId xmlns:a16="http://schemas.microsoft.com/office/drawing/2014/main" id="{3253EEFD-A2AC-4BD0-6D86-7651F767C7D4}"/>
              </a:ext>
            </a:extLst>
          </p:cNvPr>
          <p:cNvSpPr txBox="1"/>
          <p:nvPr/>
        </p:nvSpPr>
        <p:spPr>
          <a:xfrm>
            <a:off x="1801906" y="2077090"/>
            <a:ext cx="7342094" cy="1754326"/>
          </a:xfrm>
          <a:prstGeom prst="rect">
            <a:avLst/>
          </a:prstGeom>
          <a:noFill/>
        </p:spPr>
        <p:txBody>
          <a:bodyPr wrap="square">
            <a:spAutoFit/>
          </a:bodyPr>
          <a:lstStyle/>
          <a:p>
            <a:r>
              <a:rPr lang="en-IN" dirty="0"/>
              <a:t>Removed Null values</a:t>
            </a:r>
          </a:p>
          <a:p>
            <a:endParaRPr lang="en-IN" dirty="0"/>
          </a:p>
          <a:p>
            <a:pPr lvl="1"/>
            <a:r>
              <a:rPr lang="en-IN" dirty="0"/>
              <a:t>In the case of categorical features, null values replaced with a mode </a:t>
            </a:r>
          </a:p>
          <a:p>
            <a:pPr lvl="1"/>
            <a:endParaRPr lang="en-IN" dirty="0"/>
          </a:p>
          <a:p>
            <a:pPr lvl="1"/>
            <a:r>
              <a:rPr lang="en-IN" dirty="0"/>
              <a:t>In the case of numerical features, null values replaced with a mean value</a:t>
            </a:r>
          </a:p>
        </p:txBody>
      </p:sp>
    </p:spTree>
    <p:extLst>
      <p:ext uri="{BB962C8B-B14F-4D97-AF65-F5344CB8AC3E}">
        <p14:creationId xmlns:p14="http://schemas.microsoft.com/office/powerpoint/2010/main" val="259563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3184A-09AD-B00B-5F2D-9A6923F8CC86}"/>
              </a:ext>
            </a:extLst>
          </p:cNvPr>
          <p:cNvSpPr txBox="1"/>
          <p:nvPr/>
        </p:nvSpPr>
        <p:spPr>
          <a:xfrm>
            <a:off x="161365" y="215154"/>
            <a:ext cx="8982635" cy="3970318"/>
          </a:xfrm>
          <a:prstGeom prst="rect">
            <a:avLst/>
          </a:prstGeom>
          <a:noFill/>
        </p:spPr>
        <p:txBody>
          <a:bodyPr wrap="square">
            <a:spAutoFit/>
          </a:bodyPr>
          <a:lstStyle/>
          <a:p>
            <a:r>
              <a:rPr lang="en-US" sz="3600" b="1" dirty="0">
                <a:solidFill>
                  <a:schemeClr val="tx2"/>
                </a:solidFill>
              </a:rPr>
              <a:t>Feature Engineering </a:t>
            </a:r>
          </a:p>
          <a:p>
            <a:endParaRPr lang="en-IN" sz="1800" dirty="0"/>
          </a:p>
          <a:p>
            <a:endParaRPr lang="en-IN" dirty="0"/>
          </a:p>
          <a:p>
            <a:pPr>
              <a:buFont typeface="Wingdings" pitchFamily="2" charset="2"/>
              <a:buChar char="§"/>
            </a:pPr>
            <a:r>
              <a:rPr lang="en-IN" sz="1800" dirty="0"/>
              <a:t>			</a:t>
            </a:r>
            <a:endParaRPr lang="en-US" sz="1800" b="1" u="sng" dirty="0">
              <a:solidFill>
                <a:schemeClr val="tx2"/>
              </a:solidFill>
              <a:latin typeface="Century" panose="02040604050505020304" pitchFamily="18" charset="0"/>
            </a:endParaRPr>
          </a:p>
          <a:p>
            <a:pPr>
              <a:buFont typeface="Wingdings" pitchFamily="2" charset="2"/>
              <a:buChar char="§"/>
            </a:pPr>
            <a:endParaRPr lang="en-US" b="1" u="sng" dirty="0">
              <a:solidFill>
                <a:schemeClr val="tx2"/>
              </a:solidFill>
              <a:latin typeface="Century" panose="02040604050505020304" pitchFamily="18" charset="0"/>
            </a:endParaRPr>
          </a:p>
          <a:p>
            <a:pPr lvl="2">
              <a:buFont typeface="Wingdings" pitchFamily="2" charset="2"/>
              <a:buChar char="§"/>
            </a:pPr>
            <a:r>
              <a:rPr lang="en-IN" dirty="0">
                <a:latin typeface="Century" panose="02040604050505020304" pitchFamily="18" charset="0"/>
              </a:rPr>
              <a:t>Removing Outliers</a:t>
            </a:r>
          </a:p>
          <a:p>
            <a:pPr>
              <a:buFont typeface="Wingdings" pitchFamily="2" charset="2"/>
              <a:buChar char="§"/>
            </a:pPr>
            <a:endParaRPr lang="en-IN" sz="1800" dirty="0">
              <a:latin typeface="Century" panose="02040604050505020304" pitchFamily="18" charset="0"/>
            </a:endParaRPr>
          </a:p>
          <a:p>
            <a:pPr lvl="2">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Lebel encoding of categorical features</a:t>
            </a:r>
          </a:p>
          <a:p>
            <a:pPr>
              <a:buFont typeface="Wingdings" pitchFamily="2" charset="2"/>
              <a:buChar char="§"/>
            </a:pP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lvl="2">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Scaling of features</a:t>
            </a:r>
          </a:p>
          <a:p>
            <a:pPr>
              <a:buFont typeface="Wingdings" pitchFamily="2" charset="2"/>
              <a:buChar char="§"/>
            </a:pP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lvl="2">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Removing unimportant features</a:t>
            </a:r>
            <a:endParaRPr lang="en-US" dirty="0"/>
          </a:p>
          <a:p>
            <a:endParaRPr lang="en-IN" sz="1800" dirty="0"/>
          </a:p>
        </p:txBody>
      </p:sp>
    </p:spTree>
    <p:extLst>
      <p:ext uri="{BB962C8B-B14F-4D97-AF65-F5344CB8AC3E}">
        <p14:creationId xmlns:p14="http://schemas.microsoft.com/office/powerpoint/2010/main" val="2387512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F6328-D80C-061C-C919-653BDD52D351}"/>
              </a:ext>
            </a:extLst>
          </p:cNvPr>
          <p:cNvSpPr txBox="1"/>
          <p:nvPr/>
        </p:nvSpPr>
        <p:spPr>
          <a:xfrm>
            <a:off x="215153" y="152400"/>
            <a:ext cx="8928847" cy="646331"/>
          </a:xfrm>
          <a:prstGeom prst="rect">
            <a:avLst/>
          </a:prstGeom>
          <a:noFill/>
        </p:spPr>
        <p:txBody>
          <a:bodyPr wrap="square">
            <a:spAutoFit/>
          </a:bodyPr>
          <a:lstStyle/>
          <a:p>
            <a:r>
              <a:rPr lang="en-US" sz="3600" b="1" dirty="0">
                <a:solidFill>
                  <a:schemeClr val="tx2"/>
                </a:solidFill>
              </a:rPr>
              <a:t>Model Building</a:t>
            </a:r>
            <a:endParaRPr lang="en-IN" sz="3600" dirty="0"/>
          </a:p>
        </p:txBody>
      </p:sp>
      <p:sp>
        <p:nvSpPr>
          <p:cNvPr id="5" name="TextBox 4">
            <a:extLst>
              <a:ext uri="{FF2B5EF4-FFF2-40B4-BE49-F238E27FC236}">
                <a16:creationId xmlns:a16="http://schemas.microsoft.com/office/drawing/2014/main" id="{855BFAA0-8A42-7F07-6966-973624250B08}"/>
              </a:ext>
            </a:extLst>
          </p:cNvPr>
          <p:cNvSpPr txBox="1"/>
          <p:nvPr/>
        </p:nvSpPr>
        <p:spPr>
          <a:xfrm>
            <a:off x="376519" y="4259995"/>
            <a:ext cx="11654116" cy="1754326"/>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04F53043-5EA5-0D3C-B9E9-F67A85923B05}"/>
              </a:ext>
            </a:extLst>
          </p:cNvPr>
          <p:cNvPicPr>
            <a:picLocks noChangeAspect="1"/>
          </p:cNvPicPr>
          <p:nvPr/>
        </p:nvPicPr>
        <p:blipFill>
          <a:blip r:embed="rId2"/>
          <a:stretch>
            <a:fillRect/>
          </a:stretch>
        </p:blipFill>
        <p:spPr>
          <a:xfrm>
            <a:off x="1443318" y="914182"/>
            <a:ext cx="6374951" cy="5029636"/>
          </a:xfrm>
          <a:prstGeom prst="rect">
            <a:avLst/>
          </a:prstGeom>
        </p:spPr>
      </p:pic>
    </p:spTree>
    <p:extLst>
      <p:ext uri="{BB962C8B-B14F-4D97-AF65-F5344CB8AC3E}">
        <p14:creationId xmlns:p14="http://schemas.microsoft.com/office/powerpoint/2010/main" val="82028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CF90A-D617-654D-DE46-FCD6CB4070D1}"/>
              </a:ext>
            </a:extLst>
          </p:cNvPr>
          <p:cNvSpPr txBox="1"/>
          <p:nvPr/>
        </p:nvSpPr>
        <p:spPr>
          <a:xfrm>
            <a:off x="304800" y="242048"/>
            <a:ext cx="8839200" cy="646331"/>
          </a:xfrm>
          <a:prstGeom prst="rect">
            <a:avLst/>
          </a:prstGeom>
          <a:noFill/>
        </p:spPr>
        <p:txBody>
          <a:bodyPr wrap="square">
            <a:spAutoFit/>
          </a:bodyPr>
          <a:lstStyle/>
          <a:p>
            <a:r>
              <a:rPr lang="en-US" sz="3600" b="1" dirty="0">
                <a:solidFill>
                  <a:schemeClr val="tx2"/>
                </a:solidFill>
              </a:rPr>
              <a:t>Hyper Parameter Tuning</a:t>
            </a:r>
            <a:endParaRPr lang="en-IN" sz="3600" dirty="0"/>
          </a:p>
        </p:txBody>
      </p:sp>
      <p:pic>
        <p:nvPicPr>
          <p:cNvPr id="5" name="Picture 4">
            <a:extLst>
              <a:ext uri="{FF2B5EF4-FFF2-40B4-BE49-F238E27FC236}">
                <a16:creationId xmlns:a16="http://schemas.microsoft.com/office/drawing/2014/main" id="{692C20DE-9B0A-2E99-1B8D-F2F144A43ED3}"/>
              </a:ext>
            </a:extLst>
          </p:cNvPr>
          <p:cNvPicPr>
            <a:picLocks noChangeAspect="1"/>
          </p:cNvPicPr>
          <p:nvPr/>
        </p:nvPicPr>
        <p:blipFill>
          <a:blip r:embed="rId2"/>
          <a:stretch>
            <a:fillRect/>
          </a:stretch>
        </p:blipFill>
        <p:spPr>
          <a:xfrm>
            <a:off x="3343834" y="1120588"/>
            <a:ext cx="8776447" cy="4562860"/>
          </a:xfrm>
          <a:prstGeom prst="rect">
            <a:avLst/>
          </a:prstGeom>
        </p:spPr>
      </p:pic>
      <p:sp>
        <p:nvSpPr>
          <p:cNvPr id="7" name="TextBox 6">
            <a:extLst>
              <a:ext uri="{FF2B5EF4-FFF2-40B4-BE49-F238E27FC236}">
                <a16:creationId xmlns:a16="http://schemas.microsoft.com/office/drawing/2014/main" id="{AA8256BC-9320-0931-B146-9411F1EB703D}"/>
              </a:ext>
            </a:extLst>
          </p:cNvPr>
          <p:cNvSpPr txBox="1"/>
          <p:nvPr/>
        </p:nvSpPr>
        <p:spPr>
          <a:xfrm>
            <a:off x="376518" y="5683447"/>
            <a:ext cx="10488706" cy="523220"/>
          </a:xfrm>
          <a:prstGeom prst="rect">
            <a:avLst/>
          </a:prstGeom>
          <a:noFill/>
        </p:spPr>
        <p:txBody>
          <a:bodyPr wrap="square">
            <a:spAutoFit/>
          </a:bodyPr>
          <a:lstStyle/>
          <a:p>
            <a:pPr marL="400050" indent="-400050">
              <a:buAutoNum type="romanLcParenBoth"/>
            </a:pPr>
            <a:r>
              <a:rPr lang="en-IN" sz="1400" dirty="0"/>
              <a:t>   Found the best parameter s for the final model</a:t>
            </a:r>
          </a:p>
          <a:p>
            <a:r>
              <a:rPr lang="en-IN" sz="1400" dirty="0"/>
              <a:t>(ii)       Build a Ridge model with 83% accuracy score.</a:t>
            </a:r>
          </a:p>
        </p:txBody>
      </p:sp>
    </p:spTree>
    <p:extLst>
      <p:ext uri="{BB962C8B-B14F-4D97-AF65-F5344CB8AC3E}">
        <p14:creationId xmlns:p14="http://schemas.microsoft.com/office/powerpoint/2010/main" val="197906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13A84-C513-5FB4-F7D8-EF3D27C0751E}"/>
              </a:ext>
            </a:extLst>
          </p:cNvPr>
          <p:cNvSpPr txBox="1"/>
          <p:nvPr/>
        </p:nvSpPr>
        <p:spPr>
          <a:xfrm>
            <a:off x="125506" y="134472"/>
            <a:ext cx="9018494" cy="646331"/>
          </a:xfrm>
          <a:prstGeom prst="rect">
            <a:avLst/>
          </a:prstGeom>
          <a:noFill/>
        </p:spPr>
        <p:txBody>
          <a:bodyPr wrap="square">
            <a:spAutoFit/>
          </a:bodyPr>
          <a:lstStyle/>
          <a:p>
            <a:r>
              <a:rPr lang="en-US" sz="3600" b="1" dirty="0">
                <a:solidFill>
                  <a:schemeClr val="tx2"/>
                </a:solidFill>
              </a:rPr>
              <a:t>Regression Graph</a:t>
            </a:r>
            <a:endParaRPr lang="en-IN" sz="3600" dirty="0"/>
          </a:p>
        </p:txBody>
      </p:sp>
      <p:pic>
        <p:nvPicPr>
          <p:cNvPr id="8194" name="Picture 2">
            <a:extLst>
              <a:ext uri="{FF2B5EF4-FFF2-40B4-BE49-F238E27FC236}">
                <a16:creationId xmlns:a16="http://schemas.microsoft.com/office/drawing/2014/main" id="{EBC8F24C-BA9F-85C8-26E9-AF2CC73A1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069" y="1362636"/>
            <a:ext cx="7456931" cy="3962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8ACEA8-04FE-C85D-EE79-8A0AA3488B64}"/>
              </a:ext>
            </a:extLst>
          </p:cNvPr>
          <p:cNvSpPr txBox="1"/>
          <p:nvPr/>
        </p:nvSpPr>
        <p:spPr>
          <a:xfrm>
            <a:off x="2420471" y="5460323"/>
            <a:ext cx="6707838" cy="369332"/>
          </a:xfrm>
          <a:prstGeom prst="rect">
            <a:avLst/>
          </a:prstGeom>
          <a:noFill/>
        </p:spPr>
        <p:txBody>
          <a:bodyPr wrap="square">
            <a:spAutoFit/>
          </a:bodyPr>
          <a:lstStyle/>
          <a:p>
            <a:pPr algn="ctr"/>
            <a:r>
              <a:rPr lang="en-IN" dirty="0" err="1"/>
              <a:t>Actuav</a:t>
            </a:r>
            <a:r>
              <a:rPr lang="en-IN" dirty="0"/>
              <a:t>   Vs  Predicted</a:t>
            </a:r>
            <a:endParaRPr lang="en-US" dirty="0"/>
          </a:p>
        </p:txBody>
      </p:sp>
    </p:spTree>
    <p:extLst>
      <p:ext uri="{BB962C8B-B14F-4D97-AF65-F5344CB8AC3E}">
        <p14:creationId xmlns:p14="http://schemas.microsoft.com/office/powerpoint/2010/main" val="3231867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57CB2-ABDA-D98A-FC35-048305E4EFF3}"/>
              </a:ext>
            </a:extLst>
          </p:cNvPr>
          <p:cNvSpPr txBox="1"/>
          <p:nvPr/>
        </p:nvSpPr>
        <p:spPr>
          <a:xfrm>
            <a:off x="457200" y="304800"/>
            <a:ext cx="8686800" cy="646331"/>
          </a:xfrm>
          <a:prstGeom prst="rect">
            <a:avLst/>
          </a:prstGeom>
          <a:noFill/>
        </p:spPr>
        <p:txBody>
          <a:bodyPr wrap="square">
            <a:spAutoFit/>
          </a:bodyPr>
          <a:lstStyle/>
          <a:p>
            <a:r>
              <a:rPr lang="en-US" sz="3600" b="1" dirty="0">
                <a:solidFill>
                  <a:schemeClr val="tx2"/>
                </a:solidFill>
              </a:rPr>
              <a:t>Saving the final Model</a:t>
            </a:r>
            <a:endParaRPr lang="en-IN" sz="3600" dirty="0"/>
          </a:p>
        </p:txBody>
      </p:sp>
      <p:pic>
        <p:nvPicPr>
          <p:cNvPr id="5" name="Picture 4">
            <a:extLst>
              <a:ext uri="{FF2B5EF4-FFF2-40B4-BE49-F238E27FC236}">
                <a16:creationId xmlns:a16="http://schemas.microsoft.com/office/drawing/2014/main" id="{79A7CDC5-F4A3-0F15-BC52-B2A2AE82A51A}"/>
              </a:ext>
            </a:extLst>
          </p:cNvPr>
          <p:cNvPicPr>
            <a:picLocks noChangeAspect="1"/>
          </p:cNvPicPr>
          <p:nvPr/>
        </p:nvPicPr>
        <p:blipFill>
          <a:blip r:embed="rId2"/>
          <a:stretch>
            <a:fillRect/>
          </a:stretch>
        </p:blipFill>
        <p:spPr>
          <a:xfrm>
            <a:off x="1839861" y="2659313"/>
            <a:ext cx="8512278" cy="1539373"/>
          </a:xfrm>
          <a:prstGeom prst="rect">
            <a:avLst/>
          </a:prstGeom>
        </p:spPr>
      </p:pic>
      <p:sp>
        <p:nvSpPr>
          <p:cNvPr id="7" name="TextBox 6">
            <a:extLst>
              <a:ext uri="{FF2B5EF4-FFF2-40B4-BE49-F238E27FC236}">
                <a16:creationId xmlns:a16="http://schemas.microsoft.com/office/drawing/2014/main" id="{0F9BA42F-C435-6290-F146-B2894E31043D}"/>
              </a:ext>
            </a:extLst>
          </p:cNvPr>
          <p:cNvSpPr txBox="1"/>
          <p:nvPr/>
        </p:nvSpPr>
        <p:spPr>
          <a:xfrm>
            <a:off x="1228166" y="4721659"/>
            <a:ext cx="7915834" cy="369332"/>
          </a:xfrm>
          <a:prstGeom prst="rect">
            <a:avLst/>
          </a:prstGeom>
          <a:noFill/>
        </p:spPr>
        <p:txBody>
          <a:bodyPr wrap="square">
            <a:spAutoFit/>
          </a:bodyPr>
          <a:lstStyle/>
          <a:p>
            <a:r>
              <a:rPr lang="en-IN" dirty="0"/>
              <a:t>Saved the model for future use to predict used car price.</a:t>
            </a:r>
            <a:endParaRPr lang="en-US" dirty="0"/>
          </a:p>
        </p:txBody>
      </p:sp>
    </p:spTree>
    <p:extLst>
      <p:ext uri="{BB962C8B-B14F-4D97-AF65-F5344CB8AC3E}">
        <p14:creationId xmlns:p14="http://schemas.microsoft.com/office/powerpoint/2010/main" val="1436469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9D8921-FC84-4932-904E-209780F57597}"/>
              </a:ext>
            </a:extLst>
          </p:cNvPr>
          <p:cNvSpPr txBox="1"/>
          <p:nvPr/>
        </p:nvSpPr>
        <p:spPr>
          <a:xfrm>
            <a:off x="376518" y="358588"/>
            <a:ext cx="8767482" cy="707886"/>
          </a:xfrm>
          <a:prstGeom prst="rect">
            <a:avLst/>
          </a:prstGeom>
          <a:noFill/>
        </p:spPr>
        <p:txBody>
          <a:bodyPr wrap="square">
            <a:spAutoFit/>
          </a:bodyPr>
          <a:lstStyle/>
          <a:p>
            <a:r>
              <a:rPr lang="en-US" sz="4000" b="1" dirty="0">
                <a:solidFill>
                  <a:schemeClr val="tx2"/>
                </a:solidFill>
                <a:latin typeface="Century" panose="02040604050505020304" pitchFamily="18" charset="0"/>
              </a:rPr>
              <a:t>Conclusion</a:t>
            </a:r>
            <a:endParaRPr lang="en-IN" sz="2400" dirty="0"/>
          </a:p>
        </p:txBody>
      </p:sp>
      <p:sp>
        <p:nvSpPr>
          <p:cNvPr id="5" name="TextBox 4">
            <a:extLst>
              <a:ext uri="{FF2B5EF4-FFF2-40B4-BE49-F238E27FC236}">
                <a16:creationId xmlns:a16="http://schemas.microsoft.com/office/drawing/2014/main" id="{0644CF40-9B54-5E9D-57B0-B54B5939AB65}"/>
              </a:ext>
            </a:extLst>
          </p:cNvPr>
          <p:cNvSpPr txBox="1"/>
          <p:nvPr/>
        </p:nvSpPr>
        <p:spPr>
          <a:xfrm>
            <a:off x="1147482" y="1676399"/>
            <a:ext cx="10614212" cy="4308808"/>
          </a:xfrm>
          <a:prstGeom prst="rect">
            <a:avLst/>
          </a:prstGeom>
          <a:noFill/>
        </p:spPr>
        <p:txBody>
          <a:bodyPr wrap="square">
            <a:spAutoFit/>
          </a:bodyPr>
          <a:lstStyle/>
          <a:p>
            <a:pPr marL="285750" indent="-285750">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 We have mentioned the step-by-step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 the correlation between the features.</a:t>
            </a:r>
          </a:p>
          <a:p>
            <a:pPr marL="285750" indent="-285750">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through graphical representation it has made me understand what the data is trying to say.</a:t>
            </a:r>
          </a:p>
          <a:p>
            <a:pPr marL="285750" indent="-285750">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t>
            </a:r>
          </a:p>
          <a:p>
            <a:pPr marL="285750" indent="-285750">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We have built the Regression model also saved the best model and predicted the label.</a:t>
            </a:r>
            <a:endParaRPr lang="en-IN" dirty="0">
              <a:solidFill>
                <a:srgbClr val="333333"/>
              </a:solidFill>
              <a:latin typeface="Century" panose="02040604050505020304" pitchFamily="18" charset="0"/>
              <a:ea typeface="Calibri" panose="020F0502020204030204" pitchFamily="34" charset="0"/>
              <a:cs typeface="Calibri" panose="020F0502020204030204" pitchFamily="34" charset="0"/>
            </a:endParaRPr>
          </a:p>
          <a:p>
            <a:pPr marL="285750" indent="-285750">
              <a:lnSpc>
                <a:spcPct val="107000"/>
              </a:lnSpc>
              <a:spcBef>
                <a:spcPts val="300"/>
              </a:spcBef>
              <a:spcAft>
                <a:spcPts val="300"/>
              </a:spcAft>
              <a:buFont typeface="Wingdings" panose="05000000000000000000" pitchFamily="2" charset="2"/>
              <a:buChar char="ü"/>
            </a:pP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House price prediction is still at an early stage. We hope this study has moved a small step ahead in providing some methodological and empirical contributions to crediting institutes and presenting an alternative approach to the valuation of used cars.</a:t>
            </a:r>
          </a:p>
          <a:p>
            <a:pPr marL="285750" indent="-285750">
              <a:lnSpc>
                <a:spcPct val="107000"/>
              </a:lnSpc>
              <a:spcBef>
                <a:spcPts val="300"/>
              </a:spcBef>
              <a:spcAft>
                <a:spcPts val="300"/>
              </a:spcAft>
              <a:buFont typeface="Wingdings" panose="05000000000000000000" pitchFamily="2" charset="2"/>
              <a:buChar char="ü"/>
            </a:pPr>
            <a:endParaRPr lang="en-US" dirty="0"/>
          </a:p>
        </p:txBody>
      </p:sp>
    </p:spTree>
    <p:extLst>
      <p:ext uri="{BB962C8B-B14F-4D97-AF65-F5344CB8AC3E}">
        <p14:creationId xmlns:p14="http://schemas.microsoft.com/office/powerpoint/2010/main" val="251327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141E6-83A6-0CF5-A312-D957BE8843D7}"/>
              </a:ext>
            </a:extLst>
          </p:cNvPr>
          <p:cNvSpPr txBox="1"/>
          <p:nvPr/>
        </p:nvSpPr>
        <p:spPr>
          <a:xfrm>
            <a:off x="2922494" y="2644170"/>
            <a:ext cx="6221506" cy="1569660"/>
          </a:xfrm>
          <a:prstGeom prst="rect">
            <a:avLst/>
          </a:prstGeom>
          <a:noFill/>
        </p:spPr>
        <p:txBody>
          <a:bodyPr wrap="square">
            <a:spAutoFit/>
          </a:bodyPr>
          <a:lstStyle/>
          <a:p>
            <a:pPr algn="ctr"/>
            <a:r>
              <a:rPr lang="en-IN"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Bahnschrift SemiLight" panose="020B0502040204020203" pitchFamily="34" charset="0"/>
              </a:rPr>
              <a:t>Thank You</a:t>
            </a:r>
            <a:endParaRPr lang="en-US"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Bahnschrift SemiLight" panose="020B0502040204020203" pitchFamily="34" charset="0"/>
            </a:endParaRPr>
          </a:p>
        </p:txBody>
      </p:sp>
    </p:spTree>
    <p:extLst>
      <p:ext uri="{BB962C8B-B14F-4D97-AF65-F5344CB8AC3E}">
        <p14:creationId xmlns:p14="http://schemas.microsoft.com/office/powerpoint/2010/main" val="367684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42185-5897-E410-CFD0-114FF8FBC8CC}"/>
              </a:ext>
            </a:extLst>
          </p:cNvPr>
          <p:cNvSpPr txBox="1"/>
          <p:nvPr/>
        </p:nvSpPr>
        <p:spPr>
          <a:xfrm>
            <a:off x="457201" y="448235"/>
            <a:ext cx="8686800" cy="923330"/>
          </a:xfrm>
          <a:prstGeom prst="rect">
            <a:avLst/>
          </a:prstGeom>
          <a:noFill/>
        </p:spPr>
        <p:txBody>
          <a:bodyPr wrap="square">
            <a:spAutoFit/>
          </a:bodyPr>
          <a:lstStyle/>
          <a:p>
            <a:r>
              <a:rPr lang="en-IN" sz="5400" dirty="0"/>
              <a:t>Problem Understanding</a:t>
            </a:r>
          </a:p>
        </p:txBody>
      </p:sp>
      <p:sp>
        <p:nvSpPr>
          <p:cNvPr id="5" name="TextBox 4">
            <a:extLst>
              <a:ext uri="{FF2B5EF4-FFF2-40B4-BE49-F238E27FC236}">
                <a16:creationId xmlns:a16="http://schemas.microsoft.com/office/drawing/2014/main" id="{E0731510-1348-2971-9AFA-E4E63C999BC5}"/>
              </a:ext>
            </a:extLst>
          </p:cNvPr>
          <p:cNvSpPr txBox="1"/>
          <p:nvPr/>
        </p:nvSpPr>
        <p:spPr>
          <a:xfrm>
            <a:off x="1371600" y="1792941"/>
            <a:ext cx="9923928" cy="3693319"/>
          </a:xfrm>
          <a:prstGeom prst="rect">
            <a:avLst/>
          </a:prstGeom>
          <a:noFill/>
        </p:spPr>
        <p:txBody>
          <a:bodyPr wrap="square">
            <a:spAutoFit/>
          </a:bodyPr>
          <a:lstStyle/>
          <a:p>
            <a:pPr>
              <a:buNone/>
            </a:pPr>
            <a:r>
              <a:rPr lang="en-IN" dirty="0">
                <a:latin typeface="Century" panose="02040604050505020304" pitchFamily="18" charset="0"/>
                <a:cs typeface="Times New Roman" panose="02020603050405020304" pitchFamily="18" charset="0"/>
              </a:rPr>
              <a:t> </a:t>
            </a:r>
            <a:r>
              <a:rPr lang="en-US" dirty="0"/>
              <a:t>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provided in the CSV file is given</a:t>
            </a:r>
          </a:p>
          <a:p>
            <a:pPr>
              <a:buNone/>
            </a:pPr>
            <a:r>
              <a:rPr lang="en-US" dirty="0"/>
              <a:t>   </a:t>
            </a:r>
          </a:p>
          <a:p>
            <a:pPr>
              <a:buNone/>
            </a:pPr>
            <a:r>
              <a:rPr lang="en-US" dirty="0"/>
              <a:t>   	The company is looking at prospective properties to buy houses to enter the market. You are required to build a model using Machine Learning to predict the actual value of the prospective properties and decide whether to invest in them or not. This company wants to know: </a:t>
            </a:r>
          </a:p>
          <a:p>
            <a:pPr>
              <a:buNone/>
            </a:pPr>
            <a:r>
              <a:rPr lang="en-US" dirty="0"/>
              <a:t>		</a:t>
            </a:r>
          </a:p>
          <a:p>
            <a:pPr>
              <a:buNone/>
            </a:pPr>
            <a:endParaRPr lang="en-US" dirty="0"/>
          </a:p>
          <a:p>
            <a:pPr>
              <a:buNone/>
            </a:pPr>
            <a:r>
              <a:rPr lang="en-US" dirty="0"/>
              <a:t>• Which variables are important to predict the price of a variable? </a:t>
            </a:r>
          </a:p>
          <a:p>
            <a:pPr>
              <a:buNone/>
            </a:pPr>
            <a:r>
              <a:rPr lang="en-US" dirty="0"/>
              <a:t>		</a:t>
            </a:r>
          </a:p>
          <a:p>
            <a:pPr>
              <a:buNone/>
            </a:pPr>
            <a:r>
              <a:rPr lang="en-US" dirty="0"/>
              <a:t>• How do these variables describe the price of the house? </a:t>
            </a:r>
            <a:endParaRPr lang="en-IN" sz="1400" dirty="0"/>
          </a:p>
        </p:txBody>
      </p:sp>
    </p:spTree>
    <p:extLst>
      <p:ext uri="{BB962C8B-B14F-4D97-AF65-F5344CB8AC3E}">
        <p14:creationId xmlns:p14="http://schemas.microsoft.com/office/powerpoint/2010/main" val="311880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42185-5897-E410-CFD0-114FF8FBC8CC}"/>
              </a:ext>
            </a:extLst>
          </p:cNvPr>
          <p:cNvSpPr txBox="1"/>
          <p:nvPr/>
        </p:nvSpPr>
        <p:spPr>
          <a:xfrm>
            <a:off x="448235" y="152401"/>
            <a:ext cx="8695766" cy="646331"/>
          </a:xfrm>
          <a:prstGeom prst="rect">
            <a:avLst/>
          </a:prstGeom>
          <a:noFill/>
        </p:spPr>
        <p:txBody>
          <a:bodyPr wrap="square">
            <a:spAutoFit/>
          </a:bodyPr>
          <a:lstStyle/>
          <a:p>
            <a:r>
              <a:rPr lang="en-IN" sz="3600" dirty="0"/>
              <a:t>EXPLORATORY DATA ANALYSIS</a:t>
            </a:r>
          </a:p>
        </p:txBody>
      </p:sp>
      <p:pic>
        <p:nvPicPr>
          <p:cNvPr id="2" name="Picture 4" descr="C:\Users\User\Desktop\House Price\p1.png">
            <a:extLst>
              <a:ext uri="{FF2B5EF4-FFF2-40B4-BE49-F238E27FC236}">
                <a16:creationId xmlns:a16="http://schemas.microsoft.com/office/drawing/2014/main" id="{5BB077AD-6248-F5BB-D7E4-B5515C4B4C80}"/>
              </a:ext>
            </a:extLst>
          </p:cNvPr>
          <p:cNvPicPr>
            <a:picLocks noChangeAspect="1" noChangeArrowheads="1"/>
          </p:cNvPicPr>
          <p:nvPr/>
        </p:nvPicPr>
        <p:blipFill>
          <a:blip r:embed="rId2" cstate="print"/>
          <a:srcRect/>
          <a:stretch>
            <a:fillRect/>
          </a:stretch>
        </p:blipFill>
        <p:spPr bwMode="auto">
          <a:xfrm>
            <a:off x="878542" y="1210234"/>
            <a:ext cx="10148046" cy="4706471"/>
          </a:xfrm>
          <a:prstGeom prst="rect">
            <a:avLst/>
          </a:prstGeom>
          <a:noFill/>
        </p:spPr>
      </p:pic>
    </p:spTree>
    <p:extLst>
      <p:ext uri="{BB962C8B-B14F-4D97-AF65-F5344CB8AC3E}">
        <p14:creationId xmlns:p14="http://schemas.microsoft.com/office/powerpoint/2010/main" val="358128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B28905-0A74-D4FA-0EF6-19738D5884F1}"/>
              </a:ext>
            </a:extLst>
          </p:cNvPr>
          <p:cNvSpPr txBox="1"/>
          <p:nvPr/>
        </p:nvSpPr>
        <p:spPr>
          <a:xfrm>
            <a:off x="340659" y="295834"/>
            <a:ext cx="8803341" cy="646331"/>
          </a:xfrm>
          <a:prstGeom prst="rect">
            <a:avLst/>
          </a:prstGeom>
          <a:noFill/>
        </p:spPr>
        <p:txBody>
          <a:bodyPr wrap="square">
            <a:spAutoFit/>
          </a:bodyPr>
          <a:lstStyle/>
          <a:p>
            <a:r>
              <a:rPr lang="en-IN" sz="3600" dirty="0"/>
              <a:t>EXPLORATORY DATA ANALYSIS</a:t>
            </a:r>
          </a:p>
        </p:txBody>
      </p:sp>
      <p:sp>
        <p:nvSpPr>
          <p:cNvPr id="7" name="TextBox 6">
            <a:extLst>
              <a:ext uri="{FF2B5EF4-FFF2-40B4-BE49-F238E27FC236}">
                <a16:creationId xmlns:a16="http://schemas.microsoft.com/office/drawing/2014/main" id="{20FFA271-BDA4-F8A8-E066-0F246E8C7983}"/>
              </a:ext>
            </a:extLst>
          </p:cNvPr>
          <p:cNvSpPr txBox="1"/>
          <p:nvPr/>
        </p:nvSpPr>
        <p:spPr>
          <a:xfrm>
            <a:off x="510987" y="1452282"/>
            <a:ext cx="11134165" cy="5047536"/>
          </a:xfrm>
          <a:prstGeom prst="rect">
            <a:avLst/>
          </a:prstGeom>
          <a:noFill/>
        </p:spPr>
        <p:txBody>
          <a:bodyPr wrap="square">
            <a:spAutoFit/>
          </a:bodyPr>
          <a:lstStyle/>
          <a:p>
            <a:pPr>
              <a:buFont typeface="Arial" pitchFamily="34" charset="0"/>
              <a:buChar char="•"/>
            </a:pPr>
            <a:r>
              <a:rPr lang="en-US" sz="1400" dirty="0"/>
              <a:t>Residential with the low-density zone is much more in counts comparatively to others</a:t>
            </a:r>
          </a:p>
          <a:p>
            <a:pPr>
              <a:buFont typeface="Arial" pitchFamily="34" charset="0"/>
              <a:buChar char="•"/>
            </a:pPr>
            <a:endParaRPr lang="en-US" sz="1400" dirty="0"/>
          </a:p>
          <a:p>
            <a:pPr>
              <a:buFont typeface="Arial" pitchFamily="34" charset="0"/>
              <a:buChar char="•"/>
            </a:pPr>
            <a:r>
              <a:rPr lang="en-US" sz="1400" dirty="0"/>
              <a:t>Most of the property is with paved streets very few are Gravel</a:t>
            </a:r>
          </a:p>
          <a:p>
            <a:pPr>
              <a:buFont typeface="Arial" pitchFamily="34" charset="0"/>
              <a:buChar char="•"/>
            </a:pPr>
            <a:endParaRPr lang="en-US" sz="1400" dirty="0"/>
          </a:p>
          <a:p>
            <a:pPr>
              <a:buFont typeface="Arial" pitchFamily="34" charset="0"/>
              <a:buChar char="•"/>
            </a:pPr>
            <a:r>
              <a:rPr lang="en-US" sz="1400" dirty="0"/>
              <a:t> Regular-shaped property is preferable compared to others. Slightly irregular comes next.</a:t>
            </a:r>
          </a:p>
          <a:p>
            <a:pPr>
              <a:buFont typeface="Arial" pitchFamily="34" charset="0"/>
              <a:buChar char="•"/>
            </a:pPr>
            <a:endParaRPr lang="en-US" sz="1400" dirty="0"/>
          </a:p>
          <a:p>
            <a:pPr>
              <a:buFont typeface="Arial" pitchFamily="34" charset="0"/>
              <a:buChar char="•"/>
            </a:pPr>
            <a:r>
              <a:rPr lang="en-US" sz="1400" dirty="0"/>
              <a:t>89.6% of the property is flat or near flat. 4.3 % at the bank, 3.6 % at the hillside, and the remaining are on the depression side</a:t>
            </a:r>
          </a:p>
          <a:p>
            <a:pPr>
              <a:buFont typeface="Arial" pitchFamily="34" charset="0"/>
              <a:buChar char="•"/>
            </a:pPr>
            <a:endParaRPr lang="en-US" sz="1400" dirty="0"/>
          </a:p>
          <a:p>
            <a:pPr>
              <a:buFont typeface="Arial" pitchFamily="34" charset="0"/>
              <a:buChar char="•"/>
            </a:pPr>
            <a:r>
              <a:rPr lang="en-US" sz="1400" dirty="0"/>
              <a:t>All the utilities are public (Electricity, Gas, Water, Septic Tank, </a:t>
            </a:r>
            <a:r>
              <a:rPr lang="en-US" sz="1400" dirty="0" err="1"/>
              <a:t>etc</a:t>
            </a:r>
            <a:r>
              <a:rPr lang="en-US" sz="1400" dirty="0"/>
              <a:t> )</a:t>
            </a:r>
          </a:p>
          <a:p>
            <a:pPr>
              <a:buFont typeface="Arial" pitchFamily="34" charset="0"/>
              <a:buChar char="•"/>
            </a:pPr>
            <a:endParaRPr lang="en-US" sz="1400" dirty="0"/>
          </a:p>
          <a:p>
            <a:pPr>
              <a:buFont typeface="Arial" pitchFamily="34" charset="0"/>
              <a:buChar char="•"/>
            </a:pPr>
            <a:r>
              <a:rPr lang="en-US" sz="1400" dirty="0"/>
              <a:t>Among all available houses 72.1 % are an inside lot, 19% are at the corner,5.9 % are Cul-de-sacs, 2.8 % </a:t>
            </a:r>
          </a:p>
          <a:p>
            <a:pPr>
              <a:buFont typeface="Arial" pitchFamily="34" charset="0"/>
              <a:buChar char="•"/>
            </a:pPr>
            <a:endParaRPr lang="en-US" sz="1400" dirty="0"/>
          </a:p>
          <a:p>
            <a:pPr>
              <a:buFont typeface="Arial" pitchFamily="34" charset="0"/>
              <a:buChar char="•"/>
            </a:pPr>
            <a:r>
              <a:rPr lang="en-US" sz="1400" dirty="0"/>
              <a:t>Frontage on 2 sides of the property and very few are </a:t>
            </a:r>
            <a:r>
              <a:rPr lang="en-US" sz="1400" dirty="0" err="1"/>
              <a:t>Fontage</a:t>
            </a:r>
            <a:r>
              <a:rPr lang="en-US" sz="1400" dirty="0"/>
              <a:t> on 3 sides of the property</a:t>
            </a:r>
          </a:p>
          <a:p>
            <a:pPr>
              <a:buFont typeface="Arial" pitchFamily="34" charset="0"/>
              <a:buChar char="•"/>
            </a:pPr>
            <a:endParaRPr lang="en-US" sz="1400" dirty="0"/>
          </a:p>
          <a:p>
            <a:pPr>
              <a:buFont typeface="Arial" pitchFamily="34" charset="0"/>
              <a:buChar char="•"/>
            </a:pPr>
            <a:r>
              <a:rPr lang="en-US" sz="1400" dirty="0"/>
              <a:t>94.6 % slope of the houses is Gentle slop, 4.4 % is moderate and 1 % is Severe slope</a:t>
            </a:r>
          </a:p>
          <a:p>
            <a:pPr>
              <a:buFont typeface="Arial" pitchFamily="34" charset="0"/>
              <a:buChar char="•"/>
            </a:pPr>
            <a:endParaRPr lang="en-US" sz="1400" dirty="0"/>
          </a:p>
          <a:p>
            <a:pPr>
              <a:buFont typeface="Arial" pitchFamily="34" charset="0"/>
              <a:buChar char="•"/>
            </a:pPr>
            <a:r>
              <a:rPr lang="en-US" sz="1400" dirty="0"/>
              <a:t>There is a higher number of houses in North Ames followed by College Creek, </a:t>
            </a:r>
            <a:r>
              <a:rPr lang="en-US" sz="1400" dirty="0" err="1"/>
              <a:t>OldTown</a:t>
            </a:r>
            <a:r>
              <a:rPr lang="en-US" sz="1400" dirty="0"/>
              <a:t>, Edwards, etc. On the contrary, Blue has got less count as location followed by </a:t>
            </a:r>
            <a:r>
              <a:rPr lang="en-US" sz="1400" dirty="0" err="1"/>
              <a:t>NpkVill</a:t>
            </a:r>
            <a:r>
              <a:rPr lang="en-US" sz="1400" dirty="0"/>
              <a:t> and Veenker</a:t>
            </a:r>
          </a:p>
          <a:p>
            <a:pPr>
              <a:buFont typeface="Arial" pitchFamily="34" charset="0"/>
              <a:buChar char="•"/>
            </a:pPr>
            <a:r>
              <a:rPr lang="en-US" sz="1400" dirty="0"/>
              <a:t>Considering the proximity of conditions 1 &amp; 2 normal conditions are much higher in count compared to others such as </a:t>
            </a:r>
          </a:p>
          <a:p>
            <a:r>
              <a:rPr lang="en-US" sz="1400" dirty="0"/>
              <a:t>	</a:t>
            </a:r>
          </a:p>
          <a:p>
            <a:r>
              <a:rPr lang="en-US" sz="1400" dirty="0">
                <a:solidFill>
                  <a:srgbClr val="0070C0"/>
                </a:solidFill>
              </a:rPr>
              <a:t>Adjacent to the arterial street, Adjacent to feeder street, Within 200’ of North-South Railroad, Adjacent to North-South Railroad, Near positive off-site feature—park, greenbelt, Adjacent to positive off-site feature, Within 200’ of East-West Railroad, Adjacent to East-West Railroad</a:t>
            </a:r>
          </a:p>
          <a:p>
            <a:endParaRPr lang="en-US" sz="1400" dirty="0"/>
          </a:p>
        </p:txBody>
      </p:sp>
    </p:spTree>
    <p:extLst>
      <p:ext uri="{BB962C8B-B14F-4D97-AF65-F5344CB8AC3E}">
        <p14:creationId xmlns:p14="http://schemas.microsoft.com/office/powerpoint/2010/main" val="297384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3D18FB-52ED-CA2D-436E-3AB79287ADD1}"/>
              </a:ext>
            </a:extLst>
          </p:cNvPr>
          <p:cNvSpPr txBox="1"/>
          <p:nvPr/>
        </p:nvSpPr>
        <p:spPr>
          <a:xfrm>
            <a:off x="268941" y="143435"/>
            <a:ext cx="8875059" cy="646331"/>
          </a:xfrm>
          <a:prstGeom prst="rect">
            <a:avLst/>
          </a:prstGeom>
          <a:noFill/>
        </p:spPr>
        <p:txBody>
          <a:bodyPr wrap="square">
            <a:spAutoFit/>
          </a:bodyPr>
          <a:lstStyle/>
          <a:p>
            <a:r>
              <a:rPr lang="en-IN" sz="3600" dirty="0"/>
              <a:t>EXPLORATORY DATA ANALYSIS</a:t>
            </a:r>
          </a:p>
        </p:txBody>
      </p:sp>
      <p:pic>
        <p:nvPicPr>
          <p:cNvPr id="6" name="Picture 1" descr="C:\Users\User\Desktop\House Price\p3.png">
            <a:extLst>
              <a:ext uri="{FF2B5EF4-FFF2-40B4-BE49-F238E27FC236}">
                <a16:creationId xmlns:a16="http://schemas.microsoft.com/office/drawing/2014/main" id="{287CA82F-5B67-FFA8-8E04-698CC618129B}"/>
              </a:ext>
            </a:extLst>
          </p:cNvPr>
          <p:cNvPicPr>
            <a:picLocks noChangeAspect="1" noChangeArrowheads="1"/>
          </p:cNvPicPr>
          <p:nvPr/>
        </p:nvPicPr>
        <p:blipFill>
          <a:blip r:embed="rId2"/>
          <a:srcRect/>
          <a:stretch>
            <a:fillRect/>
          </a:stretch>
        </p:blipFill>
        <p:spPr bwMode="auto">
          <a:xfrm>
            <a:off x="1497105" y="1129553"/>
            <a:ext cx="9099177" cy="5002306"/>
          </a:xfrm>
          <a:prstGeom prst="rect">
            <a:avLst/>
          </a:prstGeom>
          <a:noFill/>
        </p:spPr>
      </p:pic>
    </p:spTree>
    <p:extLst>
      <p:ext uri="{BB962C8B-B14F-4D97-AF65-F5344CB8AC3E}">
        <p14:creationId xmlns:p14="http://schemas.microsoft.com/office/powerpoint/2010/main" val="366761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5145C-6648-B361-79C6-912EE8EC17BF}"/>
              </a:ext>
            </a:extLst>
          </p:cNvPr>
          <p:cNvSpPr txBox="1"/>
          <p:nvPr/>
        </p:nvSpPr>
        <p:spPr>
          <a:xfrm>
            <a:off x="170329" y="134471"/>
            <a:ext cx="8973671" cy="646331"/>
          </a:xfrm>
          <a:prstGeom prst="rect">
            <a:avLst/>
          </a:prstGeom>
          <a:noFill/>
        </p:spPr>
        <p:txBody>
          <a:bodyPr wrap="square">
            <a:spAutoFit/>
          </a:bodyPr>
          <a:lstStyle/>
          <a:p>
            <a:r>
              <a:rPr lang="en-IN" sz="3600" dirty="0"/>
              <a:t>EXPLORATORY DATA ANALYSIS</a:t>
            </a:r>
          </a:p>
        </p:txBody>
      </p:sp>
      <p:sp>
        <p:nvSpPr>
          <p:cNvPr id="5" name="TextBox 4">
            <a:extLst>
              <a:ext uri="{FF2B5EF4-FFF2-40B4-BE49-F238E27FC236}">
                <a16:creationId xmlns:a16="http://schemas.microsoft.com/office/drawing/2014/main" id="{A7422995-A51C-195E-62C1-02B35922953A}"/>
              </a:ext>
            </a:extLst>
          </p:cNvPr>
          <p:cNvSpPr txBox="1"/>
          <p:nvPr/>
        </p:nvSpPr>
        <p:spPr>
          <a:xfrm>
            <a:off x="1183341" y="1255059"/>
            <a:ext cx="10551459" cy="4185761"/>
          </a:xfrm>
          <a:prstGeom prst="rect">
            <a:avLst/>
          </a:prstGeom>
          <a:noFill/>
        </p:spPr>
        <p:txBody>
          <a:bodyPr wrap="square">
            <a:spAutoFit/>
          </a:bodyPr>
          <a:lstStyle/>
          <a:p>
            <a:r>
              <a:rPr lang="en-US" sz="1400" dirty="0"/>
              <a:t>- Typical (80-89 inches)basement height has span of 46.8% and Good Height (90-99 inches) covers 42.6 %. Excellent i.e. Houses with  100+ inches are 8%</a:t>
            </a:r>
          </a:p>
          <a:p>
            <a:endParaRPr lang="en-US" sz="1400" dirty="0"/>
          </a:p>
          <a:p>
            <a:r>
              <a:rPr lang="en-US" sz="1400" dirty="0"/>
              <a:t>- 91% basement general condition in Typical </a:t>
            </a:r>
          </a:p>
          <a:p>
            <a:endParaRPr lang="en-US" sz="1400" dirty="0"/>
          </a:p>
          <a:p>
            <a:r>
              <a:rPr lang="en-US" sz="1400" dirty="0"/>
              <a:t>- basement with no exposure is most preferable </a:t>
            </a:r>
          </a:p>
          <a:p>
            <a:endParaRPr lang="en-US" sz="1400" dirty="0"/>
          </a:p>
          <a:p>
            <a:r>
              <a:rPr lang="en-US" sz="1400" dirty="0"/>
              <a:t>- Result of rating of the basement finished area is </a:t>
            </a:r>
          </a:p>
          <a:p>
            <a:endParaRPr lang="en-US" sz="1400" dirty="0"/>
          </a:p>
          <a:p>
            <a:r>
              <a:rPr lang="en-US" sz="1400" dirty="0"/>
              <a:t>    (a) 32% say Unfinished</a:t>
            </a:r>
          </a:p>
          <a:p>
            <a:r>
              <a:rPr lang="en-US" sz="1400" dirty="0"/>
              <a:t>    </a:t>
            </a:r>
          </a:p>
          <a:p>
            <a:r>
              <a:rPr lang="en-US" sz="1400" dirty="0"/>
              <a:t>    (b) 28.3 % say Good Living Quarters</a:t>
            </a:r>
          </a:p>
          <a:p>
            <a:r>
              <a:rPr lang="en-US" sz="1400" dirty="0"/>
              <a:t>    </a:t>
            </a:r>
          </a:p>
          <a:p>
            <a:r>
              <a:rPr lang="en-US" sz="1400" dirty="0"/>
              <a:t>    (c) 14.9 % say Average Living Quarters</a:t>
            </a:r>
          </a:p>
          <a:p>
            <a:r>
              <a:rPr lang="en-US" sz="1400" dirty="0"/>
              <a:t>    </a:t>
            </a:r>
          </a:p>
          <a:p>
            <a:r>
              <a:rPr lang="en-US" sz="1400" dirty="0"/>
              <a:t>    (d) 9.3% average rec </a:t>
            </a:r>
            <a:r>
              <a:rPr lang="en-US" sz="1400" dirty="0" err="1"/>
              <a:t>romm</a:t>
            </a:r>
            <a:r>
              <a:rPr lang="en-US" sz="1400" dirty="0"/>
              <a:t> and 5 % low quality</a:t>
            </a:r>
          </a:p>
          <a:p>
            <a:r>
              <a:rPr lang="en-US" sz="1400" dirty="0"/>
              <a:t>    </a:t>
            </a:r>
          </a:p>
          <a:p>
            <a:r>
              <a:rPr lang="en-US" sz="1400" dirty="0"/>
              <a:t>- In case of rating of basement finished area( if multiple types ) the</a:t>
            </a:r>
          </a:p>
          <a:p>
            <a:r>
              <a:rPr lang="en-US" sz="1400" dirty="0"/>
              <a:t>The unfinished rating is at maximum</a:t>
            </a:r>
          </a:p>
        </p:txBody>
      </p:sp>
    </p:spTree>
    <p:extLst>
      <p:ext uri="{BB962C8B-B14F-4D97-AF65-F5344CB8AC3E}">
        <p14:creationId xmlns:p14="http://schemas.microsoft.com/office/powerpoint/2010/main" val="146334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House Price\p4.png">
            <a:extLst>
              <a:ext uri="{FF2B5EF4-FFF2-40B4-BE49-F238E27FC236}">
                <a16:creationId xmlns:a16="http://schemas.microsoft.com/office/drawing/2014/main" id="{5281B929-1203-7BF5-207C-15BACEB09E6B}"/>
              </a:ext>
            </a:extLst>
          </p:cNvPr>
          <p:cNvPicPr>
            <a:picLocks noChangeAspect="1" noChangeArrowheads="1"/>
          </p:cNvPicPr>
          <p:nvPr/>
        </p:nvPicPr>
        <p:blipFill>
          <a:blip r:embed="rId2"/>
          <a:srcRect/>
          <a:stretch>
            <a:fillRect/>
          </a:stretch>
        </p:blipFill>
        <p:spPr bwMode="auto">
          <a:xfrm>
            <a:off x="840622" y="1237129"/>
            <a:ext cx="9504649" cy="4939554"/>
          </a:xfrm>
          <a:prstGeom prst="rect">
            <a:avLst/>
          </a:prstGeom>
          <a:noFill/>
        </p:spPr>
      </p:pic>
      <p:sp>
        <p:nvSpPr>
          <p:cNvPr id="4" name="TextBox 3">
            <a:extLst>
              <a:ext uri="{FF2B5EF4-FFF2-40B4-BE49-F238E27FC236}">
                <a16:creationId xmlns:a16="http://schemas.microsoft.com/office/drawing/2014/main" id="{7CDC9287-37CD-4FAC-0C1C-2BFF3CB22ED4}"/>
              </a:ext>
            </a:extLst>
          </p:cNvPr>
          <p:cNvSpPr txBox="1"/>
          <p:nvPr/>
        </p:nvSpPr>
        <p:spPr>
          <a:xfrm>
            <a:off x="179294" y="116541"/>
            <a:ext cx="8964706" cy="646331"/>
          </a:xfrm>
          <a:prstGeom prst="rect">
            <a:avLst/>
          </a:prstGeom>
          <a:noFill/>
        </p:spPr>
        <p:txBody>
          <a:bodyPr wrap="square">
            <a:spAutoFit/>
          </a:bodyPr>
          <a:lstStyle/>
          <a:p>
            <a:r>
              <a:rPr lang="en-IN" sz="3600" dirty="0"/>
              <a:t>EXPLORATORY DATA ANALYSIS</a:t>
            </a:r>
          </a:p>
        </p:txBody>
      </p:sp>
    </p:spTree>
    <p:extLst>
      <p:ext uri="{BB962C8B-B14F-4D97-AF65-F5344CB8AC3E}">
        <p14:creationId xmlns:p14="http://schemas.microsoft.com/office/powerpoint/2010/main" val="42521065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{53F9ED4F-2072-42FC-8F0A-D0610003789F}tf56160789_win32</Template>
  <TotalTime>192</TotalTime>
  <Words>2218</Words>
  <Application>Microsoft Office PowerPoint</Application>
  <PresentationFormat>Widescreen</PresentationFormat>
  <Paragraphs>286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Bahnschrift SemiLight</vt:lpstr>
      <vt:lpstr>Bookman Old Style</vt:lpstr>
      <vt:lpstr>Calibri</vt:lpstr>
      <vt:lpstr>Century</vt:lpstr>
      <vt:lpstr>Franklin Gothic Book</vt:lpstr>
      <vt:lpstr>Wingdings</vt:lpstr>
      <vt:lpstr>1_RetrospectVTI</vt:lpstr>
      <vt:lpstr>HOUSE PRICE PREDICTION by KUNIGIRI NAGARAJU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by KUNIGIRI NAGARAJU</dc:title>
  <dc:creator>Nagaraju Kunigiri</dc:creator>
  <cp:lastModifiedBy>Nagaraju Kunigiri</cp:lastModifiedBy>
  <cp:revision>1</cp:revision>
  <dcterms:created xsi:type="dcterms:W3CDTF">2022-10-21T16:49:20Z</dcterms:created>
  <dcterms:modified xsi:type="dcterms:W3CDTF">2022-10-21T20:01:23Z</dcterms:modified>
</cp:coreProperties>
</file>