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7"/>
  </p:notesMasterIdLst>
  <p:handoutMasterIdLst>
    <p:handoutMasterId r:id="rId18"/>
  </p:handoutMasterIdLst>
  <p:sldIdLst>
    <p:sldId id="446" r:id="rId5"/>
    <p:sldId id="447" r:id="rId6"/>
    <p:sldId id="449" r:id="rId7"/>
    <p:sldId id="427" r:id="rId8"/>
    <p:sldId id="441" r:id="rId9"/>
    <p:sldId id="434" r:id="rId10"/>
    <p:sldId id="443" r:id="rId11"/>
    <p:sldId id="453" r:id="rId12"/>
    <p:sldId id="433" r:id="rId13"/>
    <p:sldId id="452" r:id="rId14"/>
    <p:sldId id="426" r:id="rId15"/>
    <p:sldId id="44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12/4/2022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667921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9</a:t>
            </a:fld>
            <a:endParaRPr lang="en-US" dirty="0"/>
          </a:p>
        </p:txBody>
      </p:sp>
    </p:spTree>
    <p:extLst>
      <p:ext uri="{BB962C8B-B14F-4D97-AF65-F5344CB8AC3E}">
        <p14:creationId xmlns:p14="http://schemas.microsoft.com/office/powerpoint/2010/main" val="400460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12/4/2022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12/4/2022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12/4/2022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12/4/2022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645460" y="2250141"/>
            <a:ext cx="9735669" cy="1030941"/>
          </a:xfrm>
        </p:spPr>
        <p:txBody>
          <a:bodyPr anchor="t" anchorCtr="0">
            <a:normAutofit/>
          </a:bodyPr>
          <a:lstStyle/>
          <a:p>
            <a:r>
              <a:rPr lang="en-US" sz="4800" b="1" dirty="0">
                <a:solidFill>
                  <a:schemeClr val="tx1">
                    <a:lumMod val="95000"/>
                    <a:lumOff val="5000"/>
                  </a:schemeClr>
                </a:solidFill>
                <a:latin typeface="Bahnschrift SemiBold SemiConden" panose="020B0502040204020203" pitchFamily="34" charset="0"/>
              </a:rPr>
              <a:t>     MALIGNANT COMMENTS CLASSIFIER</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10C83CB-3D9E-4AB8-9D97-83A5221F68DC}"/>
              </a:ext>
            </a:extLst>
          </p:cNvPr>
          <p:cNvSpPr>
            <a:spLocks noGrp="1"/>
          </p:cNvSpPr>
          <p:nvPr>
            <p:ph type="title"/>
          </p:nvPr>
        </p:nvSpPr>
        <p:spPr>
          <a:xfrm>
            <a:off x="457199" y="170329"/>
            <a:ext cx="4545107" cy="869577"/>
          </a:xfrm>
        </p:spPr>
        <p:txBody>
          <a:bodyPr/>
          <a:lstStyle/>
          <a:p>
            <a:r>
              <a:rPr lang="en-US" b="1" dirty="0"/>
              <a:t>SAMPLING TECHNIQUES</a:t>
            </a:r>
          </a:p>
        </p:txBody>
      </p:sp>
      <p:sp>
        <p:nvSpPr>
          <p:cNvPr id="20" name="TextBox 19">
            <a:extLst>
              <a:ext uri="{FF2B5EF4-FFF2-40B4-BE49-F238E27FC236}">
                <a16:creationId xmlns:a16="http://schemas.microsoft.com/office/drawing/2014/main" id="{A970C5D2-585F-40EE-C93D-CEC7FAF96649}"/>
              </a:ext>
            </a:extLst>
          </p:cNvPr>
          <p:cNvSpPr txBox="1"/>
          <p:nvPr/>
        </p:nvSpPr>
        <p:spPr>
          <a:xfrm>
            <a:off x="699247" y="1434353"/>
            <a:ext cx="10721788" cy="4247317"/>
          </a:xfrm>
          <a:prstGeom prst="rect">
            <a:avLst/>
          </a:prstGeom>
          <a:noFill/>
        </p:spPr>
        <p:txBody>
          <a:bodyPr wrap="square">
            <a:spAutoFit/>
          </a:bodyPr>
          <a:lstStyle/>
          <a:p>
            <a:pPr marL="285750" indent="-285750">
              <a:buFont typeface="Wingdings" panose="05000000000000000000" pitchFamily="2" charset="2"/>
              <a:buChar char="Ø"/>
            </a:pPr>
            <a:r>
              <a:rPr lang="en-US" dirty="0"/>
              <a:t>Now we use Sampling  technique to balance our dataset and then apply different-2 Classification models and see which model gives the best results and save that model as our final model.</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Under Sampling: </a:t>
            </a:r>
            <a:r>
              <a:rPr lang="en-US" dirty="0"/>
              <a:t>By using the under sampling we are trying to reduce the points of maximum labels.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Over Sampling: </a:t>
            </a:r>
            <a:r>
              <a:rPr lang="en-US" dirty="0"/>
              <a:t>By using the over sampling we are trying to increase the points of minimum labels.</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err="1"/>
              <a:t>SMOTETomek</a:t>
            </a:r>
            <a:r>
              <a:rPr lang="en-US" b="1" dirty="0"/>
              <a:t>:  </a:t>
            </a:r>
            <a:r>
              <a:rPr lang="en-US" dirty="0" err="1"/>
              <a:t>SMOTETomek</a:t>
            </a:r>
            <a:r>
              <a:rPr lang="en-US" dirty="0"/>
              <a:t> is a hybrid method which uses on under sampling method (Tomek) in with over sampling method (SMOTE).</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106832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412376"/>
            <a:ext cx="5486401" cy="860612"/>
          </a:xfrm>
        </p:spPr>
        <p:txBody>
          <a:bodyPr anchor="ctr" anchorCtr="0"/>
          <a:lstStyle/>
          <a:p>
            <a:r>
              <a:rPr lang="en-US" dirty="0"/>
              <a:t>FINALIZING THE MODEL </a:t>
            </a: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199" y="1479176"/>
            <a:ext cx="11349319" cy="4365812"/>
          </a:xfrm>
        </p:spPr>
        <p:txBody>
          <a:bodyPr/>
          <a:lstStyle/>
          <a:p>
            <a:pPr>
              <a:buFont typeface="Wingdings" pitchFamily="2" charset="2"/>
              <a:buChar char="Ø"/>
            </a:pPr>
            <a:r>
              <a:rPr lang="en-US" dirty="0"/>
              <a:t>Over Sampling models give the best result among all the sampling models so we keep this model as our final model.</a:t>
            </a:r>
          </a:p>
          <a:p>
            <a:pPr>
              <a:buFont typeface="Wingdings" pitchFamily="2" charset="2"/>
              <a:buChar char="Ø"/>
            </a:pPr>
            <a:endParaRPr lang="en-US" dirty="0"/>
          </a:p>
          <a:p>
            <a:pPr>
              <a:buFont typeface="Wingdings" pitchFamily="2" charset="2"/>
              <a:buChar char="Ø"/>
            </a:pPr>
            <a:r>
              <a:rPr lang="en-US" dirty="0"/>
              <a:t>We use </a:t>
            </a:r>
            <a:r>
              <a:rPr lang="en-US" dirty="0" err="1"/>
              <a:t>XGBoost</a:t>
            </a:r>
            <a:r>
              <a:rPr lang="en-US" dirty="0"/>
              <a:t> Classifier with over-sampled data and it gives the best Recall and AUC Score as well as </a:t>
            </a:r>
            <a:r>
              <a:rPr lang="en-US" dirty="0" err="1"/>
              <a:t>fi_score</a:t>
            </a:r>
            <a:r>
              <a:rPr lang="en-US" dirty="0"/>
              <a:t>.</a:t>
            </a:r>
          </a:p>
          <a:p>
            <a:pPr>
              <a:buFont typeface="Wingdings" pitchFamily="2" charset="2"/>
              <a:buChar char="Ø"/>
            </a:pPr>
            <a:endParaRPr lang="en-US" dirty="0"/>
          </a:p>
          <a:p>
            <a:pPr>
              <a:buFont typeface="Wingdings" pitchFamily="2" charset="2"/>
              <a:buChar char="Ø"/>
            </a:pPr>
            <a:r>
              <a:rPr lang="en-US" dirty="0"/>
              <a:t> Accuracy score is very good </a:t>
            </a:r>
            <a:r>
              <a:rPr lang="en-US" dirty="0" err="1"/>
              <a:t>approx</a:t>
            </a:r>
            <a:r>
              <a:rPr lang="en-US" dirty="0"/>
              <a:t> 95% and AUC score is 81.33%. </a:t>
            </a:r>
          </a:p>
          <a:p>
            <a:pPr>
              <a:buFont typeface="Wingdings" pitchFamily="2" charset="2"/>
              <a:buChar char="Ø"/>
            </a:pPr>
            <a:endParaRPr lang="en-US" dirty="0"/>
          </a:p>
          <a:p>
            <a:pPr>
              <a:buFont typeface="Wingdings" pitchFamily="2" charset="2"/>
              <a:buChar char="Ø"/>
            </a:pPr>
            <a:r>
              <a:rPr lang="en-US" dirty="0"/>
              <a:t>We also plot the AUC ROC curve and confusion matrix for this model.</a:t>
            </a:r>
          </a:p>
          <a:p>
            <a:pPr>
              <a:buFont typeface="Wingdings" pitchFamily="2" charset="2"/>
              <a:buChar char="Ø"/>
            </a:pPr>
            <a:endParaRPr lang="en-US" dirty="0"/>
          </a:p>
          <a:p>
            <a:pPr>
              <a:buFont typeface="Wingdings" pitchFamily="2" charset="2"/>
              <a:buChar char="Ø"/>
            </a:pPr>
            <a:r>
              <a:rPr lang="en-US" dirty="0"/>
              <a:t>We save this model as our final model as a pickle file with the help of </a:t>
            </a:r>
            <a:r>
              <a:rPr lang="en-US" dirty="0" err="1"/>
              <a:t>Joblib</a:t>
            </a:r>
            <a:r>
              <a:rPr lang="en-US" dirty="0"/>
              <a:t>. </a:t>
            </a:r>
          </a:p>
          <a:p>
            <a:pPr>
              <a:buFont typeface="Wingdings" pitchFamily="2" charset="2"/>
              <a:buChar char="Ø"/>
            </a:pPr>
            <a:endParaRPr lang="en-US" dirty="0"/>
          </a:p>
          <a:p>
            <a:pPr>
              <a:buFont typeface="Wingdings" pitchFamily="2" charset="2"/>
              <a:buChar char="Ø"/>
            </a:pPr>
            <a:r>
              <a:rPr lang="en-US" dirty="0"/>
              <a:t>Under sampling model gives poor result so basically use under sampling where dataset is small.</a:t>
            </a:r>
          </a:p>
        </p:txBody>
      </p:sp>
    </p:spTree>
    <p:extLst>
      <p:ext uri="{BB962C8B-B14F-4D97-AF65-F5344CB8AC3E}">
        <p14:creationId xmlns:p14="http://schemas.microsoft.com/office/powerpoint/2010/main" val="1646138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242047" y="134471"/>
            <a:ext cx="7485529" cy="1105689"/>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466164" y="1174376"/>
            <a:ext cx="11878236" cy="4545106"/>
          </a:xfrm>
        </p:spPr>
        <p:txBody>
          <a:bodyPr tIns="0" bIns="0">
            <a:noAutofit/>
          </a:bodyPr>
          <a:lstStyle/>
          <a:p>
            <a:pPr>
              <a:buFont typeface="Wingdings" pitchFamily="2" charset="2"/>
              <a:buChar char="Ø"/>
            </a:pPr>
            <a:r>
              <a:rPr lang="en-US" dirty="0"/>
              <a:t>In this project the sample data is provided to us from our client database</a:t>
            </a:r>
            <a:r>
              <a:rPr lang="en-US" sz="1400" dirty="0"/>
              <a:t>.</a:t>
            </a:r>
          </a:p>
          <a:p>
            <a:pPr>
              <a:buFont typeface="Wingdings" pitchFamily="2" charset="2"/>
              <a:buChar char="Ø"/>
            </a:pPr>
            <a:endParaRPr lang="en-US" sz="1400" dirty="0"/>
          </a:p>
          <a:p>
            <a:pPr>
              <a:buFont typeface="Wingdings" pitchFamily="2" charset="2"/>
              <a:buChar char="Ø"/>
            </a:pPr>
            <a:r>
              <a:rPr lang="en-IN" dirty="0"/>
              <a:t>This project is more about exploration, feature engineering, and classification that can be done on this data. Since the data set is huge and includes many categories of comments, we can do a good amount of data exploration and derive some interesting features using the comments text column available. </a:t>
            </a:r>
            <a:r>
              <a:rPr lang="en-US" dirty="0"/>
              <a:t> </a:t>
            </a:r>
          </a:p>
          <a:p>
            <a:pPr>
              <a:buFont typeface="Wingdings" pitchFamily="2" charset="2"/>
              <a:buChar char="Ø"/>
            </a:pPr>
            <a:endParaRPr lang="en-US" dirty="0"/>
          </a:p>
          <a:p>
            <a:pPr>
              <a:buFont typeface="Wingdings" pitchFamily="2" charset="2"/>
              <a:buChar char="Ø"/>
            </a:pPr>
            <a:r>
              <a:rPr lang="en-US" dirty="0"/>
              <a:t>We make a machine learning model in order to improve the </a:t>
            </a:r>
            <a:r>
              <a:rPr lang="en-IN" dirty="0"/>
              <a:t>need to build a model that can differentiate between comments and its categories</a:t>
            </a:r>
            <a:r>
              <a:rPr lang="en-US" dirty="0"/>
              <a:t>.</a:t>
            </a:r>
          </a:p>
          <a:p>
            <a:pPr>
              <a:buFont typeface="Wingdings" pitchFamily="2" charset="2"/>
              <a:buChar char="Ø"/>
            </a:pPr>
            <a:endParaRPr lang="en-US" dirty="0"/>
          </a:p>
          <a:p>
            <a:endParaRPr lang="en-US" dirty="0"/>
          </a:p>
        </p:txBody>
      </p:sp>
    </p:spTree>
    <p:extLst>
      <p:ext uri="{BB962C8B-B14F-4D97-AF65-F5344CB8AC3E}">
        <p14:creationId xmlns:p14="http://schemas.microsoft.com/office/powerpoint/2010/main" val="36644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179294" y="1021977"/>
            <a:ext cx="8480612" cy="4769224"/>
          </a:xfrm>
        </p:spPr>
        <p:txBody>
          <a:bodyPr/>
          <a:lstStyle/>
          <a:p>
            <a:pPr algn="l"/>
            <a:r>
              <a:rPr lang="en-US" sz="3200" b="1" dirty="0">
                <a:latin typeface="Aharoni" panose="02010803020104030203" pitchFamily="2" charset="-79"/>
                <a:cs typeface="Aharoni" panose="02010803020104030203" pitchFamily="2" charset="-79"/>
              </a:rPr>
              <a:t>Introduction of the Project</a:t>
            </a:r>
          </a:p>
          <a:p>
            <a:pPr algn="l"/>
            <a:endParaRPr lang="en-US" dirty="0">
              <a:latin typeface="Algerian" pitchFamily="82" charset="0"/>
            </a:endParaRPr>
          </a:p>
          <a:p>
            <a:pPr algn="l">
              <a:buFont typeface="Wingdings" pitchFamily="2" charset="2"/>
              <a:buChar char="Ø"/>
            </a:pPr>
            <a:r>
              <a:rPr lang="en-IN" sz="1800" dirty="0">
                <a:latin typeface="+mj-lt"/>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algn="l">
              <a:buFont typeface="Wingdings" pitchFamily="2" charset="2"/>
              <a:buChar char="Ø"/>
            </a:pPr>
            <a:endParaRPr lang="en-IN" dirty="0">
              <a:latin typeface="+mj-lt"/>
            </a:endParaRPr>
          </a:p>
          <a:p>
            <a:pPr algn="l"/>
            <a:endParaRPr lang="en-IN" sz="1800" dirty="0">
              <a:latin typeface="+mj-lt"/>
            </a:endParaRPr>
          </a:p>
          <a:p>
            <a:pPr algn="l">
              <a:buFont typeface="Wingdings" pitchFamily="2" charset="2"/>
              <a:buChar char="Ø"/>
            </a:pPr>
            <a:r>
              <a:rPr lang="en-IN" sz="1800" dirty="0">
                <a:latin typeface="+mj-lt"/>
              </a:rPr>
              <a:t>Our goal is to build a prototype of online hate and abuse comment classifier which can used to classify hate and offensive comments so that it can be controlled and restricted from spreading hatred and cyberbullying. </a:t>
            </a:r>
            <a:endParaRPr lang="en-US" sz="1800" dirty="0">
              <a:latin typeface="+mj-lt"/>
            </a:endParaRPr>
          </a:p>
          <a:p>
            <a:pPr algn="l"/>
            <a:endParaRPr lang="en-US" dirty="0"/>
          </a:p>
          <a:p>
            <a:pPr algn="l"/>
            <a:endParaRPr lang="en-US" b="1" dirty="0">
              <a:latin typeface="Arial Black" pitchFamily="34" charset="0"/>
            </a:endParaRPr>
          </a:p>
          <a:p>
            <a:endParaRPr lang="en-US" dirty="0"/>
          </a:p>
        </p:txBody>
      </p:sp>
    </p:spTree>
    <p:extLst>
      <p:ext uri="{BB962C8B-B14F-4D97-AF65-F5344CB8AC3E}">
        <p14:creationId xmlns:p14="http://schemas.microsoft.com/office/powerpoint/2010/main" val="389851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537881" y="764331"/>
            <a:ext cx="4769225" cy="537882"/>
          </a:xfrm>
        </p:spPr>
        <p:txBody>
          <a:bodyPr>
            <a:normAutofit fontScale="90000"/>
          </a:bodyPr>
          <a:lstStyle/>
          <a:p>
            <a:r>
              <a:rPr lang="en-US" sz="3200" b="1" dirty="0">
                <a:latin typeface="Aharoni" panose="02010803020104030203" pitchFamily="2" charset="-79"/>
                <a:cs typeface="Aharoni" panose="02010803020104030203" pitchFamily="2" charset="-79"/>
              </a:rPr>
              <a:t>Problem Statement</a:t>
            </a:r>
            <a:br>
              <a:rPr lang="en-US" sz="3200" b="1" dirty="0">
                <a:latin typeface="Aharoni" panose="02010803020104030203" pitchFamily="2" charset="-79"/>
                <a:cs typeface="Aharoni" panose="02010803020104030203" pitchFamily="2" charset="-79"/>
              </a:rPr>
            </a:br>
            <a:endParaRPr lang="en-US" dirty="0">
              <a:latin typeface="Aharoni" panose="02010803020104030203" pitchFamily="2" charset="-79"/>
              <a:cs typeface="Aharoni" panose="02010803020104030203" pitchFamily="2" charset="-79"/>
            </a:endParaRPr>
          </a:p>
        </p:txBody>
      </p:sp>
      <p:sp>
        <p:nvSpPr>
          <p:cNvPr id="24" name="TextBox 23">
            <a:extLst>
              <a:ext uri="{FF2B5EF4-FFF2-40B4-BE49-F238E27FC236}">
                <a16:creationId xmlns:a16="http://schemas.microsoft.com/office/drawing/2014/main" id="{E03554D6-8219-F80A-6F6B-519E89948E99}"/>
              </a:ext>
            </a:extLst>
          </p:cNvPr>
          <p:cNvSpPr txBox="1"/>
          <p:nvPr/>
        </p:nvSpPr>
        <p:spPr>
          <a:xfrm>
            <a:off x="1855694" y="1093693"/>
            <a:ext cx="9672918" cy="4708981"/>
          </a:xfrm>
          <a:prstGeom prst="rect">
            <a:avLst/>
          </a:prstGeom>
          <a:noFill/>
        </p:spPr>
        <p:txBody>
          <a:bodyPr wrap="square">
            <a:spAutoFit/>
          </a:bodyPr>
          <a:lstStyle/>
          <a:p>
            <a:pPr>
              <a:buFont typeface="Wingdings" pitchFamily="2" charset="2"/>
              <a:buChar char="Ø"/>
            </a:pPr>
            <a:r>
              <a:rPr lang="en-IN" sz="2000" dirty="0"/>
              <a:t>Online hate, described as abusive language, aggression, cyberbullying, hatefulness, and many others has been identified as a major threat on online social media platforms. Social media platforms are the most prominent grounds for such toxic </a:t>
            </a:r>
            <a:r>
              <a:rPr lang="en-IN" sz="2000" dirty="0" err="1"/>
              <a:t>behavior</a:t>
            </a:r>
            <a:r>
              <a:rPr lang="en-IN" sz="2000" dirty="0"/>
              <a:t>.   </a:t>
            </a:r>
          </a:p>
          <a:p>
            <a:endParaRPr lang="en-US" sz="2000" dirty="0"/>
          </a:p>
          <a:p>
            <a:pPr>
              <a:buFont typeface="Wingdings" pitchFamily="2" charset="2"/>
              <a:buChar char="Ø"/>
            </a:pPr>
            <a:r>
              <a:rPr lang="en-IN" sz="2000" dirty="0"/>
              <a:t>There has been a remarkable increase in the cases of cyberbullying and trolls on various social media platforms. Many celebrities and influences are facing backlash from people and have to come across hateful and offensive comments. This can take a toll on anyone and affect them mentally leading to depression, mental illness, self-hatred, and suicidal thoughts.  </a:t>
            </a:r>
          </a:p>
          <a:p>
            <a:r>
              <a:rPr lang="en-IN" sz="2000" dirty="0"/>
              <a:t> </a:t>
            </a:r>
            <a:endParaRPr lang="en-US" sz="2000" dirty="0"/>
          </a:p>
          <a:p>
            <a:pPr>
              <a:buFont typeface="Wingdings" pitchFamily="2" charset="2"/>
              <a:buChar char="Ø"/>
            </a:pPr>
            <a:r>
              <a:rPr lang="en-IN" sz="2000" dirty="0"/>
              <a:t>Our goal is to build a prototype of online hate and abuse comment classifier which can be used to classify hate and offensive comments so that they can be controlled and restricted from spreading hatred and cyberbullying. </a:t>
            </a:r>
            <a:endParaRPr lang="en-US" sz="2000" dirty="0"/>
          </a:p>
          <a:p>
            <a:pPr>
              <a:buNone/>
            </a:pPr>
            <a:endParaRPr lang="en-US" sz="2000" dirty="0"/>
          </a:p>
        </p:txBody>
      </p:sp>
    </p:spTree>
    <p:extLst>
      <p:ext uri="{BB962C8B-B14F-4D97-AF65-F5344CB8AC3E}">
        <p14:creationId xmlns:p14="http://schemas.microsoft.com/office/powerpoint/2010/main" val="238214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340659" y="1425388"/>
            <a:ext cx="11501717" cy="4948518"/>
          </a:xfrm>
        </p:spPr>
        <p:txBody>
          <a:bodyPr>
            <a:noAutofit/>
          </a:bodyPr>
          <a:lstStyle/>
          <a:p>
            <a:pPr>
              <a:buFont typeface="Wingdings" pitchFamily="2" charset="2"/>
              <a:buChar char="Ø"/>
            </a:pPr>
            <a:r>
              <a:rPr lang="en-US" sz="1800" dirty="0"/>
              <a:t>First we check the information of the given dataset because it tells how many rows and columns are present in our dataset and the data type of the columns whether they are object, integer, or float.</a:t>
            </a:r>
          </a:p>
          <a:p>
            <a:endParaRPr lang="en-US" sz="1800" dirty="0"/>
          </a:p>
          <a:p>
            <a:pPr>
              <a:buFont typeface="Wingdings" pitchFamily="2" charset="2"/>
              <a:buChar char="Ø"/>
            </a:pPr>
            <a:r>
              <a:rPr lang="en-US" sz="1800" dirty="0"/>
              <a:t>Dropping duplicates rows if present in the dataset.</a:t>
            </a:r>
          </a:p>
          <a:p>
            <a:pPr>
              <a:buFont typeface="Wingdings" pitchFamily="2" charset="2"/>
              <a:buChar char="Ø"/>
            </a:pPr>
            <a:endParaRPr lang="en-US" sz="1800" dirty="0"/>
          </a:p>
          <a:p>
            <a:pPr>
              <a:buFont typeface="Wingdings" pitchFamily="2" charset="2"/>
              <a:buChar char="Ø"/>
            </a:pPr>
            <a:r>
              <a:rPr lang="en-US" sz="1800" dirty="0"/>
              <a:t>Then we check for the null values present in our dataset. If null values are present then drop it because we cannot able to fill the text data.</a:t>
            </a:r>
          </a:p>
          <a:p>
            <a:pPr>
              <a:buFont typeface="Wingdings" pitchFamily="2" charset="2"/>
              <a:buChar char="Ø"/>
            </a:pPr>
            <a:endParaRPr lang="en-US" sz="1800" dirty="0"/>
          </a:p>
          <a:p>
            <a:pPr>
              <a:buFont typeface="Wingdings" pitchFamily="2" charset="2"/>
              <a:buChar char="Ø"/>
            </a:pPr>
            <a:r>
              <a:rPr lang="en-US" sz="1800" dirty="0"/>
              <a:t>To visualize the number of missing values in different-2 columns we use the </a:t>
            </a:r>
            <a:r>
              <a:rPr lang="en-US" sz="1800" dirty="0" err="1"/>
              <a:t>Missingno</a:t>
            </a:r>
            <a:r>
              <a:rPr lang="en-US" sz="1800" dirty="0"/>
              <a:t> library.</a:t>
            </a:r>
          </a:p>
          <a:p>
            <a:pPr>
              <a:buFont typeface="Wingdings" pitchFamily="2" charset="2"/>
              <a:buChar char="Ø"/>
            </a:pPr>
            <a:endParaRPr lang="en-US" sz="1800" dirty="0"/>
          </a:p>
          <a:p>
            <a:pPr>
              <a:buFont typeface="Wingdings" pitchFamily="2" charset="2"/>
              <a:buChar char="Ø"/>
            </a:pPr>
            <a:r>
              <a:rPr lang="en-US" sz="1800" dirty="0"/>
              <a:t>After that we check the summary statistics of our dataset. This part tells about the statistics of our dataset i.e. mean, median, max value, and min values, and also it tells whether outliers are present in our dataset or not.</a:t>
            </a:r>
          </a:p>
          <a:p>
            <a:pPr>
              <a:buFont typeface="Wingdings" pitchFamily="2" charset="2"/>
              <a:buChar char="Ø"/>
            </a:pPr>
            <a:endParaRPr lang="en-US" dirty="0"/>
          </a:p>
          <a:p>
            <a:pPr>
              <a:buFont typeface="Wingdings" pitchFamily="2" charset="2"/>
              <a:buChar char="Ø"/>
            </a:pPr>
            <a:endParaRPr lang="en-US" dirty="0"/>
          </a:p>
          <a:p>
            <a:pPr>
              <a:buNone/>
            </a:pPr>
            <a:endParaRPr lang="en-US" dirty="0"/>
          </a:p>
          <a:p>
            <a:endParaRPr lang="en-US" dirty="0"/>
          </a:p>
        </p:txBody>
      </p:sp>
      <p:sp>
        <p:nvSpPr>
          <p:cNvPr id="6" name="TextBox 5">
            <a:extLst>
              <a:ext uri="{FF2B5EF4-FFF2-40B4-BE49-F238E27FC236}">
                <a16:creationId xmlns:a16="http://schemas.microsoft.com/office/drawing/2014/main" id="{FF1B5ED0-4551-901A-0561-8C6F8E2621B0}"/>
              </a:ext>
            </a:extLst>
          </p:cNvPr>
          <p:cNvSpPr txBox="1"/>
          <p:nvPr/>
        </p:nvSpPr>
        <p:spPr>
          <a:xfrm>
            <a:off x="340659" y="214407"/>
            <a:ext cx="8803341" cy="523220"/>
          </a:xfrm>
          <a:prstGeom prst="rect">
            <a:avLst/>
          </a:prstGeom>
          <a:noFill/>
        </p:spPr>
        <p:txBody>
          <a:bodyPr wrap="square">
            <a:spAutoFit/>
          </a:bodyPr>
          <a:lstStyle/>
          <a:p>
            <a:r>
              <a:rPr lang="en-US" sz="2800" b="1" dirty="0">
                <a:solidFill>
                  <a:schemeClr val="accent1">
                    <a:lumMod val="40000"/>
                    <a:lumOff val="60000"/>
                  </a:schemeClr>
                </a:solidFill>
                <a:latin typeface="Aharoni" panose="02010803020104030203" pitchFamily="2" charset="-79"/>
                <a:cs typeface="Aharoni" panose="02010803020104030203" pitchFamily="2" charset="-79"/>
              </a:rPr>
              <a:t>Data Processing </a:t>
            </a:r>
            <a:endParaRPr lang="en-IN" sz="2800" dirty="0">
              <a:solidFill>
                <a:schemeClr val="accent1">
                  <a:lumMod val="40000"/>
                  <a:lumOff val="60000"/>
                </a:schemeClr>
              </a:solidFill>
            </a:endParaRPr>
          </a:p>
        </p:txBody>
      </p:sp>
    </p:spTree>
    <p:extLst>
      <p:ext uri="{BB962C8B-B14F-4D97-AF65-F5344CB8AC3E}">
        <p14:creationId xmlns:p14="http://schemas.microsoft.com/office/powerpoint/2010/main" val="270817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a:xfrm>
            <a:off x="457200" y="98612"/>
            <a:ext cx="4670612" cy="1801906"/>
          </a:xfrm>
        </p:spPr>
        <p:txBody>
          <a:bodyPr anchor="b" anchorCtr="0">
            <a:normAutofit/>
          </a:bodyPr>
          <a:lstStyle/>
          <a:p>
            <a:r>
              <a:rPr lang="en-US" sz="3200" b="1" dirty="0">
                <a:solidFill>
                  <a:schemeClr val="tx1">
                    <a:lumMod val="85000"/>
                    <a:lumOff val="15000"/>
                  </a:schemeClr>
                </a:solidFill>
                <a:latin typeface="Aharoni" panose="02010803020104030203" pitchFamily="2" charset="-79"/>
                <a:cs typeface="Aharoni" panose="02010803020104030203" pitchFamily="2" charset="-79"/>
              </a:rPr>
              <a:t>Data Processing </a:t>
            </a:r>
            <a:br>
              <a:rPr lang="en-IN" sz="3200" dirty="0">
                <a:solidFill>
                  <a:schemeClr val="tx1">
                    <a:lumMod val="85000"/>
                    <a:lumOff val="15000"/>
                  </a:schemeClr>
                </a:solidFill>
                <a:latin typeface="Aharoni" panose="02010803020104030203" pitchFamily="2" charset="-79"/>
                <a:cs typeface="Aharoni" panose="02010803020104030203" pitchFamily="2" charset="-79"/>
              </a:rPr>
            </a:br>
            <a:endParaRPr lang="en-US" dirty="0">
              <a:solidFill>
                <a:schemeClr val="tx1">
                  <a:lumMod val="85000"/>
                  <a:lumOff val="15000"/>
                </a:schemeClr>
              </a:solidFill>
              <a:latin typeface="Aharoni" panose="02010803020104030203" pitchFamily="2" charset="-79"/>
              <a:cs typeface="Aharoni" panose="02010803020104030203" pitchFamily="2" charset="-79"/>
            </a:endParaRPr>
          </a:p>
        </p:txBody>
      </p:sp>
      <p:sp>
        <p:nvSpPr>
          <p:cNvPr id="20" name="TextBox 19">
            <a:extLst>
              <a:ext uri="{FF2B5EF4-FFF2-40B4-BE49-F238E27FC236}">
                <a16:creationId xmlns:a16="http://schemas.microsoft.com/office/drawing/2014/main" id="{2196E417-6465-2BAC-2A20-7D201BF85C33}"/>
              </a:ext>
            </a:extLst>
          </p:cNvPr>
          <p:cNvSpPr txBox="1"/>
          <p:nvPr/>
        </p:nvSpPr>
        <p:spPr>
          <a:xfrm>
            <a:off x="1066800" y="1900518"/>
            <a:ext cx="10560424" cy="3416320"/>
          </a:xfrm>
          <a:prstGeom prst="rect">
            <a:avLst/>
          </a:prstGeom>
          <a:noFill/>
        </p:spPr>
        <p:txBody>
          <a:bodyPr wrap="square">
            <a:spAutoFit/>
          </a:bodyPr>
          <a:lstStyle/>
          <a:p>
            <a:pPr>
              <a:buFont typeface="Wingdings" pitchFamily="2" charset="2"/>
              <a:buChar char="Ø"/>
            </a:pPr>
            <a:r>
              <a:rPr lang="en-US" sz="1800" dirty="0"/>
              <a:t>We also check the correlation of our target features with each other. If columns are highly correlated with each other let’s say 90% or above then remove those columns to avoid the </a:t>
            </a:r>
            <a:r>
              <a:rPr lang="en-US" sz="1800" dirty="0" err="1"/>
              <a:t>multicolinearity</a:t>
            </a:r>
            <a:r>
              <a:rPr lang="en-US" sz="1800" dirty="0"/>
              <a:t> problem</a:t>
            </a:r>
          </a:p>
          <a:p>
            <a:endParaRPr lang="en-US" sz="1800" dirty="0"/>
          </a:p>
          <a:p>
            <a:pPr>
              <a:buFont typeface="Wingdings" pitchFamily="2" charset="2"/>
              <a:buChar char="Ø"/>
            </a:pPr>
            <a:r>
              <a:rPr lang="en-US" sz="1800" dirty="0"/>
              <a:t>Then we check our label that it is balanced or not. If it is unbalanced then we use a sampling technique to balance it.</a:t>
            </a:r>
          </a:p>
          <a:p>
            <a:endParaRPr lang="en-US" sz="1800" dirty="0"/>
          </a:p>
          <a:p>
            <a:pPr>
              <a:buFont typeface="Wingdings" pitchFamily="2" charset="2"/>
              <a:buChar char="Ø"/>
            </a:pPr>
            <a:r>
              <a:rPr lang="en-US" sz="1800" dirty="0"/>
              <a:t>We also create new columns to check the length of data before cleaning the Input feature column.</a:t>
            </a:r>
          </a:p>
          <a:p>
            <a:endParaRPr lang="en-US" sz="1800" dirty="0"/>
          </a:p>
          <a:p>
            <a:pPr>
              <a:buFont typeface="Wingdings" pitchFamily="2" charset="2"/>
              <a:buChar char="Ø"/>
            </a:pPr>
            <a:r>
              <a:rPr lang="en-US" sz="1800" dirty="0"/>
              <a:t>There are six features in this dataset so we combined them and make one target feature giving the name as a label and also we do scaling for that feature.</a:t>
            </a:r>
          </a:p>
          <a:p>
            <a:endParaRPr lang="en-US" dirty="0"/>
          </a:p>
        </p:txBody>
      </p:sp>
    </p:spTree>
    <p:extLst>
      <p:ext uri="{BB962C8B-B14F-4D97-AF65-F5344CB8AC3E}">
        <p14:creationId xmlns:p14="http://schemas.microsoft.com/office/powerpoint/2010/main" val="2378376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7C909B-0AD0-483C-AAC3-96A0A3D16BE1}"/>
              </a:ext>
            </a:extLst>
          </p:cNvPr>
          <p:cNvSpPr>
            <a:spLocks noGrp="1"/>
          </p:cNvSpPr>
          <p:nvPr>
            <p:ph type="title"/>
          </p:nvPr>
        </p:nvSpPr>
        <p:spPr>
          <a:xfrm>
            <a:off x="457199" y="340659"/>
            <a:ext cx="3881719" cy="1908765"/>
          </a:xfrm>
        </p:spPr>
        <p:txBody>
          <a:bodyPr/>
          <a:lstStyle/>
          <a:p>
            <a:r>
              <a:rPr lang="en-US" b="1" dirty="0">
                <a:solidFill>
                  <a:srgbClr val="7030A0"/>
                </a:solidFill>
              </a:rPr>
              <a:t>DATA CLEANING</a:t>
            </a:r>
          </a:p>
        </p:txBody>
      </p:sp>
      <p:sp>
        <p:nvSpPr>
          <p:cNvPr id="8" name="Text Placeholder 7">
            <a:extLst>
              <a:ext uri="{FF2B5EF4-FFF2-40B4-BE49-F238E27FC236}">
                <a16:creationId xmlns:a16="http://schemas.microsoft.com/office/drawing/2014/main" id="{E154013F-D2A9-4715-ACE2-3720EA35B8D0}"/>
              </a:ext>
            </a:extLst>
          </p:cNvPr>
          <p:cNvSpPr>
            <a:spLocks noGrp="1"/>
          </p:cNvSpPr>
          <p:nvPr>
            <p:ph type="body" sz="quarter" idx="14"/>
          </p:nvPr>
        </p:nvSpPr>
        <p:spPr>
          <a:xfrm>
            <a:off x="457199" y="1936376"/>
            <a:ext cx="10578353" cy="4098664"/>
          </a:xfrm>
        </p:spPr>
        <p:txBody>
          <a:bodyPr/>
          <a:lstStyle/>
          <a:p>
            <a:pPr>
              <a:buFont typeface="Wingdings" pitchFamily="2" charset="2"/>
              <a:buChar char="Ø"/>
            </a:pPr>
            <a:r>
              <a:rPr lang="en-US" dirty="0"/>
              <a:t>In data cleaning we use mainly five steps using the function:</a:t>
            </a:r>
          </a:p>
          <a:p>
            <a:r>
              <a:rPr lang="en-US" dirty="0"/>
              <a:t>Removing HTML tags</a:t>
            </a:r>
          </a:p>
          <a:p>
            <a:r>
              <a:rPr lang="en-US" dirty="0"/>
              <a:t>Removing special characters</a:t>
            </a:r>
          </a:p>
          <a:p>
            <a:r>
              <a:rPr lang="en-US" dirty="0"/>
              <a:t>Converting everything to lowercase</a:t>
            </a:r>
          </a:p>
          <a:p>
            <a:r>
              <a:rPr lang="en-US" dirty="0"/>
              <a:t>Removing </a:t>
            </a:r>
            <a:r>
              <a:rPr lang="en-US" dirty="0" err="1"/>
              <a:t>stopwords</a:t>
            </a:r>
            <a:endParaRPr lang="en-US" dirty="0"/>
          </a:p>
          <a:p>
            <a:r>
              <a:rPr lang="en-US" dirty="0"/>
              <a:t>Using </a:t>
            </a:r>
            <a:r>
              <a:rPr lang="en-US" dirty="0" err="1"/>
              <a:t>WordNetLemmatization</a:t>
            </a:r>
            <a:r>
              <a:rPr lang="en-US" dirty="0"/>
              <a:t> for lemmatization</a:t>
            </a:r>
          </a:p>
          <a:p>
            <a:endParaRPr lang="en-US" dirty="0"/>
          </a:p>
          <a:p>
            <a:pPr>
              <a:buFont typeface="Wingdings" pitchFamily="2" charset="2"/>
              <a:buChar char="Ø"/>
            </a:pPr>
            <a:r>
              <a:rPr lang="en-US" dirty="0"/>
              <a:t>We create a new column (</a:t>
            </a:r>
            <a:r>
              <a:rPr lang="en-US" dirty="0" err="1"/>
              <a:t>clean_text</a:t>
            </a:r>
            <a:r>
              <a:rPr lang="en-US" dirty="0"/>
              <a:t>) after removing punctuations, </a:t>
            </a:r>
            <a:r>
              <a:rPr lang="en-US" dirty="0" err="1"/>
              <a:t>stopwords</a:t>
            </a:r>
            <a:r>
              <a:rPr lang="en-US" dirty="0"/>
              <a:t> from the input feature to check how much data is cleaned.</a:t>
            </a:r>
          </a:p>
          <a:p>
            <a:endParaRPr lang="en-US" dirty="0"/>
          </a:p>
        </p:txBody>
      </p:sp>
    </p:spTree>
    <p:extLst>
      <p:ext uri="{BB962C8B-B14F-4D97-AF65-F5344CB8AC3E}">
        <p14:creationId xmlns:p14="http://schemas.microsoft.com/office/powerpoint/2010/main" val="1881260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a:xfrm>
            <a:off x="206188" y="1"/>
            <a:ext cx="4464424" cy="1039905"/>
          </a:xfrm>
        </p:spPr>
        <p:txBody>
          <a:bodyPr anchor="b" anchorCtr="0">
            <a:normAutofit/>
          </a:bodyPr>
          <a:lstStyle/>
          <a:p>
            <a:r>
              <a:rPr lang="en-US" b="1" dirty="0">
                <a:solidFill>
                  <a:schemeClr val="tx1">
                    <a:lumMod val="85000"/>
                    <a:lumOff val="15000"/>
                  </a:schemeClr>
                </a:solidFill>
              </a:rPr>
              <a:t>VISUALIZATION</a:t>
            </a:r>
          </a:p>
        </p:txBody>
      </p:sp>
      <p:sp>
        <p:nvSpPr>
          <p:cNvPr id="21" name="TextBox 20">
            <a:extLst>
              <a:ext uri="{FF2B5EF4-FFF2-40B4-BE49-F238E27FC236}">
                <a16:creationId xmlns:a16="http://schemas.microsoft.com/office/drawing/2014/main" id="{AEA7B8FF-1AFD-CCE9-639A-9E1FF3BDD15D}"/>
              </a:ext>
            </a:extLst>
          </p:cNvPr>
          <p:cNvSpPr txBox="1"/>
          <p:nvPr/>
        </p:nvSpPr>
        <p:spPr>
          <a:xfrm>
            <a:off x="1066801" y="1506071"/>
            <a:ext cx="10668000" cy="4247317"/>
          </a:xfrm>
          <a:prstGeom prst="rect">
            <a:avLst/>
          </a:prstGeom>
          <a:noFill/>
        </p:spPr>
        <p:txBody>
          <a:bodyPr wrap="square">
            <a:spAutoFit/>
          </a:bodyPr>
          <a:lstStyle/>
          <a:p>
            <a:pPr>
              <a:buFont typeface="Wingdings" pitchFamily="2" charset="2"/>
              <a:buChar char="Ø"/>
            </a:pPr>
            <a:r>
              <a:rPr lang="en-US" sz="1800" dirty="0"/>
              <a:t>We plot the correlation matrix via heatmap to see the correlation of the columns with o er  columns.</a:t>
            </a:r>
          </a:p>
          <a:p>
            <a:endParaRPr lang="en-US" sz="1800" dirty="0"/>
          </a:p>
          <a:p>
            <a:r>
              <a:rPr lang="en-US" sz="1800" dirty="0"/>
              <a:t>We plot </a:t>
            </a:r>
            <a:r>
              <a:rPr lang="en-US" sz="1800" dirty="0" err="1"/>
              <a:t>countplot</a:t>
            </a:r>
            <a:r>
              <a:rPr lang="en-US" sz="1800" dirty="0"/>
              <a:t> for target column to check that it is balanced or not . </a:t>
            </a:r>
          </a:p>
          <a:p>
            <a:endParaRPr lang="en-US" sz="1800" dirty="0"/>
          </a:p>
          <a:p>
            <a:pPr>
              <a:buFont typeface="Wingdings" pitchFamily="2" charset="2"/>
              <a:buChar char="Ø"/>
            </a:pPr>
            <a:r>
              <a:rPr lang="en-US" sz="1800" dirty="0"/>
              <a:t>Plotting the distribution of  label i.e. Malignant or Benign before cleaning the label feature. </a:t>
            </a:r>
          </a:p>
          <a:p>
            <a:pPr>
              <a:buFont typeface="Wingdings" pitchFamily="2" charset="2"/>
              <a:buChar char="Ø"/>
            </a:pPr>
            <a:endParaRPr lang="en-US" sz="1800" dirty="0"/>
          </a:p>
          <a:p>
            <a:pPr>
              <a:buFont typeface="Wingdings" pitchFamily="2" charset="2"/>
              <a:buChar char="Ø"/>
            </a:pPr>
            <a:r>
              <a:rPr lang="en-US" sz="1800" dirty="0"/>
              <a:t>Plotting the distribution of  label i.e. Malignant or Benign after cleaning the label feature. </a:t>
            </a:r>
          </a:p>
          <a:p>
            <a:pPr>
              <a:buFont typeface="Wingdings" pitchFamily="2" charset="2"/>
              <a:buChar char="Ø"/>
            </a:pPr>
            <a:endParaRPr lang="en-US" sz="1800" dirty="0"/>
          </a:p>
          <a:p>
            <a:pPr>
              <a:buFont typeface="Wingdings" pitchFamily="2" charset="2"/>
              <a:buChar char="Ø"/>
            </a:pPr>
            <a:r>
              <a:rPr lang="en-US" sz="1800" dirty="0"/>
              <a:t>Plotting the </a:t>
            </a:r>
            <a:r>
              <a:rPr lang="en-US" sz="1800" dirty="0" err="1"/>
              <a:t>wordcloud</a:t>
            </a:r>
            <a:r>
              <a:rPr lang="en-US" sz="1800" dirty="0"/>
              <a:t> for getting the sense of loud words for Malignant comments.</a:t>
            </a:r>
          </a:p>
          <a:p>
            <a:pPr>
              <a:buFont typeface="Wingdings" pitchFamily="2" charset="2"/>
              <a:buChar char="Ø"/>
            </a:pPr>
            <a:endParaRPr lang="en-US" sz="1800" dirty="0"/>
          </a:p>
          <a:p>
            <a:pPr>
              <a:buFont typeface="Wingdings" pitchFamily="2" charset="2"/>
              <a:buChar char="Ø"/>
            </a:pPr>
            <a:r>
              <a:rPr lang="en-US" sz="1800" dirty="0"/>
              <a:t>Also same </a:t>
            </a:r>
            <a:r>
              <a:rPr lang="en-US" sz="1800" dirty="0" err="1"/>
              <a:t>wordcloud</a:t>
            </a:r>
            <a:r>
              <a:rPr lang="en-US" sz="1800" dirty="0"/>
              <a:t> plot for getting the sense of loud words for Benign comments.</a:t>
            </a:r>
          </a:p>
          <a:p>
            <a:endParaRPr lang="en-US" sz="1800" dirty="0"/>
          </a:p>
          <a:p>
            <a:pPr>
              <a:buFont typeface="Wingdings" pitchFamily="2" charset="2"/>
              <a:buChar char="Ø"/>
            </a:pPr>
            <a:r>
              <a:rPr lang="en-US" sz="1800" dirty="0"/>
              <a:t>Similarly we can also make </a:t>
            </a:r>
            <a:r>
              <a:rPr lang="en-US" sz="1800" dirty="0" err="1"/>
              <a:t>wordcloud</a:t>
            </a:r>
            <a:r>
              <a:rPr lang="en-US" sz="1800" dirty="0"/>
              <a:t> for separate columns where you can check the loud words for particular features because there are six target features.</a:t>
            </a:r>
          </a:p>
          <a:p>
            <a:pPr>
              <a:buNone/>
            </a:pPr>
            <a:endParaRPr lang="en-US" dirty="0"/>
          </a:p>
        </p:txBody>
      </p:sp>
    </p:spTree>
    <p:extLst>
      <p:ext uri="{BB962C8B-B14F-4D97-AF65-F5344CB8AC3E}">
        <p14:creationId xmlns:p14="http://schemas.microsoft.com/office/powerpoint/2010/main" val="1294161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a:xfrm>
            <a:off x="206188" y="1"/>
            <a:ext cx="4464424" cy="1039905"/>
          </a:xfrm>
        </p:spPr>
        <p:txBody>
          <a:bodyPr anchor="b" anchorCtr="0">
            <a:normAutofit/>
          </a:bodyPr>
          <a:lstStyle/>
          <a:p>
            <a:r>
              <a:rPr lang="en-US" b="1" dirty="0">
                <a:solidFill>
                  <a:schemeClr val="tx1">
                    <a:lumMod val="85000"/>
                    <a:lumOff val="15000"/>
                  </a:schemeClr>
                </a:solidFill>
              </a:rPr>
              <a:t>VISUALIZATION</a:t>
            </a:r>
          </a:p>
        </p:txBody>
      </p:sp>
      <p:pic>
        <p:nvPicPr>
          <p:cNvPr id="2053" name="Picture 5">
            <a:extLst>
              <a:ext uri="{FF2B5EF4-FFF2-40B4-BE49-F238E27FC236}">
                <a16:creationId xmlns:a16="http://schemas.microsoft.com/office/drawing/2014/main" id="{AEAF9A86-CBE0-A4B0-F251-2388E41F0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353" y="1662113"/>
            <a:ext cx="8185897" cy="410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23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5334001" cy="815788"/>
          </a:xfrm>
        </p:spPr>
        <p:txBody>
          <a:bodyPr/>
          <a:lstStyle/>
          <a:p>
            <a:r>
              <a:rPr lang="en-US" dirty="0">
                <a:solidFill>
                  <a:schemeClr val="bg1"/>
                </a:solidFill>
              </a:rPr>
              <a:t>MODELLING STEPS</a:t>
            </a: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331694" y="1730190"/>
            <a:ext cx="11860305" cy="3818964"/>
          </a:xfrm>
        </p:spPr>
        <p:txBody>
          <a:bodyPr/>
          <a:lstStyle/>
          <a:p>
            <a:r>
              <a:rPr lang="en-US" sz="1600" dirty="0"/>
              <a:t>Before making the model we convert our text into vectors so for that we use a technique known as </a:t>
            </a:r>
            <a:r>
              <a:rPr lang="en-US" sz="1600" b="1" dirty="0"/>
              <a:t>TF-IDF Vectorizer</a:t>
            </a:r>
          </a:p>
          <a:p>
            <a:endParaRPr lang="en-US" sz="1600" b="1" dirty="0"/>
          </a:p>
          <a:p>
            <a:r>
              <a:rPr lang="en-US" sz="1600" dirty="0"/>
              <a:t>We know that this is a classification problem so we use the accuracy score, classification report, and confusion matrix as our evaluation matrix. We also see the </a:t>
            </a:r>
            <a:r>
              <a:rPr lang="en-US" sz="1600" b="1" dirty="0"/>
              <a:t>AUC score </a:t>
            </a:r>
            <a:r>
              <a:rPr lang="en-US" sz="1600" dirty="0"/>
              <a:t>and also plot the </a:t>
            </a:r>
            <a:r>
              <a:rPr lang="en-US" sz="1600" b="1" dirty="0"/>
              <a:t>AUC_ROC curve </a:t>
            </a:r>
            <a:r>
              <a:rPr lang="en-US" sz="1600" dirty="0"/>
              <a:t>for our final model.</a:t>
            </a:r>
          </a:p>
          <a:p>
            <a:endParaRPr lang="en-US" sz="1600" dirty="0"/>
          </a:p>
          <a:p>
            <a:r>
              <a:rPr lang="en-US" sz="1600" dirty="0"/>
              <a:t>As we know this dataset is imbalanced so we don’t too much focus on the accuracy score . We see the </a:t>
            </a:r>
            <a:r>
              <a:rPr lang="en-US" sz="1600" b="1" dirty="0"/>
              <a:t>precision</a:t>
            </a:r>
            <a:r>
              <a:rPr lang="en-US" sz="1600" dirty="0"/>
              <a:t> and </a:t>
            </a:r>
            <a:r>
              <a:rPr lang="en-US" sz="1600" b="1" dirty="0"/>
              <a:t>recall</a:t>
            </a:r>
            <a:r>
              <a:rPr lang="en-US" sz="1600" dirty="0"/>
              <a:t> value along with </a:t>
            </a:r>
            <a:r>
              <a:rPr lang="en-US" sz="1600" b="1" dirty="0"/>
              <a:t>f1_score</a:t>
            </a:r>
            <a:r>
              <a:rPr lang="en-US" sz="1600" dirty="0"/>
              <a:t>.</a:t>
            </a:r>
          </a:p>
          <a:p>
            <a:endParaRPr lang="en-US" sz="1600" dirty="0"/>
          </a:p>
          <a:p>
            <a:r>
              <a:rPr lang="en-US" sz="1600" dirty="0"/>
              <a:t>First, we see the result without doing any sampling technique and for that, I use Logistic Regression with </a:t>
            </a:r>
            <a:r>
              <a:rPr lang="en-US" sz="1600" dirty="0" err="1"/>
              <a:t>KFold</a:t>
            </a:r>
            <a:r>
              <a:rPr lang="en-US" sz="1600" dirty="0"/>
              <a:t> cross-validation and hyperparameter tuning. </a:t>
            </a:r>
          </a:p>
          <a:p>
            <a:endParaRPr lang="en-US" sz="1600" dirty="0"/>
          </a:p>
          <a:p>
            <a:r>
              <a:rPr lang="en-US" sz="1600" dirty="0"/>
              <a:t>We also use </a:t>
            </a:r>
            <a:r>
              <a:rPr lang="en-US" sz="1600" b="1" dirty="0"/>
              <a:t>Random Forest </a:t>
            </a:r>
            <a:r>
              <a:rPr lang="en-US" sz="1600" dirty="0"/>
              <a:t>and </a:t>
            </a:r>
            <a:r>
              <a:rPr lang="en-US" sz="1600" b="1" dirty="0" err="1"/>
              <a:t>XGBoost</a:t>
            </a:r>
            <a:r>
              <a:rPr lang="en-US" sz="1600" b="1" dirty="0"/>
              <a:t> </a:t>
            </a:r>
            <a:r>
              <a:rPr lang="en-US" sz="1600" dirty="0"/>
              <a:t>as our evaluation model without using hyperparameter tuning because our dataset is too large and it takes more than an hour to give the result.</a:t>
            </a:r>
          </a:p>
        </p:txBody>
      </p:sp>
    </p:spTree>
    <p:extLst>
      <p:ext uri="{BB962C8B-B14F-4D97-AF65-F5344CB8AC3E}">
        <p14:creationId xmlns:p14="http://schemas.microsoft.com/office/powerpoint/2010/main" val="2943388554"/>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{224CAF3C-E623-408C-A8BD-0B56423E6E9F}tf78479028_win32</Template>
  <TotalTime>464</TotalTime>
  <Words>1162</Words>
  <Application>Microsoft Office PowerPoint</Application>
  <PresentationFormat>Widescreen</PresentationFormat>
  <Paragraphs>102</Paragraphs>
  <Slides>12</Slides>
  <Notes>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12</vt:i4>
      </vt:variant>
    </vt:vector>
  </HeadingPairs>
  <TitlesOfParts>
    <vt:vector size="25" baseType="lpstr">
      <vt:lpstr>Aharoni</vt:lpstr>
      <vt:lpstr>Algerian</vt:lpstr>
      <vt:lpstr>Arial</vt:lpstr>
      <vt:lpstr>Arial Black</vt:lpstr>
      <vt:lpstr>Bahnschrift SemiBold SemiConden</vt:lpstr>
      <vt:lpstr>Calibri</vt:lpstr>
      <vt:lpstr>Segoe UI</vt:lpstr>
      <vt:lpstr>Segoe UI Light</vt:lpstr>
      <vt:lpstr>Wingdings</vt:lpstr>
      <vt:lpstr>Balancing Act</vt:lpstr>
      <vt:lpstr>Wellspring</vt:lpstr>
      <vt:lpstr>Star of the show</vt:lpstr>
      <vt:lpstr>Amusements</vt:lpstr>
      <vt:lpstr>     MALIGNANT COMMENTS CLASSIFIER</vt:lpstr>
      <vt:lpstr>PowerPoint Presentation</vt:lpstr>
      <vt:lpstr>Problem Statement </vt:lpstr>
      <vt:lpstr>PowerPoint Presentation</vt:lpstr>
      <vt:lpstr>Data Processing  </vt:lpstr>
      <vt:lpstr>DATA CLEANING</vt:lpstr>
      <vt:lpstr>VISUALIZATION</vt:lpstr>
      <vt:lpstr>VISUALIZATION</vt:lpstr>
      <vt:lpstr>MODELLING STEPS</vt:lpstr>
      <vt:lpstr>SAMPLING TECHNIQUES</vt:lpstr>
      <vt:lpstr>FINALIZING THE MODEL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MALIGNANT COMMENTS CLASSIFIER</dc:title>
  <dc:creator>Nagaraju Kunigiri</dc:creator>
  <cp:lastModifiedBy>Nagaraju Kunigiri</cp:lastModifiedBy>
  <cp:revision>2</cp:revision>
  <dcterms:created xsi:type="dcterms:W3CDTF">2022-12-04T09:35:17Z</dcterms:created>
  <dcterms:modified xsi:type="dcterms:W3CDTF">2022-12-04T17:20:08Z</dcterms:modified>
</cp:coreProperties>
</file>