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69" r:id="rId4"/>
    <p:sldId id="259" r:id="rId5"/>
    <p:sldId id="260" r:id="rId6"/>
    <p:sldId id="270" r:id="rId7"/>
    <p:sldId id="271" r:id="rId8"/>
    <p:sldId id="272" r:id="rId9"/>
    <p:sldId id="273" r:id="rId10"/>
    <p:sldId id="274" r:id="rId11"/>
    <p:sldId id="275" r:id="rId12"/>
    <p:sldId id="280" r:id="rId13"/>
    <p:sldId id="279" r:id="rId14"/>
    <p:sldId id="281" r:id="rId15"/>
    <p:sldId id="261" r:id="rId16"/>
    <p:sldId id="262" r:id="rId17"/>
    <p:sldId id="263" r:id="rId18"/>
    <p:sldId id="282" r:id="rId19"/>
    <p:sldId id="283" r:id="rId20"/>
    <p:sldId id="284" r:id="rId21"/>
    <p:sldId id="266" r:id="rId22"/>
    <p:sldId id="267" r:id="rId23"/>
    <p:sldId id="26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58"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Mean Accuracy</a:t>
            </a:r>
          </a:p>
        </c:rich>
      </c:tx>
      <c:layout>
        <c:manualLayout>
          <c:xMode val="edge"/>
          <c:yMode val="edge"/>
          <c:x val="0.44859711286089238"/>
          <c:y val="1.388888888888888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cat>
            <c:strRef>
              <c:f>Sheet1!$F$15:$F$18</c:f>
              <c:strCache>
                <c:ptCount val="4"/>
                <c:pt idx="0">
                  <c:v>Mean Accuracy of LogisticRegression()</c:v>
                </c:pt>
                <c:pt idx="1">
                  <c:v>Mean Accuracy of RandomForestClassifier()</c:v>
                </c:pt>
                <c:pt idx="2">
                  <c:v>Mean Accuracy of DecisionTreeClassifier()</c:v>
                </c:pt>
                <c:pt idx="3">
                  <c:v>Mean Accuracy of GaussianNB()</c:v>
                </c:pt>
              </c:strCache>
            </c:strRef>
          </c:cat>
          <c:val>
            <c:numRef>
              <c:f>Sheet1!$G$15:$G$18</c:f>
              <c:numCache>
                <c:formatCode>General</c:formatCode>
                <c:ptCount val="4"/>
                <c:pt idx="0">
                  <c:v>0.88317193392509896</c:v>
                </c:pt>
                <c:pt idx="1">
                  <c:v>0.90930439759062898</c:v>
                </c:pt>
                <c:pt idx="2">
                  <c:v>0.86405505083453205</c:v>
                </c:pt>
                <c:pt idx="3">
                  <c:v>0.54442471501150902</c:v>
                </c:pt>
              </c:numCache>
            </c:numRef>
          </c:val>
          <c:extLst>
            <c:ext xmlns:c16="http://schemas.microsoft.com/office/drawing/2014/chart" uri="{C3380CC4-5D6E-409C-BE32-E72D297353CC}">
              <c16:uniqueId val="{00000000-AA00-456B-A7EE-1D492CC13BAC}"/>
            </c:ext>
          </c:extLst>
        </c:ser>
        <c:dLbls>
          <c:showLegendKey val="0"/>
          <c:showVal val="0"/>
          <c:showCatName val="0"/>
          <c:showSerName val="0"/>
          <c:showPercent val="0"/>
          <c:showBubbleSize val="0"/>
        </c:dLbls>
        <c:gapWidth val="182"/>
        <c:axId val="868097487"/>
        <c:axId val="868098735"/>
      </c:barChart>
      <c:catAx>
        <c:axId val="86809748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8098735"/>
        <c:crosses val="autoZero"/>
        <c:auto val="1"/>
        <c:lblAlgn val="ctr"/>
        <c:lblOffset val="100"/>
        <c:noMultiLvlLbl val="0"/>
      </c:catAx>
      <c:valAx>
        <c:axId val="86809873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809748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AUC Score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Sheet1!$T$20:$T$23</c:f>
              <c:strCache>
                <c:ptCount val="4"/>
                <c:pt idx="0">
                  <c:v>AUC Score of LogisticRegression()</c:v>
                </c:pt>
                <c:pt idx="1">
                  <c:v>AUC Score of RandomForestClassifier()</c:v>
                </c:pt>
                <c:pt idx="2">
                  <c:v>AUC Score of DecisionTreeClassifier()</c:v>
                </c:pt>
                <c:pt idx="3">
                  <c:v>AUC Score of GaussianNB()</c:v>
                </c:pt>
              </c:strCache>
            </c:strRef>
          </c:cat>
          <c:val>
            <c:numRef>
              <c:f>Sheet1!$U$20:$U$23</c:f>
              <c:numCache>
                <c:formatCode>General</c:formatCode>
                <c:ptCount val="4"/>
                <c:pt idx="0">
                  <c:v>0.55242382962918402</c:v>
                </c:pt>
                <c:pt idx="1">
                  <c:v>0.66323211235956503</c:v>
                </c:pt>
                <c:pt idx="2">
                  <c:v>0.66229779970615199</c:v>
                </c:pt>
                <c:pt idx="3">
                  <c:v>0.65898036125364001</c:v>
                </c:pt>
              </c:numCache>
            </c:numRef>
          </c:val>
          <c:extLst>
            <c:ext xmlns:c16="http://schemas.microsoft.com/office/drawing/2014/chart" uri="{C3380CC4-5D6E-409C-BE32-E72D297353CC}">
              <c16:uniqueId val="{00000000-871E-4D1E-903B-6C6D7EC44449}"/>
            </c:ext>
          </c:extLst>
        </c:ser>
        <c:dLbls>
          <c:showLegendKey val="0"/>
          <c:showVal val="0"/>
          <c:showCatName val="0"/>
          <c:showSerName val="0"/>
          <c:showPercent val="0"/>
          <c:showBubbleSize val="0"/>
        </c:dLbls>
        <c:gapWidth val="219"/>
        <c:overlap val="-27"/>
        <c:axId val="780074623"/>
        <c:axId val="780074207"/>
      </c:barChart>
      <c:catAx>
        <c:axId val="780074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074207"/>
        <c:crosses val="autoZero"/>
        <c:auto val="1"/>
        <c:lblAlgn val="ctr"/>
        <c:lblOffset val="100"/>
        <c:noMultiLvlLbl val="0"/>
      </c:catAx>
      <c:valAx>
        <c:axId val="7800742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07462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Sheet1!$C$7:$C$10</cx:f>
        <cx:lvl ptCount="4">
          <cx:pt idx="0">Logistic Regression</cx:pt>
          <cx:pt idx="1">RandomForestClassifier</cx:pt>
          <cx:pt idx="2">Decision Tree Classifier</cx:pt>
          <cx:pt idx="3">Gaussian NB</cx:pt>
        </cx:lvl>
      </cx:strDim>
      <cx:numDim type="val">
        <cx:f>Sheet1!$D$7:$D$10</cx:f>
        <cx:lvl ptCount="4" formatCode="General">
          <cx:pt idx="0">0.88927727451752603</cx:pt>
          <cx:pt idx="1">0.90915058421950901</cx:pt>
          <cx:pt idx="2">0.85566824209006098</cx:pt>
          <cx:pt idx="3">0.86681108047787803</cx:pt>
        </cx:lvl>
      </cx:numDim>
    </cx:data>
  </cx:chartData>
  <cx:chart>
    <cx:title pos="t" align="ctr" overlay="0">
      <cx:tx>
        <cx:txData>
          <cx:v>Accuracy Score</cx:v>
        </cx:txData>
      </cx:tx>
      <cx:txPr>
        <a:bodyPr spcFirstLastPara="1" vertOverflow="ellipsis" horzOverflow="overflow" wrap="square" lIns="0" tIns="0" rIns="0" bIns="0" anchor="ctr" anchorCtr="1"/>
        <a:lstStyle/>
        <a:p>
          <a:pPr algn="ctr" rtl="0">
            <a:defRPr/>
          </a:pPr>
          <a:r>
            <a:rPr lang="en-US" sz="1400" b="0" i="0" u="none" strike="noStrike" baseline="0" dirty="0">
              <a:solidFill>
                <a:srgbClr val="FFFF00"/>
              </a:solidFill>
              <a:latin typeface="Calibri" panose="020F0502020204030204"/>
            </a:rPr>
            <a:t>Accuracy Score</a:t>
          </a:r>
        </a:p>
      </cx:txPr>
    </cx:title>
    <cx:plotArea>
      <cx:plotAreaRegion>
        <cx:series layoutId="funnel" uniqueId="{B327C5E7-8B5B-4871-8007-E31834415B54}">
          <cx:dataLabels>
            <cx:visibility seriesName="0" categoryName="0" value="1"/>
          </cx:dataLabels>
          <cx:dataId val="0"/>
        </cx:series>
      </cx:plotAreaRegion>
      <cx:axis id="0">
        <cx:catScaling gapWidth="0.100000001"/>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4/relationships/chartEx" Target="../charts/chartEx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chart" Target="../charts/chart2.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5340" y="125506"/>
            <a:ext cx="9690847" cy="1766047"/>
          </a:xfrm>
        </p:spPr>
        <p:txBody>
          <a:bodyPr/>
          <a:lstStyle/>
          <a:p>
            <a:r>
              <a:rPr lang="en-GB" dirty="0">
                <a:solidFill>
                  <a:srgbClr val="002060"/>
                </a:solidFill>
              </a:rPr>
              <a:t>Micro Credit Defaulter Project</a:t>
            </a:r>
          </a:p>
        </p:txBody>
      </p:sp>
      <p:pic>
        <p:nvPicPr>
          <p:cNvPr id="1026" name="Picture 2" descr="Know Your Rights As A Loan Defaulter">
            <a:extLst>
              <a:ext uri="{FF2B5EF4-FFF2-40B4-BE49-F238E27FC236}">
                <a16:creationId xmlns:a16="http://schemas.microsoft.com/office/drawing/2014/main" id="{02B32A48-D803-1D74-48BB-F5A4C93773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000249"/>
            <a:ext cx="8050306" cy="4382621"/>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2">
            <a:extLst>
              <a:ext uri="{FF2B5EF4-FFF2-40B4-BE49-F238E27FC236}">
                <a16:creationId xmlns:a16="http://schemas.microsoft.com/office/drawing/2014/main" id="{43F1792A-5FE5-0618-FF58-7E0352A3ADE7}"/>
              </a:ext>
            </a:extLst>
          </p:cNvPr>
          <p:cNvSpPr>
            <a:spLocks noGrp="1"/>
          </p:cNvSpPr>
          <p:nvPr>
            <p:ph type="subTitle" idx="1"/>
          </p:nvPr>
        </p:nvSpPr>
        <p:spPr>
          <a:xfrm>
            <a:off x="7790329" y="5988424"/>
            <a:ext cx="2877670" cy="394446"/>
          </a:xfrm>
        </p:spPr>
        <p:txBody>
          <a:bodyPr>
            <a:normAutofit fontScale="92500" lnSpcReduction="10000"/>
          </a:bodyPr>
          <a:lstStyle/>
          <a:p>
            <a:r>
              <a:rPr lang="en-GB" dirty="0">
                <a:solidFill>
                  <a:schemeClr val="tx1"/>
                </a:solidFill>
              </a:rPr>
              <a:t>BY KUNIGIRI NAGARAJU</a:t>
            </a:r>
          </a:p>
        </p:txBody>
      </p:sp>
    </p:spTree>
    <p:extLst>
      <p:ext uri="{BB962C8B-B14F-4D97-AF65-F5344CB8AC3E}">
        <p14:creationId xmlns:p14="http://schemas.microsoft.com/office/powerpoint/2010/main" val="3357121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74A7-EFF4-BFFF-B5B5-259B1A458427}"/>
              </a:ext>
            </a:extLst>
          </p:cNvPr>
          <p:cNvSpPr>
            <a:spLocks noGrp="1"/>
          </p:cNvSpPr>
          <p:nvPr>
            <p:ph type="title"/>
          </p:nvPr>
        </p:nvSpPr>
        <p:spPr/>
        <p:txBody>
          <a:bodyPr/>
          <a:lstStyle/>
          <a:p>
            <a:r>
              <a:rPr lang="en-IN" dirty="0"/>
              <a:t>EDA AND VISUALISATIONS</a:t>
            </a:r>
          </a:p>
        </p:txBody>
      </p:sp>
      <p:pic>
        <p:nvPicPr>
          <p:cNvPr id="5122" name="Picture 2">
            <a:extLst>
              <a:ext uri="{FF2B5EF4-FFF2-40B4-BE49-F238E27FC236}">
                <a16:creationId xmlns:a16="http://schemas.microsoft.com/office/drawing/2014/main" id="{1E20482F-D053-1212-9A06-18BB49DA22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1435" y="1685925"/>
            <a:ext cx="4652403" cy="34861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D7BB2E7-ACB0-53AF-4055-8D5CADDF384C}"/>
              </a:ext>
            </a:extLst>
          </p:cNvPr>
          <p:cNvSpPr txBox="1"/>
          <p:nvPr/>
        </p:nvSpPr>
        <p:spPr>
          <a:xfrm>
            <a:off x="1694329" y="3164495"/>
            <a:ext cx="7445188" cy="3139321"/>
          </a:xfrm>
          <a:prstGeom prst="rect">
            <a:avLst/>
          </a:prstGeom>
          <a:noFill/>
        </p:spPr>
        <p:txBody>
          <a:bodyPr wrap="square">
            <a:spAutoFit/>
          </a:bodyPr>
          <a:lstStyle/>
          <a:p>
            <a:endParaRPr lang="en-US" b="0" i="0" dirty="0">
              <a:effectLst/>
              <a:latin typeface="Helvetica Neue"/>
            </a:endParaRPr>
          </a:p>
          <a:p>
            <a:endParaRPr lang="en-US" dirty="0">
              <a:latin typeface="Helvetica Neue"/>
            </a:endParaRPr>
          </a:p>
          <a:p>
            <a:endParaRPr lang="en-US" b="0" i="0" dirty="0">
              <a:effectLst/>
              <a:latin typeface="Helvetica Neue"/>
            </a:endParaRPr>
          </a:p>
          <a:p>
            <a:endParaRPr lang="en-US" dirty="0">
              <a:latin typeface="Helvetica Neue"/>
            </a:endParaRPr>
          </a:p>
          <a:p>
            <a:endParaRPr lang="en-US" b="0" i="0" dirty="0">
              <a:effectLst/>
              <a:latin typeface="Helvetica Neue"/>
            </a:endParaRPr>
          </a:p>
          <a:p>
            <a:endParaRPr lang="en-US" dirty="0">
              <a:latin typeface="Helvetica Neue"/>
            </a:endParaRPr>
          </a:p>
          <a:p>
            <a:endParaRPr lang="en-US" b="0" i="0" dirty="0">
              <a:effectLst/>
              <a:latin typeface="Helvetica Neue"/>
            </a:endParaRPr>
          </a:p>
          <a:p>
            <a:endParaRPr lang="en-US" dirty="0">
              <a:latin typeface="Helvetica Neue"/>
            </a:endParaRPr>
          </a:p>
          <a:p>
            <a:endParaRPr lang="en-US" b="0" i="0" dirty="0">
              <a:effectLst/>
              <a:latin typeface="Helvetica Neue"/>
            </a:endParaRPr>
          </a:p>
          <a:p>
            <a:r>
              <a:rPr lang="en-US" b="0" i="0" dirty="0">
                <a:effectLst/>
                <a:latin typeface="Helvetica Neue"/>
              </a:rPr>
              <a:t>Customer who take more than 90 loans in last 90 days do not default their payment.</a:t>
            </a:r>
            <a:endParaRPr lang="en-IN" dirty="0"/>
          </a:p>
        </p:txBody>
      </p:sp>
    </p:spTree>
    <p:extLst>
      <p:ext uri="{BB962C8B-B14F-4D97-AF65-F5344CB8AC3E}">
        <p14:creationId xmlns:p14="http://schemas.microsoft.com/office/powerpoint/2010/main" val="1450587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5E631-7EAD-C4D0-ECB3-2FD4812C8A1D}"/>
              </a:ext>
            </a:extLst>
          </p:cNvPr>
          <p:cNvSpPr>
            <a:spLocks noGrp="1"/>
          </p:cNvSpPr>
          <p:nvPr>
            <p:ph type="title"/>
          </p:nvPr>
        </p:nvSpPr>
        <p:spPr/>
        <p:txBody>
          <a:bodyPr/>
          <a:lstStyle/>
          <a:p>
            <a:r>
              <a:rPr lang="en-IN" dirty="0"/>
              <a:t>EDA AND VISUALISATIONS</a:t>
            </a:r>
          </a:p>
        </p:txBody>
      </p:sp>
      <p:sp>
        <p:nvSpPr>
          <p:cNvPr id="3" name="Content Placeholder 2">
            <a:extLst>
              <a:ext uri="{FF2B5EF4-FFF2-40B4-BE49-F238E27FC236}">
                <a16:creationId xmlns:a16="http://schemas.microsoft.com/office/drawing/2014/main" id="{92C5A67A-5F5E-F74C-5F5E-6CF2C86F407D}"/>
              </a:ext>
            </a:extLst>
          </p:cNvPr>
          <p:cNvSpPr>
            <a:spLocks noGrp="1"/>
          </p:cNvSpPr>
          <p:nvPr>
            <p:ph idx="1"/>
          </p:nvPr>
        </p:nvSpPr>
        <p:spPr>
          <a:xfrm>
            <a:off x="1141412" y="2249486"/>
            <a:ext cx="9905999" cy="3989996"/>
          </a:xfrm>
        </p:spPr>
        <p:txBody>
          <a:bodyPr>
            <a:normAutofit fontScale="92500" lnSpcReduction="10000"/>
          </a:bodyPr>
          <a:lstStyle/>
          <a:p>
            <a:pPr marL="0" indent="0">
              <a:buNone/>
            </a:pPr>
            <a:endParaRPr lang="en-US" b="0" i="0" dirty="0">
              <a:effectLst/>
              <a:latin typeface="Helvetica Neue"/>
            </a:endParaRPr>
          </a:p>
          <a:p>
            <a:pPr marL="0" indent="0">
              <a:buNone/>
            </a:pPr>
            <a:endParaRPr lang="en-US" dirty="0">
              <a:latin typeface="Helvetica Neue"/>
            </a:endParaRPr>
          </a:p>
          <a:p>
            <a:pPr marL="0" indent="0">
              <a:buNone/>
            </a:pPr>
            <a:endParaRPr lang="en-US" b="0" i="0" dirty="0">
              <a:effectLst/>
              <a:latin typeface="Helvetica Neue"/>
            </a:endParaRPr>
          </a:p>
          <a:p>
            <a:pPr marL="0" indent="0">
              <a:buNone/>
            </a:pPr>
            <a:endParaRPr lang="en-US" dirty="0">
              <a:latin typeface="Helvetica Neue"/>
            </a:endParaRPr>
          </a:p>
          <a:p>
            <a:pPr marL="0" indent="0">
              <a:buNone/>
            </a:pPr>
            <a:endParaRPr lang="en-US" b="0" i="0" dirty="0">
              <a:effectLst/>
              <a:latin typeface="Helvetica Neue"/>
            </a:endParaRPr>
          </a:p>
          <a:p>
            <a:pPr marL="0" indent="0">
              <a:buNone/>
            </a:pPr>
            <a:endParaRPr lang="en-US" b="0" i="0" dirty="0">
              <a:effectLst/>
              <a:latin typeface="Helvetica Neue"/>
            </a:endParaRPr>
          </a:p>
          <a:p>
            <a:pPr marL="0" indent="0">
              <a:buNone/>
            </a:pPr>
            <a:r>
              <a:rPr lang="en-US" b="0" i="0" dirty="0">
                <a:effectLst/>
                <a:latin typeface="Helvetica Neue"/>
              </a:rPr>
              <a:t>The above data clearly shows that if customer is spending daily average of over 40000 in last 30 then they are more likely to pay the loan.</a:t>
            </a:r>
            <a:endParaRPr lang="en-IN" dirty="0"/>
          </a:p>
        </p:txBody>
      </p:sp>
      <p:pic>
        <p:nvPicPr>
          <p:cNvPr id="6146" name="Picture 2">
            <a:extLst>
              <a:ext uri="{FF2B5EF4-FFF2-40B4-BE49-F238E27FC236}">
                <a16:creationId xmlns:a16="http://schemas.microsoft.com/office/drawing/2014/main" id="{1FF11D32-228F-414B-DF43-29B20F38C4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8163" y="1685925"/>
            <a:ext cx="3495675"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277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5E631-7EAD-C4D0-ECB3-2FD4812C8A1D}"/>
              </a:ext>
            </a:extLst>
          </p:cNvPr>
          <p:cNvSpPr>
            <a:spLocks noGrp="1"/>
          </p:cNvSpPr>
          <p:nvPr>
            <p:ph type="title"/>
          </p:nvPr>
        </p:nvSpPr>
        <p:spPr/>
        <p:txBody>
          <a:bodyPr/>
          <a:lstStyle/>
          <a:p>
            <a:r>
              <a:rPr lang="en-IN" dirty="0"/>
              <a:t>EDA AND VISUALISATIONS</a:t>
            </a:r>
          </a:p>
        </p:txBody>
      </p:sp>
      <p:sp>
        <p:nvSpPr>
          <p:cNvPr id="3" name="Content Placeholder 2">
            <a:extLst>
              <a:ext uri="{FF2B5EF4-FFF2-40B4-BE49-F238E27FC236}">
                <a16:creationId xmlns:a16="http://schemas.microsoft.com/office/drawing/2014/main" id="{92C5A67A-5F5E-F74C-5F5E-6CF2C86F407D}"/>
              </a:ext>
            </a:extLst>
          </p:cNvPr>
          <p:cNvSpPr>
            <a:spLocks noGrp="1"/>
          </p:cNvSpPr>
          <p:nvPr>
            <p:ph idx="1"/>
          </p:nvPr>
        </p:nvSpPr>
        <p:spPr/>
        <p:txBody>
          <a:bodyPr>
            <a:normAutofit fontScale="92500" lnSpcReduction="20000"/>
          </a:bodyPr>
          <a:lstStyle/>
          <a:p>
            <a:endParaRPr lang="en-IN" dirty="0"/>
          </a:p>
          <a:p>
            <a:endParaRPr lang="en-IN" dirty="0"/>
          </a:p>
          <a:p>
            <a:endParaRPr lang="en-IN" dirty="0"/>
          </a:p>
          <a:p>
            <a:endParaRPr lang="en-IN" dirty="0"/>
          </a:p>
          <a:p>
            <a:pPr marL="0" indent="0">
              <a:buNone/>
            </a:pPr>
            <a:endParaRPr lang="en-IN" dirty="0"/>
          </a:p>
          <a:p>
            <a:pPr marL="0" indent="0">
              <a:buNone/>
            </a:pPr>
            <a:endParaRPr lang="en-IN" dirty="0"/>
          </a:p>
          <a:p>
            <a:pPr marL="0" indent="0">
              <a:buNone/>
            </a:pPr>
            <a:r>
              <a:rPr lang="en-US" b="0" i="0" dirty="0">
                <a:effectLst/>
                <a:latin typeface="Helvetica Neue"/>
              </a:rPr>
              <a:t>The above data clearly shows that if customer is spending daily average of over 40000 in last 90 then they are more likely to pay the loan.</a:t>
            </a:r>
            <a:endParaRPr lang="en-IN" dirty="0"/>
          </a:p>
        </p:txBody>
      </p:sp>
      <p:pic>
        <p:nvPicPr>
          <p:cNvPr id="7170" name="Picture 2">
            <a:extLst>
              <a:ext uri="{FF2B5EF4-FFF2-40B4-BE49-F238E27FC236}">
                <a16:creationId xmlns:a16="http://schemas.microsoft.com/office/drawing/2014/main" id="{6E9AA7CE-C1C9-5ED3-76A2-F24538E8F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6235" y="1685925"/>
            <a:ext cx="4347603"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506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5E631-7EAD-C4D0-ECB3-2FD4812C8A1D}"/>
              </a:ext>
            </a:extLst>
          </p:cNvPr>
          <p:cNvSpPr>
            <a:spLocks noGrp="1"/>
          </p:cNvSpPr>
          <p:nvPr>
            <p:ph type="title"/>
          </p:nvPr>
        </p:nvSpPr>
        <p:spPr/>
        <p:txBody>
          <a:bodyPr/>
          <a:lstStyle/>
          <a:p>
            <a:r>
              <a:rPr lang="en-IN" dirty="0"/>
              <a:t>EDA AND VISUALISATIONS</a:t>
            </a:r>
          </a:p>
        </p:txBody>
      </p:sp>
      <p:sp>
        <p:nvSpPr>
          <p:cNvPr id="3" name="Content Placeholder 2">
            <a:extLst>
              <a:ext uri="{FF2B5EF4-FFF2-40B4-BE49-F238E27FC236}">
                <a16:creationId xmlns:a16="http://schemas.microsoft.com/office/drawing/2014/main" id="{92C5A67A-5F5E-F74C-5F5E-6CF2C86F407D}"/>
              </a:ext>
            </a:extLst>
          </p:cNvPr>
          <p:cNvSpPr>
            <a:spLocks noGrp="1"/>
          </p:cNvSpPr>
          <p:nvPr>
            <p:ph idx="1"/>
          </p:nvPr>
        </p:nvSpPr>
        <p:spPr>
          <a:xfrm>
            <a:off x="1141412" y="2249486"/>
            <a:ext cx="9905999" cy="3989995"/>
          </a:xfrm>
        </p:spPr>
        <p:txBody>
          <a:bodyPr>
            <a:normAutofit/>
          </a:bodyPr>
          <a:lstStyle/>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r>
              <a:rPr lang="en-US" sz="2000" b="0" i="0" dirty="0">
                <a:effectLst/>
                <a:latin typeface="Helvetica Neue"/>
              </a:rPr>
              <a:t>If the customer is recharging the main account more than 20 times in last 30 days then they are more like to pay the loan amount.</a:t>
            </a:r>
            <a:endParaRPr lang="en-IN" sz="2000" dirty="0"/>
          </a:p>
        </p:txBody>
      </p:sp>
      <p:pic>
        <p:nvPicPr>
          <p:cNvPr id="8194" name="Picture 2">
            <a:extLst>
              <a:ext uri="{FF2B5EF4-FFF2-40B4-BE49-F238E27FC236}">
                <a16:creationId xmlns:a16="http://schemas.microsoft.com/office/drawing/2014/main" id="{7F01C52E-0994-E247-2093-1A355F89C0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1389" y="1685925"/>
            <a:ext cx="4132450"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665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5E631-7EAD-C4D0-ECB3-2FD4812C8A1D}"/>
              </a:ext>
            </a:extLst>
          </p:cNvPr>
          <p:cNvSpPr>
            <a:spLocks noGrp="1"/>
          </p:cNvSpPr>
          <p:nvPr>
            <p:ph type="title"/>
          </p:nvPr>
        </p:nvSpPr>
        <p:spPr/>
        <p:txBody>
          <a:bodyPr/>
          <a:lstStyle/>
          <a:p>
            <a:r>
              <a:rPr lang="en-IN" dirty="0"/>
              <a:t>EDA AND VISUALISATIONS</a:t>
            </a:r>
          </a:p>
        </p:txBody>
      </p:sp>
      <p:sp>
        <p:nvSpPr>
          <p:cNvPr id="3" name="Content Placeholder 2">
            <a:extLst>
              <a:ext uri="{FF2B5EF4-FFF2-40B4-BE49-F238E27FC236}">
                <a16:creationId xmlns:a16="http://schemas.microsoft.com/office/drawing/2014/main" id="{92C5A67A-5F5E-F74C-5F5E-6CF2C86F407D}"/>
              </a:ext>
            </a:extLst>
          </p:cNvPr>
          <p:cNvSpPr>
            <a:spLocks noGrp="1"/>
          </p:cNvSpPr>
          <p:nvPr>
            <p:ph idx="1"/>
          </p:nvPr>
        </p:nvSpPr>
        <p:spPr>
          <a:xfrm>
            <a:off x="1141412" y="2249486"/>
            <a:ext cx="9905999" cy="4178207"/>
          </a:xfrm>
        </p:spPr>
        <p:txBody>
          <a:bodyPr>
            <a:normAutofit/>
          </a:bodyPr>
          <a:lstStyle/>
          <a:p>
            <a:pPr marL="0" indent="0">
              <a:buNone/>
            </a:pPr>
            <a:endParaRPr lang="en-US" sz="2200" b="0" i="0" dirty="0">
              <a:effectLst/>
              <a:latin typeface="Helvetica Neue"/>
            </a:endParaRPr>
          </a:p>
          <a:p>
            <a:pPr marL="0" indent="0">
              <a:buNone/>
            </a:pPr>
            <a:endParaRPr lang="en-US" sz="2200" dirty="0">
              <a:latin typeface="Helvetica Neue"/>
            </a:endParaRPr>
          </a:p>
          <a:p>
            <a:pPr marL="0" indent="0">
              <a:buNone/>
            </a:pPr>
            <a:endParaRPr lang="en-US" sz="2200" b="0" i="0" dirty="0">
              <a:effectLst/>
              <a:latin typeface="Helvetica Neue"/>
            </a:endParaRPr>
          </a:p>
          <a:p>
            <a:pPr marL="0" indent="0">
              <a:buNone/>
            </a:pPr>
            <a:endParaRPr lang="en-US" sz="2200" dirty="0">
              <a:latin typeface="Helvetica Neue"/>
            </a:endParaRPr>
          </a:p>
          <a:p>
            <a:pPr marL="0" indent="0">
              <a:buNone/>
            </a:pPr>
            <a:endParaRPr lang="en-US" sz="2200" b="0" i="0" dirty="0">
              <a:effectLst/>
              <a:latin typeface="Helvetica Neue"/>
            </a:endParaRPr>
          </a:p>
          <a:p>
            <a:pPr marL="0" indent="0">
              <a:buNone/>
            </a:pPr>
            <a:endParaRPr lang="en-US" sz="2200" b="0" i="0" dirty="0">
              <a:effectLst/>
              <a:latin typeface="Helvetica Neue"/>
            </a:endParaRPr>
          </a:p>
          <a:p>
            <a:pPr marL="0" indent="0">
              <a:buNone/>
            </a:pPr>
            <a:r>
              <a:rPr lang="en-US" sz="2200" b="0" i="0" dirty="0">
                <a:effectLst/>
                <a:latin typeface="Helvetica Neue"/>
              </a:rPr>
              <a:t>If the customer is recharging the main account more than 20 times in last 90 days then they are more like to pay the loan amount.</a:t>
            </a:r>
            <a:endParaRPr lang="en-IN" sz="2200" dirty="0"/>
          </a:p>
        </p:txBody>
      </p:sp>
      <p:pic>
        <p:nvPicPr>
          <p:cNvPr id="9218" name="Picture 2">
            <a:extLst>
              <a:ext uri="{FF2B5EF4-FFF2-40B4-BE49-F238E27FC236}">
                <a16:creationId xmlns:a16="http://schemas.microsoft.com/office/drawing/2014/main" id="{D928B32D-5056-BABD-4905-2A6E7ABC8A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1" y="1685925"/>
            <a:ext cx="4186238"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59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a:t>
            </a:r>
          </a:p>
        </p:txBody>
      </p:sp>
      <p:sp>
        <p:nvSpPr>
          <p:cNvPr id="3" name="Content Placeholder 2"/>
          <p:cNvSpPr>
            <a:spLocks noGrp="1"/>
          </p:cNvSpPr>
          <p:nvPr>
            <p:ph idx="1"/>
          </p:nvPr>
        </p:nvSpPr>
        <p:spPr/>
        <p:txBody>
          <a:bodyPr/>
          <a:lstStyle/>
          <a:p>
            <a:r>
              <a:rPr lang="en-GB" dirty="0"/>
              <a:t>Used Python for coding.</a:t>
            </a:r>
          </a:p>
          <a:p>
            <a:r>
              <a:rPr lang="en-GB" dirty="0"/>
              <a:t>Various libraries were used. </a:t>
            </a:r>
          </a:p>
          <a:p>
            <a:r>
              <a:rPr lang="en-GB" dirty="0"/>
              <a:t>Algorithm used for model fitting.</a:t>
            </a:r>
          </a:p>
          <a:p>
            <a:r>
              <a:rPr lang="en-GB" dirty="0"/>
              <a:t>ROC_AUC Curve was used to determine the performance of  he model</a:t>
            </a:r>
          </a:p>
          <a:p>
            <a:r>
              <a:rPr lang="en-GB" dirty="0" err="1"/>
              <a:t>GridSearchCV</a:t>
            </a:r>
            <a:r>
              <a:rPr lang="en-GB" dirty="0"/>
              <a:t> was used to </a:t>
            </a:r>
            <a:r>
              <a:rPr lang="en-GB" dirty="0" err="1"/>
              <a:t>Hypertune</a:t>
            </a:r>
            <a:r>
              <a:rPr lang="en-GB" dirty="0"/>
              <a:t> the model.</a:t>
            </a:r>
          </a:p>
          <a:p>
            <a:pPr marL="0" indent="0">
              <a:buNone/>
            </a:pPr>
            <a:endParaRPr lang="en-GB" dirty="0"/>
          </a:p>
        </p:txBody>
      </p:sp>
    </p:spTree>
    <p:extLst>
      <p:ext uri="{BB962C8B-B14F-4D97-AF65-F5344CB8AC3E}">
        <p14:creationId xmlns:p14="http://schemas.microsoft.com/office/powerpoint/2010/main" val="3271956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Findings</a:t>
            </a:r>
          </a:p>
        </p:txBody>
      </p:sp>
      <p:sp>
        <p:nvSpPr>
          <p:cNvPr id="3" name="Content Placeholder 2"/>
          <p:cNvSpPr>
            <a:spLocks noGrp="1"/>
          </p:cNvSpPr>
          <p:nvPr>
            <p:ph idx="1"/>
          </p:nvPr>
        </p:nvSpPr>
        <p:spPr>
          <a:xfrm>
            <a:off x="887506" y="1595719"/>
            <a:ext cx="11044518" cy="4903694"/>
          </a:xfrm>
        </p:spPr>
        <p:txBody>
          <a:bodyPr>
            <a:normAutofit fontScale="77500" lnSpcReduction="20000"/>
          </a:bodyPr>
          <a:lstStyle/>
          <a:p>
            <a:pPr marL="0" indent="0">
              <a:buNone/>
            </a:pPr>
            <a:endParaRPr lang="en-GB" dirty="0"/>
          </a:p>
          <a:p>
            <a:r>
              <a:rPr lang="en-GB" dirty="0"/>
              <a:t>Customer who maintains average balance of over 50000 in last 90 days is less likely to default the loan. </a:t>
            </a:r>
          </a:p>
          <a:p>
            <a:r>
              <a:rPr lang="en-GB" dirty="0"/>
              <a:t>Customer who takes average of 90 loans in last 90 days are less likely to default the loan. </a:t>
            </a:r>
          </a:p>
          <a:p>
            <a:r>
              <a:rPr lang="en-GB" dirty="0"/>
              <a:t>Customer spending daily average of over 40000 in last 90 then they are more likely to pay the loan. </a:t>
            </a:r>
          </a:p>
          <a:p>
            <a:r>
              <a:rPr lang="en-GB" dirty="0"/>
              <a:t>Customer who are recharging its main account 20 times in the last 90 days is less likely to default the loan. </a:t>
            </a:r>
          </a:p>
          <a:p>
            <a:r>
              <a:rPr lang="en-GB" dirty="0"/>
              <a:t>If company is issuing loan 1st time to the customer they should look at their average balance, average daily spending and recharge ability over last 90 days. If all this parameters are low then they are chances customer mite default the loan.</a:t>
            </a:r>
          </a:p>
          <a:p>
            <a:r>
              <a:rPr lang="en-GB" dirty="0"/>
              <a:t>Customers who are using the telecom services for a long time are mostly non- defaulters and company should try and retain those customer by introducing value added services. </a:t>
            </a:r>
          </a:p>
          <a:p>
            <a:r>
              <a:rPr lang="en-GB" dirty="0"/>
              <a:t>Company do not have high number of defaulters. A reminder service should be introduce to remind customer about the timely repayment of their loan. </a:t>
            </a:r>
          </a:p>
          <a:p>
            <a:endParaRPr lang="en-GB" dirty="0"/>
          </a:p>
          <a:p>
            <a:pPr marL="0" indent="0">
              <a:buNone/>
            </a:pPr>
            <a:endParaRPr lang="en-GB" dirty="0"/>
          </a:p>
        </p:txBody>
      </p:sp>
    </p:spTree>
    <p:extLst>
      <p:ext uri="{BB962C8B-B14F-4D97-AF65-F5344CB8AC3E}">
        <p14:creationId xmlns:p14="http://schemas.microsoft.com/office/powerpoint/2010/main" val="4251142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Models used and outcome </a:t>
            </a:r>
            <a:br>
              <a:rPr lang="en-GB" dirty="0"/>
            </a:br>
            <a:endParaRPr lang="en-GB" dirty="0"/>
          </a:p>
        </p:txBody>
      </p:sp>
      <mc:AlternateContent xmlns:mc="http://schemas.openxmlformats.org/markup-compatibility/2006">
        <mc:Choice xmlns:cx2="http://schemas.microsoft.com/office/drawing/2015/10/21/chartex" Requires="cx2">
          <p:graphicFrame>
            <p:nvGraphicFramePr>
              <p:cNvPr id="4" name="Chart 3">
                <a:extLst>
                  <a:ext uri="{FF2B5EF4-FFF2-40B4-BE49-F238E27FC236}">
                    <a16:creationId xmlns:a16="http://schemas.microsoft.com/office/drawing/2014/main" id="{D74309A1-66B2-7A30-34B1-CF296D5898D2}"/>
                  </a:ext>
                </a:extLst>
              </p:cNvPr>
              <p:cNvGraphicFramePr/>
              <p:nvPr>
                <p:extLst>
                  <p:ext uri="{D42A27DB-BD31-4B8C-83A1-F6EECF244321}">
                    <p14:modId xmlns:p14="http://schemas.microsoft.com/office/powerpoint/2010/main" val="3960905633"/>
                  </p:ext>
                </p:extLst>
              </p:nvPr>
            </p:nvGraphicFramePr>
            <p:xfrm>
              <a:off x="1952625" y="2097088"/>
              <a:ext cx="7886700" cy="3427412"/>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4" name="Chart 3">
                <a:extLst>
                  <a:ext uri="{FF2B5EF4-FFF2-40B4-BE49-F238E27FC236}">
                    <a16:creationId xmlns:a16="http://schemas.microsoft.com/office/drawing/2014/main" id="{D74309A1-66B2-7A30-34B1-CF296D5898D2}"/>
                  </a:ext>
                </a:extLst>
              </p:cNvPr>
              <p:cNvPicPr>
                <a:picLocks noGrp="1" noRot="1" noChangeAspect="1" noMove="1" noResize="1" noEditPoints="1" noAdjustHandles="1" noChangeArrowheads="1" noChangeShapeType="1"/>
              </p:cNvPicPr>
              <p:nvPr/>
            </p:nvPicPr>
            <p:blipFill>
              <a:blip r:embed="rId3"/>
              <a:stretch>
                <a:fillRect/>
              </a:stretch>
            </p:blipFill>
            <p:spPr>
              <a:xfrm>
                <a:off x="1952625" y="2097088"/>
                <a:ext cx="7886700" cy="3427412"/>
              </a:xfrm>
              <a:prstGeom prst="rect">
                <a:avLst/>
              </a:prstGeom>
            </p:spPr>
          </p:pic>
        </mc:Fallback>
      </mc:AlternateContent>
    </p:spTree>
    <p:extLst>
      <p:ext uri="{BB962C8B-B14F-4D97-AF65-F5344CB8AC3E}">
        <p14:creationId xmlns:p14="http://schemas.microsoft.com/office/powerpoint/2010/main" val="3893211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86127-141E-114B-2B89-60A1897A5B3B}"/>
              </a:ext>
            </a:extLst>
          </p:cNvPr>
          <p:cNvSpPr>
            <a:spLocks noGrp="1"/>
          </p:cNvSpPr>
          <p:nvPr>
            <p:ph type="title"/>
          </p:nvPr>
        </p:nvSpPr>
        <p:spPr/>
        <p:txBody>
          <a:bodyPr/>
          <a:lstStyle/>
          <a:p>
            <a:r>
              <a:rPr lang="en-GB" dirty="0"/>
              <a:t>MEAN ACCURACY</a:t>
            </a:r>
            <a:endParaRPr lang="en-IN" dirty="0"/>
          </a:p>
        </p:txBody>
      </p:sp>
      <p:graphicFrame>
        <p:nvGraphicFramePr>
          <p:cNvPr id="4" name="Content Placeholder 3">
            <a:extLst>
              <a:ext uri="{FF2B5EF4-FFF2-40B4-BE49-F238E27FC236}">
                <a16:creationId xmlns:a16="http://schemas.microsoft.com/office/drawing/2014/main" id="{7ECBAD7E-536D-263A-A42D-F5D3045C2EA2}"/>
              </a:ext>
            </a:extLst>
          </p:cNvPr>
          <p:cNvGraphicFramePr>
            <a:graphicFrameLocks noGrp="1"/>
          </p:cNvGraphicFramePr>
          <p:nvPr>
            <p:ph idx="1"/>
            <p:extLst>
              <p:ext uri="{D42A27DB-BD31-4B8C-83A1-F6EECF244321}">
                <p14:modId xmlns:p14="http://schemas.microsoft.com/office/powerpoint/2010/main" val="618548401"/>
              </p:ext>
            </p:extLst>
          </p:nvPr>
        </p:nvGraphicFramePr>
        <p:xfrm>
          <a:off x="1141413" y="1666875"/>
          <a:ext cx="9906000" cy="41243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53792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64169F2-B9B1-4EB0-3B00-C8C5406E2FC3}"/>
              </a:ext>
            </a:extLst>
          </p:cNvPr>
          <p:cNvSpPr>
            <a:spLocks noGrp="1"/>
          </p:cNvSpPr>
          <p:nvPr>
            <p:ph type="subTitle" idx="1"/>
          </p:nvPr>
        </p:nvSpPr>
        <p:spPr>
          <a:xfrm>
            <a:off x="2301240" y="259080"/>
            <a:ext cx="9555480" cy="1266825"/>
          </a:xfrm>
        </p:spPr>
        <p:txBody>
          <a:bodyPr>
            <a:normAutofit/>
          </a:bodyPr>
          <a:lstStyle/>
          <a:p>
            <a:r>
              <a:rPr lang="en-GB" sz="5200" dirty="0">
                <a:solidFill>
                  <a:schemeClr val="tx1"/>
                </a:solidFill>
              </a:rPr>
              <a:t>ROC_AUC</a:t>
            </a:r>
            <a:endParaRPr lang="en-IN" sz="5200" dirty="0">
              <a:solidFill>
                <a:schemeClr val="tx1"/>
              </a:solidFill>
            </a:endParaRPr>
          </a:p>
        </p:txBody>
      </p:sp>
      <p:pic>
        <p:nvPicPr>
          <p:cNvPr id="10251" name="Picture 11">
            <a:extLst>
              <a:ext uri="{FF2B5EF4-FFF2-40B4-BE49-F238E27FC236}">
                <a16:creationId xmlns:a16="http://schemas.microsoft.com/office/drawing/2014/main" id="{F89D463E-8DE9-417B-0D46-222D439959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951" y="1348987"/>
            <a:ext cx="3123485" cy="2249557"/>
          </a:xfrm>
          <a:prstGeom prst="rect">
            <a:avLst/>
          </a:prstGeom>
          <a:noFill/>
          <a:extLst>
            <a:ext uri="{909E8E84-426E-40DD-AFC4-6F175D3DCCD1}">
              <a14:hiddenFill xmlns:a14="http://schemas.microsoft.com/office/drawing/2010/main">
                <a:solidFill>
                  <a:srgbClr val="FFFFFF"/>
                </a:solidFill>
              </a14:hiddenFill>
            </a:ext>
          </a:extLst>
        </p:spPr>
      </p:pic>
      <p:pic>
        <p:nvPicPr>
          <p:cNvPr id="10253" name="Picture 13">
            <a:extLst>
              <a:ext uri="{FF2B5EF4-FFF2-40B4-BE49-F238E27FC236}">
                <a16:creationId xmlns:a16="http://schemas.microsoft.com/office/drawing/2014/main" id="{09FA38A4-473C-4B9E-948B-F8AF2DE082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7546" y="1338634"/>
            <a:ext cx="3123485" cy="2249557"/>
          </a:xfrm>
          <a:prstGeom prst="rect">
            <a:avLst/>
          </a:prstGeom>
          <a:noFill/>
          <a:extLst>
            <a:ext uri="{909E8E84-426E-40DD-AFC4-6F175D3DCCD1}">
              <a14:hiddenFill xmlns:a14="http://schemas.microsoft.com/office/drawing/2010/main">
                <a:solidFill>
                  <a:srgbClr val="FFFFFF"/>
                </a:solidFill>
              </a14:hiddenFill>
            </a:ext>
          </a:extLst>
        </p:spPr>
      </p:pic>
      <p:pic>
        <p:nvPicPr>
          <p:cNvPr id="10255" name="Picture 15">
            <a:extLst>
              <a:ext uri="{FF2B5EF4-FFF2-40B4-BE49-F238E27FC236}">
                <a16:creationId xmlns:a16="http://schemas.microsoft.com/office/drawing/2014/main" id="{6FB6E3AB-7A3A-EEBB-3097-7B84211C5E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4141" y="1364862"/>
            <a:ext cx="3004899" cy="2164150"/>
          </a:xfrm>
          <a:prstGeom prst="rect">
            <a:avLst/>
          </a:prstGeom>
          <a:noFill/>
          <a:extLst>
            <a:ext uri="{909E8E84-426E-40DD-AFC4-6F175D3DCCD1}">
              <a14:hiddenFill xmlns:a14="http://schemas.microsoft.com/office/drawing/2010/main">
                <a:solidFill>
                  <a:srgbClr val="FFFFFF"/>
                </a:solidFill>
              </a14:hiddenFill>
            </a:ext>
          </a:extLst>
        </p:spPr>
      </p:pic>
      <p:pic>
        <p:nvPicPr>
          <p:cNvPr id="10257" name="Picture 17">
            <a:extLst>
              <a:ext uri="{FF2B5EF4-FFF2-40B4-BE49-F238E27FC236}">
                <a16:creationId xmlns:a16="http://schemas.microsoft.com/office/drawing/2014/main" id="{E3CF130D-161E-F180-22B2-91C05C0024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7470" y="4171950"/>
            <a:ext cx="3369822" cy="24269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Chart 6">
            <a:extLst>
              <a:ext uri="{FF2B5EF4-FFF2-40B4-BE49-F238E27FC236}">
                <a16:creationId xmlns:a16="http://schemas.microsoft.com/office/drawing/2014/main" id="{0A9A40F2-237D-CC8A-0420-8A7B6CE60B2C}"/>
              </a:ext>
            </a:extLst>
          </p:cNvPr>
          <p:cNvGraphicFramePr>
            <a:graphicFrameLocks/>
          </p:cNvGraphicFramePr>
          <p:nvPr>
            <p:extLst>
              <p:ext uri="{D42A27DB-BD31-4B8C-83A1-F6EECF244321}">
                <p14:modId xmlns:p14="http://schemas.microsoft.com/office/powerpoint/2010/main" val="2534868063"/>
              </p:ext>
            </p:extLst>
          </p:nvPr>
        </p:nvGraphicFramePr>
        <p:xfrm>
          <a:off x="6563439" y="4171950"/>
          <a:ext cx="4885611" cy="216415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029052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a:t>
            </a:r>
          </a:p>
        </p:txBody>
      </p:sp>
      <p:sp>
        <p:nvSpPr>
          <p:cNvPr id="3" name="Content Placeholder 2"/>
          <p:cNvSpPr>
            <a:spLocks noGrp="1"/>
          </p:cNvSpPr>
          <p:nvPr>
            <p:ph idx="1"/>
          </p:nvPr>
        </p:nvSpPr>
        <p:spPr>
          <a:xfrm>
            <a:off x="746543" y="2304173"/>
            <a:ext cx="10554574" cy="4055683"/>
          </a:xfrm>
        </p:spPr>
        <p:txBody>
          <a:bodyPr>
            <a:normAutofit fontScale="77500" lnSpcReduction="20000"/>
          </a:bodyPr>
          <a:lstStyle/>
          <a:p>
            <a:r>
              <a:rPr lang="en-US" dirty="0"/>
              <a:t>A Microfinance Institution (MFI) is an organization that offers financial services to low income populations</a:t>
            </a:r>
          </a:p>
          <a:p>
            <a:r>
              <a:rPr lang="en-US" dirty="0"/>
              <a:t>Microfinance is widely accepted as a poverty-reduction tool, representing $70 billion in outstanding loans and a global outreach of 200 million clients.</a:t>
            </a:r>
          </a:p>
          <a:p>
            <a:r>
              <a:rPr lang="en-US" dirty="0"/>
              <a:t>They are working with one such client that is in Telecom Industry. They are a fixed wireless telecommunications network provider.</a:t>
            </a:r>
          </a:p>
          <a:p>
            <a:r>
              <a:rPr lang="en-US" dirty="0"/>
              <a:t>They are collaborating with an MFI to provide micro-credit on mobile balances to be paid back in 5 days</a:t>
            </a:r>
          </a:p>
          <a:p>
            <a:r>
              <a:rPr lang="en-US" dirty="0"/>
              <a:t>The loan amount of 5 and 10 (in Indonesian Rupiah), payback amount should be 6 and 12 (in Indonesian Rupiah) respectively.</a:t>
            </a:r>
          </a:p>
          <a:p>
            <a:r>
              <a:rPr lang="en-US" dirty="0"/>
              <a:t>In order to improve the selection of customers for the credit, the client wants some predictions that could help them in further investment and improvement in selection of customers. </a:t>
            </a:r>
            <a:endParaRPr lang="en-GB" dirty="0"/>
          </a:p>
          <a:p>
            <a:endParaRPr lang="en-GB" dirty="0"/>
          </a:p>
        </p:txBody>
      </p:sp>
    </p:spTree>
    <p:extLst>
      <p:ext uri="{BB962C8B-B14F-4D97-AF65-F5344CB8AC3E}">
        <p14:creationId xmlns:p14="http://schemas.microsoft.com/office/powerpoint/2010/main" val="2396694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30D68-BD08-EE1B-0F20-13EAC3575C81}"/>
              </a:ext>
            </a:extLst>
          </p:cNvPr>
          <p:cNvSpPr>
            <a:spLocks noGrp="1"/>
          </p:cNvSpPr>
          <p:nvPr>
            <p:ph type="title"/>
          </p:nvPr>
        </p:nvSpPr>
        <p:spPr/>
        <p:txBody>
          <a:bodyPr/>
          <a:lstStyle/>
          <a:p>
            <a:r>
              <a:rPr lang="en-IN" dirty="0"/>
              <a:t>STUDY COMPARISON SCORE</a:t>
            </a:r>
          </a:p>
        </p:txBody>
      </p:sp>
      <p:pic>
        <p:nvPicPr>
          <p:cNvPr id="5" name="Picture 4">
            <a:extLst>
              <a:ext uri="{FF2B5EF4-FFF2-40B4-BE49-F238E27FC236}">
                <a16:creationId xmlns:a16="http://schemas.microsoft.com/office/drawing/2014/main" id="{154AE98E-1288-DCAC-DE51-5DCD5E2816B7}"/>
              </a:ext>
            </a:extLst>
          </p:cNvPr>
          <p:cNvPicPr>
            <a:picLocks noChangeAspect="1"/>
          </p:cNvPicPr>
          <p:nvPr/>
        </p:nvPicPr>
        <p:blipFill>
          <a:blip r:embed="rId2"/>
          <a:stretch>
            <a:fillRect/>
          </a:stretch>
        </p:blipFill>
        <p:spPr>
          <a:xfrm>
            <a:off x="2216899" y="2249486"/>
            <a:ext cx="8259408" cy="2511427"/>
          </a:xfrm>
          <a:prstGeom prst="rect">
            <a:avLst/>
          </a:prstGeom>
        </p:spPr>
      </p:pic>
    </p:spTree>
    <p:extLst>
      <p:ext uri="{BB962C8B-B14F-4D97-AF65-F5344CB8AC3E}">
        <p14:creationId xmlns:p14="http://schemas.microsoft.com/office/powerpoint/2010/main" val="120591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588" y="170330"/>
            <a:ext cx="9950824" cy="1541930"/>
          </a:xfrm>
          <a:scene3d>
            <a:camera prst="orthographicFront"/>
            <a:lightRig rig="threePt" dir="t"/>
          </a:scene3d>
          <a:sp3d>
            <a:bevelT/>
          </a:sp3d>
        </p:spPr>
        <p:txBody>
          <a:bodyPr/>
          <a:lstStyle/>
          <a:p>
            <a:r>
              <a:rPr lang="en-GB" dirty="0"/>
              <a:t>FINAL Model Selection</a:t>
            </a:r>
          </a:p>
        </p:txBody>
      </p:sp>
      <p:sp>
        <p:nvSpPr>
          <p:cNvPr id="3" name="Content Placeholder 2"/>
          <p:cNvSpPr>
            <a:spLocks noGrp="1"/>
          </p:cNvSpPr>
          <p:nvPr>
            <p:ph idx="1"/>
          </p:nvPr>
        </p:nvSpPr>
        <p:spPr>
          <a:xfrm>
            <a:off x="1120588" y="1434353"/>
            <a:ext cx="10452847" cy="1398494"/>
          </a:xfrm>
          <a:scene3d>
            <a:camera prst="orthographicFront"/>
            <a:lightRig rig="threePt" dir="t"/>
          </a:scene3d>
          <a:sp3d>
            <a:bevelT w="139700" prst="cross"/>
          </a:sp3d>
        </p:spPr>
        <p:txBody>
          <a:bodyPr>
            <a:normAutofit/>
          </a:bodyPr>
          <a:lstStyle/>
          <a:p>
            <a:r>
              <a:rPr lang="en-GB" sz="2000" dirty="0"/>
              <a:t>From all the model Random Forest has given us the best output of accuracy of 90.50% with ROC_AUC score of 61.30%. </a:t>
            </a:r>
          </a:p>
          <a:p>
            <a:r>
              <a:rPr lang="en-GB" sz="2000" b="1" dirty="0"/>
              <a:t>The lower ROC_AUC score is because our data is highly imbalanced. </a:t>
            </a:r>
            <a:endParaRPr lang="en-GB" sz="2000" dirty="0"/>
          </a:p>
        </p:txBody>
      </p:sp>
      <p:pic>
        <p:nvPicPr>
          <p:cNvPr id="4" name="Picture 3"/>
          <p:cNvPicPr>
            <a:picLocks noChangeAspect="1"/>
          </p:cNvPicPr>
          <p:nvPr/>
        </p:nvPicPr>
        <p:blipFill>
          <a:blip r:embed="rId2"/>
          <a:stretch>
            <a:fillRect/>
          </a:stretch>
        </p:blipFill>
        <p:spPr>
          <a:xfrm>
            <a:off x="3526085" y="2976283"/>
            <a:ext cx="4827268" cy="3012188"/>
          </a:xfrm>
          <a:prstGeom prst="rect">
            <a:avLst/>
          </a:prstGeom>
        </p:spPr>
      </p:pic>
    </p:spTree>
    <p:extLst>
      <p:ext uri="{BB962C8B-B14F-4D97-AF65-F5344CB8AC3E}">
        <p14:creationId xmlns:p14="http://schemas.microsoft.com/office/powerpoint/2010/main" val="4077917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 </a:t>
            </a:r>
            <a:br>
              <a:rPr lang="en-GB" dirty="0"/>
            </a:br>
            <a:br>
              <a:rPr lang="en-GB" dirty="0"/>
            </a:br>
            <a:r>
              <a:rPr lang="en-GB" sz="2400" cap="none" dirty="0"/>
              <a:t>Scope For Improvement</a:t>
            </a:r>
            <a:endParaRPr lang="en-GB" dirty="0"/>
          </a:p>
        </p:txBody>
      </p:sp>
      <p:sp>
        <p:nvSpPr>
          <p:cNvPr id="3" name="Content Placeholder 2"/>
          <p:cNvSpPr>
            <a:spLocks noGrp="1"/>
          </p:cNvSpPr>
          <p:nvPr>
            <p:ph idx="1"/>
          </p:nvPr>
        </p:nvSpPr>
        <p:spPr>
          <a:xfrm>
            <a:off x="1210235" y="3182471"/>
            <a:ext cx="9837176" cy="2608730"/>
          </a:xfrm>
        </p:spPr>
        <p:txBody>
          <a:bodyPr>
            <a:normAutofit/>
          </a:bodyPr>
          <a:lstStyle/>
          <a:p>
            <a:r>
              <a:rPr lang="en-GB" sz="2000" dirty="0"/>
              <a:t>Since its class imbalance we can use oversampling and under sampling using SMOTE and </a:t>
            </a:r>
            <a:r>
              <a:rPr lang="en-GB" sz="2000" dirty="0" err="1"/>
              <a:t>NearMiss</a:t>
            </a:r>
            <a:r>
              <a:rPr lang="en-GB" sz="2000" dirty="0"/>
              <a:t> respectively to check if that can offer me a better result. </a:t>
            </a:r>
          </a:p>
          <a:p>
            <a:r>
              <a:rPr lang="en-GB" sz="2000" dirty="0"/>
              <a:t>Feature extraction if possible to give us the best results.</a:t>
            </a:r>
          </a:p>
        </p:txBody>
      </p:sp>
    </p:spTree>
    <p:extLst>
      <p:ext uri="{BB962C8B-B14F-4D97-AF65-F5344CB8AC3E}">
        <p14:creationId xmlns:p14="http://schemas.microsoft.com/office/powerpoint/2010/main" val="3370443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6329" y="2250141"/>
            <a:ext cx="8591082" cy="2850777"/>
          </a:xfrm>
        </p:spPr>
        <p:txBody>
          <a:bodyPr>
            <a:normAutofit/>
          </a:bodyPr>
          <a:lstStyle/>
          <a:p>
            <a:r>
              <a:rPr lang="en-GB" dirty="0"/>
              <a:t>			Thank You</a:t>
            </a:r>
          </a:p>
        </p:txBody>
      </p:sp>
    </p:spTree>
    <p:extLst>
      <p:ext uri="{BB962C8B-B14F-4D97-AF65-F5344CB8AC3E}">
        <p14:creationId xmlns:p14="http://schemas.microsoft.com/office/powerpoint/2010/main" val="3907983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809D9-D69C-39F2-1823-80095AAD5E3A}"/>
              </a:ext>
            </a:extLst>
          </p:cNvPr>
          <p:cNvSpPr>
            <a:spLocks noGrp="1"/>
          </p:cNvSpPr>
          <p:nvPr>
            <p:ph type="ctrTitle"/>
          </p:nvPr>
        </p:nvSpPr>
        <p:spPr>
          <a:xfrm>
            <a:off x="1876424" y="1122363"/>
            <a:ext cx="7276541" cy="733331"/>
          </a:xfrm>
        </p:spPr>
        <p:txBody>
          <a:bodyPr>
            <a:normAutofit fontScale="90000"/>
          </a:bodyPr>
          <a:lstStyle/>
          <a:p>
            <a:r>
              <a:rPr lang="en-IN" dirty="0"/>
              <a:t>Problem statement</a:t>
            </a:r>
          </a:p>
        </p:txBody>
      </p:sp>
      <p:sp>
        <p:nvSpPr>
          <p:cNvPr id="3" name="Subtitle 2">
            <a:extLst>
              <a:ext uri="{FF2B5EF4-FFF2-40B4-BE49-F238E27FC236}">
                <a16:creationId xmlns:a16="http://schemas.microsoft.com/office/drawing/2014/main" id="{C8B241D1-F568-163E-CBD9-3DE1C2F182D1}"/>
              </a:ext>
            </a:extLst>
          </p:cNvPr>
          <p:cNvSpPr>
            <a:spLocks noGrp="1"/>
          </p:cNvSpPr>
          <p:nvPr>
            <p:ph type="subTitle" idx="1"/>
          </p:nvPr>
        </p:nvSpPr>
        <p:spPr>
          <a:xfrm>
            <a:off x="1876424" y="2779060"/>
            <a:ext cx="10001811" cy="2223248"/>
          </a:xfrm>
        </p:spPr>
        <p:txBody>
          <a:bodyPr>
            <a:normAutofit/>
          </a:bodyPr>
          <a:lstStyle/>
          <a:p>
            <a:r>
              <a:rPr lang="en-US" b="1" i="0" cap="none" dirty="0">
                <a:solidFill>
                  <a:srgbClr val="000000"/>
                </a:solidFill>
                <a:effectLst/>
                <a:latin typeface="Helvetica Neue"/>
              </a:rPr>
              <a:t>The idea of this project is to build a model which can be used to predict in terms of a probability for each loan transaction, whether the customer will be paying back the loaned amount within 5 days of insurance of loan or not.</a:t>
            </a:r>
          </a:p>
          <a:p>
            <a:endParaRPr lang="en-IN" dirty="0"/>
          </a:p>
        </p:txBody>
      </p:sp>
    </p:spTree>
    <p:extLst>
      <p:ext uri="{BB962C8B-B14F-4D97-AF65-F5344CB8AC3E}">
        <p14:creationId xmlns:p14="http://schemas.microsoft.com/office/powerpoint/2010/main" val="1060234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 Objective</a:t>
            </a:r>
          </a:p>
        </p:txBody>
      </p:sp>
      <p:sp>
        <p:nvSpPr>
          <p:cNvPr id="3" name="Content Placeholder 2"/>
          <p:cNvSpPr>
            <a:spLocks noGrp="1"/>
          </p:cNvSpPr>
          <p:nvPr>
            <p:ph idx="1"/>
          </p:nvPr>
        </p:nvSpPr>
        <p:spPr/>
        <p:txBody>
          <a:bodyPr/>
          <a:lstStyle/>
          <a:p>
            <a:r>
              <a:rPr lang="en-US" dirty="0"/>
              <a:t>Build a model which can be used to predict in terms of a probability for each loan transaction, whether the customer will be paying back the loaned amount within 5 days of insurance of loan.</a:t>
            </a:r>
            <a:endParaRPr lang="en-GB" dirty="0"/>
          </a:p>
        </p:txBody>
      </p:sp>
    </p:spTree>
    <p:extLst>
      <p:ext uri="{BB962C8B-B14F-4D97-AF65-F5344CB8AC3E}">
        <p14:creationId xmlns:p14="http://schemas.microsoft.com/office/powerpoint/2010/main" val="2387387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Approach</a:t>
            </a:r>
          </a:p>
        </p:txBody>
      </p:sp>
      <p:sp>
        <p:nvSpPr>
          <p:cNvPr id="3" name="Content Placeholder 2"/>
          <p:cNvSpPr>
            <a:spLocks noGrp="1"/>
          </p:cNvSpPr>
          <p:nvPr>
            <p:ph idx="1"/>
          </p:nvPr>
        </p:nvSpPr>
        <p:spPr/>
        <p:txBody>
          <a:bodyPr/>
          <a:lstStyle/>
          <a:p>
            <a:r>
              <a:rPr lang="en-GB" dirty="0"/>
              <a:t>Study the data set provided by the client</a:t>
            </a:r>
          </a:p>
          <a:p>
            <a:r>
              <a:rPr lang="en-GB" dirty="0"/>
              <a:t>Understand the key feature and learn customer behaviour</a:t>
            </a:r>
          </a:p>
          <a:p>
            <a:r>
              <a:rPr lang="en-GB" dirty="0"/>
              <a:t>Visualize pattern</a:t>
            </a:r>
          </a:p>
          <a:p>
            <a:r>
              <a:rPr lang="en-GB" dirty="0"/>
              <a:t>Abstract best feature to fit the model</a:t>
            </a:r>
          </a:p>
          <a:p>
            <a:r>
              <a:rPr lang="en-GB" dirty="0"/>
              <a:t>Create multiple model and do proper </a:t>
            </a:r>
            <a:r>
              <a:rPr lang="en-GB" dirty="0" err="1"/>
              <a:t>Hyperparameter</a:t>
            </a:r>
            <a:r>
              <a:rPr lang="en-GB" dirty="0"/>
              <a:t> tuning and choose the right evaluation metrics to finalize the model.</a:t>
            </a:r>
          </a:p>
        </p:txBody>
      </p:sp>
    </p:spTree>
    <p:extLst>
      <p:ext uri="{BB962C8B-B14F-4D97-AF65-F5344CB8AC3E}">
        <p14:creationId xmlns:p14="http://schemas.microsoft.com/office/powerpoint/2010/main" val="446933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976E-D5EE-ECD9-34CA-E930117D2102}"/>
              </a:ext>
            </a:extLst>
          </p:cNvPr>
          <p:cNvSpPr>
            <a:spLocks noGrp="1"/>
          </p:cNvSpPr>
          <p:nvPr>
            <p:ph type="title"/>
          </p:nvPr>
        </p:nvSpPr>
        <p:spPr/>
        <p:txBody>
          <a:bodyPr/>
          <a:lstStyle/>
          <a:p>
            <a:r>
              <a:rPr lang="en-IN" dirty="0"/>
              <a:t>EDA AND VISUALISATIONS</a:t>
            </a:r>
          </a:p>
        </p:txBody>
      </p:sp>
      <p:pic>
        <p:nvPicPr>
          <p:cNvPr id="1026" name="Picture 2">
            <a:extLst>
              <a:ext uri="{FF2B5EF4-FFF2-40B4-BE49-F238E27FC236}">
                <a16:creationId xmlns:a16="http://schemas.microsoft.com/office/drawing/2014/main" id="{A71FE351-A175-BEA8-A0EA-D55FDD5298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50902" y="1917582"/>
            <a:ext cx="5180952" cy="33269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9FF4998-DF75-2794-8E5C-77FAB031CA64}"/>
              </a:ext>
            </a:extLst>
          </p:cNvPr>
          <p:cNvSpPr txBox="1"/>
          <p:nvPr/>
        </p:nvSpPr>
        <p:spPr>
          <a:xfrm>
            <a:off x="1676400" y="3244335"/>
            <a:ext cx="10040471" cy="3139321"/>
          </a:xfrm>
          <a:prstGeom prst="rect">
            <a:avLst/>
          </a:prstGeom>
          <a:noFill/>
        </p:spPr>
        <p:txBody>
          <a:bodyPr wrap="square">
            <a:spAutoFit/>
          </a:bodyPr>
          <a:lstStyle/>
          <a:p>
            <a:endParaRPr lang="en-US" b="0" i="0" dirty="0">
              <a:solidFill>
                <a:srgbClr val="000000"/>
              </a:solidFill>
              <a:effectLst/>
              <a:latin typeface="Helvetica Neue"/>
            </a:endParaRPr>
          </a:p>
          <a:p>
            <a:endParaRPr lang="en-US" dirty="0">
              <a:solidFill>
                <a:srgbClr val="000000"/>
              </a:solidFill>
              <a:latin typeface="Helvetica Neue"/>
            </a:endParaRPr>
          </a:p>
          <a:p>
            <a:endParaRPr lang="en-US" b="0" i="0" dirty="0">
              <a:solidFill>
                <a:srgbClr val="000000"/>
              </a:solidFill>
              <a:effectLst/>
              <a:latin typeface="Helvetica Neue"/>
            </a:endParaRPr>
          </a:p>
          <a:p>
            <a:endParaRPr lang="en-US" dirty="0">
              <a:solidFill>
                <a:srgbClr val="000000"/>
              </a:solidFill>
              <a:latin typeface="Helvetica Neue"/>
            </a:endParaRPr>
          </a:p>
          <a:p>
            <a:endParaRPr lang="en-US" b="0" i="0" dirty="0">
              <a:solidFill>
                <a:srgbClr val="000000"/>
              </a:solidFill>
              <a:effectLst/>
              <a:latin typeface="Helvetica Neue"/>
            </a:endParaRPr>
          </a:p>
          <a:p>
            <a:endParaRPr lang="en-US" dirty="0">
              <a:solidFill>
                <a:srgbClr val="000000"/>
              </a:solidFill>
              <a:latin typeface="Helvetica Neue"/>
            </a:endParaRPr>
          </a:p>
          <a:p>
            <a:endParaRPr lang="en-US" b="0" i="0" dirty="0">
              <a:solidFill>
                <a:srgbClr val="000000"/>
              </a:solidFill>
              <a:effectLst/>
              <a:latin typeface="Helvetica Neue"/>
            </a:endParaRPr>
          </a:p>
          <a:p>
            <a:endParaRPr lang="en-US" dirty="0">
              <a:solidFill>
                <a:srgbClr val="000000"/>
              </a:solidFill>
              <a:latin typeface="Helvetica Neue"/>
            </a:endParaRPr>
          </a:p>
          <a:p>
            <a:endParaRPr lang="en-US" b="0" i="0" dirty="0">
              <a:solidFill>
                <a:srgbClr val="000000"/>
              </a:solidFill>
              <a:effectLst/>
              <a:latin typeface="Helvetica Neue"/>
            </a:endParaRPr>
          </a:p>
          <a:p>
            <a:endParaRPr lang="en-US" dirty="0">
              <a:solidFill>
                <a:srgbClr val="000000"/>
              </a:solidFill>
              <a:latin typeface="Helvetica Neue"/>
            </a:endParaRPr>
          </a:p>
          <a:p>
            <a:r>
              <a:rPr lang="en-US" b="0" i="0" dirty="0">
                <a:solidFill>
                  <a:schemeClr val="accent6">
                    <a:lumMod val="20000"/>
                    <a:lumOff val="80000"/>
                  </a:schemeClr>
                </a:solidFill>
                <a:effectLst/>
                <a:latin typeface="Helvetica Neue"/>
              </a:rPr>
              <a:t>Label is our target variable and it is clearly imbalance.</a:t>
            </a:r>
            <a:endParaRPr lang="en-IN" dirty="0">
              <a:solidFill>
                <a:schemeClr val="accent6">
                  <a:lumMod val="20000"/>
                  <a:lumOff val="80000"/>
                </a:schemeClr>
              </a:solidFill>
            </a:endParaRPr>
          </a:p>
        </p:txBody>
      </p:sp>
    </p:spTree>
    <p:extLst>
      <p:ext uri="{BB962C8B-B14F-4D97-AF65-F5344CB8AC3E}">
        <p14:creationId xmlns:p14="http://schemas.microsoft.com/office/powerpoint/2010/main" val="3859055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C3DFE-8673-E99F-EFBB-3582E6719EB5}"/>
              </a:ext>
            </a:extLst>
          </p:cNvPr>
          <p:cNvSpPr>
            <a:spLocks noGrp="1"/>
          </p:cNvSpPr>
          <p:nvPr>
            <p:ph type="title"/>
          </p:nvPr>
        </p:nvSpPr>
        <p:spPr/>
        <p:txBody>
          <a:bodyPr/>
          <a:lstStyle/>
          <a:p>
            <a:r>
              <a:rPr lang="en-IN" dirty="0"/>
              <a:t>EDA AND VISUALISATIONS</a:t>
            </a:r>
          </a:p>
        </p:txBody>
      </p:sp>
      <p:sp>
        <p:nvSpPr>
          <p:cNvPr id="3" name="Content Placeholder 2">
            <a:extLst>
              <a:ext uri="{FF2B5EF4-FFF2-40B4-BE49-F238E27FC236}">
                <a16:creationId xmlns:a16="http://schemas.microsoft.com/office/drawing/2014/main" id="{9DC3DDCC-8FCD-A50A-ECCF-F6C74B31219B}"/>
              </a:ext>
            </a:extLst>
          </p:cNvPr>
          <p:cNvSpPr>
            <a:spLocks noGrp="1"/>
          </p:cNvSpPr>
          <p:nvPr>
            <p:ph idx="1"/>
          </p:nvPr>
        </p:nvSpPr>
        <p:spPr>
          <a:xfrm>
            <a:off x="1452281" y="3428999"/>
            <a:ext cx="9595129" cy="2980766"/>
          </a:xfrm>
        </p:spPr>
        <p:txBody>
          <a:bodyPr>
            <a:normAutofit fontScale="85000" lnSpcReduction="20000"/>
          </a:bodyPr>
          <a:lstStyle/>
          <a:p>
            <a:pPr marL="0" indent="0">
              <a:buNone/>
            </a:pPr>
            <a:endParaRPr lang="en-US" b="0" i="0" dirty="0">
              <a:effectLst/>
              <a:latin typeface="Helvetica Neue"/>
            </a:endParaRPr>
          </a:p>
          <a:p>
            <a:pPr marL="0" indent="0">
              <a:buNone/>
            </a:pPr>
            <a:endParaRPr lang="en-US" dirty="0">
              <a:latin typeface="Helvetica Neue"/>
            </a:endParaRPr>
          </a:p>
          <a:p>
            <a:pPr marL="0" indent="0">
              <a:buNone/>
            </a:pPr>
            <a:endParaRPr lang="en-US" b="0" i="0" dirty="0">
              <a:effectLst/>
              <a:latin typeface="Helvetica Neue"/>
            </a:endParaRPr>
          </a:p>
          <a:p>
            <a:pPr marL="0" indent="0">
              <a:buNone/>
            </a:pPr>
            <a:endParaRPr lang="en-US" dirty="0">
              <a:latin typeface="Helvetica Neue"/>
            </a:endParaRPr>
          </a:p>
          <a:p>
            <a:pPr marL="0" indent="0">
              <a:buNone/>
            </a:pPr>
            <a:endParaRPr lang="en-US" b="0" i="0" dirty="0">
              <a:effectLst/>
              <a:latin typeface="Helvetica Neue"/>
            </a:endParaRPr>
          </a:p>
          <a:p>
            <a:pPr marL="0" indent="0">
              <a:buNone/>
            </a:pPr>
            <a:r>
              <a:rPr lang="en-US" b="0" i="0" dirty="0">
                <a:effectLst/>
                <a:latin typeface="Helvetica Neue"/>
              </a:rPr>
              <a:t>The above data shows that customer who </a:t>
            </a:r>
            <a:r>
              <a:rPr lang="en-US" b="0" i="0" dirty="0" err="1">
                <a:effectLst/>
                <a:latin typeface="Helvetica Neue"/>
              </a:rPr>
              <a:t>maitains</a:t>
            </a:r>
            <a:r>
              <a:rPr lang="en-US" b="0" i="0" dirty="0">
                <a:effectLst/>
                <a:latin typeface="Helvetica Neue"/>
              </a:rPr>
              <a:t> balance of over 50000 in last 30 days is less likely to default the loan</a:t>
            </a:r>
            <a:endParaRPr lang="en-IN" dirty="0"/>
          </a:p>
        </p:txBody>
      </p:sp>
      <p:pic>
        <p:nvPicPr>
          <p:cNvPr id="2050" name="Picture 2">
            <a:extLst>
              <a:ext uri="{FF2B5EF4-FFF2-40B4-BE49-F238E27FC236}">
                <a16:creationId xmlns:a16="http://schemas.microsoft.com/office/drawing/2014/main" id="{CB4FF6F2-8AA9-822B-01A5-0CAFA6ECF5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820395"/>
            <a:ext cx="4459381"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851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20BC5-7208-8325-57B1-548888D5E0EE}"/>
              </a:ext>
            </a:extLst>
          </p:cNvPr>
          <p:cNvSpPr>
            <a:spLocks noGrp="1"/>
          </p:cNvSpPr>
          <p:nvPr>
            <p:ph type="title"/>
          </p:nvPr>
        </p:nvSpPr>
        <p:spPr/>
        <p:txBody>
          <a:bodyPr/>
          <a:lstStyle/>
          <a:p>
            <a:r>
              <a:rPr lang="en-IN" dirty="0"/>
              <a:t>EDA AND VISUALISATIONS</a:t>
            </a:r>
          </a:p>
        </p:txBody>
      </p:sp>
      <p:pic>
        <p:nvPicPr>
          <p:cNvPr id="3074" name="Picture 2">
            <a:extLst>
              <a:ext uri="{FF2B5EF4-FFF2-40B4-BE49-F238E27FC236}">
                <a16:creationId xmlns:a16="http://schemas.microsoft.com/office/drawing/2014/main" id="{D0CDCF2F-2095-697F-D143-BECDB647B8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99012" y="1658144"/>
            <a:ext cx="4512469" cy="35417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6F2E597-2A72-0A31-9DD3-F424DFCB5B57}"/>
              </a:ext>
            </a:extLst>
          </p:cNvPr>
          <p:cNvSpPr txBox="1"/>
          <p:nvPr/>
        </p:nvSpPr>
        <p:spPr>
          <a:xfrm>
            <a:off x="1425388" y="3428999"/>
            <a:ext cx="7714129" cy="2585323"/>
          </a:xfrm>
          <a:prstGeom prst="rect">
            <a:avLst/>
          </a:prstGeom>
          <a:noFill/>
        </p:spPr>
        <p:txBody>
          <a:bodyPr wrap="square">
            <a:spAutoFit/>
          </a:bodyPr>
          <a:lstStyle/>
          <a:p>
            <a:endParaRPr lang="en-US" b="0" i="0" dirty="0">
              <a:effectLst/>
              <a:latin typeface="Helvetica Neue"/>
            </a:endParaRPr>
          </a:p>
          <a:p>
            <a:endParaRPr lang="en-US" dirty="0">
              <a:latin typeface="Helvetica Neue"/>
            </a:endParaRPr>
          </a:p>
          <a:p>
            <a:endParaRPr lang="en-US" b="0" i="0" dirty="0">
              <a:effectLst/>
              <a:latin typeface="Helvetica Neue"/>
            </a:endParaRPr>
          </a:p>
          <a:p>
            <a:endParaRPr lang="en-US" dirty="0">
              <a:latin typeface="Helvetica Neue"/>
            </a:endParaRPr>
          </a:p>
          <a:p>
            <a:endParaRPr lang="en-US" b="0" i="0" dirty="0">
              <a:effectLst/>
              <a:latin typeface="Helvetica Neue"/>
            </a:endParaRPr>
          </a:p>
          <a:p>
            <a:endParaRPr lang="en-US" dirty="0">
              <a:latin typeface="Helvetica Neue"/>
            </a:endParaRPr>
          </a:p>
          <a:p>
            <a:endParaRPr lang="en-US" b="0" i="0" dirty="0">
              <a:effectLst/>
              <a:latin typeface="Helvetica Neue"/>
            </a:endParaRPr>
          </a:p>
          <a:p>
            <a:r>
              <a:rPr lang="en-US" b="0" i="0" dirty="0">
                <a:effectLst/>
                <a:latin typeface="Helvetica Neue"/>
              </a:rPr>
              <a:t>The above data shows that customer who </a:t>
            </a:r>
            <a:r>
              <a:rPr lang="en-US" b="0" i="0" dirty="0" err="1">
                <a:effectLst/>
                <a:latin typeface="Helvetica Neue"/>
              </a:rPr>
              <a:t>maitains</a:t>
            </a:r>
            <a:r>
              <a:rPr lang="en-US" b="0" i="0" dirty="0">
                <a:effectLst/>
                <a:latin typeface="Helvetica Neue"/>
              </a:rPr>
              <a:t> balance of over 50000 in last 90 days is less likely to default the loan</a:t>
            </a:r>
            <a:endParaRPr lang="en-IN" dirty="0"/>
          </a:p>
        </p:txBody>
      </p:sp>
    </p:spTree>
    <p:extLst>
      <p:ext uri="{BB962C8B-B14F-4D97-AF65-F5344CB8AC3E}">
        <p14:creationId xmlns:p14="http://schemas.microsoft.com/office/powerpoint/2010/main" val="1982664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D70E2-A9F2-BD82-5359-0BADB0A02406}"/>
              </a:ext>
            </a:extLst>
          </p:cNvPr>
          <p:cNvSpPr>
            <a:spLocks noGrp="1"/>
          </p:cNvSpPr>
          <p:nvPr>
            <p:ph type="title"/>
          </p:nvPr>
        </p:nvSpPr>
        <p:spPr/>
        <p:txBody>
          <a:bodyPr/>
          <a:lstStyle/>
          <a:p>
            <a:r>
              <a:rPr lang="en-IN" dirty="0"/>
              <a:t>EDA AND VISUALISATIONS</a:t>
            </a:r>
          </a:p>
        </p:txBody>
      </p:sp>
      <p:pic>
        <p:nvPicPr>
          <p:cNvPr id="4098" name="Picture 2">
            <a:extLst>
              <a:ext uri="{FF2B5EF4-FFF2-40B4-BE49-F238E27FC236}">
                <a16:creationId xmlns:a16="http://schemas.microsoft.com/office/drawing/2014/main" id="{17F61F7F-17DA-6387-E80D-865845C665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52165" y="2249488"/>
            <a:ext cx="5117942" cy="35417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6A12C17-C31E-07D1-438B-0D815C992900}"/>
              </a:ext>
            </a:extLst>
          </p:cNvPr>
          <p:cNvSpPr txBox="1"/>
          <p:nvPr/>
        </p:nvSpPr>
        <p:spPr>
          <a:xfrm>
            <a:off x="1586753" y="3105835"/>
            <a:ext cx="7552764" cy="3139321"/>
          </a:xfrm>
          <a:prstGeom prst="rect">
            <a:avLst/>
          </a:prstGeom>
          <a:noFill/>
        </p:spPr>
        <p:txBody>
          <a:bodyPr wrap="square">
            <a:spAutoFit/>
          </a:bodyPr>
          <a:lstStyle/>
          <a:p>
            <a:endParaRPr lang="en-US" b="0" i="0" dirty="0">
              <a:effectLst/>
              <a:latin typeface="Helvetica Neue"/>
            </a:endParaRPr>
          </a:p>
          <a:p>
            <a:endParaRPr lang="en-US" dirty="0">
              <a:latin typeface="Helvetica Neue"/>
            </a:endParaRPr>
          </a:p>
          <a:p>
            <a:endParaRPr lang="en-US" b="0" i="0" dirty="0">
              <a:effectLst/>
              <a:latin typeface="Helvetica Neue"/>
            </a:endParaRPr>
          </a:p>
          <a:p>
            <a:endParaRPr lang="en-US" dirty="0">
              <a:latin typeface="Helvetica Neue"/>
            </a:endParaRPr>
          </a:p>
          <a:p>
            <a:endParaRPr lang="en-US" b="0" i="0" dirty="0">
              <a:effectLst/>
              <a:latin typeface="Helvetica Neue"/>
            </a:endParaRPr>
          </a:p>
          <a:p>
            <a:endParaRPr lang="en-US" dirty="0">
              <a:latin typeface="Helvetica Neue"/>
            </a:endParaRPr>
          </a:p>
          <a:p>
            <a:endParaRPr lang="en-US" b="0" i="0" dirty="0">
              <a:effectLst/>
              <a:latin typeface="Helvetica Neue"/>
            </a:endParaRPr>
          </a:p>
          <a:p>
            <a:endParaRPr lang="en-US" dirty="0">
              <a:latin typeface="Helvetica Neue"/>
            </a:endParaRPr>
          </a:p>
          <a:p>
            <a:endParaRPr lang="en-US" b="0" i="0" dirty="0">
              <a:effectLst/>
              <a:latin typeface="Helvetica Neue"/>
            </a:endParaRPr>
          </a:p>
          <a:p>
            <a:r>
              <a:rPr lang="en-US" b="0" i="0" dirty="0">
                <a:effectLst/>
                <a:latin typeface="Helvetica Neue"/>
              </a:rPr>
              <a:t>Customer who take more than 50 loans in last 30 days are less likely to default the loan.</a:t>
            </a:r>
            <a:endParaRPr lang="en-IN" dirty="0"/>
          </a:p>
        </p:txBody>
      </p:sp>
    </p:spTree>
    <p:extLst>
      <p:ext uri="{BB962C8B-B14F-4D97-AF65-F5344CB8AC3E}">
        <p14:creationId xmlns:p14="http://schemas.microsoft.com/office/powerpoint/2010/main" val="34334471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534</TotalTime>
  <Words>840</Words>
  <Application>Microsoft Office PowerPoint</Application>
  <PresentationFormat>Widescreen</PresentationFormat>
  <Paragraphs>130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Helvetica Neue</vt:lpstr>
      <vt:lpstr>Arial</vt:lpstr>
      <vt:lpstr>Calibri</vt:lpstr>
      <vt:lpstr>Tw Cen MT</vt:lpstr>
      <vt:lpstr>Circuit</vt:lpstr>
      <vt:lpstr>Micro Credit Defaulter Project</vt:lpstr>
      <vt:lpstr>Overview</vt:lpstr>
      <vt:lpstr>Problem statement</vt:lpstr>
      <vt:lpstr>Project Objective</vt:lpstr>
      <vt:lpstr>Approach</vt:lpstr>
      <vt:lpstr>EDA AND VISUALISATIONS</vt:lpstr>
      <vt:lpstr>EDA AND VISUALISATIONS</vt:lpstr>
      <vt:lpstr>EDA AND VISUALISATIONS</vt:lpstr>
      <vt:lpstr>EDA AND VISUALISATIONS</vt:lpstr>
      <vt:lpstr>EDA AND VISUALISATIONS</vt:lpstr>
      <vt:lpstr>EDA AND VISUALISATIONS</vt:lpstr>
      <vt:lpstr>EDA AND VISUALISATIONS</vt:lpstr>
      <vt:lpstr>EDA AND VISUALISATIONS</vt:lpstr>
      <vt:lpstr>EDA AND VISUALISATIONS</vt:lpstr>
      <vt:lpstr>Method</vt:lpstr>
      <vt:lpstr>Findings</vt:lpstr>
      <vt:lpstr>Models used and outcome  </vt:lpstr>
      <vt:lpstr>MEAN ACCURACY</vt:lpstr>
      <vt:lpstr>PowerPoint Presentation</vt:lpstr>
      <vt:lpstr>STUDY COMPARISON SCORE</vt:lpstr>
      <vt:lpstr>FINAL Model Selection</vt:lpstr>
      <vt:lpstr>CONCLUSION   Scope For Improvement</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Nagaraju Kunigiri</dc:creator>
  <cp:lastModifiedBy>Nagaraju Kunigiri</cp:lastModifiedBy>
  <cp:revision>4</cp:revision>
  <dcterms:created xsi:type="dcterms:W3CDTF">2022-11-02T06:48:27Z</dcterms:created>
  <dcterms:modified xsi:type="dcterms:W3CDTF">2022-11-02T15:47:24Z</dcterms:modified>
</cp:coreProperties>
</file>