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70" r:id="rId5"/>
    <p:sldId id="258" r:id="rId6"/>
    <p:sldId id="259" r:id="rId7"/>
    <p:sldId id="260" r:id="rId8"/>
    <p:sldId id="272" r:id="rId9"/>
    <p:sldId id="261" r:id="rId10"/>
    <p:sldId id="262" r:id="rId11"/>
    <p:sldId id="263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C25AB-30EF-9CC1-12D4-6599DFA90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DE6113-32C7-8AFF-F369-71703483BB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4704C-0DF3-F30F-29EC-C1BC11398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6B303-94E7-4F98-AAEE-EB948D4B308D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DCD4C-B2C2-C228-2068-E290C7C18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75567-340C-47C0-75B5-AB52AC7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C02FF-00EB-4FAD-ADC5-8C759F898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60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47156-449C-4758-4D0D-677FE9985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1B976-41A2-5EF6-9717-1DAA74DD6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B5B21-C659-1170-F219-8EEDD6904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6B303-94E7-4F98-AAEE-EB948D4B308D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C4C20-EC8C-7239-EF75-1DEBFF49A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CCA3A-1896-5E3F-9440-2F78D7C1F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C02FF-00EB-4FAD-ADC5-8C759F898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092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A2B1A9-9F2F-3A85-B1CF-9048169350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06294D-DDAA-6096-ED74-805C1163D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F80E9-C958-6C45-B165-0F97A12CD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6B303-94E7-4F98-AAEE-EB948D4B308D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CA046-9466-1CB1-D20B-F0D52652E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B8312-420F-B452-385B-FCC650EE9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C02FF-00EB-4FAD-ADC5-8C759F898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669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34F24-4BF8-C226-BB7E-80AC13C90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B261D-1A29-5B4D-1959-FFC71CF87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AADD5-DB06-1FA8-01D5-4C19284C2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6B303-94E7-4F98-AAEE-EB948D4B308D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1A107-2B5E-ECEF-5493-21EE7C121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9E66D-926A-A8BD-14DC-2DCBBC747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C02FF-00EB-4FAD-ADC5-8C759F898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07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882BE-C3B8-FDA1-E938-8F56178D4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1199C-F81B-38B6-3770-C440887F1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EC97E-90F2-4F88-3BAC-CF22CA21C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6B303-94E7-4F98-AAEE-EB948D4B308D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728A7-35B5-0DD0-1DFD-C6B901ED0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666BF-7D49-58DC-F9D8-20EB3DC54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C02FF-00EB-4FAD-ADC5-8C759F898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509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51C80-C1DA-0F5B-00B8-4554C54A3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6F5C4-5112-8445-F54A-C1C97F9EC5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0CFCE-2AEC-5E4D-607F-E13660D07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F0311-6218-28EA-1169-BDF6D9191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6B303-94E7-4F98-AAEE-EB948D4B308D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CBE78-C9CB-CFCD-60E2-31932E568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6EF83-5AEA-AEC5-1C52-7E267C82E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C02FF-00EB-4FAD-ADC5-8C759F898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240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63EA2-2F4F-FAAF-18B4-0C9B0FE5C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59BE6-34E4-DF0A-F7A1-A4BE4BD7B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48C2B-1597-B32E-E3C3-4CDB838FF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B097E1-9AC6-3E83-7936-3C9EE16F38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1E151F-96EC-E32E-7CAB-92BA1CC418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13D8FB-F2B3-4209-6491-EC8B00DCB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6B303-94E7-4F98-AAEE-EB948D4B308D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38C912-8E39-2B91-5B20-39A28ADDB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E7752C-0180-D7C3-C3C5-8B9E9B5D1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C02FF-00EB-4FAD-ADC5-8C759F898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172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A4803-CACB-2345-B87C-DD744359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07DA14-85F3-4212-C22C-065DBDDF1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6B303-94E7-4F98-AAEE-EB948D4B308D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D0FC53-8F77-3CBD-CB4F-91759A74B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2264D5-91C0-DE44-09AF-D32B9EAA4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C02FF-00EB-4FAD-ADC5-8C759F898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399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7BCC04-DDCB-8274-C655-6070E3AE8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6B303-94E7-4F98-AAEE-EB948D4B308D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3065F5-BA76-CB7F-3897-7923E668C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6D91DF-3F82-5F51-A15E-9C62C0662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C02FF-00EB-4FAD-ADC5-8C759F898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243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5405-E804-F30D-BFCE-2D4B940D4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45559-C2E1-2616-D77B-113173420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C7A91-B0BA-6F91-EE6E-893555A0C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FF91F-4AA1-24E1-1DB4-CAC74EEC0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6B303-94E7-4F98-AAEE-EB948D4B308D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F11B2-F7B3-A18B-7094-C0DFDD37C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DF1BA-1F2C-CE8E-A448-FD3F21EEF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C02FF-00EB-4FAD-ADC5-8C759F898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94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1B030-C887-1E69-AB6A-37E245976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C3B133-A2BB-C6F9-A468-044369F140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7189D1-A25A-FBEE-3B38-35A7DD7E2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C9E5FB-C170-3069-C48B-F5A7F1892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6B303-94E7-4F98-AAEE-EB948D4B308D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C43A1-163A-0324-2789-D2AC18107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39708-ECCF-AE75-D0C8-7CF97E25A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C02FF-00EB-4FAD-ADC5-8C759F898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80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06A5DE-A5EF-2AAB-E01A-70A35F891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2897E-0193-233D-521B-F053BC06B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990D4-DEFC-D11D-9C9D-C79FAE7F7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6B303-94E7-4F98-AAEE-EB948D4B308D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8BEA1-A120-217A-A07A-18409AED9A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6EAA3-EDBD-44DA-AA62-800A613EB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C02FF-00EB-4FAD-ADC5-8C759F898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320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5">
            <a:extLst>
              <a:ext uri="{FF2B5EF4-FFF2-40B4-BE49-F238E27FC236}">
                <a16:creationId xmlns:a16="http://schemas.microsoft.com/office/drawing/2014/main" id="{CC22D5E3-F704-A23E-382F-E81E687F8833}"/>
              </a:ext>
            </a:extLst>
          </p:cNvPr>
          <p:cNvSpPr txBox="1"/>
          <p:nvPr/>
        </p:nvSpPr>
        <p:spPr>
          <a:xfrm>
            <a:off x="2260436" y="1483946"/>
            <a:ext cx="7671128" cy="12924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049"/>
              </a:lnSpc>
            </a:pPr>
            <a:r>
              <a:rPr lang="en-US" sz="4800" b="1">
                <a:latin typeface="HP Simplified" panose="020B0604020204020204" pitchFamily="34" charset="0"/>
                <a:ea typeface="League Spartan"/>
                <a:cs typeface="League Spartan"/>
                <a:sym typeface="League Spartan"/>
              </a:rPr>
              <a:t>Campus Placement Hub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2642E3-DFB3-D270-9CDD-21C7F27FD603}"/>
              </a:ext>
            </a:extLst>
          </p:cNvPr>
          <p:cNvSpPr txBox="1"/>
          <p:nvPr/>
        </p:nvSpPr>
        <p:spPr>
          <a:xfrm>
            <a:off x="1999990" y="2776417"/>
            <a:ext cx="8683035" cy="130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>
                <a:latin typeface="HP Simplified" panose="020B0604020204020204" pitchFamily="34" charset="0"/>
              </a:rPr>
              <a:t>An AI-Powered Placement Management &amp; Recruitment System</a:t>
            </a:r>
            <a:endParaRPr lang="en-IN" sz="2800" b="1">
              <a:latin typeface="HP Simplified" panose="020B06040202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8384B0-44B8-822E-31FF-2A9A0DB7446E}"/>
              </a:ext>
            </a:extLst>
          </p:cNvPr>
          <p:cNvSpPr txBox="1"/>
          <p:nvPr/>
        </p:nvSpPr>
        <p:spPr>
          <a:xfrm>
            <a:off x="250493" y="4545862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Segoe UI Black" panose="020B0A02040204020203" pitchFamily="34" charset="0"/>
                <a:ea typeface="Segoe UI Black" panose="020B0A02040204020203" pitchFamily="34" charset="0"/>
              </a:rPr>
              <a:t>Presented By :</a:t>
            </a:r>
            <a:endParaRPr lang="en-IN" sz="320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390CBF-4E68-726A-A36F-55DA9A1FF18C}"/>
              </a:ext>
            </a:extLst>
          </p:cNvPr>
          <p:cNvSpPr txBox="1"/>
          <p:nvPr/>
        </p:nvSpPr>
        <p:spPr>
          <a:xfrm>
            <a:off x="0" y="5183912"/>
            <a:ext cx="8776503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League Spartan" charset="0"/>
              <a:buChar char="­"/>
            </a:pPr>
            <a:r>
              <a:rPr lang="en-US" b="1">
                <a:latin typeface="Segoe UI Black" panose="020B0A02040204020203" pitchFamily="34" charset="0"/>
                <a:ea typeface="Segoe UI Black" panose="020B0A02040204020203" pitchFamily="34" charset="0"/>
              </a:rPr>
              <a:t>RAJ RATHINAM.S  (8208E22CSR082)</a:t>
            </a:r>
          </a:p>
          <a:p>
            <a:pPr marL="800100" lvl="1" indent="-342900">
              <a:lnSpc>
                <a:spcPct val="150000"/>
              </a:lnSpc>
              <a:buFont typeface="League Spartan" charset="0"/>
              <a:buChar char="­"/>
            </a:pPr>
            <a:r>
              <a:rPr lang="en-US" b="1">
                <a:latin typeface="Segoe UI Black" panose="020B0A02040204020203" pitchFamily="34" charset="0"/>
                <a:ea typeface="Segoe UI Black" panose="020B0A02040204020203" pitchFamily="34" charset="0"/>
              </a:rPr>
              <a:t>SHATHIS KUMAR.S  (8208E22CSR096)</a:t>
            </a:r>
          </a:p>
          <a:p>
            <a:pPr marL="800100" lvl="1" indent="-342900">
              <a:lnSpc>
                <a:spcPct val="150000"/>
              </a:lnSpc>
              <a:buFont typeface="League Spartan" charset="0"/>
              <a:buChar char="­"/>
            </a:pPr>
            <a:r>
              <a:rPr lang="en-US" b="1">
                <a:latin typeface="Segoe UI Black" panose="020B0A02040204020203" pitchFamily="34" charset="0"/>
                <a:ea typeface="Segoe UI Black" panose="020B0A02040204020203" pitchFamily="34" charset="0"/>
              </a:rPr>
              <a:t>SYED  MOHAMED YOUSUF BADURUDEEN.S  (8208E22CSR108)</a:t>
            </a:r>
            <a:endParaRPr lang="en-IN" b="1"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marL="285750" indent="-285750">
              <a:buFont typeface="League Spartan" charset="0"/>
              <a:buChar char="­"/>
            </a:pPr>
            <a:endParaRPr lang="en-IN" b="1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AD469C-13BA-5756-9375-17D01652D34A}"/>
              </a:ext>
            </a:extLst>
          </p:cNvPr>
          <p:cNvSpPr txBox="1"/>
          <p:nvPr/>
        </p:nvSpPr>
        <p:spPr>
          <a:xfrm>
            <a:off x="7507922" y="4545861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latin typeface="Segoe UI Black" panose="020B0A02040204020203" pitchFamily="34" charset="0"/>
                <a:ea typeface="Segoe UI Black" panose="020B0A02040204020203" pitchFamily="34" charset="0"/>
              </a:rPr>
              <a:t>Project Supervisor</a:t>
            </a:r>
            <a:endParaRPr lang="en-IN" sz="3200" b="1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08EEA7-AD2E-1BA5-7D6D-4A959F5E86BF}"/>
              </a:ext>
            </a:extLst>
          </p:cNvPr>
          <p:cNvSpPr txBox="1"/>
          <p:nvPr/>
        </p:nvSpPr>
        <p:spPr>
          <a:xfrm>
            <a:off x="7620213" y="5226523"/>
            <a:ext cx="510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Dr. N. Kannan.</a:t>
            </a:r>
            <a:endParaRPr lang="en-IN" sz="2000" dirty="0">
              <a:latin typeface="Arial Rounded MT Bold" panose="020F07040305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3DDE7A-E5FF-D3A7-0739-437854B0E830}"/>
              </a:ext>
            </a:extLst>
          </p:cNvPr>
          <p:cNvSpPr txBox="1"/>
          <p:nvPr/>
        </p:nvSpPr>
        <p:spPr>
          <a:xfrm>
            <a:off x="7620213" y="5622493"/>
            <a:ext cx="510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Assistant Professor</a:t>
            </a:r>
            <a:endParaRPr lang="en-IN" sz="2000" dirty="0">
              <a:latin typeface="Arial Rounded MT Bold" panose="020F0704030504030204" pitchFamily="34" charset="0"/>
            </a:endParaRPr>
          </a:p>
        </p:txBody>
      </p:sp>
      <p:pic>
        <p:nvPicPr>
          <p:cNvPr id="2" name="Picture 1" descr="E G S Pillay Engineering College">
            <a:extLst>
              <a:ext uri="{FF2B5EF4-FFF2-40B4-BE49-F238E27FC236}">
                <a16:creationId xmlns:a16="http://schemas.microsoft.com/office/drawing/2014/main" id="{389CD0D9-AE7A-6317-2EB7-5D40B148A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85" y="291996"/>
            <a:ext cx="1774951" cy="158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C7C3627E-C279-0CFA-39A7-430BF7493E03}"/>
              </a:ext>
            </a:extLst>
          </p:cNvPr>
          <p:cNvSpPr txBox="1"/>
          <p:nvPr/>
        </p:nvSpPr>
        <p:spPr>
          <a:xfrm>
            <a:off x="2389494" y="191476"/>
            <a:ext cx="7671128" cy="12924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049"/>
              </a:lnSpc>
            </a:pPr>
            <a:r>
              <a:rPr lang="en-US" sz="4400" b="1">
                <a:latin typeface="HP Simplified" panose="020B0604020204020204" pitchFamily="34" charset="0"/>
                <a:ea typeface="League Spartan"/>
                <a:cs typeface="League Spartan"/>
                <a:sym typeface="League Spartan"/>
              </a:rPr>
              <a:t>PROJECT 0</a:t>
            </a:r>
            <a:r>
              <a:rPr lang="en-US" sz="4400" b="1" baseline="30000">
                <a:latin typeface="HP Simplified" panose="020B0604020204020204" pitchFamily="34" charset="0"/>
                <a:ea typeface="League Spartan"/>
                <a:cs typeface="League Spartan"/>
                <a:sym typeface="League Spartan"/>
              </a:rPr>
              <a:t>TH</a:t>
            </a:r>
            <a:r>
              <a:rPr lang="en-US" sz="4400" b="1">
                <a:latin typeface="HP Simplified" panose="020B0604020204020204" pitchFamily="34" charset="0"/>
                <a:ea typeface="League Spartan"/>
                <a:cs typeface="League Spartan"/>
                <a:sym typeface="League Spartan"/>
              </a:rPr>
              <a:t> REVIEW</a:t>
            </a:r>
          </a:p>
        </p:txBody>
      </p:sp>
    </p:spTree>
    <p:extLst>
      <p:ext uri="{BB962C8B-B14F-4D97-AF65-F5344CB8AC3E}">
        <p14:creationId xmlns:p14="http://schemas.microsoft.com/office/powerpoint/2010/main" val="964431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F87A4-3499-D931-6A24-9F5D3F896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>
                <a:latin typeface="Arial Black" panose="020B0A04020102020204" pitchFamily="34" charset="0"/>
              </a:rPr>
              <a:t>POSSIBLE USAGE: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BE4F8-A42C-8F75-2844-42EB93059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3833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300">
                <a:latin typeface="Arial Rounded MT Bold" panose="020F0704030504030204" pitchFamily="34" charset="0"/>
              </a:rPr>
              <a:t> </a:t>
            </a:r>
            <a:r>
              <a:rPr lang="en-US" sz="2300">
                <a:latin typeface="Segoe UI Black" panose="020B0A02040204020203" pitchFamily="34" charset="0"/>
                <a:ea typeface="Segoe UI Black" panose="020B0A02040204020203" pitchFamily="34" charset="0"/>
              </a:rPr>
              <a:t>Students: </a:t>
            </a:r>
            <a:r>
              <a:rPr lang="en-US" sz="2300">
                <a:latin typeface="Arial Rounded MT Bold" panose="020F0704030504030204" pitchFamily="34" charset="0"/>
              </a:rPr>
              <a:t>Track job opportunities, prepare better, get referrals.  </a:t>
            </a:r>
          </a:p>
          <a:p>
            <a:pPr marL="0" indent="0">
              <a:buNone/>
            </a:pPr>
            <a:endParaRPr lang="en-US" sz="2300"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300">
                <a:latin typeface="Arial Rounded MT Bold" panose="020F0704030504030204" pitchFamily="34" charset="0"/>
              </a:rPr>
              <a:t> </a:t>
            </a:r>
            <a:r>
              <a:rPr lang="en-US" sz="2300">
                <a:latin typeface="Segoe UI Black" panose="020B0A02040204020203" pitchFamily="34" charset="0"/>
                <a:ea typeface="Segoe UI Black" panose="020B0A02040204020203" pitchFamily="34" charset="0"/>
              </a:rPr>
              <a:t>Colleges: </a:t>
            </a:r>
            <a:r>
              <a:rPr lang="en-US" sz="2300">
                <a:latin typeface="Arial Rounded MT Bold" panose="020F0704030504030204" pitchFamily="34" charset="0"/>
              </a:rPr>
              <a:t>Manage and monitor placement performance.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300"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300">
                <a:latin typeface="Arial Rounded MT Bold" panose="020F0704030504030204" pitchFamily="34" charset="0"/>
              </a:rPr>
              <a:t> </a:t>
            </a:r>
            <a:r>
              <a:rPr lang="en-US" sz="2300">
                <a:latin typeface="Segoe UI Black" panose="020B0A02040204020203" pitchFamily="34" charset="0"/>
                <a:ea typeface="Segoe UI Black" panose="020B0A02040204020203" pitchFamily="34" charset="0"/>
              </a:rPr>
              <a:t>Companies: </a:t>
            </a:r>
            <a:r>
              <a:rPr lang="en-US" sz="2300">
                <a:latin typeface="Arial Rounded MT Bold" panose="020F0704030504030204" pitchFamily="34" charset="0"/>
              </a:rPr>
              <a:t>Discover top candidates with AI screening.</a:t>
            </a:r>
            <a:endParaRPr lang="en-IN" sz="230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017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AFC77-5CCD-64A9-BCD0-49D00835C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>
                <a:latin typeface="Arial Black" panose="020B0A04020102020204" pitchFamily="34" charset="0"/>
              </a:rPr>
              <a:t>ANY OTHER DETAILS: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0017F7-0E81-69AE-EA83-CDFDA9F0BC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40842"/>
            <a:ext cx="10515600" cy="2569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This project can be scaled to work across institutions.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Possibility to launch as a startup or SaaS product in the future.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Focus on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industry-readiness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and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innovation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to impress evaluators.</a:t>
            </a:r>
          </a:p>
        </p:txBody>
      </p:sp>
    </p:spTree>
    <p:extLst>
      <p:ext uri="{BB962C8B-B14F-4D97-AF65-F5344CB8AC3E}">
        <p14:creationId xmlns:p14="http://schemas.microsoft.com/office/powerpoint/2010/main" val="1875120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2B8D-EA0A-CCA6-1293-330527445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>
                <a:latin typeface="Arial Black" panose="020B0A04020102020204" pitchFamily="34" charset="0"/>
              </a:rPr>
              <a:t>CONCLUSION &amp; FUTURE SCOPE: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4169532-7695-EC16-B676-6A417B7E93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48909"/>
            <a:ext cx="10930128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The Campus Placement Hub brings together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AI and Blockchain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to revolutionize campus recruitment.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Solves key issues like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fake credentials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,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inefficient filtering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,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  <a:ea typeface="Segoe UI Black" panose="020B0A02040204020203" pitchFamily="34" charset="0"/>
              </a:rPr>
              <a:t>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and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lack of alumni involvement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The system is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modular, scalable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, and adaptable for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any educational institution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 Future upgrades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include: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AI-based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skill development modules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Alumni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reviews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of companies to guide freshers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Placement prediction engine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using machine learning</a:t>
            </a:r>
            <a:endParaRPr lang="en-US" altLang="en-US" sz="2000">
              <a:latin typeface="Arial Rounded MT Bold" panose="020F070403050403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The platform is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real-world implementation ready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and designed for quick deployment.</a:t>
            </a:r>
          </a:p>
        </p:txBody>
      </p:sp>
    </p:spTree>
    <p:extLst>
      <p:ext uri="{BB962C8B-B14F-4D97-AF65-F5344CB8AC3E}">
        <p14:creationId xmlns:p14="http://schemas.microsoft.com/office/powerpoint/2010/main" val="3174333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2A679544-901E-DDBA-BC68-82CC05025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0544" y="2766218"/>
            <a:ext cx="4419600" cy="1325563"/>
          </a:xfrm>
        </p:spPr>
        <p:txBody>
          <a:bodyPr/>
          <a:lstStyle/>
          <a:p>
            <a:r>
              <a:rPr lang="en-US" b="1">
                <a:latin typeface="Arial Black" panose="020B0A04020102020204" pitchFamily="34" charset="0"/>
              </a:rPr>
              <a:t>THANK YOU !</a:t>
            </a:r>
            <a:endParaRPr lang="en-IN" b="1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506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CBEFF-88B8-47EE-0EB2-DAA2C65BA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>
                <a:latin typeface="Arial Black" panose="020B0A04020102020204" pitchFamily="34" charset="0"/>
              </a:rPr>
              <a:t>MOTIVATION: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1DD51BF-ECE5-34A2-DCAA-9D7925B976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94045"/>
            <a:ext cx="10927702" cy="3277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300">
                <a:latin typeface="Arial Rounded MT Bold" panose="020F0704030504030204" pitchFamily="34" charset="0"/>
                <a:ea typeface="Segoe UI Black" panose="020B0A02040204020203" pitchFamily="34" charset="0"/>
              </a:rPr>
              <a:t>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  <a:ea typeface="Segoe UI Black" panose="020B0A02040204020203" pitchFamily="34" charset="0"/>
              </a:rPr>
              <a:t>Lack of a centralized, intelligent system for managing campus placements.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  <a:ea typeface="Segoe UI Black" panose="020B0A020402040202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300">
                <a:latin typeface="Arial Rounded MT Bold" panose="020F0704030504030204" pitchFamily="34" charset="0"/>
                <a:ea typeface="Segoe UI Black" panose="020B0A02040204020203" pitchFamily="34" charset="0"/>
              </a:rPr>
              <a:t>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  <a:ea typeface="Segoe UI Black" panose="020B0A02040204020203" pitchFamily="34" charset="0"/>
              </a:rPr>
              <a:t>Students miss updates, interview schedules, and referrals.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  <a:ea typeface="Segoe UI Black" panose="020B0A020402040202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  <a:ea typeface="Segoe UI Black" panose="020B0A02040204020203" pitchFamily="34" charset="0"/>
              </a:rPr>
              <a:t> Difficulty for recruiters to find suitable candidates quickly.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  <a:ea typeface="Segoe UI Black" panose="020B0A020402040202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  <a:ea typeface="Segoe UI Black" panose="020B0A02040204020203" pitchFamily="34" charset="0"/>
              </a:rPr>
              <a:t> Our aim: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Make the placement process smarter, faster, and more transparent.</a:t>
            </a:r>
          </a:p>
        </p:txBody>
      </p:sp>
    </p:spTree>
    <p:extLst>
      <p:ext uri="{BB962C8B-B14F-4D97-AF65-F5344CB8AC3E}">
        <p14:creationId xmlns:p14="http://schemas.microsoft.com/office/powerpoint/2010/main" val="1770560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EBC127-DA54-7262-D6D8-F32AF78EB0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2110A-0B63-87F4-CADE-E0EC42FD5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Arial Black" panose="020B0A04020102020204" pitchFamily="34" charset="0"/>
                <a:ea typeface="Segoe UI Black" panose="020B0A02040204020203" pitchFamily="34" charset="0"/>
              </a:rPr>
              <a:t>	BASE PAPER DETAILS</a:t>
            </a:r>
            <a:endParaRPr lang="en-IN" sz="3600" dirty="0">
              <a:latin typeface="Arial Black" panose="020B0A04020102020204" pitchFamily="34" charset="0"/>
              <a:ea typeface="Segoe UI Black" panose="020B0A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D2A69D-C660-58A9-AD80-18CD11C3DC3F}"/>
              </a:ext>
            </a:extLst>
          </p:cNvPr>
          <p:cNvSpPr/>
          <p:nvPr/>
        </p:nvSpPr>
        <p:spPr>
          <a:xfrm>
            <a:off x="838200" y="1911175"/>
            <a:ext cx="4968238" cy="192827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Title  of  the  paper</a:t>
            </a:r>
          </a:p>
          <a:p>
            <a:endParaRPr lang="en-IN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algn="ctr"/>
            <a:r>
              <a:rPr lang="en-IN" sz="18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000" dirty="0">
                <a:latin typeface="Arial Rounded MT Bold" panose="020F0704030504030204" pitchFamily="34" charset="0"/>
                <a:ea typeface="Arimo"/>
                <a:cs typeface="Arimo"/>
                <a:sym typeface="Arimo"/>
              </a:rPr>
              <a:t>Enhancing Student Placement with cross-platform Web Application</a:t>
            </a:r>
          </a:p>
          <a:p>
            <a:endParaRPr lang="en-IN" sz="18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A6E8BB-B7C4-E0C5-6F00-F8A2025E13E4}"/>
              </a:ext>
            </a:extLst>
          </p:cNvPr>
          <p:cNvSpPr/>
          <p:nvPr/>
        </p:nvSpPr>
        <p:spPr>
          <a:xfrm>
            <a:off x="838202" y="4593621"/>
            <a:ext cx="4968238" cy="192827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Segoe UI Black" panose="020B0A02040204020203" pitchFamily="34" charset="0"/>
                <a:ea typeface="Segoe UI Black" panose="020B0A02040204020203" pitchFamily="34" charset="0"/>
                <a:cs typeface="Arimo"/>
                <a:sym typeface="Arimo"/>
              </a:rPr>
              <a:t>Publication year</a:t>
            </a:r>
            <a:endParaRPr lang="en-IN" sz="2400" dirty="0">
              <a:latin typeface="Arial Rounded MT Bold" panose="020F0704030504030204" pitchFamily="34" charset="0"/>
            </a:endParaRPr>
          </a:p>
          <a:p>
            <a:pPr algn="ctr"/>
            <a:endParaRPr lang="en-IN" dirty="0">
              <a:latin typeface="Arial Rounded MT Bold" panose="020F0704030504030204" pitchFamily="34" charset="0"/>
            </a:endParaRPr>
          </a:p>
          <a:p>
            <a:pPr algn="ctr"/>
            <a:r>
              <a:rPr lang="en-IN" sz="2000" dirty="0">
                <a:latin typeface="Arial Rounded MT Bold" panose="020F0704030504030204" pitchFamily="34" charset="0"/>
              </a:rPr>
              <a:t>January 2024</a:t>
            </a:r>
          </a:p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64FC64-E5DC-D6D7-4156-0B3B49E3E568}"/>
              </a:ext>
            </a:extLst>
          </p:cNvPr>
          <p:cNvSpPr/>
          <p:nvPr/>
        </p:nvSpPr>
        <p:spPr>
          <a:xfrm>
            <a:off x="6385562" y="4593621"/>
            <a:ext cx="4971284" cy="192827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Segoe UI Black" panose="020B0A02040204020203" pitchFamily="34" charset="0"/>
                <a:ea typeface="Segoe UI Black" panose="020B0A02040204020203" pitchFamily="34" charset="0"/>
                <a:cs typeface="Arimo"/>
                <a:sym typeface="Arimo"/>
              </a:rPr>
              <a:t>Authors</a:t>
            </a:r>
          </a:p>
          <a:p>
            <a:pPr algn="ctr"/>
            <a:endParaRPr lang="en-IN" dirty="0"/>
          </a:p>
          <a:p>
            <a:pPr algn="ctr"/>
            <a:r>
              <a:rPr lang="en-IN" sz="2000" dirty="0">
                <a:latin typeface="Arial Rounded MT Bold" panose="020F0704030504030204" pitchFamily="34" charset="0"/>
              </a:rPr>
              <a:t>Anand Kale1, Shreyas Joshi2, </a:t>
            </a:r>
            <a:r>
              <a:rPr lang="en-IN" sz="2000" dirty="0" err="1">
                <a:latin typeface="Arial Rounded MT Bold" panose="020F0704030504030204" pitchFamily="34" charset="0"/>
              </a:rPr>
              <a:t>Tatvam</a:t>
            </a:r>
            <a:r>
              <a:rPr lang="en-IN" sz="2000" dirty="0">
                <a:latin typeface="Arial Rounded MT Bold" panose="020F0704030504030204" pitchFamily="34" charset="0"/>
              </a:rPr>
              <a:t> Rajyaguru3, Isha Borgaonkar4, Dr. Chaya Jadhav5, Prof. Pooja Sakunde6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DAC814-139D-AD3A-A2D7-9CB57C4324DE}"/>
              </a:ext>
            </a:extLst>
          </p:cNvPr>
          <p:cNvSpPr/>
          <p:nvPr/>
        </p:nvSpPr>
        <p:spPr>
          <a:xfrm>
            <a:off x="6385564" y="1911174"/>
            <a:ext cx="4968238" cy="192827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Segoe UI Black" panose="020B0A02040204020203" pitchFamily="34" charset="0"/>
                <a:ea typeface="Segoe UI Black" panose="020B0A02040204020203" pitchFamily="34" charset="0"/>
                <a:cs typeface="Arimo"/>
                <a:sym typeface="Arimo"/>
              </a:rPr>
              <a:t>Journal name</a:t>
            </a:r>
          </a:p>
          <a:p>
            <a:pPr algn="ctr"/>
            <a:endParaRPr lang="en-US" dirty="0"/>
          </a:p>
          <a:p>
            <a:pPr algn="ctr"/>
            <a:r>
              <a:rPr lang="en-US" sz="2000" dirty="0">
                <a:latin typeface="Arial Rounded MT Bold" panose="020F0704030504030204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International Journal for Research in Applied Science &amp; Engineering Technology (IJRASET)</a:t>
            </a:r>
            <a:endParaRPr lang="en-IN" sz="2000" dirty="0">
              <a:latin typeface="Arial Rounded MT Bold" panose="020F0704030504030204" pitchFamily="34" charset="0"/>
              <a:ea typeface="Cascadia Code" panose="020B0609020000020004" pitchFamily="49" charset="0"/>
              <a:cs typeface="Cascadia Code" panose="020B0609020000020004" pitchFamily="49" charset="0"/>
              <a:sym typeface="Arimo"/>
            </a:endParaRPr>
          </a:p>
        </p:txBody>
      </p:sp>
    </p:spTree>
    <p:extLst>
      <p:ext uri="{BB962C8B-B14F-4D97-AF65-F5344CB8AC3E}">
        <p14:creationId xmlns:p14="http://schemas.microsoft.com/office/powerpoint/2010/main" val="2201922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9604DD-B887-FE4D-166C-54F50042F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A716C-71C9-529A-FCCA-02658BDD7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>
                <a:latin typeface="Arial Black" panose="020B0A04020102020204" pitchFamily="34" charset="0"/>
              </a:rPr>
              <a:t>EXPECTED OUTCOMES: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812EBB6-B6E9-163C-77D1-89DFA0F1BB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25858"/>
            <a:ext cx="10927702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300">
                <a:latin typeface="Arial Rounded MT Bold" panose="020F0704030504030204" pitchFamily="34" charset="0"/>
                <a:ea typeface="Segoe UI Black" panose="020B0A02040204020203" pitchFamily="34" charset="0"/>
              </a:rPr>
              <a:t>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  <a:ea typeface="Segoe UI Black" panose="020B0A02040204020203" pitchFamily="34" charset="0"/>
              </a:rPr>
              <a:t>Smart resume scanning and 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  <a:ea typeface="Segoe UI Black" panose="020B0A020402040202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  <a:ea typeface="Segoe UI Black" panose="020B0A02040204020203" pitchFamily="34" charset="0"/>
              </a:rPr>
              <a:t> Personalized job recommendations.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  <a:ea typeface="Segoe UI Black" panose="020B0A02040204020203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  <a:ea typeface="Segoe UI Black" panose="020B0A02040204020203" pitchFamily="34" charset="0"/>
              </a:rPr>
              <a:t> AI-powered mock interview preparation, Alumni referral network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  <a:ea typeface="Segoe UI Black" panose="020B0A020402040202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  <a:ea typeface="Segoe UI Black" panose="020B0A02040204020203" pitchFamily="34" charset="0"/>
              </a:rPr>
              <a:t> Real-time placement dashboards for students and staff.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300">
              <a:latin typeface="Arial Rounded MT Bold" panose="020F0704030504030204" pitchFamily="34" charset="0"/>
              <a:ea typeface="Segoe UI Black" panose="020B0A020402040202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  <a:ea typeface="Segoe UI Black" panose="020B0A02040204020203" pitchFamily="34" charset="0"/>
              </a:rPr>
              <a:t> Beneficiaries: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  <a:ea typeface="Segoe UI Black" panose="020B0A02040204020203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  <a:ea typeface="Segoe UI Black" panose="020B0A02040204020203" pitchFamily="34" charset="0"/>
              </a:rPr>
              <a:t>Students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  <a:ea typeface="Segoe UI Black" panose="020B0A02040204020203" pitchFamily="34" charset="0"/>
              </a:rPr>
              <a:t> Placement officers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  <a:ea typeface="Segoe UI Black" panose="020B0A02040204020203" pitchFamily="34" charset="0"/>
              </a:rPr>
              <a:t> Recruiters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  <a:ea typeface="Segoe UI Black" panose="020B0A02040204020203" pitchFamily="34" charset="0"/>
              </a:rPr>
              <a:t> Alumni</a:t>
            </a:r>
          </a:p>
        </p:txBody>
      </p:sp>
    </p:spTree>
    <p:extLst>
      <p:ext uri="{BB962C8B-B14F-4D97-AF65-F5344CB8AC3E}">
        <p14:creationId xmlns:p14="http://schemas.microsoft.com/office/powerpoint/2010/main" val="656582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1C47E-E1CE-7FE4-EAA9-0104FA9E8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>
                <a:latin typeface="Arial Black" panose="020B0A04020102020204" pitchFamily="34" charset="0"/>
                <a:ea typeface="Segoe UI Black" panose="020B0A02040204020203" pitchFamily="34" charset="0"/>
              </a:rPr>
              <a:t>PROBLEM IDENTIFIED: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EB065B-69FE-CE5D-2FBC-EA30C446BC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07395"/>
            <a:ext cx="11067661" cy="3277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Current placement systems lack automation, personalized recommendations, and student preparation tools.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Manual resume shortlisting is time-consuming.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No real-time insights or communication platform.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Our Approach: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Use AI, ML, and Chatbot technology to enhance the placement workflow.</a:t>
            </a:r>
          </a:p>
        </p:txBody>
      </p:sp>
    </p:spTree>
    <p:extLst>
      <p:ext uri="{BB962C8B-B14F-4D97-AF65-F5344CB8AC3E}">
        <p14:creationId xmlns:p14="http://schemas.microsoft.com/office/powerpoint/2010/main" val="2146089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45852-12D9-E643-BAB9-2DE46812F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269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b="1">
                <a:latin typeface="Arial Black" panose="020B0A04020102020204" pitchFamily="34" charset="0"/>
              </a:rPr>
              <a:t>PROPOSED SOLUTION: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DA98DA3-DA23-E368-ACB7-A9311089F7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58905"/>
            <a:ext cx="10890380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30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AI Resume Scanner :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Suggest improvements and score resumes.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Job Recommendation Engine :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Suggests roles based on profile and preferences.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Mock Interview Chatbot :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AI bot simulates interview questions and gives 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Placement Dashboard :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Real-time insights, leaderboards, and analytics.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30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Domain :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Web &amp; Mobile App Development, Artificial Intelligence, Career Tech</a:t>
            </a:r>
          </a:p>
        </p:txBody>
      </p:sp>
    </p:spTree>
    <p:extLst>
      <p:ext uri="{BB962C8B-B14F-4D97-AF65-F5344CB8AC3E}">
        <p14:creationId xmlns:p14="http://schemas.microsoft.com/office/powerpoint/2010/main" val="1182771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EA6A7-9085-74A4-6906-C30D0ED2C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>
                <a:latin typeface="Arial Black" panose="020B0A04020102020204" pitchFamily="34" charset="0"/>
              </a:rPr>
              <a:t>TECHNOLOGY TO BE USED: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DC559CC-6C6E-D784-7580-CE632A4B05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08449"/>
            <a:ext cx="10722429" cy="398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300">
                <a:latin typeface="Arial Rounded MT Bold" panose="020F0704030504030204" pitchFamily="34" charset="0"/>
              </a:rPr>
              <a:t>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Frontend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 	  	: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React Native + </a:t>
            </a:r>
            <a:r>
              <a:rPr kumimoji="0" lang="en-US" altLang="en-US" sz="2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NativeWind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CSS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Backend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  <a:ea typeface="Segoe UI Black" panose="020B0A02040204020203" pitchFamily="34" charset="0"/>
              </a:rPr>
              <a:t>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  <a:ea typeface="Segoe UI Black" panose="020B0A02040204020203" pitchFamily="34" charset="0"/>
              </a:rPr>
              <a:t>     	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: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Node.js + Express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Database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	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  <a:ea typeface="Segoe UI Black" panose="020B0A02040204020203" pitchFamily="34" charset="0"/>
              </a:rPr>
              <a:t>  	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: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MongoDB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AI Services</a:t>
            </a:r>
            <a:r>
              <a:rPr lang="en-US" altLang="en-US" sz="2300">
                <a:latin typeface="Arial Rounded MT Bold" panose="020F0704030504030204" pitchFamily="34" charset="0"/>
                <a:ea typeface="Segoe UI Black" panose="020B0A02040204020203" pitchFamily="34" charset="0"/>
              </a:rPr>
              <a:t> </a:t>
            </a:r>
            <a:r>
              <a:rPr lang="en-US" altLang="en-US" sz="2300" dirty="0">
                <a:latin typeface="Arial Rounded MT Bold" panose="020F0704030504030204" pitchFamily="34" charset="0"/>
                <a:ea typeface="Segoe UI Black" panose="020B0A02040204020203" pitchFamily="34" charset="0"/>
              </a:rPr>
              <a:t> 	</a:t>
            </a:r>
            <a:r>
              <a:rPr lang="en-US" altLang="en-US" sz="2300">
                <a:latin typeface="Segoe UI Black" panose="020B0A02040204020203" pitchFamily="34" charset="0"/>
                <a:ea typeface="Segoe UI Black" panose="020B0A02040204020203" pitchFamily="34" charset="0"/>
              </a:rPr>
              <a:t>: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OpenAI API (GPT-4)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300">
                <a:latin typeface="Arial Rounded MT Bold" panose="020F0704030504030204" pitchFamily="34" charset="0"/>
              </a:rPr>
              <a:t>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Charts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		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: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Recharts.js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300">
                <a:latin typeface="Arial Rounded MT Bold" panose="020F0704030504030204" pitchFamily="34" charset="0"/>
              </a:rPr>
              <a:t>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Video Call API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	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: </a:t>
            </a:r>
            <a:r>
              <a:rPr kumimoji="0" lang="en-US" altLang="en-US" sz="23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Jitsi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Meet API / WebRTC</a:t>
            </a:r>
          </a:p>
        </p:txBody>
      </p:sp>
    </p:spTree>
    <p:extLst>
      <p:ext uri="{BB962C8B-B14F-4D97-AF65-F5344CB8AC3E}">
        <p14:creationId xmlns:p14="http://schemas.microsoft.com/office/powerpoint/2010/main" val="1431597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3062B3-A3FD-261B-8DF4-8D46F3152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D85221F-115D-F8A9-E273-7A4B05BF3EB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607966"/>
            <a:ext cx="10515600" cy="432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Why these 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300">
              <a:latin typeface="Arial Rounded MT Bold" panose="020F070403050403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Cross-platform support with React Native 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sz="2000">
              <a:latin typeface="Arial Rounded MT Bold" panose="020F070403050403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OpenAI provides powerful NLP capabilities 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sz="2000">
              <a:latin typeface="Arial Rounded MT Bold" panose="020F070403050403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kumimoji="0" lang="en-US" altLang="en-US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Jitsi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/WebRTC is secure and open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sz="2000">
              <a:latin typeface="Arial Rounded MT Bold" panose="020F070403050403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source for video calls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sz="2000">
              <a:latin typeface="Arial Rounded MT Bold" panose="020F070403050403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MongoDB supports flexible student/job schemas</a:t>
            </a:r>
          </a:p>
        </p:txBody>
      </p:sp>
    </p:spTree>
    <p:extLst>
      <p:ext uri="{BB962C8B-B14F-4D97-AF65-F5344CB8AC3E}">
        <p14:creationId xmlns:p14="http://schemas.microsoft.com/office/powerpoint/2010/main" val="873456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6655E-F6A5-FDD1-9E48-1CE95EB0B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4276" cy="1325563"/>
          </a:xfrm>
        </p:spPr>
        <p:txBody>
          <a:bodyPr>
            <a:normAutofit/>
          </a:bodyPr>
          <a:lstStyle/>
          <a:p>
            <a:r>
              <a:rPr lang="en-IN" sz="3600" b="1">
                <a:latin typeface="Arial Black" panose="020B0A04020102020204" pitchFamily="34" charset="0"/>
              </a:rPr>
              <a:t>HARDWARE/SOFTWARE BASED: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10FD6-78D1-F10D-EE8A-9867853E0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300">
                <a:latin typeface="Arial Rounded MT Bold" panose="020F0704030504030204" pitchFamily="34" charset="0"/>
                <a:ea typeface="Segoe UI Black" panose="020B0A02040204020203" pitchFamily="34" charset="0"/>
              </a:rPr>
              <a:t> </a:t>
            </a:r>
            <a:r>
              <a:rPr lang="en-US" sz="2500">
                <a:latin typeface="Segoe UI Black" panose="020B0A02040204020203" pitchFamily="34" charset="0"/>
                <a:ea typeface="Segoe UI Black" panose="020B0A02040204020203" pitchFamily="34" charset="0"/>
              </a:rPr>
              <a:t>Hardware: </a:t>
            </a:r>
          </a:p>
          <a:p>
            <a:pPr marL="0" indent="0">
              <a:buNone/>
            </a:pPr>
            <a:endParaRPr lang="en-US" sz="2300">
              <a:latin typeface="Arial Rounded MT Bold" panose="020F07040305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>
                <a:latin typeface="Arial Rounded MT Bold" panose="020F0704030504030204" pitchFamily="34" charset="0"/>
              </a:rPr>
              <a:t>No additional hardware needed. </a:t>
            </a:r>
          </a:p>
          <a:p>
            <a:pPr marL="0" indent="0">
              <a:buNone/>
            </a:pPr>
            <a:endParaRPr lang="en-US" sz="2300"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300">
                <a:latin typeface="Arial Rounded MT Bold" panose="020F0704030504030204" pitchFamily="34" charset="0"/>
              </a:rPr>
              <a:t> </a:t>
            </a:r>
            <a:r>
              <a:rPr lang="en-US" sz="2500">
                <a:latin typeface="Segoe UI Black" panose="020B0A02040204020203" pitchFamily="34" charset="0"/>
                <a:ea typeface="Segoe UI Black" panose="020B0A02040204020203" pitchFamily="34" charset="0"/>
              </a:rPr>
              <a:t>Software Costs: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300">
              <a:latin typeface="Arial Rounded MT Bold" panose="020F07040305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>
                <a:latin typeface="Arial Rounded MT Bold" panose="020F0704030504030204" pitchFamily="34" charset="0"/>
              </a:rPr>
              <a:t>OpenAI API (Free tier or pay-as-you-go)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err="1">
                <a:latin typeface="Arial Rounded MT Bold" panose="020F0704030504030204" pitchFamily="34" charset="0"/>
              </a:rPr>
              <a:t>Jitsi</a:t>
            </a:r>
            <a:r>
              <a:rPr lang="en-US">
                <a:latin typeface="Arial Rounded MT Bold" panose="020F0704030504030204" pitchFamily="34" charset="0"/>
              </a:rPr>
              <a:t> Meet (Free/Open-source)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>
                <a:latin typeface="Arial Rounded MT Bold" panose="020F0704030504030204" pitchFamily="34" charset="0"/>
              </a:rPr>
              <a:t>MongoDB Atlas (Free tier)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>
                <a:latin typeface="Arial Rounded MT Bold" panose="020F0704030504030204" pitchFamily="34" charset="0"/>
              </a:rPr>
              <a:t>Domain &amp; Hosting: ₹1000–₹1500 (if required)</a:t>
            </a:r>
            <a:endParaRPr lang="en-IN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891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MOTIVATION:</vt:lpstr>
      <vt:lpstr> BASE PAPER DETAILS</vt:lpstr>
      <vt:lpstr>EXPECTED OUTCOMES:</vt:lpstr>
      <vt:lpstr>PROBLEM IDENTIFIED:</vt:lpstr>
      <vt:lpstr>PROPOSED SOLUTION:</vt:lpstr>
      <vt:lpstr>TECHNOLOGY TO BE USED:</vt:lpstr>
      <vt:lpstr>PowerPoint Presentation</vt:lpstr>
      <vt:lpstr>HARDWARE/SOFTWARE BASED:</vt:lpstr>
      <vt:lpstr>POSSIBLE USAGE:</vt:lpstr>
      <vt:lpstr>ANY OTHER DETAILS:</vt:lpstr>
      <vt:lpstr>CONCLUSION &amp; FUTURE SCOPE: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SHATHIS KUMAR S</dc:creator>
  <cp:lastModifiedBy>SHATHIS KUMAR S</cp:lastModifiedBy>
  <cp:revision>2</cp:revision>
  <dcterms:created xsi:type="dcterms:W3CDTF">2025-04-20T14:21:47Z</dcterms:created>
  <dcterms:modified xsi:type="dcterms:W3CDTF">2025-04-21T14:09:30Z</dcterms:modified>
</cp:coreProperties>
</file>