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jZn2Yz/fQQ6elNzvL9Jp+qbNqP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2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388175" y="325275"/>
            <a:ext cx="113421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IN" sz="4800" dirty="0">
                <a:solidFill>
                  <a:srgbClr val="980000"/>
                </a:solidFill>
              </a:rPr>
              <a:t>Adipose Determination using </a:t>
            </a:r>
            <a:endParaRPr sz="4800" dirty="0">
              <a:solidFill>
                <a:srgbClr val="98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IN" sz="4800" dirty="0">
                <a:solidFill>
                  <a:srgbClr val="980000"/>
                </a:solidFill>
              </a:rPr>
              <a:t>Machine Learning Algorithms</a:t>
            </a:r>
            <a:endParaRPr sz="48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6440051" y="3365375"/>
            <a:ext cx="52902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3000" dirty="0"/>
              <a:t>Raj Shekhar</a:t>
            </a:r>
            <a:endParaRPr sz="3000" dirty="0"/>
          </a:p>
          <a:p>
            <a:pPr marL="0" lvl="0" indent="0" algn="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dirty="0"/>
              <a:t> 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675" y="2671638"/>
            <a:ext cx="3043237" cy="3043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870838" y="5828550"/>
            <a:ext cx="20589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Scan to view live project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44575" y="917300"/>
            <a:ext cx="4839000" cy="5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2600"/>
              <a:t>Adipose Tissue -&gt; Obesity -&gt; Diseases</a:t>
            </a:r>
            <a:endParaRPr sz="26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IN" sz="2600"/>
              <a:t>Composition of Adipose - Difficult and expensive to find experimentally.</a:t>
            </a:r>
            <a:endParaRPr sz="26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IN" sz="2600"/>
              <a:t>Apply Machine Learning to predict Adipose.</a:t>
            </a:r>
            <a:endParaRPr sz="26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IN" sz="2600"/>
              <a:t>Dataset composition: </a:t>
            </a:r>
            <a:endParaRPr sz="26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IN" sz="2600"/>
              <a:t>241 individuals and 15 measurements.</a:t>
            </a:r>
            <a:endParaRPr sz="2600"/>
          </a:p>
        </p:txBody>
      </p:sp>
      <p:sp>
        <p:nvSpPr>
          <p:cNvPr id="97" name="Google Shape;9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25-Apr-20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00" y="848875"/>
            <a:ext cx="6767149" cy="419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717075" y="198850"/>
            <a:ext cx="105156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4000">
                <a:solidFill>
                  <a:srgbClr val="980000"/>
                </a:solidFill>
              </a:rPr>
              <a:t>Introduction</a:t>
            </a:r>
            <a:endParaRPr sz="4000">
              <a:solidFill>
                <a:srgbClr val="980000"/>
              </a:solidFill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6561775" y="5305425"/>
            <a:ext cx="4029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Flow Chart of Machine Learning Process					     	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25-Apr-20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724300" y="233650"/>
            <a:ext cx="71025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4000">
                <a:solidFill>
                  <a:srgbClr val="980000"/>
                </a:solidFill>
              </a:rPr>
              <a:t>Exploratory Data Analysis</a:t>
            </a:r>
            <a:endParaRPr sz="4000">
              <a:solidFill>
                <a:srgbClr val="980000"/>
              </a:solidFill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429425" y="1748550"/>
            <a:ext cx="3294900" cy="3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IN" sz="2600"/>
              <a:t>Pre-Processing - Missing Values? Scaling required?</a:t>
            </a:r>
            <a:endParaRPr sz="26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IN" sz="2600"/>
              <a:t>Variable Selection - Optimize using Correlation.</a:t>
            </a:r>
            <a:endParaRPr sz="26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•"/>
            </a:pPr>
            <a:r>
              <a:rPr lang="en-IN" sz="2600"/>
              <a:t>Assumptions are met?</a:t>
            </a:r>
            <a:endParaRPr sz="2600"/>
          </a:p>
        </p:txBody>
      </p:sp>
      <p:sp>
        <p:nvSpPr>
          <p:cNvPr id="110" name="Google Shape;110;p3"/>
          <p:cNvSpPr txBox="1"/>
          <p:nvPr/>
        </p:nvSpPr>
        <p:spPr>
          <a:xfrm>
            <a:off x="6169350" y="6195325"/>
            <a:ext cx="3294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List Plot - Visualizing all variables					     		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325" y="802138"/>
            <a:ext cx="8184950" cy="550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4000">
                <a:solidFill>
                  <a:srgbClr val="980000"/>
                </a:solidFill>
              </a:rPr>
              <a:t>Modelling with Machine Learning Algorithms </a:t>
            </a:r>
            <a:endParaRPr sz="4000">
              <a:solidFill>
                <a:srgbClr val="98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 rot="5400000">
            <a:off x="3021600" y="-2246275"/>
            <a:ext cx="6148800" cy="117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25-Apr-20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120" name="Google Shape;1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25" y="1488725"/>
            <a:ext cx="1981200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425" y="1456500"/>
            <a:ext cx="190500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5388" y="1418413"/>
            <a:ext cx="19240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47638" y="1555388"/>
            <a:ext cx="179070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6325" y="3358925"/>
            <a:ext cx="3278100" cy="28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648125" y="1031775"/>
            <a:ext cx="1094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     Linear Regression 	          Decision Tree 	           Random Forest  	        Gradient Boosting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823975" y="574925"/>
            <a:ext cx="10515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Input Data : 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(50% of data), Validation (25% of data) and Testing (25% of data) set.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4166775" y="3978613"/>
            <a:ext cx="37203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libri"/>
                <a:ea typeface="Calibri"/>
                <a:cs typeface="Calibri"/>
                <a:sym typeface="Calibri"/>
              </a:rPr>
              <a:t>Comparison Plot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       Actual Value vs Predicted Value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904350" y="2887275"/>
            <a:ext cx="10143900" cy="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          Fig 1   		             Fig 2		               Fig 3			Fig 4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904350" y="6045225"/>
            <a:ext cx="10143900" cy="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                        Fig 5					    			         Fig 6					     		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4024375" y="4912375"/>
            <a:ext cx="41148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IN" sz="1800" b="1" dirty="0">
                <a:latin typeface="Calibri"/>
                <a:ea typeface="Calibri"/>
                <a:cs typeface="Calibri"/>
                <a:sym typeface="Calibri"/>
              </a:rPr>
              <a:t>Residual Plot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Standardized Residuals Vs Predicted Value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4"/>
          <p:cNvCxnSpPr/>
          <p:nvPr/>
        </p:nvCxnSpPr>
        <p:spPr>
          <a:xfrm rot="10800000">
            <a:off x="4476600" y="4213725"/>
            <a:ext cx="63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4"/>
          <p:cNvCxnSpPr/>
          <p:nvPr/>
        </p:nvCxnSpPr>
        <p:spPr>
          <a:xfrm>
            <a:off x="6737425" y="5163275"/>
            <a:ext cx="72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4"/>
          <p:cNvSpPr txBox="1"/>
          <p:nvPr/>
        </p:nvSpPr>
        <p:spPr>
          <a:xfrm>
            <a:off x="4313125" y="3426750"/>
            <a:ext cx="3278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>
                <a:solidFill>
                  <a:srgbClr val="DD7E6B"/>
                </a:solidFill>
                <a:latin typeface="Calibri"/>
                <a:ea typeface="Calibri"/>
                <a:cs typeface="Calibri"/>
                <a:sym typeface="Calibri"/>
              </a:rPr>
              <a:t>Gradient Boosting Model</a:t>
            </a:r>
            <a:endParaRPr b="1">
              <a:solidFill>
                <a:srgbClr val="DD7E6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29475" y="3267962"/>
            <a:ext cx="3629200" cy="282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838200" y="304825"/>
            <a:ext cx="105156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4000">
                <a:solidFill>
                  <a:srgbClr val="980000"/>
                </a:solidFill>
              </a:rPr>
              <a:t>Model Prediction and Accuracy</a:t>
            </a:r>
            <a:endParaRPr sz="4000">
              <a:solidFill>
                <a:srgbClr val="980000"/>
              </a:solidFill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839800" y="884300"/>
            <a:ext cx="43299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IN" b="0"/>
              <a:t> </a:t>
            </a:r>
            <a:r>
              <a:rPr lang="en-IN" b="0">
                <a:solidFill>
                  <a:srgbClr val="000000"/>
                </a:solidFill>
              </a:rPr>
              <a:t>      Prediction of Best 3 Models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41" name="Google Shape;14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25-Apr-20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143" name="Google Shape;14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875" y="1348100"/>
            <a:ext cx="6185525" cy="484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>
            <a:spLocks noGrp="1"/>
          </p:cNvSpPr>
          <p:nvPr>
            <p:ph type="body" idx="3"/>
          </p:nvPr>
        </p:nvSpPr>
        <p:spPr>
          <a:xfrm>
            <a:off x="5169775" y="884300"/>
            <a:ext cx="6185400" cy="365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91440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 b="0">
                <a:solidFill>
                  <a:srgbClr val="000000"/>
                </a:solidFill>
              </a:rPr>
              <a:t>Accuracy of each model</a:t>
            </a:r>
            <a:endParaRPr b="0">
              <a:solidFill>
                <a:srgbClr val="000000"/>
              </a:solidFill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930250" y="6214200"/>
            <a:ext cx="10143900" cy="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                                 Fig 1					    	Fig 2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675" y="1348100"/>
            <a:ext cx="3952042" cy="46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1657975" y="5275375"/>
            <a:ext cx="3059700" cy="365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        D Tree      G Boosting     R Forest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xfrm>
            <a:off x="838195" y="186700"/>
            <a:ext cx="10515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4000">
                <a:solidFill>
                  <a:srgbClr val="980000"/>
                </a:solidFill>
              </a:rPr>
              <a:t>Evaluation of the models</a:t>
            </a:r>
            <a:endParaRPr sz="4000">
              <a:solidFill>
                <a:srgbClr val="98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4000">
              <a:solidFill>
                <a:srgbClr val="98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3600">
                <a:solidFill>
                  <a:srgbClr val="980000"/>
                </a:solidFill>
              </a:rPr>
              <a:t>R-squared value</a:t>
            </a:r>
            <a:endParaRPr sz="3600">
              <a:solidFill>
                <a:srgbClr val="980000"/>
              </a:solidFill>
            </a:endParaRPr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839825" y="1786900"/>
            <a:ext cx="10986900" cy="4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 dirty="0"/>
              <a:t>Random Forest:  0.779</a:t>
            </a:r>
            <a:endParaRPr sz="24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 dirty="0"/>
              <a:t>Linear Regression:  0.730</a:t>
            </a:r>
            <a:endParaRPr sz="24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 dirty="0"/>
              <a:t>Decision Tree:   0.8131</a:t>
            </a:r>
            <a:endParaRPr sz="2400" dirty="0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 dirty="0"/>
              <a:t>Gradient Boosted Trees:   0.877</a:t>
            </a:r>
            <a:endParaRPr sz="2400" dirty="0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 dirty="0"/>
              <a:t>Nearest Neighbour:   0.813</a:t>
            </a:r>
            <a:endParaRPr sz="24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IN" sz="2400" dirty="0"/>
              <a:t>Neural Network:   0.068</a:t>
            </a:r>
            <a:endParaRPr sz="2400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086" y="1906750"/>
            <a:ext cx="6247038" cy="45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1163300" cy="1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IN" sz="4000">
                <a:solidFill>
                  <a:srgbClr val="980000"/>
                </a:solidFill>
              </a:rPr>
              <a:t>Future prospect?</a:t>
            </a:r>
            <a:endParaRPr sz="4000">
              <a:solidFill>
                <a:srgbClr val="980000"/>
              </a:solidFill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25-Apr-20</a:t>
            </a:r>
            <a:endParaRPr/>
          </a:p>
        </p:txBody>
      </p:sp>
      <p:sp>
        <p:nvSpPr>
          <p:cNvPr id="162" name="Google Shape;16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775" y="2057400"/>
            <a:ext cx="5541725" cy="32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00" y="2057400"/>
            <a:ext cx="5031200" cy="32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/>
        </p:nvSpPr>
        <p:spPr>
          <a:xfrm>
            <a:off x="838200" y="5524500"/>
            <a:ext cx="110967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904875" y="1134075"/>
            <a:ext cx="110967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Fitbit data set (Dynamic Data)</a:t>
            </a:r>
            <a:endParaRPr sz="36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296</Words>
  <Application>Microsoft Macintosh PowerPoint</Application>
  <PresentationFormat>Widescreen</PresentationFormat>
  <Paragraphs>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Adipose Determination using  Machine Learning Algorithms</vt:lpstr>
      <vt:lpstr>Introduction</vt:lpstr>
      <vt:lpstr>Exploratory Data Analysis</vt:lpstr>
      <vt:lpstr>Modelling with Machine Learning Algorithms </vt:lpstr>
      <vt:lpstr>Model Prediction and Accuracy</vt:lpstr>
      <vt:lpstr>Evaluation of the models  R-squared value</vt:lpstr>
      <vt:lpstr>Future prospect?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Adipose Determination using  Machine Learning Algorithms</dc:title>
  <dc:creator>Navankur Verma</dc:creator>
  <cp:lastModifiedBy>Raj Shekhar</cp:lastModifiedBy>
  <cp:revision>4</cp:revision>
  <dcterms:created xsi:type="dcterms:W3CDTF">2020-04-25T14:17:17Z</dcterms:created>
  <dcterms:modified xsi:type="dcterms:W3CDTF">2020-08-31T15:07:06Z</dcterms:modified>
</cp:coreProperties>
</file>