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93447" autoAdjust="0"/>
  </p:normalViewPr>
  <p:slideViewPr>
    <p:cSldViewPr snapToGrid="0" snapToObjects="1" showGuides="1">
      <p:cViewPr varScale="1">
        <p:scale>
          <a:sx n="63" d="100"/>
          <a:sy n="63" d="100"/>
        </p:scale>
        <p:origin x="916"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RajShethna/IBM_-DataAnalyst_CapstoneCourse_-CourseraCourse9/blob/0e9f1e1259645f7ec1fb099e5fe5a88a29c0e9a8/IBM_CognosAnalytics_LanguageVisualizationProject.pdf"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coursera.org/professional-certificates/ibm-data-analyst?utm_medium=sem&amp;utm_source=gg&amp;utm_campaign=B2C_NAMER_ibm-data-analyst_ibm_FTCOF_professional-certificates_country-US-country-CA&amp;campaignid=19984826761&amp;adgroupid=149748350124&amp;device=c&amp;keyword=ibm%20data%20analyst&amp;matchtype=b&amp;network=g&amp;devicemodel=&amp;adposition=&amp;creativeid=655102838088&amp;hide_mobile_promo&amp;gad_source=1&amp;gclid=Cj0KCQjwn9y1BhC2ARIsAG5IY-6Jb8oUrXtuiaR_21W32BFZIi5lcTJz055X-i4vAFxBhW0PJviKtowaAtQBEALw_wcB"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file:///C:\Users\rajsh\Desktop\m5_survey_data_demographics.csv" TargetMode="External"/><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oleObject" Target="file:///C:\Users\rajsh\Desktop\m5_survey_data_technologies_normalised.csv" TargetMode="External"/><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127410"/>
            <a:ext cx="6019800" cy="1325203"/>
          </a:xfrm>
        </p:spPr>
        <p:txBody>
          <a:bodyPr anchor="ctr">
            <a:normAutofit fontScale="90000"/>
          </a:bodyPr>
          <a:lstStyle/>
          <a:p>
            <a:r>
              <a:rPr lang="en-US" dirty="0">
                <a:solidFill>
                  <a:srgbClr val="0E659B"/>
                </a:solidFill>
              </a:rPr>
              <a:t>Current and Future Trends for Programming Languages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250022"/>
            <a:ext cx="5181600" cy="2616956"/>
          </a:xfrm>
        </p:spPr>
        <p:txBody>
          <a:bodyPr>
            <a:normAutofit/>
          </a:bodyPr>
          <a:lstStyle/>
          <a:p>
            <a:pPr marL="0" indent="0">
              <a:buNone/>
            </a:pPr>
            <a:r>
              <a:rPr lang="en-US" dirty="0"/>
              <a:t>Raj Vijay Shethna</a:t>
            </a:r>
          </a:p>
          <a:p>
            <a:pPr marL="0" indent="0">
              <a:buNone/>
            </a:pPr>
            <a:r>
              <a:rPr lang="en-US" dirty="0"/>
              <a:t>August 10,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22885"/>
            <a:ext cx="10515600"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u="sng" dirty="0"/>
              <a:t>Findings:</a:t>
            </a:r>
          </a:p>
          <a:p>
            <a:r>
              <a:rPr lang="en-US" sz="2800" dirty="0"/>
              <a:t>The top 3 database currently in use are: MySQL, MS SQL Server, and PostgreSQL (in ranking order).</a:t>
            </a:r>
          </a:p>
          <a:p>
            <a:r>
              <a:rPr lang="en-US" sz="2800" dirty="0"/>
              <a:t>This ranking is predicted to change as the following: PostgreSQL, MongoDB, and Redis.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u="sng" dirty="0"/>
              <a:t>Implications:</a:t>
            </a:r>
          </a:p>
          <a:p>
            <a:r>
              <a:rPr lang="en-US" dirty="0"/>
              <a:t>PostgreSQL is currently in the top 3 database and is predicted to stay at the top in the coming year.</a:t>
            </a:r>
          </a:p>
          <a:p>
            <a:r>
              <a:rPr lang="en-US" dirty="0"/>
              <a:t>MongoDB and Redis may rise in demand by next year.</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386941"/>
            <a:ext cx="7068725" cy="2569239"/>
          </a:xfrm>
        </p:spPr>
        <p:txBody>
          <a:bodyPr>
            <a:normAutofit/>
          </a:bodyPr>
          <a:lstStyle/>
          <a:p>
            <a:pPr marL="0" indent="0">
              <a:buNone/>
            </a:pPr>
            <a:r>
              <a:rPr lang="en-US" sz="2200" dirty="0"/>
              <a:t>Link to the dashboard:</a:t>
            </a:r>
          </a:p>
          <a:p>
            <a:pPr marL="0" indent="0">
              <a:buNone/>
            </a:pPr>
            <a:endParaRPr lang="en-US" sz="2200" dirty="0"/>
          </a:p>
          <a:p>
            <a:pPr marL="0" indent="0">
              <a:buNone/>
            </a:pPr>
            <a:r>
              <a:rPr lang="en-US" sz="2200" dirty="0">
                <a:hlinkClick r:id="rId2"/>
              </a:rPr>
              <a:t>Programming Languages Dashboard Link</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Current Technology Usage</a:t>
            </a:r>
          </a:p>
        </p:txBody>
      </p:sp>
      <p:pic>
        <p:nvPicPr>
          <p:cNvPr id="9" name="Picture 8">
            <a:extLst>
              <a:ext uri="{FF2B5EF4-FFF2-40B4-BE49-F238E27FC236}">
                <a16:creationId xmlns:a16="http://schemas.microsoft.com/office/drawing/2014/main" id="{742657A8-86C9-9B80-76B3-E1DAE7BD6104}"/>
              </a:ext>
            </a:extLst>
          </p:cNvPr>
          <p:cNvPicPr>
            <a:picLocks noChangeAspect="1"/>
          </p:cNvPicPr>
          <p:nvPr/>
        </p:nvPicPr>
        <p:blipFill rotWithShape="1">
          <a:blip r:embed="rId2"/>
          <a:srcRect l="12416" t="20729" r="17667"/>
          <a:stretch/>
        </p:blipFill>
        <p:spPr>
          <a:xfrm>
            <a:off x="1666240" y="1690688"/>
            <a:ext cx="8138160" cy="457551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Future Technology Trend</a:t>
            </a:r>
          </a:p>
        </p:txBody>
      </p:sp>
      <p:pic>
        <p:nvPicPr>
          <p:cNvPr id="4" name="Picture 3">
            <a:extLst>
              <a:ext uri="{FF2B5EF4-FFF2-40B4-BE49-F238E27FC236}">
                <a16:creationId xmlns:a16="http://schemas.microsoft.com/office/drawing/2014/main" id="{79A92AAA-F3D4-010B-545A-D69CD9168834}"/>
              </a:ext>
            </a:extLst>
          </p:cNvPr>
          <p:cNvPicPr>
            <a:picLocks noChangeAspect="1"/>
          </p:cNvPicPr>
          <p:nvPr/>
        </p:nvPicPr>
        <p:blipFill rotWithShape="1">
          <a:blip r:embed="rId2"/>
          <a:srcRect l="12328" t="19961" r="18017"/>
          <a:stretch/>
        </p:blipFill>
        <p:spPr>
          <a:xfrm>
            <a:off x="1502976" y="1690688"/>
            <a:ext cx="8169344" cy="4628832"/>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Demographics</a:t>
            </a:r>
          </a:p>
        </p:txBody>
      </p:sp>
      <p:pic>
        <p:nvPicPr>
          <p:cNvPr id="4" name="Picture 3">
            <a:extLst>
              <a:ext uri="{FF2B5EF4-FFF2-40B4-BE49-F238E27FC236}">
                <a16:creationId xmlns:a16="http://schemas.microsoft.com/office/drawing/2014/main" id="{7CEFB92D-80DA-1A8A-E4E6-DA364B2D13B9}"/>
              </a:ext>
            </a:extLst>
          </p:cNvPr>
          <p:cNvPicPr>
            <a:picLocks noChangeAspect="1"/>
          </p:cNvPicPr>
          <p:nvPr/>
        </p:nvPicPr>
        <p:blipFill rotWithShape="1">
          <a:blip r:embed="rId2"/>
          <a:srcRect l="12241" t="20050" r="17586"/>
          <a:stretch/>
        </p:blipFill>
        <p:spPr>
          <a:xfrm>
            <a:off x="1747520" y="1690688"/>
            <a:ext cx="7914639" cy="4513823"/>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lstStyle/>
          <a:p>
            <a:r>
              <a:rPr lang="en-US" dirty="0"/>
              <a:t>Do you think learning a new language would help you in the job market or just excelling at the current language you know is enough?</a:t>
            </a:r>
          </a:p>
          <a:p>
            <a:r>
              <a:rPr lang="en-US" dirty="0"/>
              <a:t>What are some of the changes you need to bring at your workplace to advance your business or company goals in the future?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u="sng" dirty="0"/>
              <a:t>Findings:</a:t>
            </a:r>
          </a:p>
          <a:p>
            <a:r>
              <a:rPr lang="en-US" dirty="0"/>
              <a:t>JavaScript is the most used language.</a:t>
            </a:r>
          </a:p>
          <a:p>
            <a:r>
              <a:rPr lang="en-US" dirty="0"/>
              <a:t>PostgreSQL is currently and may remain in the top 3 databases.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u="sng" dirty="0"/>
              <a:t>Implications:</a:t>
            </a:r>
          </a:p>
          <a:p>
            <a:r>
              <a:rPr lang="en-US" dirty="0"/>
              <a:t>Learning JavaScript can help in expanding job scope.</a:t>
            </a:r>
          </a:p>
          <a:p>
            <a:r>
              <a:rPr lang="en-US" dirty="0"/>
              <a:t>Working in PostgreSQL can help to stay up-to-date with the current market demands.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sz="2800" dirty="0"/>
              <a:t>The analysis shows that the top 3 programming languages currently in use are: JavaScript, HTML/CSS, and SQL (in ranking order); It is predicted that the third position will be taken up by Python by the next year.</a:t>
            </a:r>
          </a:p>
          <a:p>
            <a:r>
              <a:rPr lang="en-US" sz="2800" dirty="0"/>
              <a:t>The top 3 database currently in use are: MySQL, MS SQL Server, and PostgreSQL (in ranking order); This ranking is predicted to change as the following: PostgreSQL, MongoDB, and Redis.</a:t>
            </a:r>
          </a:p>
          <a:p>
            <a:r>
              <a:rPr lang="en-US" sz="2800" dirty="0"/>
              <a:t>Charts also show that the top platform currently in use are Windows, Linux, Docker, AWS, and Android. These would not change much in the coming year.</a:t>
            </a:r>
          </a:p>
          <a:p>
            <a:r>
              <a:rPr lang="en-US" sz="2800" dirty="0"/>
              <a:t>Further analysis show that the top Web Frame currently in use are jQuery, React.js, and ASP.NET. These are predicted to remain the popular ones with Vue.js rising to this group of popular languages.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a:bodyPr>
          <a:lstStyle/>
          <a:p>
            <a:r>
              <a:rPr lang="en-US" dirty="0"/>
              <a:t>This project was completed as a part of the final Capstone Project included in the IBM Data Analyst Professional Certificate specialization on Coursera (</a:t>
            </a:r>
            <a:r>
              <a:rPr lang="en-US" dirty="0">
                <a:hlinkClick r:id="rId2"/>
              </a:rPr>
              <a:t>Click here for the Link</a:t>
            </a:r>
            <a:r>
              <a:rPr lang="en-US" dirty="0"/>
              <a:t>).</a:t>
            </a:r>
          </a:p>
          <a:p>
            <a:r>
              <a:rPr lang="en-US" dirty="0"/>
              <a:t>The above-mentioned course was part of the </a:t>
            </a:r>
            <a:r>
              <a:rPr lang="en-US" dirty="0" err="1"/>
              <a:t>NPower</a:t>
            </a:r>
            <a:r>
              <a:rPr lang="en-US" dirty="0"/>
              <a:t> Canada – Junior Data Analyst program.</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Programming Languages are gaining a lot of attention in recent times as the technology is advancing at an exponential rate.</a:t>
            </a:r>
          </a:p>
          <a:p>
            <a:r>
              <a:rPr lang="en-US" sz="2200" dirty="0"/>
              <a:t>The research shows the impact these languages have over time with the flexibility to analyze the demographics at the same time.</a:t>
            </a:r>
          </a:p>
          <a:p>
            <a:r>
              <a:rPr lang="en-US" sz="2200" dirty="0"/>
              <a:t>The report focusses on the following aspects:</a:t>
            </a:r>
          </a:p>
          <a:p>
            <a:pPr lvl="1"/>
            <a:r>
              <a:rPr lang="en-US" sz="1800" dirty="0"/>
              <a:t>Current Technology Usage</a:t>
            </a:r>
          </a:p>
          <a:p>
            <a:pPr lvl="1"/>
            <a:r>
              <a:rPr lang="en-US" sz="1800" dirty="0"/>
              <a:t>Future Technology Trend</a:t>
            </a:r>
          </a:p>
          <a:p>
            <a:pPr lvl="1"/>
            <a:r>
              <a:rPr lang="en-US" sz="1800" dirty="0"/>
              <a:t>Demographics of the Respondents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This is a research project and it gives the descriptive analysis of usage and demand of the top programming languages globally.</a:t>
            </a:r>
          </a:p>
          <a:p>
            <a:r>
              <a:rPr lang="en-US" sz="2200" dirty="0"/>
              <a:t>The analysis is done using various charts and graphs focusing on the key metrics.</a:t>
            </a:r>
          </a:p>
          <a:p>
            <a:r>
              <a:rPr lang="en-US" sz="2200" dirty="0"/>
              <a:t>The project also give an in-depth knowledge of the demographics of the survey respondents.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dirty="0"/>
              <a:t>The project uses the following datasets for the analysis purpose:</a:t>
            </a:r>
          </a:p>
          <a:p>
            <a:endParaRPr lang="en-US" sz="2200" dirty="0"/>
          </a:p>
          <a:p>
            <a:endParaRPr lang="en-US" sz="2200" dirty="0"/>
          </a:p>
          <a:p>
            <a:pPr marL="0" indent="0">
              <a:buNone/>
            </a:pPr>
            <a:endParaRPr lang="en-US" sz="2200" dirty="0"/>
          </a:p>
          <a:p>
            <a:r>
              <a:rPr lang="en-US" sz="2200" dirty="0"/>
              <a:t>The analysis is done using correlating specific metrics using different chart types and emphasizing on the important information using word clouds and tree maps.</a:t>
            </a:r>
            <a:endParaRPr lang="en-US" sz="1800" dirty="0"/>
          </a:p>
          <a:p>
            <a:pPr marL="0" indent="0">
              <a:buNone/>
            </a:pP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graphicFrame>
        <p:nvGraphicFramePr>
          <p:cNvPr id="4" name="Object 3">
            <a:extLst>
              <a:ext uri="{FF2B5EF4-FFF2-40B4-BE49-F238E27FC236}">
                <a16:creationId xmlns:a16="http://schemas.microsoft.com/office/drawing/2014/main" id="{362BB20B-B8CE-D27B-5BD5-6317A7493810}"/>
              </a:ext>
            </a:extLst>
          </p:cNvPr>
          <p:cNvGraphicFramePr>
            <a:graphicFrameLocks noChangeAspect="1"/>
          </p:cNvGraphicFramePr>
          <p:nvPr>
            <p:extLst>
              <p:ext uri="{D42A27DB-BD31-4B8C-83A1-F6EECF244321}">
                <p14:modId xmlns:p14="http://schemas.microsoft.com/office/powerpoint/2010/main" val="1069239800"/>
              </p:ext>
            </p:extLst>
          </p:nvPr>
        </p:nvGraphicFramePr>
        <p:xfrm>
          <a:off x="5069840" y="2683827"/>
          <a:ext cx="914400" cy="806450"/>
        </p:xfrm>
        <a:graphic>
          <a:graphicData uri="http://schemas.openxmlformats.org/presentationml/2006/ole">
            <mc:AlternateContent xmlns:mc="http://schemas.openxmlformats.org/markup-compatibility/2006">
              <mc:Choice xmlns:v="urn:schemas-microsoft-com:vml" Requires="v">
                <p:oleObj name="Macro-Enabled Worksheet" showAsIcon="1" r:id="rId3" imgW="914597" imgH="806406" progId="Excel.SheetMacroEnabled.12">
                  <p:link updateAutomatic="1"/>
                </p:oleObj>
              </mc:Choice>
              <mc:Fallback>
                <p:oleObj name="Macro-Enabled Worksheet" showAsIcon="1" r:id="rId3" imgW="914597" imgH="806406" progId="Excel.SheetMacroEnabled.12">
                  <p:link updateAutomatic="1"/>
                  <p:pic>
                    <p:nvPicPr>
                      <p:cNvPr id="0" name=""/>
                      <p:cNvPicPr/>
                      <p:nvPr/>
                    </p:nvPicPr>
                    <p:blipFill>
                      <a:blip r:embed="rId4"/>
                      <a:stretch>
                        <a:fillRect/>
                      </a:stretch>
                    </p:blipFill>
                    <p:spPr>
                      <a:xfrm>
                        <a:off x="5069840" y="2683827"/>
                        <a:ext cx="914400" cy="8064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6F318C7D-B1AA-D55F-E25D-4BBA64705CAA}"/>
              </a:ext>
            </a:extLst>
          </p:cNvPr>
          <p:cNvGraphicFramePr>
            <a:graphicFrameLocks noChangeAspect="1"/>
          </p:cNvGraphicFramePr>
          <p:nvPr>
            <p:extLst>
              <p:ext uri="{D42A27DB-BD31-4B8C-83A1-F6EECF244321}">
                <p14:modId xmlns:p14="http://schemas.microsoft.com/office/powerpoint/2010/main" val="876144752"/>
              </p:ext>
            </p:extLst>
          </p:nvPr>
        </p:nvGraphicFramePr>
        <p:xfrm>
          <a:off x="6905037" y="2683827"/>
          <a:ext cx="914400" cy="806450"/>
        </p:xfrm>
        <a:graphic>
          <a:graphicData uri="http://schemas.openxmlformats.org/presentationml/2006/ole">
            <mc:AlternateContent xmlns:mc="http://schemas.openxmlformats.org/markup-compatibility/2006">
              <mc:Choice xmlns:v="urn:schemas-microsoft-com:vml" Requires="v">
                <p:oleObj name="Macro-Enabled Worksheet" showAsIcon="1" r:id="rId5" imgW="914597" imgH="806406" progId="Excel.SheetMacroEnabled.12">
                  <p:link updateAutomatic="1"/>
                </p:oleObj>
              </mc:Choice>
              <mc:Fallback>
                <p:oleObj name="Macro-Enabled Worksheet" showAsIcon="1" r:id="rId5" imgW="914597" imgH="806406" progId="Excel.SheetMacroEnabled.12">
                  <p:link updateAutomatic="1"/>
                  <p:pic>
                    <p:nvPicPr>
                      <p:cNvPr id="0" name=""/>
                      <p:cNvPicPr/>
                      <p:nvPr/>
                    </p:nvPicPr>
                    <p:blipFill>
                      <a:blip r:embed="rId4"/>
                      <a:stretch>
                        <a:fillRect/>
                      </a:stretch>
                    </p:blipFill>
                    <p:spPr>
                      <a:xfrm>
                        <a:off x="6905037" y="2683827"/>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4" name="Content Placeholder 2">
            <a:extLst>
              <a:ext uri="{FF2B5EF4-FFF2-40B4-BE49-F238E27FC236}">
                <a16:creationId xmlns:a16="http://schemas.microsoft.com/office/drawing/2014/main" id="{12B8D53B-0B4B-9442-C967-D7E7B33573EF}"/>
              </a:ext>
            </a:extLst>
          </p:cNvPr>
          <p:cNvSpPr txBox="1">
            <a:spLocks/>
          </p:cNvSpPr>
          <p:nvPr/>
        </p:nvSpPr>
        <p:spPr>
          <a:xfrm>
            <a:off x="1043115" y="1825625"/>
            <a:ext cx="103106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Using the research and analysis, the top 10 programming languages and the change in the demand next year was identified.</a:t>
            </a:r>
          </a:p>
          <a:p>
            <a:r>
              <a:rPr lang="en-US" sz="2200" dirty="0"/>
              <a:t>Similarly, top Databases, Platforms, and Web Frames were also identified for the past and the future.</a:t>
            </a:r>
          </a:p>
          <a:p>
            <a:r>
              <a:rPr lang="en-US" sz="2200" dirty="0"/>
              <a:t>Lastly, to understand the data better, demographics of the survey respondents showed demands in different countries, age groups, gender, along with their educational backgrounds.</a:t>
            </a:r>
          </a:p>
          <a:p>
            <a:endParaRPr lang="en-US" sz="2200" dirty="0"/>
          </a:p>
          <a:p>
            <a:endParaRPr lang="en-US" sz="2200" dirty="0"/>
          </a:p>
          <a:p>
            <a:endParaRPr lang="en-US" sz="22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128B7EF1-DDFD-785B-B532-982BBB4898B7}"/>
              </a:ext>
            </a:extLst>
          </p:cNvPr>
          <p:cNvPicPr>
            <a:picLocks noChangeAspect="1"/>
          </p:cNvPicPr>
          <p:nvPr/>
        </p:nvPicPr>
        <p:blipFill>
          <a:blip r:embed="rId3"/>
          <a:stretch>
            <a:fillRect/>
          </a:stretch>
        </p:blipFill>
        <p:spPr>
          <a:xfrm>
            <a:off x="838200" y="2462501"/>
            <a:ext cx="5283472" cy="3054507"/>
          </a:xfrm>
          <a:prstGeom prst="rect">
            <a:avLst/>
          </a:prstGeom>
        </p:spPr>
      </p:pic>
      <p:pic>
        <p:nvPicPr>
          <p:cNvPr id="12" name="Picture 11">
            <a:extLst>
              <a:ext uri="{FF2B5EF4-FFF2-40B4-BE49-F238E27FC236}">
                <a16:creationId xmlns:a16="http://schemas.microsoft.com/office/drawing/2014/main" id="{A7522AF2-FDDA-7F2F-CD28-DF76A17FDE71}"/>
              </a:ext>
            </a:extLst>
          </p:cNvPr>
          <p:cNvPicPr>
            <a:picLocks noChangeAspect="1"/>
          </p:cNvPicPr>
          <p:nvPr/>
        </p:nvPicPr>
        <p:blipFill>
          <a:blip r:embed="rId4"/>
          <a:stretch>
            <a:fillRect/>
          </a:stretch>
        </p:blipFill>
        <p:spPr>
          <a:xfrm>
            <a:off x="6172200" y="2506661"/>
            <a:ext cx="5264421" cy="3048157"/>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u="sng" dirty="0"/>
              <a:t>Findings:</a:t>
            </a:r>
          </a:p>
          <a:p>
            <a:r>
              <a:rPr lang="en-US" sz="2800" dirty="0"/>
              <a:t>The analysis shows that the top 3 programming languages currently in use are: JavaScript, HTML/CSS, and SQL (in ranking order).</a:t>
            </a:r>
          </a:p>
          <a:p>
            <a:r>
              <a:rPr lang="en-US" sz="2800" dirty="0"/>
              <a:t>It is predicted that the third position will be taken up by Python by the next year.</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u="sng" dirty="0"/>
              <a:t>Implications:</a:t>
            </a:r>
          </a:p>
          <a:p>
            <a:r>
              <a:rPr lang="en-US" dirty="0"/>
              <a:t>JavaScript is currently and is also predicted to be on the top of the most desired programming languages.</a:t>
            </a:r>
          </a:p>
          <a:p>
            <a:r>
              <a:rPr lang="en-US" dirty="0"/>
              <a:t>Demand for Python is rising.</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6" name="Picture 5">
            <a:extLst>
              <a:ext uri="{FF2B5EF4-FFF2-40B4-BE49-F238E27FC236}">
                <a16:creationId xmlns:a16="http://schemas.microsoft.com/office/drawing/2014/main" id="{15D52040-A196-B220-BC1C-19CA00B07376}"/>
              </a:ext>
            </a:extLst>
          </p:cNvPr>
          <p:cNvPicPr>
            <a:picLocks noChangeAspect="1"/>
          </p:cNvPicPr>
          <p:nvPr/>
        </p:nvPicPr>
        <p:blipFill>
          <a:blip r:embed="rId2"/>
          <a:stretch>
            <a:fillRect/>
          </a:stretch>
        </p:blipFill>
        <p:spPr>
          <a:xfrm>
            <a:off x="862584" y="2327564"/>
            <a:ext cx="5340624" cy="2806844"/>
          </a:xfrm>
          <a:prstGeom prst="rect">
            <a:avLst/>
          </a:prstGeom>
        </p:spPr>
      </p:pic>
      <p:pic>
        <p:nvPicPr>
          <p:cNvPr id="9" name="Picture 8">
            <a:extLst>
              <a:ext uri="{FF2B5EF4-FFF2-40B4-BE49-F238E27FC236}">
                <a16:creationId xmlns:a16="http://schemas.microsoft.com/office/drawing/2014/main" id="{3EBE6E22-670B-3C59-DBE7-1216D5BB5E27}"/>
              </a:ext>
            </a:extLst>
          </p:cNvPr>
          <p:cNvPicPr>
            <a:picLocks noChangeAspect="1"/>
          </p:cNvPicPr>
          <p:nvPr/>
        </p:nvPicPr>
        <p:blipFill>
          <a:blip r:embed="rId3"/>
          <a:stretch>
            <a:fillRect/>
          </a:stretch>
        </p:blipFill>
        <p:spPr>
          <a:xfrm>
            <a:off x="6203208" y="2327564"/>
            <a:ext cx="5321573" cy="2730640"/>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http://purl.org/dc/dcmitype/"/>
    <ds:schemaRef ds:uri="f80a141d-92ca-4d3d-9308-f7e7b1d44ce8"/>
    <ds:schemaRef ds:uri="http://purl.org/dc/terms/"/>
    <ds:schemaRef ds:uri="155be751-a274-42e8-93fb-f39d3b9bccc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794</TotalTime>
  <Words>758</Words>
  <Application>Microsoft Office PowerPoint</Application>
  <PresentationFormat>Widescreen</PresentationFormat>
  <Paragraphs>84</Paragraphs>
  <Slides>18</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2</vt:i4>
      </vt:variant>
      <vt:variant>
        <vt:lpstr>Slide Titles</vt:lpstr>
      </vt:variant>
      <vt:variant>
        <vt:i4>18</vt:i4>
      </vt:variant>
    </vt:vector>
  </HeadingPairs>
  <TitlesOfParts>
    <vt:vector size="26" baseType="lpstr">
      <vt:lpstr>Arial</vt:lpstr>
      <vt:lpstr>Calibri</vt:lpstr>
      <vt:lpstr>Helv</vt:lpstr>
      <vt:lpstr>IBM Plex Mono SemiBold</vt:lpstr>
      <vt:lpstr>IBM Plex Mono Text</vt:lpstr>
      <vt:lpstr>SLIDE_TEMPLATE_skill_network</vt:lpstr>
      <vt:lpstr>C:\Users\rajsh\Desktop\m5_survey_data_demographics.csv</vt:lpstr>
      <vt:lpstr>C:\Users\rajsh\Desktop\m5_survey_data_technologies_normalised.csv</vt:lpstr>
      <vt:lpstr>Current and Future Trends for Programming Languages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Raj Vijay Shethna</cp:lastModifiedBy>
  <cp:revision>35</cp:revision>
  <dcterms:created xsi:type="dcterms:W3CDTF">2020-10-28T18:29:43Z</dcterms:created>
  <dcterms:modified xsi:type="dcterms:W3CDTF">2024-08-10T22:30:37Z</dcterms:modified>
</cp:coreProperties>
</file>