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94" r:id="rId5"/>
    <p:sldId id="257" r:id="rId6"/>
    <p:sldId id="260" r:id="rId7"/>
    <p:sldId id="287" r:id="rId8"/>
    <p:sldId id="289" r:id="rId9"/>
    <p:sldId id="291" r:id="rId10"/>
    <p:sldId id="295" r:id="rId11"/>
    <p:sldId id="296" r:id="rId12"/>
    <p:sldId id="297" r:id="rId13"/>
    <p:sldId id="298" r:id="rId14"/>
    <p:sldId id="299"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212D41-B627-40A1-B96E-52D705CA0C20}">
          <p14:sldIdLst>
            <p14:sldId id="294"/>
            <p14:sldId id="257"/>
            <p14:sldId id="260"/>
            <p14:sldId id="287"/>
            <p14:sldId id="289"/>
            <p14:sldId id="291"/>
            <p14:sldId id="295"/>
            <p14:sldId id="296"/>
            <p14:sldId id="297"/>
            <p14:sldId id="298"/>
            <p14:sldId id="299"/>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B7C6"/>
    <a:srgbClr val="0C4360"/>
    <a:srgbClr val="1B6872"/>
    <a:srgbClr val="103350"/>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6FBEF-0374-4F28-9797-50BADA2D116E}" v="10" dt="2024-06-05T12:08:5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51" d="100"/>
          <a:sy n="51" d="100"/>
        </p:scale>
        <p:origin x="821" y="4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E144-6514-180A-BD45-95799BE6D26C}"/>
              </a:ext>
            </a:extLst>
          </p:cNvPr>
          <p:cNvSpPr>
            <a:spLocks noGrp="1"/>
          </p:cNvSpPr>
          <p:nvPr>
            <p:ph type="title"/>
          </p:nvPr>
        </p:nvSpPr>
        <p:spPr>
          <a:xfrm>
            <a:off x="449713" y="561587"/>
            <a:ext cx="11107797" cy="923330"/>
          </a:xfrm>
        </p:spPr>
        <p:txBody>
          <a:bodyPr/>
          <a:lstStyle/>
          <a:p>
            <a:pPr algn="ctr"/>
            <a:r>
              <a:rPr lang="en-US" sz="2800" dirty="0"/>
              <a:t> </a:t>
            </a:r>
            <a:r>
              <a:rPr lang="en-US" sz="2800" dirty="0">
                <a:solidFill>
                  <a:schemeClr val="tx1"/>
                </a:solidFill>
              </a:rPr>
              <a:t> </a:t>
            </a:r>
            <a:r>
              <a:rPr lang="en-US" dirty="0">
                <a:solidFill>
                  <a:schemeClr val="tx1"/>
                </a:solidFill>
              </a:rPr>
              <a:t> </a:t>
            </a:r>
            <a:r>
              <a:rPr lang="en-US" sz="2800" dirty="0">
                <a:latin typeface="Arial"/>
                <a:cs typeface="Arial"/>
              </a:rPr>
              <a:t>SHRI RAM INSTITUTE OF TECHNOLOGY JABALPUR(M.P.)</a:t>
            </a:r>
            <a:br>
              <a:rPr lang="en-US" sz="2400" dirty="0">
                <a:latin typeface="Arial"/>
              </a:rPr>
            </a:br>
            <a:r>
              <a:rPr lang="en-US" sz="2800" b="0" dirty="0"/>
              <a:t>         </a:t>
            </a:r>
            <a:r>
              <a:rPr lang="en-US" sz="2400" b="0" dirty="0"/>
              <a:t>Department of Computer Science and Engineering</a:t>
            </a:r>
          </a:p>
        </p:txBody>
      </p:sp>
      <p:sp>
        <p:nvSpPr>
          <p:cNvPr id="3" name="Slide Number Placeholder 2">
            <a:extLst>
              <a:ext uri="{FF2B5EF4-FFF2-40B4-BE49-F238E27FC236}">
                <a16:creationId xmlns:a16="http://schemas.microsoft.com/office/drawing/2014/main" id="{D44C9BE6-CDA8-AD49-52FA-A37442A1D382}"/>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sp>
        <p:nvSpPr>
          <p:cNvPr id="4" name="Text Placeholder 3">
            <a:extLst>
              <a:ext uri="{FF2B5EF4-FFF2-40B4-BE49-F238E27FC236}">
                <a16:creationId xmlns:a16="http://schemas.microsoft.com/office/drawing/2014/main" id="{6E07660F-2A7E-81A1-FC9D-1E215E42A3AA}"/>
              </a:ext>
            </a:extLst>
          </p:cNvPr>
          <p:cNvSpPr>
            <a:spLocks noGrp="1"/>
          </p:cNvSpPr>
          <p:nvPr>
            <p:ph type="body" sz="quarter" idx="13"/>
          </p:nvPr>
        </p:nvSpPr>
        <p:spPr>
          <a:xfrm>
            <a:off x="595018" y="2076941"/>
            <a:ext cx="7970483" cy="4093243"/>
          </a:xfrm>
        </p:spPr>
        <p:txBody>
          <a:bodyPr vert="horz" lIns="91440" tIns="45720" rIns="91440" bIns="45720" rtlCol="0" anchor="t">
            <a:noAutofit/>
          </a:bodyPr>
          <a:lstStyle/>
          <a:p>
            <a:pPr marL="0" indent="0">
              <a:buNone/>
            </a:pPr>
            <a:r>
              <a:rPr lang="en-US" dirty="0">
                <a:cs typeface="Arial"/>
              </a:rPr>
              <a:t>     </a:t>
            </a:r>
            <a:r>
              <a:rPr lang="en-US" sz="2000" dirty="0">
                <a:latin typeface="Calibri"/>
                <a:cs typeface="Arial"/>
              </a:rPr>
              <a:t> </a:t>
            </a:r>
            <a:r>
              <a:rPr lang="en-US" sz="2000" b="1" dirty="0">
                <a:latin typeface="Calibri"/>
                <a:cs typeface="Arial"/>
              </a:rPr>
              <a:t>  </a:t>
            </a:r>
            <a:r>
              <a:rPr lang="en-US" sz="2400" b="1" dirty="0">
                <a:latin typeface="Calibri"/>
                <a:cs typeface="Arial"/>
              </a:rPr>
              <a:t>Project Name </a:t>
            </a:r>
            <a:r>
              <a:rPr lang="en-US" sz="2400" dirty="0">
                <a:latin typeface="Calibri"/>
                <a:cs typeface="Arial"/>
              </a:rPr>
              <a:t>:  Customer Segmentation</a:t>
            </a:r>
            <a:endParaRPr lang="en-US" sz="2400" dirty="0">
              <a:latin typeface="Calibri"/>
            </a:endParaRPr>
          </a:p>
          <a:p>
            <a:pPr marL="0" indent="0">
              <a:buNone/>
            </a:pPr>
            <a:r>
              <a:rPr lang="en-US" sz="2400" dirty="0">
                <a:latin typeface="Calibri"/>
                <a:cs typeface="Arial"/>
              </a:rPr>
              <a:t>      </a:t>
            </a:r>
            <a:r>
              <a:rPr lang="en-US" sz="2400" b="1" dirty="0">
                <a:latin typeface="Calibri"/>
                <a:cs typeface="Arial"/>
              </a:rPr>
              <a:t> Team Leader</a:t>
            </a:r>
            <a:r>
              <a:rPr lang="en-US" sz="2400" dirty="0">
                <a:latin typeface="Calibri"/>
                <a:cs typeface="Arial"/>
              </a:rPr>
              <a:t> :    Raja Shoaib</a:t>
            </a:r>
            <a:endParaRPr lang="en-US" sz="2400" dirty="0">
              <a:latin typeface="Calibri"/>
            </a:endParaRPr>
          </a:p>
          <a:p>
            <a:pPr marL="0" indent="0">
              <a:buNone/>
            </a:pPr>
            <a:r>
              <a:rPr lang="en-US" sz="2400" dirty="0">
                <a:latin typeface="Calibri"/>
                <a:cs typeface="Arial"/>
              </a:rPr>
              <a:t>       </a:t>
            </a:r>
            <a:r>
              <a:rPr lang="en-US" sz="2400" b="1" dirty="0">
                <a:latin typeface="Calibri"/>
                <a:cs typeface="Arial"/>
              </a:rPr>
              <a:t>Submitted to</a:t>
            </a:r>
            <a:r>
              <a:rPr lang="en-US" sz="2400" dirty="0">
                <a:latin typeface="Calibri"/>
                <a:cs typeface="Arial"/>
              </a:rPr>
              <a:t> :   Prof. Apoorv Khare</a:t>
            </a:r>
            <a:endParaRPr lang="en-US" sz="2400" dirty="0">
              <a:latin typeface="Calibri"/>
            </a:endParaRPr>
          </a:p>
          <a:p>
            <a:pPr marL="0" indent="0">
              <a:buNone/>
            </a:pPr>
            <a:r>
              <a:rPr lang="en-US" sz="2000" dirty="0">
                <a:latin typeface="Calibri"/>
                <a:cs typeface="Arial"/>
              </a:rPr>
              <a:t>                                                                </a:t>
            </a:r>
          </a:p>
          <a:p>
            <a:pPr marL="0" indent="0">
              <a:buNone/>
            </a:pPr>
            <a:r>
              <a:rPr lang="en-US" sz="2000" dirty="0">
                <a:latin typeface="Calibri"/>
                <a:cs typeface="Arial"/>
              </a:rPr>
              <a:t>                                                                </a:t>
            </a:r>
            <a:r>
              <a:rPr lang="en-US" sz="2400" b="1" dirty="0">
                <a:latin typeface="Calibri"/>
                <a:cs typeface="Arial"/>
              </a:rPr>
              <a:t>  TEAM MEMBERS:</a:t>
            </a:r>
          </a:p>
          <a:p>
            <a:pPr marL="0" indent="0">
              <a:buNone/>
            </a:pPr>
            <a:r>
              <a:rPr lang="en-US" sz="2000" dirty="0">
                <a:latin typeface="Calibri"/>
                <a:cs typeface="Arial"/>
              </a:rPr>
              <a:t>                                                                   </a:t>
            </a:r>
            <a:r>
              <a:rPr lang="en-US" sz="2000" dirty="0" err="1">
                <a:latin typeface="Calibri"/>
                <a:cs typeface="Arial"/>
              </a:rPr>
              <a:t>Swechchha</a:t>
            </a:r>
            <a:r>
              <a:rPr lang="en-US" sz="2000" dirty="0">
                <a:latin typeface="Calibri"/>
                <a:cs typeface="Arial"/>
              </a:rPr>
              <a:t> Agrawal (0205CS211112)</a:t>
            </a:r>
          </a:p>
          <a:p>
            <a:pPr marL="0" indent="0">
              <a:buNone/>
            </a:pPr>
            <a:r>
              <a:rPr lang="en-US" sz="2000" dirty="0">
                <a:latin typeface="Calibri"/>
                <a:cs typeface="Arial"/>
              </a:rPr>
              <a:t>                                                                   Vanshika Yadav (0205CS211117)</a:t>
            </a:r>
          </a:p>
          <a:p>
            <a:pPr marL="0" indent="0">
              <a:buNone/>
            </a:pPr>
            <a:r>
              <a:rPr lang="en-US" sz="2000" dirty="0">
                <a:latin typeface="Calibri"/>
                <a:cs typeface="Arial"/>
              </a:rPr>
              <a:t>                                                                   Raja Shoaib (0205CS223D07)</a:t>
            </a:r>
          </a:p>
        </p:txBody>
      </p:sp>
      <p:pic>
        <p:nvPicPr>
          <p:cNvPr id="5" name="Graphic 4" descr="Group brainstorm with solid fill">
            <a:extLst>
              <a:ext uri="{FF2B5EF4-FFF2-40B4-BE49-F238E27FC236}">
                <a16:creationId xmlns:a16="http://schemas.microsoft.com/office/drawing/2014/main" id="{6BA29E83-1218-7896-808C-6C816E18C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5718" y="3891301"/>
            <a:ext cx="2157732" cy="1931006"/>
          </a:xfrm>
          <a:prstGeom prst="rect">
            <a:avLst/>
          </a:prstGeom>
        </p:spPr>
      </p:pic>
      <p:pic>
        <p:nvPicPr>
          <p:cNvPr id="6" name="Graphic 5" descr="Male profile with solid fill">
            <a:extLst>
              <a:ext uri="{FF2B5EF4-FFF2-40B4-BE49-F238E27FC236}">
                <a16:creationId xmlns:a16="http://schemas.microsoft.com/office/drawing/2014/main" id="{7E639FCB-4634-0FA1-06C7-EC5162B1F6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2948" y="2510838"/>
            <a:ext cx="491068" cy="547511"/>
          </a:xfrm>
          <a:prstGeom prst="rect">
            <a:avLst/>
          </a:prstGeom>
        </p:spPr>
      </p:pic>
      <p:sp>
        <p:nvSpPr>
          <p:cNvPr id="7" name="Arrow: Right 6">
            <a:extLst>
              <a:ext uri="{FF2B5EF4-FFF2-40B4-BE49-F238E27FC236}">
                <a16:creationId xmlns:a16="http://schemas.microsoft.com/office/drawing/2014/main" id="{5C748511-2CBD-7DC0-CF5C-C60BC1BEC7D1}"/>
              </a:ext>
            </a:extLst>
          </p:cNvPr>
          <p:cNvSpPr/>
          <p:nvPr/>
        </p:nvSpPr>
        <p:spPr>
          <a:xfrm>
            <a:off x="538280" y="3121972"/>
            <a:ext cx="442148" cy="348074"/>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Lightbulb and gear with solid fill">
            <a:extLst>
              <a:ext uri="{FF2B5EF4-FFF2-40B4-BE49-F238E27FC236}">
                <a16:creationId xmlns:a16="http://schemas.microsoft.com/office/drawing/2014/main" id="{D1C3C6CD-ECD6-3EB4-45AB-DC7DB23DB5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318" y="1974614"/>
            <a:ext cx="528698" cy="538105"/>
          </a:xfrm>
          <a:prstGeom prst="rect">
            <a:avLst/>
          </a:prstGeom>
        </p:spPr>
      </p:pic>
      <p:pic>
        <p:nvPicPr>
          <p:cNvPr id="11" name="Picture 10">
            <a:extLst>
              <a:ext uri="{FF2B5EF4-FFF2-40B4-BE49-F238E27FC236}">
                <a16:creationId xmlns:a16="http://schemas.microsoft.com/office/drawing/2014/main" id="{0A33203C-2F23-5731-817B-82AB1AB14A4E}"/>
              </a:ext>
            </a:extLst>
          </p:cNvPr>
          <p:cNvPicPr>
            <a:picLocks noChangeAspect="1"/>
          </p:cNvPicPr>
          <p:nvPr/>
        </p:nvPicPr>
        <p:blipFill>
          <a:blip r:embed="rId8"/>
          <a:stretch>
            <a:fillRect/>
          </a:stretch>
        </p:blipFill>
        <p:spPr>
          <a:xfrm>
            <a:off x="354656" y="678205"/>
            <a:ext cx="976418" cy="976418"/>
          </a:xfrm>
          <a:prstGeom prst="rect">
            <a:avLst/>
          </a:prstGeom>
        </p:spPr>
      </p:pic>
    </p:spTree>
    <p:extLst>
      <p:ext uri="{BB962C8B-B14F-4D97-AF65-F5344CB8AC3E}">
        <p14:creationId xmlns:p14="http://schemas.microsoft.com/office/powerpoint/2010/main" val="289938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072F-C806-2CDC-661D-0DC71BC450B5}"/>
              </a:ext>
            </a:extLst>
          </p:cNvPr>
          <p:cNvSpPr>
            <a:spLocks noGrp="1"/>
          </p:cNvSpPr>
          <p:nvPr>
            <p:ph type="title"/>
          </p:nvPr>
        </p:nvSpPr>
        <p:spPr/>
        <p:txBody>
          <a:bodyPr/>
          <a:lstStyle/>
          <a:p>
            <a:r>
              <a:rPr lang="en-IN" spc="0" dirty="0">
                <a:ln w="6600">
                  <a:solidFill>
                    <a:schemeClr val="accent2"/>
                  </a:solidFill>
                  <a:prstDash val="solid"/>
                </a:ln>
                <a:solidFill>
                  <a:srgbClr val="FFFFFF"/>
                </a:solidFill>
                <a:effectLst>
                  <a:outerShdw dist="38100" dir="2700000" algn="tl" rotWithShape="0">
                    <a:schemeClr val="accent2"/>
                  </a:outerShdw>
                </a:effectLst>
              </a:rPr>
              <a:t>ADVANTAGES </a:t>
            </a:r>
          </a:p>
        </p:txBody>
      </p:sp>
      <p:sp>
        <p:nvSpPr>
          <p:cNvPr id="3" name="Slide Number Placeholder 2">
            <a:extLst>
              <a:ext uri="{FF2B5EF4-FFF2-40B4-BE49-F238E27FC236}">
                <a16:creationId xmlns:a16="http://schemas.microsoft.com/office/drawing/2014/main" id="{D240A5E3-2342-FFF8-C170-086B9B83FA24}"/>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A62FFEAC-9CE4-68E3-9631-83C1BBEE4AAE}"/>
              </a:ext>
            </a:extLst>
          </p:cNvPr>
          <p:cNvSpPr>
            <a:spLocks noGrp="1"/>
          </p:cNvSpPr>
          <p:nvPr>
            <p:ph type="body" sz="quarter" idx="13"/>
          </p:nvPr>
        </p:nvSpPr>
        <p:spPr>
          <a:xfrm>
            <a:off x="804264" y="1940178"/>
            <a:ext cx="6718300" cy="4093243"/>
          </a:xfrm>
        </p:spPr>
        <p:txBody>
          <a:bodyPr/>
          <a:lstStyle/>
          <a:p>
            <a:r>
              <a:rPr lang="en-IN" dirty="0"/>
              <a:t>DEMOGRAPHIC SEGMENTATION : This segmentation divides the customer market based on gender, age etc.</a:t>
            </a:r>
          </a:p>
          <a:p>
            <a:r>
              <a:rPr lang="en-IN" dirty="0"/>
              <a:t>This segmentation divides the customer market based on COUNTRY, STATE,CITY and locality.</a:t>
            </a:r>
          </a:p>
          <a:p>
            <a:r>
              <a:rPr lang="en-IN" dirty="0"/>
              <a:t>BEHAVIORAL SEGMENTATION : this kind of segmentation divides the customer market on the basis of actions, spending habits, and how they consume.</a:t>
            </a:r>
          </a:p>
          <a:p>
            <a:r>
              <a:rPr lang="en-IN" dirty="0"/>
              <a:t>Better Customer Relationship.</a:t>
            </a:r>
          </a:p>
          <a:p>
            <a:r>
              <a:rPr lang="en-IN" dirty="0"/>
              <a:t>Best economies of Scale.</a:t>
            </a:r>
          </a:p>
          <a:p>
            <a:r>
              <a:rPr lang="en-IN" dirty="0"/>
              <a:t>Improve Channel of Distribution.</a:t>
            </a:r>
          </a:p>
        </p:txBody>
      </p:sp>
    </p:spTree>
    <p:extLst>
      <p:ext uri="{BB962C8B-B14F-4D97-AF65-F5344CB8AC3E}">
        <p14:creationId xmlns:p14="http://schemas.microsoft.com/office/powerpoint/2010/main" val="131259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A980-57BE-417C-6262-577B45080CC5}"/>
              </a:ext>
            </a:extLst>
          </p:cNvPr>
          <p:cNvSpPr>
            <a:spLocks noGrp="1"/>
          </p:cNvSpPr>
          <p:nvPr>
            <p:ph type="title"/>
          </p:nvPr>
        </p:nvSpPr>
        <p:spPr/>
        <p:txBody>
          <a:bodyPr/>
          <a:lstStyle/>
          <a:p>
            <a:r>
              <a:rPr lang="en-US" spc="0" dirty="0">
                <a:ln w="6600">
                  <a:solidFill>
                    <a:schemeClr val="accent2"/>
                  </a:solidFill>
                  <a:prstDash val="solid"/>
                </a:ln>
                <a:solidFill>
                  <a:srgbClr val="FFFFFF"/>
                </a:solidFill>
                <a:effectLst>
                  <a:outerShdw dist="38100" dir="2700000" algn="tl" rotWithShape="0">
                    <a:schemeClr val="accent2"/>
                  </a:outerShdw>
                </a:effectLst>
              </a:rPr>
              <a:t>Future Scope </a:t>
            </a:r>
          </a:p>
        </p:txBody>
      </p:sp>
      <p:sp>
        <p:nvSpPr>
          <p:cNvPr id="3" name="Slide Number Placeholder 2">
            <a:extLst>
              <a:ext uri="{FF2B5EF4-FFF2-40B4-BE49-F238E27FC236}">
                <a16:creationId xmlns:a16="http://schemas.microsoft.com/office/drawing/2014/main" id="{CEBA74F9-7DCC-15D2-7687-9C99E518B73A}"/>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A9A771BB-FE15-2C37-55E8-E46B8A376F8D}"/>
              </a:ext>
            </a:extLst>
          </p:cNvPr>
          <p:cNvSpPr>
            <a:spLocks noGrp="1"/>
          </p:cNvSpPr>
          <p:nvPr>
            <p:ph type="body" sz="quarter" idx="13"/>
          </p:nvPr>
        </p:nvSpPr>
        <p:spPr>
          <a:xfrm>
            <a:off x="584459" y="1298814"/>
            <a:ext cx="8055688" cy="5213953"/>
          </a:xfrm>
          <a:ln>
            <a:solidFill>
              <a:schemeClr val="accent1">
                <a:lumMod val="40000"/>
                <a:lumOff val="60000"/>
              </a:schemeClr>
            </a:solidFill>
          </a:ln>
        </p:spPr>
        <p:txBody>
          <a:bodyPr/>
          <a:lstStyle/>
          <a:p>
            <a:pPr marL="0" indent="0">
              <a:buNone/>
            </a:pPr>
            <a:r>
              <a:rPr lang="en-US" b="1" i="0" dirty="0">
                <a:solidFill>
                  <a:schemeClr val="accent1">
                    <a:lumMod val="40000"/>
                    <a:lumOff val="60000"/>
                  </a:schemeClr>
                </a:solidFill>
                <a:effectLst/>
                <a:latin typeface="Söhne"/>
              </a:rPr>
              <a:t>Healthcare and Personalization</a:t>
            </a:r>
            <a:r>
              <a:rPr lang="en-US" b="0" i="0" dirty="0">
                <a:solidFill>
                  <a:schemeClr val="accent1">
                    <a:lumMod val="40000"/>
                    <a:lumOff val="60000"/>
                  </a:schemeClr>
                </a:solidFill>
                <a:effectLst/>
                <a:latin typeface="Söhne"/>
              </a:rPr>
              <a:t>: </a:t>
            </a:r>
            <a:r>
              <a:rPr lang="en-US" b="0" i="0" dirty="0">
                <a:solidFill>
                  <a:srgbClr val="ECECEC"/>
                </a:solidFill>
                <a:effectLst/>
                <a:latin typeface="Söhne"/>
              </a:rPr>
              <a:t>In healthcare, machine learning can segment patients based on their medical history, lifestyle factors, and genetic information to personalize treatment plans and interventions, leading to better health outcomes.</a:t>
            </a:r>
          </a:p>
          <a:p>
            <a:pPr marL="0" indent="0">
              <a:buNone/>
            </a:pPr>
            <a:r>
              <a:rPr lang="en-US" b="1" i="0" dirty="0">
                <a:solidFill>
                  <a:schemeClr val="accent1">
                    <a:lumMod val="40000"/>
                    <a:lumOff val="60000"/>
                  </a:schemeClr>
                </a:solidFill>
                <a:effectLst/>
                <a:latin typeface="Söhne"/>
              </a:rPr>
              <a:t>Fraud Detection and Risk Management</a:t>
            </a:r>
            <a:r>
              <a:rPr lang="en-US" b="0" i="0" dirty="0">
                <a:solidFill>
                  <a:schemeClr val="accent1">
                    <a:lumMod val="40000"/>
                    <a:lumOff val="60000"/>
                  </a:schemeClr>
                </a:solidFill>
                <a:effectLst/>
                <a:latin typeface="Söhne"/>
              </a:rPr>
              <a:t>: </a:t>
            </a:r>
            <a:r>
              <a:rPr lang="en-US" b="0" i="0" dirty="0">
                <a:solidFill>
                  <a:srgbClr val="ECECEC"/>
                </a:solidFill>
                <a:effectLst/>
                <a:latin typeface="Söhne"/>
              </a:rPr>
              <a:t>Customer segmentation can aid in identifying fraudulent activities by spotting anomalies in behavior or transactions. By analyzing patterns in legitimate and fraudulent behavior, machine learning models can help businesses detect and prevent fraud more effectively.</a:t>
            </a:r>
          </a:p>
          <a:p>
            <a:pPr marL="0" indent="0">
              <a:buNone/>
            </a:pPr>
            <a:r>
              <a:rPr lang="en-US" b="1" i="0" dirty="0">
                <a:solidFill>
                  <a:schemeClr val="accent1">
                    <a:lumMod val="40000"/>
                    <a:lumOff val="60000"/>
                  </a:schemeClr>
                </a:solidFill>
                <a:effectLst/>
                <a:latin typeface="Söhne"/>
              </a:rPr>
              <a:t>Customer Service Optimization</a:t>
            </a:r>
            <a:r>
              <a:rPr lang="en-US" b="0" i="0" dirty="0">
                <a:solidFill>
                  <a:schemeClr val="accent1">
                    <a:lumMod val="40000"/>
                    <a:lumOff val="60000"/>
                  </a:schemeClr>
                </a:solidFill>
                <a:effectLst/>
                <a:latin typeface="Söhne"/>
              </a:rPr>
              <a:t>: </a:t>
            </a:r>
            <a:r>
              <a:rPr lang="en-US" b="0" i="0" dirty="0">
                <a:solidFill>
                  <a:srgbClr val="ECECEC"/>
                </a:solidFill>
                <a:effectLst/>
                <a:latin typeface="Söhne"/>
              </a:rPr>
              <a:t>Machine learning can analyze customer interactions across various channels (such as email, chat, or social media) to identify common issues or pain points. Businesses can use this information to improve customer service processes and address concerns more effectively.</a:t>
            </a:r>
          </a:p>
          <a:p>
            <a:pPr marL="0" indent="0">
              <a:buNone/>
            </a:pPr>
            <a:r>
              <a:rPr lang="en-US" b="1" i="0" dirty="0">
                <a:solidFill>
                  <a:schemeClr val="accent1">
                    <a:lumMod val="40000"/>
                    <a:lumOff val="60000"/>
                  </a:schemeClr>
                </a:solidFill>
                <a:effectLst/>
                <a:latin typeface="Söhne"/>
              </a:rPr>
              <a:t>Segment-Specific Pricing Strategies</a:t>
            </a:r>
            <a:r>
              <a:rPr lang="en-US" b="0" i="0" dirty="0">
                <a:solidFill>
                  <a:schemeClr val="accent1">
                    <a:lumMod val="40000"/>
                    <a:lumOff val="60000"/>
                  </a:schemeClr>
                </a:solidFill>
                <a:effectLst/>
                <a:latin typeface="Söhne"/>
              </a:rPr>
              <a:t>: </a:t>
            </a:r>
            <a:r>
              <a:rPr lang="en-US" b="0" i="0" dirty="0">
                <a:solidFill>
                  <a:srgbClr val="ECECEC"/>
                </a:solidFill>
                <a:effectLst/>
                <a:latin typeface="Söhne"/>
              </a:rPr>
              <a:t>By segmenting customers based on factors like demographics, purchasing power, and behavior, businesses can develop pricing strategies tailored to each segment. This can maximize revenue while maintaining competitiveness in the market.</a:t>
            </a:r>
          </a:p>
          <a:p>
            <a:pPr marL="0" indent="0">
              <a:buNone/>
            </a:pPr>
            <a:r>
              <a:rPr lang="en-US" b="1" i="0" dirty="0">
                <a:solidFill>
                  <a:schemeClr val="accent1">
                    <a:lumMod val="40000"/>
                    <a:lumOff val="60000"/>
                  </a:schemeClr>
                </a:solidFill>
                <a:effectLst/>
                <a:latin typeface="Söhne"/>
              </a:rPr>
              <a:t>Market Basket Analysis</a:t>
            </a:r>
            <a:r>
              <a:rPr lang="en-US" b="0" i="0" dirty="0">
                <a:solidFill>
                  <a:schemeClr val="accent1">
                    <a:lumMod val="40000"/>
                    <a:lumOff val="60000"/>
                  </a:schemeClr>
                </a:solidFill>
                <a:effectLst/>
                <a:latin typeface="Söhne"/>
              </a:rPr>
              <a:t>: </a:t>
            </a:r>
            <a:r>
              <a:rPr lang="en-US" b="0" i="0" dirty="0">
                <a:solidFill>
                  <a:srgbClr val="ECECEC"/>
                </a:solidFill>
                <a:effectLst/>
                <a:latin typeface="Söhne"/>
              </a:rPr>
              <a:t>Machine learning algorithms can analyze transaction data to identify patterns in purchasing behavior, such as which products are frequently bought together. This information can be used to optimize product placement, cross-selling, and upselling strategies.</a:t>
            </a:r>
            <a:endParaRPr lang="en-US" dirty="0"/>
          </a:p>
        </p:txBody>
      </p:sp>
    </p:spTree>
    <p:extLst>
      <p:ext uri="{BB962C8B-B14F-4D97-AF65-F5344CB8AC3E}">
        <p14:creationId xmlns:p14="http://schemas.microsoft.com/office/powerpoint/2010/main" val="183659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69F6-1B72-74AC-7065-7076E8B615AE}"/>
              </a:ext>
            </a:extLst>
          </p:cNvPr>
          <p:cNvSpPr>
            <a:spLocks noGrp="1"/>
          </p:cNvSpPr>
          <p:nvPr>
            <p:ph type="ctrTitle"/>
          </p:nvPr>
        </p:nvSpPr>
        <p:spPr>
          <a:xfrm>
            <a:off x="3623201" y="3021812"/>
            <a:ext cx="4945598" cy="1243584"/>
          </a:xfrm>
        </p:spPr>
        <p:txBody>
          <a:bodyPr/>
          <a:lstStyle/>
          <a:p>
            <a:pPr algn="ctr"/>
            <a:r>
              <a:rPr lang="en-US" dirty="0">
                <a:ln w="6600">
                  <a:solidFill>
                    <a:schemeClr val="accent2"/>
                  </a:solidFill>
                  <a:prstDash val="solid"/>
                </a:ln>
                <a:solidFill>
                  <a:srgbClr val="FFFFFF"/>
                </a:solidFill>
                <a:effectLst>
                  <a:outerShdw dist="38100" dir="2700000" algn="tl" rotWithShape="0">
                    <a:schemeClr val="accent2"/>
                  </a:outerShdw>
                </a:effectLst>
                <a:ea typeface="Tahoma"/>
                <a:cs typeface="Tahoma"/>
              </a:rPr>
              <a:t>Thank you</a:t>
            </a:r>
            <a:endParaRPr lang="en-US"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a:extLst>
              <a:ext uri="{FF2B5EF4-FFF2-40B4-BE49-F238E27FC236}">
                <a16:creationId xmlns:a16="http://schemas.microsoft.com/office/drawing/2014/main" id="{56E0AA07-F0A8-1E0C-C9D9-8E589FD44E4E}"/>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403912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57205" y="2229521"/>
            <a:ext cx="6803136" cy="4268116"/>
          </a:xfrm>
          <a:ln>
            <a:solidFill>
              <a:schemeClr val="accent1">
                <a:lumMod val="20000"/>
                <a:lumOff val="80000"/>
              </a:schemeClr>
            </a:solidFill>
          </a:ln>
        </p:spPr>
        <p:txBody>
          <a:bodyPr vert="horz" lIns="91440" tIns="45720" rIns="91440" bIns="45720" rtlCol="0" anchor="t">
            <a:noAutofit/>
          </a:bodyPr>
          <a:lstStyle/>
          <a:p>
            <a:pPr marL="285750" indent="-285750">
              <a:buChar char="•"/>
            </a:pPr>
            <a:r>
              <a:rPr lang="en-US" sz="2000" dirty="0">
                <a:solidFill>
                  <a:schemeClr val="bg1"/>
                </a:solidFill>
                <a:latin typeface="Arial"/>
                <a:cs typeface="Arial"/>
              </a:rPr>
              <a:t>Customer Segmentation is a popular application of unsupervised learning. Using clustering, identify segments of customers to target the potential user base.</a:t>
            </a:r>
          </a:p>
          <a:p>
            <a:pPr marL="285750" indent="-285750">
              <a:buChar char="•"/>
            </a:pPr>
            <a:r>
              <a:rPr lang="en-US" sz="2000" dirty="0">
                <a:solidFill>
                  <a:schemeClr val="bg1"/>
                </a:solidFill>
                <a:latin typeface="Arial"/>
                <a:cs typeface="Arial"/>
              </a:rPr>
              <a:t>They divided customers into Group groups according to common characteristics like gender, age, interests and spending habits so they can market to each group effectively.</a:t>
            </a:r>
          </a:p>
          <a:p>
            <a:pPr marL="285750" indent="-285750">
              <a:buChar char="•"/>
            </a:pPr>
            <a:r>
              <a:rPr lang="en-US" sz="2000" dirty="0">
                <a:solidFill>
                  <a:schemeClr val="bg1"/>
                </a:solidFill>
                <a:latin typeface="Arial"/>
                <a:cs typeface="Arial"/>
              </a:rPr>
              <a:t>Use K-means clustering and also visualize the gender and age distributions. Then analyze their actual incomes.</a:t>
            </a:r>
            <a:endParaRPr lang="en-US" sz="2000" dirty="0">
              <a:solidFill>
                <a:schemeClr val="bg1"/>
              </a:solidFill>
              <a:latin typeface="Arial"/>
            </a:endParaRPr>
          </a:p>
          <a:p>
            <a:pPr marL="285750" indent="-285750">
              <a:buChar char="•"/>
            </a:pP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Title 2"/>
          <p:cNvSpPr>
            <a:spLocks noGrp="1"/>
          </p:cNvSpPr>
          <p:nvPr>
            <p:ph type="title"/>
          </p:nvPr>
        </p:nvSpPr>
        <p:spPr>
          <a:xfrm>
            <a:off x="2427991" y="852577"/>
            <a:ext cx="7781544" cy="859055"/>
          </a:xfrm>
        </p:spPr>
        <p:txBody>
          <a:bodyPr>
            <a:normAutofit/>
          </a:bodyPr>
          <a:lstStyle/>
          <a:p>
            <a:r>
              <a:rPr lang="en-IN" sz="4000" dirty="0">
                <a:ln w="6600">
                  <a:solidFill>
                    <a:schemeClr val="accent2"/>
                  </a:solidFill>
                  <a:prstDash val="solid"/>
                </a:ln>
                <a:solidFill>
                  <a:srgbClr val="FFFFFF"/>
                </a:solidFill>
                <a:effectLst>
                  <a:outerShdw dist="38100" dir="2700000" algn="tl" rotWithShape="0">
                    <a:schemeClr val="accent2"/>
                  </a:outerShdw>
                </a:effectLst>
                <a:latin typeface="Trebuchet MS"/>
                <a:ea typeface="Arial Unicode MS"/>
                <a:cs typeface="Arial Unicode MS"/>
              </a:rPr>
              <a:t>PROBLEM STATEMENT</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11214100" cy="646331"/>
          </a:xfrm>
        </p:spPr>
        <p:txBody>
          <a:bodyPr/>
          <a:lstStyle/>
          <a:p>
            <a:r>
              <a:rPr lang="en-US" sz="4000" spc="0" dirty="0">
                <a:ln w="6600">
                  <a:solidFill>
                    <a:schemeClr val="accent2"/>
                  </a:solidFill>
                  <a:prstDash val="solid"/>
                </a:ln>
                <a:solidFill>
                  <a:srgbClr val="FFFFFF"/>
                </a:solidFill>
                <a:effectLst>
                  <a:outerShdw dist="38100" dir="2700000" algn="tl" rotWithShape="0">
                    <a:schemeClr val="accent2"/>
                  </a:outerShdw>
                </a:effectLst>
                <a:latin typeface="Trebuchet MS"/>
                <a:ea typeface="Arial Unicode MS"/>
                <a:cs typeface="Arial Unicode MS"/>
              </a:rPr>
              <a:t>What it is doing?</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sz="quarter" idx="13"/>
          </p:nvPr>
        </p:nvSpPr>
        <p:spPr>
          <a:ln>
            <a:solidFill>
              <a:schemeClr val="accent1">
                <a:lumMod val="20000"/>
                <a:lumOff val="80000"/>
              </a:schemeClr>
            </a:solidFill>
          </a:ln>
        </p:spPr>
        <p:txBody>
          <a:bodyPr vert="horz" lIns="91440" tIns="45720" rIns="91440" bIns="45720" rtlCol="0" anchor="t">
            <a:normAutofit/>
          </a:bodyPr>
          <a:lstStyle/>
          <a:p>
            <a:pPr marL="0" indent="0">
              <a:buNone/>
            </a:pPr>
            <a:r>
              <a:rPr lang="en-US" dirty="0">
                <a:cs typeface="Arial"/>
              </a:rPr>
              <a:t>            </a:t>
            </a:r>
          </a:p>
          <a:p>
            <a:pPr marL="0" indent="0">
              <a:buNone/>
            </a:pPr>
            <a:r>
              <a:rPr lang="en-US" dirty="0">
                <a:cs typeface="Arial"/>
              </a:rPr>
              <a:t>         </a:t>
            </a:r>
            <a:r>
              <a:rPr lang="en-US" sz="2800" b="1" dirty="0">
                <a:solidFill>
                  <a:schemeClr val="accent6">
                    <a:lumMod val="20000"/>
                    <a:lumOff val="80000"/>
                  </a:schemeClr>
                </a:solidFill>
                <a:latin typeface="Arial"/>
                <a:cs typeface="Arial"/>
              </a:rPr>
              <a:t>Task</a:t>
            </a:r>
            <a:r>
              <a:rPr lang="en-US" dirty="0">
                <a:cs typeface="Arial"/>
              </a:rPr>
              <a:t> </a:t>
            </a:r>
          </a:p>
          <a:p>
            <a:pPr marL="0" indent="0">
              <a:buNone/>
            </a:pPr>
            <a:r>
              <a:rPr lang="en-US" dirty="0">
                <a:cs typeface="Arial"/>
              </a:rPr>
              <a:t>    </a:t>
            </a:r>
            <a:r>
              <a:rPr lang="en-US" sz="2400" b="1" dirty="0">
                <a:cs typeface="Arial"/>
              </a:rPr>
              <a:t> </a:t>
            </a:r>
            <a:endParaRPr lang="en-US" sz="2400" dirty="0">
              <a:solidFill>
                <a:srgbClr val="000000"/>
              </a:solidFill>
              <a:cs typeface="Arial"/>
            </a:endParaRPr>
          </a:p>
          <a:p>
            <a:r>
              <a:rPr lang="en-US" dirty="0">
                <a:solidFill>
                  <a:schemeClr val="bg2">
                    <a:lumMod val="20000"/>
                    <a:lumOff val="80000"/>
                  </a:schemeClr>
                </a:solidFill>
                <a:cs typeface="Arial"/>
              </a:rPr>
              <a:t>For</a:t>
            </a:r>
            <a:r>
              <a:rPr lang="en-US" dirty="0">
                <a:solidFill>
                  <a:srgbClr val="000000"/>
                </a:solidFill>
                <a:cs typeface="Arial"/>
              </a:rPr>
              <a:t> </a:t>
            </a:r>
            <a:r>
              <a:rPr lang="en-US" dirty="0">
                <a:cs typeface="Arial"/>
              </a:rPr>
              <a:t>example, group of customers have high income but their spending score(amount spent in the mall) is low so from the analysis we can covert such type of customers into potential customers(whose spending score is high)by using strategies like better advertising, accepting feedback and improving the quality of products.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48E7-0C9E-4364-CDCE-BBB0ED4ACD2C}"/>
              </a:ext>
            </a:extLst>
          </p:cNvPr>
          <p:cNvSpPr>
            <a:spLocks noGrp="1"/>
          </p:cNvSpPr>
          <p:nvPr>
            <p:ph type="title"/>
          </p:nvPr>
        </p:nvSpPr>
        <p:spPr>
          <a:xfrm>
            <a:off x="942954" y="-241479"/>
            <a:ext cx="4597747" cy="1616203"/>
          </a:xfrm>
        </p:spPr>
        <p:txBody>
          <a:bodyPr vert="horz" lIns="91440" tIns="45720" rIns="91440" bIns="45720" rtlCol="0" anchor="b">
            <a:normAutofit/>
          </a:bodyPr>
          <a:lstStyle/>
          <a:p>
            <a:r>
              <a:rPr lang="en-US" spc="0" dirty="0">
                <a:ln w="6600">
                  <a:solidFill>
                    <a:schemeClr val="accent2"/>
                  </a:solidFill>
                  <a:prstDash val="solid"/>
                </a:ln>
                <a:solidFill>
                  <a:srgbClr val="FFFFFF"/>
                </a:solidFill>
                <a:effectLst>
                  <a:outerShdw dist="38100" dir="2700000" algn="tl" rotWithShape="0">
                    <a:schemeClr val="accent2"/>
                  </a:outerShdw>
                </a:effectLst>
              </a:rPr>
              <a:t>OVERVIEW of DATASET</a:t>
            </a:r>
            <a:endParaRPr lang="en-US" kern="1200" spc="0" dirty="0">
              <a:ln w="6600">
                <a:solidFill>
                  <a:schemeClr val="accent2"/>
                </a:solidFill>
                <a:prstDash val="solid"/>
              </a:ln>
              <a:solidFill>
                <a:srgbClr val="FFFFFF"/>
              </a:solidFill>
              <a:effectLst>
                <a:outerShdw dist="38100" dir="2700000" algn="tl" rotWithShape="0">
                  <a:schemeClr val="accent2"/>
                </a:outerShdw>
              </a:effectLst>
              <a:latin typeface="+mj-lt"/>
            </a:endParaRPr>
          </a:p>
        </p:txBody>
      </p:sp>
      <p:sp>
        <p:nvSpPr>
          <p:cNvPr id="4" name="Text Placeholder 3">
            <a:extLst>
              <a:ext uri="{FF2B5EF4-FFF2-40B4-BE49-F238E27FC236}">
                <a16:creationId xmlns:a16="http://schemas.microsoft.com/office/drawing/2014/main" id="{B323E34E-7E41-94FB-54FA-E42B81E30D85}"/>
              </a:ext>
            </a:extLst>
          </p:cNvPr>
          <p:cNvSpPr>
            <a:spLocks noGrp="1"/>
          </p:cNvSpPr>
          <p:nvPr>
            <p:ph type="body" sz="quarter" idx="13"/>
          </p:nvPr>
        </p:nvSpPr>
        <p:spPr>
          <a:xfrm>
            <a:off x="709127" y="2533476"/>
            <a:ext cx="4765312" cy="3447832"/>
          </a:xfrm>
          <a:ln>
            <a:solidFill>
              <a:schemeClr val="accent1">
                <a:lumMod val="20000"/>
                <a:lumOff val="80000"/>
              </a:schemeClr>
            </a:solidFill>
          </a:ln>
        </p:spPr>
        <p:txBody>
          <a:bodyPr vert="horz" lIns="91440" tIns="45720" rIns="91440" bIns="45720" rtlCol="0" anchor="t">
            <a:normAutofit/>
          </a:bodyPr>
          <a:lstStyle/>
          <a:p>
            <a:pPr marL="0">
              <a:lnSpc>
                <a:spcPct val="90000"/>
              </a:lnSpc>
            </a:pPr>
            <a:r>
              <a:rPr lang="en-US" sz="2000" dirty="0">
                <a:cs typeface="+mn-cs"/>
              </a:rPr>
              <a:t>The dataset name is Customer.csv       consists of 5 columns which are customer ID, Gender, age, Annual income(k$), spending score(1-100) where gender is a categorical value and rest all features are numeric.</a:t>
            </a:r>
          </a:p>
          <a:p>
            <a:pPr marL="0">
              <a:lnSpc>
                <a:spcPct val="90000"/>
              </a:lnSpc>
            </a:pPr>
            <a:endParaRPr lang="en-US" sz="2000" dirty="0">
              <a:cs typeface="+mn-cs"/>
            </a:endParaRPr>
          </a:p>
          <a:p>
            <a:pPr marL="0">
              <a:lnSpc>
                <a:spcPct val="90000"/>
              </a:lnSpc>
            </a:pPr>
            <a:r>
              <a:rPr lang="en-US" sz="2000" dirty="0">
                <a:cs typeface="+mn-cs"/>
              </a:rPr>
              <a:t>The size of the dataset is (200,5)    which is 200 rows and 5 columns.</a:t>
            </a:r>
          </a:p>
          <a:p>
            <a:pPr marL="0">
              <a:lnSpc>
                <a:spcPct val="90000"/>
              </a:lnSpc>
            </a:pPr>
            <a:endParaRPr lang="en-US" sz="2000" dirty="0">
              <a:cs typeface="+mn-cs"/>
            </a:endParaRPr>
          </a:p>
          <a:p>
            <a:pPr marL="0">
              <a:lnSpc>
                <a:spcPct val="90000"/>
              </a:lnSpc>
            </a:pPr>
            <a:endParaRPr lang="en-US" sz="2000" dirty="0">
              <a:solidFill>
                <a:schemeClr val="tx1"/>
              </a:solidFill>
              <a:cs typeface="+mn-cs"/>
            </a:endParaRPr>
          </a:p>
        </p:txBody>
      </p:sp>
      <p:sp>
        <p:nvSpPr>
          <p:cNvPr id="3" name="Slide Number Placeholder 2">
            <a:extLst>
              <a:ext uri="{FF2B5EF4-FFF2-40B4-BE49-F238E27FC236}">
                <a16:creationId xmlns:a16="http://schemas.microsoft.com/office/drawing/2014/main" id="{B28DBE00-B325-FAAE-D4DD-A63C2A6C89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C263D6C4-4840-40CC-AC84-17E24B3B7BDE}" type="slidenum">
              <a:rPr lang="en-US" sz="1200">
                <a:solidFill>
                  <a:schemeClr val="tx1">
                    <a:tint val="75000"/>
                  </a:schemeClr>
                </a:solidFill>
                <a:latin typeface="+mn-lt"/>
              </a:rPr>
              <a:pPr>
                <a:spcAft>
                  <a:spcPts val="600"/>
                </a:spcAft>
                <a:defRPr/>
              </a:pPr>
              <a:t>4</a:t>
            </a:fld>
            <a:endParaRPr lang="en-US" sz="1200">
              <a:solidFill>
                <a:schemeClr val="tx1">
                  <a:tint val="75000"/>
                </a:schemeClr>
              </a:solidFill>
              <a:latin typeface="+mn-lt"/>
            </a:endParaRPr>
          </a:p>
        </p:txBody>
      </p:sp>
      <p:grpSp>
        <p:nvGrpSpPr>
          <p:cNvPr id="20" name="Group 1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1" name="Rectangle 2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5A13D22-C6A6-BE12-54A0-66B9C0C3054D}"/>
              </a:ext>
            </a:extLst>
          </p:cNvPr>
          <p:cNvPicPr>
            <a:picLocks noChangeAspect="1"/>
          </p:cNvPicPr>
          <p:nvPr/>
        </p:nvPicPr>
        <p:blipFill>
          <a:blip r:embed="rId2"/>
          <a:stretch>
            <a:fillRect/>
          </a:stretch>
        </p:blipFill>
        <p:spPr>
          <a:xfrm>
            <a:off x="5892925" y="909744"/>
            <a:ext cx="4884843" cy="5281118"/>
          </a:xfrm>
          <a:prstGeom prst="rect">
            <a:avLst/>
          </a:prstGeom>
        </p:spPr>
      </p:pic>
    </p:spTree>
    <p:extLst>
      <p:ext uri="{BB962C8B-B14F-4D97-AF65-F5344CB8AC3E}">
        <p14:creationId xmlns:p14="http://schemas.microsoft.com/office/powerpoint/2010/main" val="131785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7FD4D4C-A0D8-A68B-B515-74575778500D}"/>
              </a:ext>
            </a:extLst>
          </p:cNvPr>
          <p:cNvSpPr>
            <a:spLocks noGrp="1"/>
          </p:cNvSpPr>
          <p:nvPr>
            <p:ph type="body" idx="1"/>
          </p:nvPr>
        </p:nvSpPr>
        <p:spPr>
          <a:xfrm>
            <a:off x="831850" y="1287624"/>
            <a:ext cx="6803136" cy="4572000"/>
          </a:xfrm>
          <a:ln>
            <a:solidFill>
              <a:schemeClr val="accent1">
                <a:lumMod val="20000"/>
                <a:lumOff val="80000"/>
              </a:schemeClr>
            </a:solidFill>
          </a:ln>
        </p:spPr>
        <p:txBody>
          <a:bodyPr/>
          <a:lstStyle/>
          <a:p>
            <a:pPr marL="285750" indent="-285750">
              <a:buFont typeface="Arial" panose="020B0604020202020204" pitchFamily="34" charset="0"/>
              <a:buChar char="•"/>
            </a:pPr>
            <a:r>
              <a:rPr lang="en-IN" dirty="0">
                <a:solidFill>
                  <a:schemeClr val="bg1"/>
                </a:solidFill>
              </a:rPr>
              <a:t>DATA : The size of the dataset is (200,5) which is 200 rows and 5 columns. Also on dataset does not contain any NULL or Nan values.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ALGORITHUMS : K-means algorithm is used in this project to analyse and form clusters of customers based on their income and spending score features.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PROGRAMMING LANGUAGE : Python </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ENVIRONMENTAL(libraries and technologies) : NumPy, Pandas , Matplotlib ,Seaborn, </a:t>
            </a:r>
            <a:r>
              <a:rPr lang="en-IN" dirty="0" err="1">
                <a:solidFill>
                  <a:schemeClr val="bg1"/>
                </a:solidFill>
              </a:rPr>
              <a:t>Jupyter</a:t>
            </a:r>
            <a:r>
              <a:rPr lang="en-IN" dirty="0">
                <a:solidFill>
                  <a:schemeClr val="bg1"/>
                </a:solidFill>
              </a:rPr>
              <a:t> Notebook, Google </a:t>
            </a:r>
            <a:r>
              <a:rPr lang="en-IN" dirty="0" err="1">
                <a:solidFill>
                  <a:schemeClr val="bg1"/>
                </a:solidFill>
              </a:rPr>
              <a:t>Colab</a:t>
            </a:r>
            <a:r>
              <a:rPr lang="en-IN" dirty="0">
                <a:solidFill>
                  <a:schemeClr val="bg1"/>
                </a:solidFill>
              </a:rPr>
              <a:t>, </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BDC6B7B6-225F-D90B-7A6F-08E0CEDE1304}"/>
              </a:ext>
            </a:extLst>
          </p:cNvPr>
          <p:cNvSpPr>
            <a:spLocks noGrp="1"/>
          </p:cNvSpPr>
          <p:nvPr>
            <p:ph type="sldNum" sz="quarter" idx="12"/>
          </p:nvPr>
        </p:nvSpPr>
        <p:spPr/>
        <p:txBody>
          <a:bodyPr/>
          <a:lstStyle/>
          <a:p>
            <a:fld id="{C263D6C4-4840-40CC-AC84-17E24B3B7BDE}" type="slidenum">
              <a:rPr lang="en-US" noProof="0" dirty="0" smtClean="0"/>
              <a:pPr/>
              <a:t>5</a:t>
            </a:fld>
            <a:endParaRPr lang="en-US" noProof="0" dirty="0"/>
          </a:p>
        </p:txBody>
      </p:sp>
      <p:sp>
        <p:nvSpPr>
          <p:cNvPr id="2" name="Title 1">
            <a:extLst>
              <a:ext uri="{FF2B5EF4-FFF2-40B4-BE49-F238E27FC236}">
                <a16:creationId xmlns:a16="http://schemas.microsoft.com/office/drawing/2014/main" id="{853B0BE0-550E-BD5A-C5B5-EE51092D85D5}"/>
              </a:ext>
            </a:extLst>
          </p:cNvPr>
          <p:cNvSpPr>
            <a:spLocks noGrp="1"/>
          </p:cNvSpPr>
          <p:nvPr>
            <p:ph type="title"/>
          </p:nvPr>
        </p:nvSpPr>
        <p:spPr>
          <a:xfrm>
            <a:off x="438538" y="867747"/>
            <a:ext cx="7764563" cy="83975"/>
          </a:xfrm>
        </p:spPr>
        <p:txBody>
          <a:bodyPr>
            <a:normAutofit fontScale="90000"/>
          </a:bodyPr>
          <a:lstStyle/>
          <a:p>
            <a:r>
              <a:rPr lang="en-US" dirty="0"/>
              <a:t>        </a:t>
            </a:r>
            <a:r>
              <a:rPr lang="en-US" dirty="0">
                <a:solidFill>
                  <a:schemeClr val="accent3">
                    <a:lumMod val="40000"/>
                    <a:lumOff val="60000"/>
                  </a:schemeClr>
                </a:solidFill>
                <a:latin typeface="Trebuchet MS"/>
                <a:cs typeface="Arial"/>
              </a:rPr>
              <a:t> </a:t>
            </a:r>
            <a:r>
              <a:rPr lang="en-US" spc="0" dirty="0">
                <a:ln w="6600">
                  <a:solidFill>
                    <a:schemeClr val="accent2"/>
                  </a:solidFill>
                  <a:prstDash val="solid"/>
                </a:ln>
                <a:solidFill>
                  <a:srgbClr val="FFFFFF"/>
                </a:solidFill>
                <a:effectLst>
                  <a:outerShdw dist="38100" dir="2700000" algn="tl" rotWithShape="0">
                    <a:schemeClr val="accent2"/>
                  </a:outerShdw>
                </a:effectLst>
                <a:latin typeface="Trebuchet MS"/>
                <a:cs typeface="Arial"/>
              </a:rPr>
              <a:t>MATHODOLOGY</a:t>
            </a:r>
            <a:endParaRPr lang="en-US" dirty="0">
              <a:solidFill>
                <a:schemeClr val="accent3">
                  <a:lumMod val="40000"/>
                  <a:lumOff val="60000"/>
                </a:schemeClr>
              </a:solidFill>
              <a:latin typeface="Trebuchet MS"/>
              <a:cs typeface="Arial"/>
            </a:endParaRPr>
          </a:p>
        </p:txBody>
      </p:sp>
    </p:spTree>
    <p:extLst>
      <p:ext uri="{BB962C8B-B14F-4D97-AF65-F5344CB8AC3E}">
        <p14:creationId xmlns:p14="http://schemas.microsoft.com/office/powerpoint/2010/main" val="27588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6210-DF2D-41A2-28CA-EEE9C30E1B9A}"/>
              </a:ext>
            </a:extLst>
          </p:cNvPr>
          <p:cNvSpPr>
            <a:spLocks noGrp="1"/>
          </p:cNvSpPr>
          <p:nvPr>
            <p:ph type="title"/>
          </p:nvPr>
        </p:nvSpPr>
        <p:spPr/>
        <p:txBody>
          <a:bodyPr/>
          <a:lstStyle/>
          <a:p>
            <a:r>
              <a:rPr lang="en-US" spc="0" dirty="0">
                <a:ln w="6600">
                  <a:solidFill>
                    <a:schemeClr val="accent2"/>
                  </a:solidFill>
                  <a:prstDash val="solid"/>
                </a:ln>
                <a:solidFill>
                  <a:srgbClr val="FFFFFF"/>
                </a:solidFill>
                <a:effectLst>
                  <a:outerShdw dist="38100" dir="2700000" algn="tl" rotWithShape="0">
                    <a:schemeClr val="accent2"/>
                  </a:outerShdw>
                </a:effectLst>
              </a:rPr>
              <a:t>IMPLEMENTATION</a:t>
            </a:r>
          </a:p>
        </p:txBody>
      </p:sp>
      <p:sp>
        <p:nvSpPr>
          <p:cNvPr id="3" name="Slide Number Placeholder 2">
            <a:extLst>
              <a:ext uri="{FF2B5EF4-FFF2-40B4-BE49-F238E27FC236}">
                <a16:creationId xmlns:a16="http://schemas.microsoft.com/office/drawing/2014/main" id="{EA3332A1-EAA3-50D8-F6B2-04F751822ADD}"/>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394F6A84-D298-F4E1-DB6F-8CBA619F6280}"/>
              </a:ext>
            </a:extLst>
          </p:cNvPr>
          <p:cNvSpPr>
            <a:spLocks noGrp="1"/>
          </p:cNvSpPr>
          <p:nvPr>
            <p:ph sz="half" idx="1"/>
          </p:nvPr>
        </p:nvSpPr>
        <p:spPr/>
        <p:txBody>
          <a:bodyPr vert="horz" lIns="91440" tIns="45720" rIns="91440" bIns="45720" rtlCol="0" anchor="t">
            <a:normAutofit/>
          </a:bodyPr>
          <a:lstStyle/>
          <a:p>
            <a:pPr marL="0" indent="0">
              <a:buNone/>
            </a:pPr>
            <a:r>
              <a:rPr lang="en-US" dirty="0">
                <a:cs typeface="Arial"/>
              </a:rPr>
              <a:t>  </a:t>
            </a:r>
          </a:p>
          <a:p>
            <a:pPr marL="0" indent="0">
              <a:buNone/>
            </a:pPr>
            <a:r>
              <a:rPr lang="en-US" b="1" dirty="0">
                <a:cs typeface="Arial"/>
              </a:rPr>
              <a:t>Gender Plot :</a:t>
            </a:r>
          </a:p>
          <a:p>
            <a:pPr marL="0" indent="0">
              <a:buNone/>
            </a:pPr>
            <a:r>
              <a:rPr lang="en-US" sz="1800" dirty="0">
                <a:cs typeface="Arial"/>
              </a:rPr>
              <a:t>From the count plot, it is observed that the number of female customers is more than the total number of male customers.</a:t>
            </a:r>
          </a:p>
          <a:p>
            <a:pPr marL="0" indent="0">
              <a:buNone/>
            </a:pPr>
            <a:endParaRPr lang="en-US" sz="1800" dirty="0">
              <a:cs typeface="Arial"/>
            </a:endParaRPr>
          </a:p>
          <a:p>
            <a:pPr marL="0" indent="0">
              <a:buNone/>
            </a:pPr>
            <a:endParaRPr lang="en-US" sz="1800" dirty="0">
              <a:cs typeface="Arial"/>
            </a:endParaRPr>
          </a:p>
          <a:p>
            <a:pPr marL="0" indent="0">
              <a:buNone/>
            </a:pPr>
            <a:r>
              <a:rPr lang="en-US" sz="1800" dirty="0">
                <a:cs typeface="Arial"/>
              </a:rPr>
              <a:t> </a:t>
            </a:r>
            <a:r>
              <a:rPr lang="en-US" b="1" dirty="0">
                <a:cs typeface="Arial"/>
              </a:rPr>
              <a:t>Age Plot : </a:t>
            </a:r>
          </a:p>
          <a:p>
            <a:pPr marL="0" indent="0">
              <a:buNone/>
            </a:pPr>
            <a:r>
              <a:rPr lang="en-US" sz="1800" dirty="0">
                <a:cs typeface="Arial"/>
              </a:rPr>
              <a:t>From the histogram it is evident that there are 3 age groups. They are :</a:t>
            </a:r>
          </a:p>
          <a:p>
            <a:pPr marL="0" indent="0">
              <a:buNone/>
            </a:pPr>
            <a:r>
              <a:rPr lang="en-US" sz="1800" dirty="0">
                <a:cs typeface="Arial"/>
              </a:rPr>
              <a:t>15-22 year , 30-40 year , 45-50 year.</a:t>
            </a:r>
          </a:p>
          <a:p>
            <a:pPr marL="0" indent="0">
              <a:buNone/>
            </a:pPr>
            <a:endParaRPr lang="en-US" sz="1800" dirty="0">
              <a:cs typeface="Arial"/>
            </a:endParaRPr>
          </a:p>
          <a:p>
            <a:pPr marL="0" indent="0">
              <a:buNone/>
            </a:pPr>
            <a:endParaRPr lang="en-US" sz="1800" dirty="0">
              <a:cs typeface="Arial"/>
            </a:endParaRPr>
          </a:p>
          <a:p>
            <a:pPr marL="0" indent="0">
              <a:buNone/>
            </a:pPr>
            <a:endParaRPr lang="en-US" sz="1800" dirty="0">
              <a:cs typeface="Arial"/>
            </a:endParaRPr>
          </a:p>
        </p:txBody>
      </p:sp>
      <p:pic>
        <p:nvPicPr>
          <p:cNvPr id="6" name="Picture 5">
            <a:extLst>
              <a:ext uri="{FF2B5EF4-FFF2-40B4-BE49-F238E27FC236}">
                <a16:creationId xmlns:a16="http://schemas.microsoft.com/office/drawing/2014/main" id="{2E05261E-4BEC-4B88-BBCB-39EC579C5413}"/>
              </a:ext>
            </a:extLst>
          </p:cNvPr>
          <p:cNvPicPr>
            <a:picLocks noChangeAspect="1"/>
          </p:cNvPicPr>
          <p:nvPr/>
        </p:nvPicPr>
        <p:blipFill>
          <a:blip r:embed="rId2"/>
          <a:stretch>
            <a:fillRect/>
          </a:stretch>
        </p:blipFill>
        <p:spPr>
          <a:xfrm>
            <a:off x="6051550" y="1560055"/>
            <a:ext cx="3030244" cy="2136710"/>
          </a:xfrm>
          <a:prstGeom prst="rect">
            <a:avLst/>
          </a:prstGeom>
        </p:spPr>
      </p:pic>
      <p:pic>
        <p:nvPicPr>
          <p:cNvPr id="8" name="Picture 7">
            <a:extLst>
              <a:ext uri="{FF2B5EF4-FFF2-40B4-BE49-F238E27FC236}">
                <a16:creationId xmlns:a16="http://schemas.microsoft.com/office/drawing/2014/main" id="{F2729E7D-8282-21EC-8743-2DB737D4C82B}"/>
              </a:ext>
            </a:extLst>
          </p:cNvPr>
          <p:cNvPicPr>
            <a:picLocks noChangeAspect="1"/>
          </p:cNvPicPr>
          <p:nvPr/>
        </p:nvPicPr>
        <p:blipFill>
          <a:blip r:embed="rId3"/>
          <a:stretch>
            <a:fillRect/>
          </a:stretch>
        </p:blipFill>
        <p:spPr>
          <a:xfrm>
            <a:off x="6098284" y="3979742"/>
            <a:ext cx="2964848" cy="2002534"/>
          </a:xfrm>
          <a:prstGeom prst="rect">
            <a:avLst/>
          </a:prstGeom>
        </p:spPr>
      </p:pic>
    </p:spTree>
    <p:extLst>
      <p:ext uri="{BB962C8B-B14F-4D97-AF65-F5344CB8AC3E}">
        <p14:creationId xmlns:p14="http://schemas.microsoft.com/office/powerpoint/2010/main" val="388395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5095-E238-A0FB-D17F-BFE2B3D5473A}"/>
              </a:ext>
            </a:extLst>
          </p:cNvPr>
          <p:cNvSpPr>
            <a:spLocks noGrp="1"/>
          </p:cNvSpPr>
          <p:nvPr>
            <p:ph type="title"/>
          </p:nvPr>
        </p:nvSpPr>
        <p:spPr/>
        <p:txBody>
          <a:bodyPr/>
          <a:lstStyle/>
          <a:p>
            <a:r>
              <a:rPr lang="en-US"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Age Vs Spending Score:</a:t>
            </a:r>
          </a:p>
        </p:txBody>
      </p:sp>
      <p:sp>
        <p:nvSpPr>
          <p:cNvPr id="3" name="Slide Number Placeholder 2">
            <a:extLst>
              <a:ext uri="{FF2B5EF4-FFF2-40B4-BE49-F238E27FC236}">
                <a16:creationId xmlns:a16="http://schemas.microsoft.com/office/drawing/2014/main" id="{30F4173A-EC59-DCFB-588C-6ADFE414B95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F6AB8372-BF8F-6635-9A0B-825EAAA5CC7C}"/>
              </a:ext>
            </a:extLst>
          </p:cNvPr>
          <p:cNvSpPr>
            <a:spLocks noGrp="1"/>
          </p:cNvSpPr>
          <p:nvPr>
            <p:ph type="body" sz="quarter" idx="13"/>
          </p:nvPr>
        </p:nvSpPr>
        <p:spPr>
          <a:xfrm>
            <a:off x="444499" y="1625385"/>
            <a:ext cx="4901941" cy="4093243"/>
          </a:xfrm>
          <a:ln>
            <a:solidFill>
              <a:schemeClr val="accent1">
                <a:lumMod val="20000"/>
                <a:lumOff val="80000"/>
              </a:schemeClr>
            </a:solidFill>
          </a:ln>
        </p:spPr>
        <p:txBody>
          <a:bodyPr/>
          <a:lstStyle/>
          <a:p>
            <a:pPr marL="0" indent="0">
              <a:buNone/>
            </a:pPr>
            <a:r>
              <a:rPr lang="en-US" i="1" dirty="0"/>
              <a:t>Age Vs Spending Score Analysis</a:t>
            </a:r>
          </a:p>
          <a:p>
            <a:pPr marL="342900" indent="-342900">
              <a:buAutoNum type="arabicPeriod"/>
            </a:pPr>
            <a:r>
              <a:rPr lang="en-US" dirty="0"/>
              <a:t>From the age Vs Spending Score plot we observe that customers whose spending score is more than 65 have their Age in the range of 15-42 years. Also from the scatter plot it is observed that customers whore spending score is more than 65 consists of more Females than Males.</a:t>
            </a:r>
          </a:p>
          <a:p>
            <a:pPr marL="342900" indent="-342900">
              <a:buAutoNum type="arabicPeriod"/>
            </a:pPr>
            <a:r>
              <a:rPr lang="en-US" dirty="0"/>
              <a:t>The customers having average spending score </a:t>
            </a:r>
            <a:r>
              <a:rPr lang="en-US" dirty="0" err="1"/>
              <a:t>i.e</a:t>
            </a:r>
            <a:r>
              <a:rPr lang="en-US" dirty="0"/>
              <a:t>: in the range of 40-60 consists of the age group of the range 15-75 years and the count of males and females in this age group is also approximately the same.</a:t>
            </a:r>
          </a:p>
        </p:txBody>
      </p:sp>
      <p:pic>
        <p:nvPicPr>
          <p:cNvPr id="6" name="Picture 5">
            <a:extLst>
              <a:ext uri="{FF2B5EF4-FFF2-40B4-BE49-F238E27FC236}">
                <a16:creationId xmlns:a16="http://schemas.microsoft.com/office/drawing/2014/main" id="{97098BA3-0797-5492-A2E1-6B811B0C4D5A}"/>
              </a:ext>
            </a:extLst>
          </p:cNvPr>
          <p:cNvPicPr>
            <a:picLocks noChangeAspect="1"/>
          </p:cNvPicPr>
          <p:nvPr/>
        </p:nvPicPr>
        <p:blipFill>
          <a:blip r:embed="rId2"/>
          <a:stretch>
            <a:fillRect/>
          </a:stretch>
        </p:blipFill>
        <p:spPr>
          <a:xfrm>
            <a:off x="5856512" y="1660359"/>
            <a:ext cx="5013650" cy="3573108"/>
          </a:xfrm>
          <a:prstGeom prst="rect">
            <a:avLst/>
          </a:prstGeom>
        </p:spPr>
      </p:pic>
    </p:spTree>
    <p:extLst>
      <p:ext uri="{BB962C8B-B14F-4D97-AF65-F5344CB8AC3E}">
        <p14:creationId xmlns:p14="http://schemas.microsoft.com/office/powerpoint/2010/main" val="197354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3FD0-5AB4-DF47-6B87-87BAE34CF999}"/>
              </a:ext>
            </a:extLst>
          </p:cNvPr>
          <p:cNvSpPr>
            <a:spLocks noGrp="1"/>
          </p:cNvSpPr>
          <p:nvPr>
            <p:ph type="title"/>
          </p:nvPr>
        </p:nvSpPr>
        <p:spPr/>
        <p:txBody>
          <a:bodyPr/>
          <a:lstStyle/>
          <a:p>
            <a:r>
              <a:rPr lang="en-US" dirty="0"/>
              <a:t>Annual Income Vs Spending Score:</a:t>
            </a:r>
          </a:p>
        </p:txBody>
      </p:sp>
      <p:sp>
        <p:nvSpPr>
          <p:cNvPr id="3" name="Slide Number Placeholder 2">
            <a:extLst>
              <a:ext uri="{FF2B5EF4-FFF2-40B4-BE49-F238E27FC236}">
                <a16:creationId xmlns:a16="http://schemas.microsoft.com/office/drawing/2014/main" id="{BBF1A3F2-A6E9-E48F-F53E-3730B9EF6C4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F8CF9D6C-91BE-B477-23C8-3F1D70407230}"/>
              </a:ext>
            </a:extLst>
          </p:cNvPr>
          <p:cNvSpPr>
            <a:spLocks noGrp="1"/>
          </p:cNvSpPr>
          <p:nvPr>
            <p:ph type="body" sz="quarter" idx="13"/>
          </p:nvPr>
        </p:nvSpPr>
        <p:spPr>
          <a:xfrm>
            <a:off x="444499" y="1625385"/>
            <a:ext cx="5023239" cy="4093243"/>
          </a:xfrm>
          <a:ln>
            <a:solidFill>
              <a:schemeClr val="accent1">
                <a:lumMod val="20000"/>
                <a:lumOff val="80000"/>
              </a:schemeClr>
            </a:solidFill>
          </a:ln>
        </p:spPr>
        <p:txBody>
          <a:bodyPr/>
          <a:lstStyle/>
          <a:p>
            <a:pPr marL="0" indent="0">
              <a:buNone/>
            </a:pPr>
            <a:r>
              <a:rPr lang="en-US" i="1" dirty="0"/>
              <a:t>Annual Income Vs Spending Score Analysis</a:t>
            </a:r>
          </a:p>
          <a:p>
            <a:pPr marL="0" indent="0">
              <a:buNone/>
            </a:pPr>
            <a:r>
              <a:rPr lang="en-US" dirty="0"/>
              <a:t>We observed that are 5 clusters and can be categorized as:</a:t>
            </a:r>
          </a:p>
          <a:p>
            <a:pPr marL="342900" indent="-342900">
              <a:buAutoNum type="alphaLcPeriod"/>
            </a:pPr>
            <a:r>
              <a:rPr lang="en-US" dirty="0"/>
              <a:t>High Income, High Spending Score (Top Right Cluster)</a:t>
            </a:r>
          </a:p>
          <a:p>
            <a:pPr marL="342900" indent="-342900">
              <a:buAutoNum type="alphaLcPeriod"/>
            </a:pPr>
            <a:r>
              <a:rPr lang="en-US" dirty="0"/>
              <a:t>High Income, Low Spending Score (Bottom Right Cluster)</a:t>
            </a:r>
          </a:p>
          <a:p>
            <a:pPr marL="342900" indent="-342900">
              <a:buAutoNum type="alphaLcPeriod"/>
            </a:pPr>
            <a:r>
              <a:rPr lang="en-US" dirty="0"/>
              <a:t>Average Income, Average Spending Score (Center Cluster)</a:t>
            </a:r>
          </a:p>
          <a:p>
            <a:pPr marL="342900" indent="-342900">
              <a:buAutoNum type="alphaLcPeriod"/>
            </a:pPr>
            <a:r>
              <a:rPr lang="en-US" dirty="0"/>
              <a:t>Low Income, High Spending Score (Top Left Cluster)</a:t>
            </a:r>
          </a:p>
          <a:p>
            <a:pPr marL="342900" indent="-342900">
              <a:buAutoNum type="alphaLcPeriod"/>
            </a:pPr>
            <a:r>
              <a:rPr lang="en-US" dirty="0"/>
              <a:t>Low Income, Low Spending Score (Bottom Left Cluster)</a:t>
            </a:r>
          </a:p>
        </p:txBody>
      </p:sp>
      <p:pic>
        <p:nvPicPr>
          <p:cNvPr id="6" name="Picture 5">
            <a:extLst>
              <a:ext uri="{FF2B5EF4-FFF2-40B4-BE49-F238E27FC236}">
                <a16:creationId xmlns:a16="http://schemas.microsoft.com/office/drawing/2014/main" id="{0C265B81-F155-D4FE-E916-506844B58975}"/>
              </a:ext>
            </a:extLst>
          </p:cNvPr>
          <p:cNvPicPr>
            <a:picLocks noChangeAspect="1"/>
          </p:cNvPicPr>
          <p:nvPr/>
        </p:nvPicPr>
        <p:blipFill>
          <a:blip r:embed="rId2"/>
          <a:stretch>
            <a:fillRect/>
          </a:stretch>
        </p:blipFill>
        <p:spPr>
          <a:xfrm>
            <a:off x="5641914" y="1700032"/>
            <a:ext cx="6235955" cy="4018596"/>
          </a:xfrm>
          <a:prstGeom prst="rect">
            <a:avLst/>
          </a:prstGeom>
        </p:spPr>
      </p:pic>
    </p:spTree>
    <p:extLst>
      <p:ext uri="{BB962C8B-B14F-4D97-AF65-F5344CB8AC3E}">
        <p14:creationId xmlns:p14="http://schemas.microsoft.com/office/powerpoint/2010/main" val="12423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FDCD-7ADD-A36A-6134-E0014F22F81E}"/>
              </a:ext>
            </a:extLst>
          </p:cNvPr>
          <p:cNvSpPr>
            <a:spLocks noGrp="1"/>
          </p:cNvSpPr>
          <p:nvPr>
            <p:ph type="title"/>
          </p:nvPr>
        </p:nvSpPr>
        <p:spPr/>
        <p:txBody>
          <a:bodyPr/>
          <a:lstStyle/>
          <a:p>
            <a:r>
              <a:rPr lang="en-US" dirty="0"/>
              <a:t>Clustering Analysis:</a:t>
            </a:r>
          </a:p>
        </p:txBody>
      </p:sp>
      <p:sp>
        <p:nvSpPr>
          <p:cNvPr id="3" name="Slide Number Placeholder 2">
            <a:extLst>
              <a:ext uri="{FF2B5EF4-FFF2-40B4-BE49-F238E27FC236}">
                <a16:creationId xmlns:a16="http://schemas.microsoft.com/office/drawing/2014/main" id="{57CAA942-D9A7-5DB6-B452-49D76A0E397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5" name="Picture 4">
            <a:extLst>
              <a:ext uri="{FF2B5EF4-FFF2-40B4-BE49-F238E27FC236}">
                <a16:creationId xmlns:a16="http://schemas.microsoft.com/office/drawing/2014/main" id="{AC52804F-A50C-8CDC-5BAC-DA5AD1B0B1D0}"/>
              </a:ext>
            </a:extLst>
          </p:cNvPr>
          <p:cNvPicPr>
            <a:picLocks noChangeAspect="1"/>
          </p:cNvPicPr>
          <p:nvPr/>
        </p:nvPicPr>
        <p:blipFill>
          <a:blip r:embed="rId2"/>
          <a:stretch>
            <a:fillRect/>
          </a:stretch>
        </p:blipFill>
        <p:spPr>
          <a:xfrm>
            <a:off x="7180941" y="1473466"/>
            <a:ext cx="4846740" cy="3444538"/>
          </a:xfrm>
          <a:prstGeom prst="rect">
            <a:avLst/>
          </a:prstGeom>
        </p:spPr>
      </p:pic>
      <p:sp>
        <p:nvSpPr>
          <p:cNvPr id="6" name="TextBox 5">
            <a:extLst>
              <a:ext uri="{FF2B5EF4-FFF2-40B4-BE49-F238E27FC236}">
                <a16:creationId xmlns:a16="http://schemas.microsoft.com/office/drawing/2014/main" id="{16BF2AB9-9D47-623C-8608-3A060802BEFF}"/>
              </a:ext>
            </a:extLst>
          </p:cNvPr>
          <p:cNvSpPr txBox="1"/>
          <p:nvPr/>
        </p:nvSpPr>
        <p:spPr>
          <a:xfrm>
            <a:off x="121298" y="1380156"/>
            <a:ext cx="6904653" cy="4031873"/>
          </a:xfrm>
          <a:prstGeom prst="rect">
            <a:avLst/>
          </a:prstGeom>
          <a:noFill/>
          <a:ln>
            <a:solidFill>
              <a:schemeClr val="accent1">
                <a:lumMod val="20000"/>
                <a:lumOff val="80000"/>
              </a:schemeClr>
            </a:solidFill>
          </a:ln>
        </p:spPr>
        <p:txBody>
          <a:bodyPr wrap="square" rtlCol="0">
            <a:spAutoFit/>
          </a:bodyPr>
          <a:lstStyle/>
          <a:p>
            <a:r>
              <a:rPr lang="en-US" sz="1600" dirty="0">
                <a:solidFill>
                  <a:schemeClr val="accent1">
                    <a:lumMod val="40000"/>
                    <a:lumOff val="60000"/>
                  </a:schemeClr>
                </a:solidFill>
              </a:rPr>
              <a:t>﻿a. </a:t>
            </a:r>
            <a:r>
              <a:rPr lang="en-US" sz="1600" dirty="0">
                <a:solidFill>
                  <a:schemeClr val="bg1"/>
                </a:solidFill>
              </a:rPr>
              <a:t>High Income, High Spending Score (Cluster 5) - Target these customers   by sending new product alerts which would lead to an increase in the revenue collected by the mall as they are loyal customers.</a:t>
            </a:r>
          </a:p>
          <a:p>
            <a:endParaRPr lang="en-US" sz="1600" dirty="0">
              <a:solidFill>
                <a:schemeClr val="bg1"/>
              </a:solidFill>
            </a:endParaRPr>
          </a:p>
          <a:p>
            <a:r>
              <a:rPr lang="en-US" sz="1600" dirty="0">
                <a:solidFill>
                  <a:schemeClr val="accent1">
                    <a:lumMod val="40000"/>
                    <a:lumOff val="60000"/>
                  </a:schemeClr>
                </a:solidFill>
              </a:rPr>
              <a:t>b. </a:t>
            </a:r>
            <a:r>
              <a:rPr lang="en-US" sz="1600" dirty="0">
                <a:solidFill>
                  <a:schemeClr val="bg1"/>
                </a:solidFill>
              </a:rPr>
              <a:t>High Income, Low Spending Score (Cluster 2) - Target these customers by asking the feedback and advertising the product in a better way to convert them into Cluster 5 customers.</a:t>
            </a:r>
          </a:p>
          <a:p>
            <a:endParaRPr lang="en-US" sz="1600" dirty="0">
              <a:solidFill>
                <a:schemeClr val="bg1"/>
              </a:solidFill>
            </a:endParaRPr>
          </a:p>
          <a:p>
            <a:r>
              <a:rPr lang="en-US" sz="1600" dirty="0">
                <a:solidFill>
                  <a:schemeClr val="accent1">
                    <a:lumMod val="40000"/>
                    <a:lumOff val="60000"/>
                  </a:schemeClr>
                </a:solidFill>
              </a:rPr>
              <a:t>c. </a:t>
            </a:r>
            <a:r>
              <a:rPr lang="en-US" sz="1600" dirty="0">
                <a:solidFill>
                  <a:schemeClr val="bg1"/>
                </a:solidFill>
              </a:rPr>
              <a:t>Average Income, Average Spending Score (Cluster 1) - May or may not target these groups of customers based on the policy of the mall.</a:t>
            </a:r>
          </a:p>
          <a:p>
            <a:endParaRPr lang="en-US" sz="1600" dirty="0">
              <a:solidFill>
                <a:schemeClr val="bg1"/>
              </a:solidFill>
            </a:endParaRPr>
          </a:p>
          <a:p>
            <a:r>
              <a:rPr lang="en-US" sz="1600" dirty="0">
                <a:solidFill>
                  <a:schemeClr val="accent1">
                    <a:lumMod val="40000"/>
                    <a:lumOff val="60000"/>
                  </a:schemeClr>
                </a:solidFill>
              </a:rPr>
              <a:t>d. </a:t>
            </a:r>
            <a:r>
              <a:rPr lang="en-US" sz="1600" dirty="0">
                <a:solidFill>
                  <a:schemeClr val="bg1"/>
                </a:solidFill>
              </a:rPr>
              <a:t>Low Income, High Spending Score (Cluster 4) - Can target these set of customers by providing them with Low-cost EMI's, etc.</a:t>
            </a:r>
          </a:p>
          <a:p>
            <a:endParaRPr lang="en-US" sz="1600" dirty="0">
              <a:solidFill>
                <a:schemeClr val="bg1"/>
              </a:solidFill>
            </a:endParaRPr>
          </a:p>
          <a:p>
            <a:r>
              <a:rPr lang="en-US" sz="1600" dirty="0">
                <a:solidFill>
                  <a:schemeClr val="accent1">
                    <a:lumMod val="40000"/>
                    <a:lumOff val="60000"/>
                  </a:schemeClr>
                </a:solidFill>
              </a:rPr>
              <a:t>e. </a:t>
            </a:r>
            <a:r>
              <a:rPr lang="en-US" sz="1600" dirty="0">
                <a:solidFill>
                  <a:schemeClr val="bg1"/>
                </a:solidFill>
              </a:rPr>
              <a:t>Low Income, Low Spending Score (Cluster 3) - Don't target these customers since they have less income and need to save money.</a:t>
            </a:r>
          </a:p>
        </p:txBody>
      </p:sp>
    </p:spTree>
    <p:extLst>
      <p:ext uri="{BB962C8B-B14F-4D97-AF65-F5344CB8AC3E}">
        <p14:creationId xmlns:p14="http://schemas.microsoft.com/office/powerpoint/2010/main" val="166670127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1055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Tahoma</vt:lpstr>
      <vt:lpstr>Trade Gothic LT Pro</vt:lpstr>
      <vt:lpstr>Trebuchet MS</vt:lpstr>
      <vt:lpstr>Office Theme</vt:lpstr>
      <vt:lpstr>   SHRI RAM INSTITUTE OF TECHNOLOGY JABALPUR(M.P.)          Department of Computer Science and Engineering</vt:lpstr>
      <vt:lpstr>PROBLEM STATEMENT</vt:lpstr>
      <vt:lpstr>What it is doing?</vt:lpstr>
      <vt:lpstr>OVERVIEW of DATASET</vt:lpstr>
      <vt:lpstr>         MATHODOLOGY</vt:lpstr>
      <vt:lpstr>IMPLEMENTATION</vt:lpstr>
      <vt:lpstr>Age Vs Spending Score:</vt:lpstr>
      <vt:lpstr>Annual Income Vs Spending Score:</vt:lpstr>
      <vt:lpstr>Clustering Analysis:</vt:lpstr>
      <vt:lpstr>ADVANTAGES </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 1</dc:title>
  <dc:creator/>
  <cp:lastModifiedBy/>
  <cp:revision>677</cp:revision>
  <dcterms:created xsi:type="dcterms:W3CDTF">2024-03-10T07:48:52Z</dcterms:created>
  <dcterms:modified xsi:type="dcterms:W3CDTF">2024-06-05T12:09:11Z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