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90"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E9A8B61-2623-44B5-8EB8-8EE7302D0795}" type="datetimeFigureOut">
              <a:rPr lang="en-IN" smtClean="0"/>
              <a:t>30-04-2015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EADD05-3195-41DB-9FC9-26235B23371C}" type="slidenum">
              <a:rPr lang="en-IN" smtClean="0"/>
              <a:t>‹#›</a:t>
            </a:fld>
            <a:endParaRPr lang="en-IN"/>
          </a:p>
        </p:txBody>
      </p:sp>
    </p:spTree>
    <p:extLst>
      <p:ext uri="{BB962C8B-B14F-4D97-AF65-F5344CB8AC3E}">
        <p14:creationId xmlns:p14="http://schemas.microsoft.com/office/powerpoint/2010/main" val="2654464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E9A8B61-2623-44B5-8EB8-8EE7302D0795}" type="datetimeFigureOut">
              <a:rPr lang="en-IN" smtClean="0"/>
              <a:t>30-04-2015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EADD05-3195-41DB-9FC9-26235B23371C}" type="slidenum">
              <a:rPr lang="en-IN" smtClean="0"/>
              <a:t>‹#›</a:t>
            </a:fld>
            <a:endParaRPr lang="en-IN"/>
          </a:p>
        </p:txBody>
      </p:sp>
    </p:spTree>
    <p:extLst>
      <p:ext uri="{BB962C8B-B14F-4D97-AF65-F5344CB8AC3E}">
        <p14:creationId xmlns:p14="http://schemas.microsoft.com/office/powerpoint/2010/main" val="2089202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E9A8B61-2623-44B5-8EB8-8EE7302D0795}" type="datetimeFigureOut">
              <a:rPr lang="en-IN" smtClean="0"/>
              <a:t>30-04-2015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EADD05-3195-41DB-9FC9-26235B23371C}" type="slidenum">
              <a:rPr lang="en-IN" smtClean="0"/>
              <a:t>‹#›</a:t>
            </a:fld>
            <a:endParaRPr lang="en-IN"/>
          </a:p>
        </p:txBody>
      </p:sp>
    </p:spTree>
    <p:extLst>
      <p:ext uri="{BB962C8B-B14F-4D97-AF65-F5344CB8AC3E}">
        <p14:creationId xmlns:p14="http://schemas.microsoft.com/office/powerpoint/2010/main" val="192143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E9A8B61-2623-44B5-8EB8-8EE7302D0795}" type="datetimeFigureOut">
              <a:rPr lang="en-IN" smtClean="0"/>
              <a:t>30-04-2015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EADD05-3195-41DB-9FC9-26235B23371C}" type="slidenum">
              <a:rPr lang="en-IN" smtClean="0"/>
              <a:t>‹#›</a:t>
            </a:fld>
            <a:endParaRPr lang="en-IN"/>
          </a:p>
        </p:txBody>
      </p:sp>
    </p:spTree>
    <p:extLst>
      <p:ext uri="{BB962C8B-B14F-4D97-AF65-F5344CB8AC3E}">
        <p14:creationId xmlns:p14="http://schemas.microsoft.com/office/powerpoint/2010/main" val="3964632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9A8B61-2623-44B5-8EB8-8EE7302D0795}" type="datetimeFigureOut">
              <a:rPr lang="en-IN" smtClean="0"/>
              <a:t>30-04-2015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EADD05-3195-41DB-9FC9-26235B23371C}" type="slidenum">
              <a:rPr lang="en-IN" smtClean="0"/>
              <a:t>‹#›</a:t>
            </a:fld>
            <a:endParaRPr lang="en-IN"/>
          </a:p>
        </p:txBody>
      </p:sp>
    </p:spTree>
    <p:extLst>
      <p:ext uri="{BB962C8B-B14F-4D97-AF65-F5344CB8AC3E}">
        <p14:creationId xmlns:p14="http://schemas.microsoft.com/office/powerpoint/2010/main" val="2355862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E9A8B61-2623-44B5-8EB8-8EE7302D0795}" type="datetimeFigureOut">
              <a:rPr lang="en-IN" smtClean="0"/>
              <a:t>30-04-2015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EADD05-3195-41DB-9FC9-26235B23371C}" type="slidenum">
              <a:rPr lang="en-IN" smtClean="0"/>
              <a:t>‹#›</a:t>
            </a:fld>
            <a:endParaRPr lang="en-IN"/>
          </a:p>
        </p:txBody>
      </p:sp>
    </p:spTree>
    <p:extLst>
      <p:ext uri="{BB962C8B-B14F-4D97-AF65-F5344CB8AC3E}">
        <p14:creationId xmlns:p14="http://schemas.microsoft.com/office/powerpoint/2010/main" val="175658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E9A8B61-2623-44B5-8EB8-8EE7302D0795}" type="datetimeFigureOut">
              <a:rPr lang="en-IN" smtClean="0"/>
              <a:t>30-04-2015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DEADD05-3195-41DB-9FC9-26235B23371C}" type="slidenum">
              <a:rPr lang="en-IN" smtClean="0"/>
              <a:t>‹#›</a:t>
            </a:fld>
            <a:endParaRPr lang="en-IN"/>
          </a:p>
        </p:txBody>
      </p:sp>
    </p:spTree>
    <p:extLst>
      <p:ext uri="{BB962C8B-B14F-4D97-AF65-F5344CB8AC3E}">
        <p14:creationId xmlns:p14="http://schemas.microsoft.com/office/powerpoint/2010/main" val="2616343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E9A8B61-2623-44B5-8EB8-8EE7302D0795}" type="datetimeFigureOut">
              <a:rPr lang="en-IN" smtClean="0"/>
              <a:t>30-04-2015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DEADD05-3195-41DB-9FC9-26235B23371C}" type="slidenum">
              <a:rPr lang="en-IN" smtClean="0"/>
              <a:t>‹#›</a:t>
            </a:fld>
            <a:endParaRPr lang="en-IN"/>
          </a:p>
        </p:txBody>
      </p:sp>
    </p:spTree>
    <p:extLst>
      <p:ext uri="{BB962C8B-B14F-4D97-AF65-F5344CB8AC3E}">
        <p14:creationId xmlns:p14="http://schemas.microsoft.com/office/powerpoint/2010/main" val="2683657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9A8B61-2623-44B5-8EB8-8EE7302D0795}" type="datetimeFigureOut">
              <a:rPr lang="en-IN" smtClean="0"/>
              <a:t>30-04-2015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DEADD05-3195-41DB-9FC9-26235B23371C}" type="slidenum">
              <a:rPr lang="en-IN" smtClean="0"/>
              <a:t>‹#›</a:t>
            </a:fld>
            <a:endParaRPr lang="en-IN"/>
          </a:p>
        </p:txBody>
      </p:sp>
    </p:spTree>
    <p:extLst>
      <p:ext uri="{BB962C8B-B14F-4D97-AF65-F5344CB8AC3E}">
        <p14:creationId xmlns:p14="http://schemas.microsoft.com/office/powerpoint/2010/main" val="3154816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9A8B61-2623-44B5-8EB8-8EE7302D0795}" type="datetimeFigureOut">
              <a:rPr lang="en-IN" smtClean="0"/>
              <a:t>30-04-2015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EADD05-3195-41DB-9FC9-26235B23371C}" type="slidenum">
              <a:rPr lang="en-IN" smtClean="0"/>
              <a:t>‹#›</a:t>
            </a:fld>
            <a:endParaRPr lang="en-IN"/>
          </a:p>
        </p:txBody>
      </p:sp>
    </p:spTree>
    <p:extLst>
      <p:ext uri="{BB962C8B-B14F-4D97-AF65-F5344CB8AC3E}">
        <p14:creationId xmlns:p14="http://schemas.microsoft.com/office/powerpoint/2010/main" val="1775562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9A8B61-2623-44B5-8EB8-8EE7302D0795}" type="datetimeFigureOut">
              <a:rPr lang="en-IN" smtClean="0"/>
              <a:t>30-04-2015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EADD05-3195-41DB-9FC9-26235B23371C}" type="slidenum">
              <a:rPr lang="en-IN" smtClean="0"/>
              <a:t>‹#›</a:t>
            </a:fld>
            <a:endParaRPr lang="en-IN"/>
          </a:p>
        </p:txBody>
      </p:sp>
    </p:spTree>
    <p:extLst>
      <p:ext uri="{BB962C8B-B14F-4D97-AF65-F5344CB8AC3E}">
        <p14:creationId xmlns:p14="http://schemas.microsoft.com/office/powerpoint/2010/main" val="3655706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9A8B61-2623-44B5-8EB8-8EE7302D0795}" type="datetimeFigureOut">
              <a:rPr lang="en-IN" smtClean="0"/>
              <a:t>30-04-2015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EADD05-3195-41DB-9FC9-26235B23371C}" type="slidenum">
              <a:rPr lang="en-IN" smtClean="0"/>
              <a:t>‹#›</a:t>
            </a:fld>
            <a:endParaRPr lang="en-IN"/>
          </a:p>
        </p:txBody>
      </p:sp>
    </p:spTree>
    <p:extLst>
      <p:ext uri="{BB962C8B-B14F-4D97-AF65-F5344CB8AC3E}">
        <p14:creationId xmlns:p14="http://schemas.microsoft.com/office/powerpoint/2010/main" val="15207324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ardes.inrialpes.fr/~krakowia/MW-Book/Chapters/Intro/intro.html" TargetMode="External"/><Relationship Id="rId2" Type="http://schemas.openxmlformats.org/officeDocument/2006/relationships/hyperlink" Target="http://www.cs.cf.ac.uk/Dave/C/node33.html" TargetMode="External"/><Relationship Id="rId1" Type="http://schemas.openxmlformats.org/officeDocument/2006/relationships/slideLayout" Target="../slideLayouts/slideLayout2.xml"/><Relationship Id="rId5" Type="http://schemas.openxmlformats.org/officeDocument/2006/relationships/hyperlink" Target="http://www.codeproject.com/Articles/4837/Introduction-to-RPC-Part" TargetMode="External"/><Relationship Id="rId4" Type="http://schemas.openxmlformats.org/officeDocument/2006/relationships/hyperlink" Target="http://en.wikipedia.org/wiki/Remote_procedure_cal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u="sng" dirty="0"/>
              <a:t>Remote Procedure Call (RPC)</a:t>
            </a:r>
            <a:r>
              <a:rPr lang="en-IN" b="1" dirty="0"/>
              <a:t/>
            </a:r>
            <a:br>
              <a:rPr lang="en-IN" b="1" dirty="0"/>
            </a:br>
            <a:endParaRPr lang="en-IN" dirty="0"/>
          </a:p>
        </p:txBody>
      </p:sp>
      <p:sp>
        <p:nvSpPr>
          <p:cNvPr id="3" name="Subtitle 2"/>
          <p:cNvSpPr>
            <a:spLocks noGrp="1"/>
          </p:cNvSpPr>
          <p:nvPr>
            <p:ph type="subTitle" idx="1"/>
          </p:nvPr>
        </p:nvSpPr>
        <p:spPr/>
        <p:txBody>
          <a:bodyPr/>
          <a:lstStyle/>
          <a:p>
            <a:pPr lvl="0"/>
            <a:r>
              <a:rPr lang="en-IN" b="1" u="none" strike="noStrike" dirty="0" err="1" smtClean="0">
                <a:effectLst/>
              </a:rPr>
              <a:t>Kathan</a:t>
            </a:r>
            <a:r>
              <a:rPr lang="en-IN" b="1" u="none" strike="noStrike" dirty="0" smtClean="0">
                <a:effectLst/>
              </a:rPr>
              <a:t> </a:t>
            </a:r>
            <a:r>
              <a:rPr lang="en-IN" b="1" u="none" strike="noStrike" dirty="0" err="1" smtClean="0">
                <a:effectLst/>
              </a:rPr>
              <a:t>Adhyaru</a:t>
            </a:r>
            <a:r>
              <a:rPr lang="en-IN" b="1" u="none" strike="noStrike" dirty="0" smtClean="0">
                <a:effectLst/>
              </a:rPr>
              <a:t> (121022)</a:t>
            </a:r>
            <a:endParaRPr lang="en-IN" u="none" strike="noStrike" dirty="0" smtClean="0">
              <a:effectLst/>
            </a:endParaRPr>
          </a:p>
          <a:p>
            <a:pPr lvl="0"/>
            <a:r>
              <a:rPr lang="en-IN" b="1" u="none" strike="noStrike" dirty="0" smtClean="0">
                <a:effectLst/>
              </a:rPr>
              <a:t>Raj Thakkar (121041)</a:t>
            </a:r>
            <a:endParaRPr lang="en-IN" u="none" strike="noStrike" dirty="0" smtClean="0">
              <a:effectLst/>
            </a:endParaRPr>
          </a:p>
          <a:p>
            <a:pPr lvl="0"/>
            <a:r>
              <a:rPr lang="en-IN" b="1" u="none" strike="noStrike" dirty="0" err="1" smtClean="0">
                <a:effectLst/>
              </a:rPr>
              <a:t>Urja</a:t>
            </a:r>
            <a:r>
              <a:rPr lang="en-IN" b="1" u="none" strike="noStrike" dirty="0" smtClean="0">
                <a:effectLst/>
              </a:rPr>
              <a:t> Patel (121058)</a:t>
            </a:r>
            <a:endParaRPr lang="en-IN" u="none" strike="noStrike" dirty="0" smtClean="0">
              <a:effectLst/>
            </a:endParaRPr>
          </a:p>
          <a:p>
            <a:endParaRPr lang="en-IN" dirty="0"/>
          </a:p>
        </p:txBody>
      </p:sp>
    </p:spTree>
    <p:extLst>
      <p:ext uri="{BB962C8B-B14F-4D97-AF65-F5344CB8AC3E}">
        <p14:creationId xmlns:p14="http://schemas.microsoft.com/office/powerpoint/2010/main" val="692849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Thank You</a:t>
            </a:r>
            <a:endParaRPr lang="en-IN" dirty="0"/>
          </a:p>
        </p:txBody>
      </p:sp>
      <p:sp>
        <p:nvSpPr>
          <p:cNvPr id="5" name="Text Placeholder 4"/>
          <p:cNvSpPr>
            <a:spLocks noGrp="1"/>
          </p:cNvSpPr>
          <p:nvPr>
            <p:ph type="body" idx="1"/>
          </p:nvPr>
        </p:nvSpPr>
        <p:spPr/>
        <p:txBody>
          <a:bodyPr/>
          <a:lstStyle/>
          <a:p>
            <a:endParaRPr lang="en-IN"/>
          </a:p>
        </p:txBody>
      </p:sp>
    </p:spTree>
    <p:extLst>
      <p:ext uri="{BB962C8B-B14F-4D97-AF65-F5344CB8AC3E}">
        <p14:creationId xmlns:p14="http://schemas.microsoft.com/office/powerpoint/2010/main" val="1635383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Problem Statement</a:t>
            </a:r>
            <a:br>
              <a:rPr lang="en-IN" b="1" dirty="0" smtClean="0"/>
            </a:br>
            <a:endParaRPr lang="en-IN" dirty="0"/>
          </a:p>
        </p:txBody>
      </p:sp>
      <p:sp>
        <p:nvSpPr>
          <p:cNvPr id="3" name="Content Placeholder 2"/>
          <p:cNvSpPr>
            <a:spLocks noGrp="1"/>
          </p:cNvSpPr>
          <p:nvPr>
            <p:ph idx="1"/>
          </p:nvPr>
        </p:nvSpPr>
        <p:spPr/>
        <p:txBody>
          <a:bodyPr/>
          <a:lstStyle/>
          <a:p>
            <a:r>
              <a:rPr lang="en-IN" dirty="0" smtClean="0"/>
              <a:t>Write </a:t>
            </a:r>
            <a:r>
              <a:rPr lang="en-IN" dirty="0"/>
              <a:t>a program using RPC mechanism that maintains a log file of the modifications of the predefined files spread across the network.</a:t>
            </a:r>
          </a:p>
          <a:p>
            <a:endParaRPr lang="en-IN" dirty="0"/>
          </a:p>
        </p:txBody>
      </p:sp>
    </p:spTree>
    <p:extLst>
      <p:ext uri="{BB962C8B-B14F-4D97-AF65-F5344CB8AC3E}">
        <p14:creationId xmlns:p14="http://schemas.microsoft.com/office/powerpoint/2010/main" val="1147242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Introduction</a:t>
            </a:r>
            <a:r>
              <a:rPr lang="en-IN" dirty="0"/>
              <a:t/>
            </a:r>
            <a:br>
              <a:rPr lang="en-IN" dirty="0"/>
            </a:br>
            <a:endParaRPr lang="en-IN" dirty="0"/>
          </a:p>
        </p:txBody>
      </p:sp>
      <p:sp>
        <p:nvSpPr>
          <p:cNvPr id="3" name="Content Placeholder 2"/>
          <p:cNvSpPr>
            <a:spLocks noGrp="1"/>
          </p:cNvSpPr>
          <p:nvPr>
            <p:ph idx="1"/>
          </p:nvPr>
        </p:nvSpPr>
        <p:spPr/>
        <p:txBody>
          <a:bodyPr/>
          <a:lstStyle/>
          <a:p>
            <a:r>
              <a:rPr lang="en-IN" dirty="0"/>
              <a:t>RPC is a powerful technique for constructing distributed, client-server based applications. </a:t>
            </a:r>
            <a:endParaRPr lang="en-IN" dirty="0" smtClean="0"/>
          </a:p>
          <a:p>
            <a:r>
              <a:rPr lang="en-IN" dirty="0" smtClean="0"/>
              <a:t>It </a:t>
            </a:r>
            <a:r>
              <a:rPr lang="en-IN" dirty="0"/>
              <a:t>is based on extending the notion of conventional, or local procedure calling, so that the called procedure need not exist in the same address space as the calling procedure. The two processes may be on the same system, or they may be on different systems with a network connecting them. </a:t>
            </a:r>
            <a:endParaRPr lang="en-IN" dirty="0" smtClean="0"/>
          </a:p>
          <a:p>
            <a:r>
              <a:rPr lang="en-IN" dirty="0" smtClean="0"/>
              <a:t>Programmer </a:t>
            </a:r>
            <a:r>
              <a:rPr lang="en-IN" dirty="0"/>
              <a:t>has to write  essentially the same code whether the subroutine is local to the executing program, or remote.</a:t>
            </a:r>
          </a:p>
          <a:p>
            <a:endParaRPr lang="en-IN" dirty="0"/>
          </a:p>
        </p:txBody>
      </p:sp>
    </p:spTree>
    <p:extLst>
      <p:ext uri="{BB962C8B-B14F-4D97-AF65-F5344CB8AC3E}">
        <p14:creationId xmlns:p14="http://schemas.microsoft.com/office/powerpoint/2010/main" val="2553748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Flow of a typical RPC</a:t>
            </a:r>
            <a:endParaRPr lang="en-IN" dirty="0"/>
          </a:p>
        </p:txBody>
      </p:sp>
      <p:sp>
        <p:nvSpPr>
          <p:cNvPr id="3" name="Content Placeholder 2"/>
          <p:cNvSpPr>
            <a:spLocks noGrp="1"/>
          </p:cNvSpPr>
          <p:nvPr>
            <p:ph idx="1"/>
          </p:nvPr>
        </p:nvSpPr>
        <p:spPr>
          <a:xfrm>
            <a:off x="5136776" y="1825625"/>
            <a:ext cx="6217024" cy="4346575"/>
          </a:xfrm>
        </p:spPr>
        <p:txBody>
          <a:bodyPr>
            <a:normAutofit/>
          </a:bodyPr>
          <a:lstStyle/>
          <a:p>
            <a:r>
              <a:rPr lang="en-IN" dirty="0"/>
              <a:t>The client makes a procedure call that sends a request to the server and waits. The thread is blocked from processing until either a reply is received, or it times out. When the request arrives, the server calls a dispatch routine that performs the requested service, and sends the reply to the client. After the RPC call is completed, the client program continues. </a:t>
            </a:r>
          </a:p>
          <a:p>
            <a:endParaRPr lang="en-IN" dirty="0"/>
          </a:p>
        </p:txBody>
      </p:sp>
      <p:pic>
        <p:nvPicPr>
          <p:cNvPr id="4" name="image02.png"/>
          <p:cNvPicPr/>
          <p:nvPr/>
        </p:nvPicPr>
        <p:blipFill>
          <a:blip r:embed="rId2">
            <a:extLst>
              <a:ext uri="{28A0092B-C50C-407E-A947-70E740481C1C}">
                <a14:useLocalDpi xmlns:a14="http://schemas.microsoft.com/office/drawing/2010/main" val="0"/>
              </a:ext>
            </a:extLst>
          </a:blip>
          <a:srcRect/>
          <a:stretch>
            <a:fillRect/>
          </a:stretch>
        </p:blipFill>
        <p:spPr>
          <a:xfrm>
            <a:off x="1004607" y="1825625"/>
            <a:ext cx="3943350" cy="3467100"/>
          </a:xfrm>
          <a:prstGeom prst="rect">
            <a:avLst/>
          </a:prstGeom>
          <a:ln/>
        </p:spPr>
      </p:pic>
    </p:spTree>
    <p:extLst>
      <p:ext uri="{BB962C8B-B14F-4D97-AF65-F5344CB8AC3E}">
        <p14:creationId xmlns:p14="http://schemas.microsoft.com/office/powerpoint/2010/main" val="4206308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How RPC mechanism  works?</a:t>
            </a:r>
            <a:r>
              <a:rPr lang="en-IN" dirty="0"/>
              <a:t/>
            </a:r>
            <a:br>
              <a:rPr lang="en-IN" dirty="0"/>
            </a:br>
            <a:endParaRPr lang="en-IN" dirty="0"/>
          </a:p>
        </p:txBody>
      </p:sp>
      <p:pic>
        <p:nvPicPr>
          <p:cNvPr id="4" name="image03.gif" descr="rpcgen.gif"/>
          <p:cNvPicPr>
            <a:picLocks noGrp="1"/>
          </p:cNvPicPr>
          <p:nvPr>
            <p:ph idx="1"/>
          </p:nvPr>
        </p:nvPicPr>
        <p:blipFill>
          <a:blip r:embed="rId2"/>
          <a:srcRect/>
          <a:stretch>
            <a:fillRect/>
          </a:stretch>
        </p:blipFill>
        <p:spPr>
          <a:xfrm>
            <a:off x="1974476" y="1408300"/>
            <a:ext cx="8243047" cy="4441171"/>
          </a:xfrm>
          <a:prstGeom prst="rect">
            <a:avLst/>
          </a:prstGeom>
          <a:ln/>
        </p:spPr>
      </p:pic>
    </p:spTree>
    <p:extLst>
      <p:ext uri="{BB962C8B-B14F-4D97-AF65-F5344CB8AC3E}">
        <p14:creationId xmlns:p14="http://schemas.microsoft.com/office/powerpoint/2010/main" val="3411843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Getting Started</a:t>
            </a:r>
            <a:endParaRPr lang="en-IN" b="1" dirty="0"/>
          </a:p>
        </p:txBody>
      </p:sp>
      <p:sp>
        <p:nvSpPr>
          <p:cNvPr id="3" name="Content Placeholder 2"/>
          <p:cNvSpPr>
            <a:spLocks noGrp="1"/>
          </p:cNvSpPr>
          <p:nvPr>
            <p:ph idx="1"/>
          </p:nvPr>
        </p:nvSpPr>
        <p:spPr/>
        <p:txBody>
          <a:bodyPr>
            <a:normAutofit fontScale="85000" lnSpcReduction="20000"/>
          </a:bodyPr>
          <a:lstStyle/>
          <a:p>
            <a:r>
              <a:rPr lang="en-IN" dirty="0"/>
              <a:t>Linux kernel by default does not provide any support for RPC. So we start by installing </a:t>
            </a:r>
            <a:r>
              <a:rPr lang="en-IN" dirty="0" err="1"/>
              <a:t>rpcgen</a:t>
            </a:r>
            <a:r>
              <a:rPr lang="en-IN" dirty="0"/>
              <a:t> compiler:</a:t>
            </a:r>
          </a:p>
          <a:p>
            <a:endParaRPr lang="en-IN" dirty="0"/>
          </a:p>
          <a:p>
            <a:pPr lvl="1"/>
            <a:r>
              <a:rPr lang="en-IN" dirty="0" err="1"/>
              <a:t>sudo</a:t>
            </a:r>
            <a:r>
              <a:rPr lang="en-IN" dirty="0"/>
              <a:t> apt-get install </a:t>
            </a:r>
            <a:r>
              <a:rPr lang="en-IN" dirty="0" err="1"/>
              <a:t>rpcbind</a:t>
            </a:r>
            <a:endParaRPr lang="en-IN" dirty="0"/>
          </a:p>
          <a:p>
            <a:pPr lvl="1"/>
            <a:r>
              <a:rPr lang="en-IN" dirty="0" err="1"/>
              <a:t>sudo</a:t>
            </a:r>
            <a:r>
              <a:rPr lang="en-IN" dirty="0"/>
              <a:t> apt-get install libc6-dev-bin</a:t>
            </a:r>
          </a:p>
          <a:p>
            <a:endParaRPr lang="en-IN" dirty="0"/>
          </a:p>
          <a:p>
            <a:r>
              <a:rPr lang="en-IN" dirty="0"/>
              <a:t>List of files we have to create:</a:t>
            </a:r>
          </a:p>
          <a:p>
            <a:pPr marL="0" indent="0">
              <a:buNone/>
            </a:pPr>
            <a:r>
              <a:rPr lang="en-IN" dirty="0"/>
              <a:t>	</a:t>
            </a:r>
          </a:p>
          <a:p>
            <a:pPr lvl="0"/>
            <a:r>
              <a:rPr lang="en-IN" dirty="0" err="1"/>
              <a:t>prog.x</a:t>
            </a:r>
            <a:r>
              <a:rPr lang="en-IN" dirty="0"/>
              <a:t> - This is our IDL file that begins with some type definitions and defines the remote procedure to pass a string. We use </a:t>
            </a:r>
            <a:r>
              <a:rPr lang="en-IN" dirty="0" err="1"/>
              <a:t>rpcgen</a:t>
            </a:r>
            <a:r>
              <a:rPr lang="en-IN" dirty="0"/>
              <a:t> to compile this file </a:t>
            </a:r>
            <a:endParaRPr lang="en-IN" u="none" strike="noStrike" dirty="0" smtClean="0">
              <a:effectLst/>
            </a:endParaRPr>
          </a:p>
          <a:p>
            <a:pPr lvl="0"/>
            <a:r>
              <a:rPr lang="en-IN" dirty="0" err="1"/>
              <a:t>clnt.c</a:t>
            </a:r>
            <a:r>
              <a:rPr lang="en-IN" dirty="0"/>
              <a:t> - The calling program that calls the remote procedure</a:t>
            </a:r>
            <a:endParaRPr lang="en-IN" u="none" strike="noStrike" dirty="0" smtClean="0">
              <a:effectLst/>
            </a:endParaRPr>
          </a:p>
          <a:p>
            <a:pPr lvl="0"/>
            <a:r>
              <a:rPr lang="en-IN" dirty="0" err="1"/>
              <a:t>srvr.c</a:t>
            </a:r>
            <a:r>
              <a:rPr lang="en-IN" dirty="0"/>
              <a:t> - This is the actual program that acts as the called program ,implements the logic to perform the given task and actually establishes the RPC service</a:t>
            </a:r>
            <a:endParaRPr lang="en-IN" u="none" strike="noStrike" dirty="0" smtClean="0">
              <a:effectLst/>
            </a:endParaRPr>
          </a:p>
          <a:p>
            <a:endParaRPr lang="en-IN" dirty="0"/>
          </a:p>
        </p:txBody>
      </p:sp>
    </p:spTree>
    <p:extLst>
      <p:ext uri="{BB962C8B-B14F-4D97-AF65-F5344CB8AC3E}">
        <p14:creationId xmlns:p14="http://schemas.microsoft.com/office/powerpoint/2010/main" val="2916650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RPCGEN Output Files</a:t>
            </a:r>
            <a:endParaRPr lang="en-IN" b="1" dirty="0"/>
          </a:p>
        </p:txBody>
      </p:sp>
      <p:sp>
        <p:nvSpPr>
          <p:cNvPr id="3" name="Content Placeholder 2"/>
          <p:cNvSpPr>
            <a:spLocks noGrp="1"/>
          </p:cNvSpPr>
          <p:nvPr>
            <p:ph idx="1"/>
          </p:nvPr>
        </p:nvSpPr>
        <p:spPr/>
        <p:txBody>
          <a:bodyPr>
            <a:normAutofit lnSpcReduction="10000"/>
          </a:bodyPr>
          <a:lstStyle/>
          <a:p>
            <a:pPr lvl="0"/>
            <a:r>
              <a:rPr lang="en-IN" dirty="0"/>
              <a:t>a header file </a:t>
            </a:r>
            <a:r>
              <a:rPr lang="en-IN" dirty="0" err="1"/>
              <a:t>prog.h</a:t>
            </a:r>
            <a:r>
              <a:rPr lang="en-IN" dirty="0"/>
              <a:t> which expresses the interface information and must be included by both the client, </a:t>
            </a:r>
            <a:r>
              <a:rPr lang="en-IN" dirty="0" err="1"/>
              <a:t>mc.c</a:t>
            </a:r>
            <a:r>
              <a:rPr lang="en-IN" dirty="0"/>
              <a:t>, and the server, </a:t>
            </a:r>
            <a:r>
              <a:rPr lang="en-IN" dirty="0" err="1"/>
              <a:t>mc_svc_proc.c</a:t>
            </a:r>
            <a:endParaRPr lang="en-IN" u="none" strike="noStrike" dirty="0" smtClean="0">
              <a:effectLst/>
            </a:endParaRPr>
          </a:p>
          <a:p>
            <a:pPr lvl="0"/>
            <a:r>
              <a:rPr lang="en-IN" dirty="0"/>
              <a:t>a c file, </a:t>
            </a:r>
            <a:r>
              <a:rPr lang="en-IN" dirty="0" err="1"/>
              <a:t>prog_clnt.c</a:t>
            </a:r>
            <a:r>
              <a:rPr lang="en-IN" dirty="0"/>
              <a:t> , that will be linked with the client. It contains calls to the ONC function </a:t>
            </a:r>
            <a:r>
              <a:rPr lang="en-IN" b="1" dirty="0" err="1"/>
              <a:t>clnt_call</a:t>
            </a:r>
            <a:r>
              <a:rPr lang="en-IN" dirty="0"/>
              <a:t> which performs the calls to the remote procedures and interfaces with the XDR representation standard. This  is called the </a:t>
            </a:r>
            <a:r>
              <a:rPr lang="en-IN" b="1" dirty="0"/>
              <a:t>Client Stub</a:t>
            </a:r>
            <a:r>
              <a:rPr lang="en-IN" dirty="0"/>
              <a:t>.</a:t>
            </a:r>
            <a:endParaRPr lang="en-IN" u="none" strike="noStrike" dirty="0" smtClean="0">
              <a:effectLst/>
            </a:endParaRPr>
          </a:p>
          <a:p>
            <a:pPr lvl="0"/>
            <a:r>
              <a:rPr lang="en-IN" dirty="0"/>
              <a:t>a c file, </a:t>
            </a:r>
            <a:r>
              <a:rPr lang="en-IN" dirty="0" err="1"/>
              <a:t>pro_xdr.c</a:t>
            </a:r>
            <a:r>
              <a:rPr lang="en-IN" dirty="0"/>
              <a:t>, that will be linked with both the client and the server, and contains code for placing/ removing information from the network messages in accordance to the XDR format. This  is called the </a:t>
            </a:r>
            <a:r>
              <a:rPr lang="en-IN" b="1" dirty="0"/>
              <a:t>Server Stub</a:t>
            </a:r>
            <a:r>
              <a:rPr lang="en-IN" dirty="0"/>
              <a:t>.</a:t>
            </a:r>
            <a:endParaRPr lang="en-IN" u="none" strike="noStrike" dirty="0" smtClean="0">
              <a:effectLst/>
            </a:endParaRPr>
          </a:p>
          <a:p>
            <a:endParaRPr lang="en-IN" dirty="0"/>
          </a:p>
        </p:txBody>
      </p:sp>
    </p:spTree>
    <p:extLst>
      <p:ext uri="{BB962C8B-B14F-4D97-AF65-F5344CB8AC3E}">
        <p14:creationId xmlns:p14="http://schemas.microsoft.com/office/powerpoint/2010/main" val="1580674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Compile Steps</a:t>
            </a:r>
            <a:endParaRPr lang="en-IN" b="1" dirty="0"/>
          </a:p>
        </p:txBody>
      </p:sp>
      <p:sp>
        <p:nvSpPr>
          <p:cNvPr id="3" name="Content Placeholder 2"/>
          <p:cNvSpPr>
            <a:spLocks noGrp="1"/>
          </p:cNvSpPr>
          <p:nvPr>
            <p:ph idx="1"/>
          </p:nvPr>
        </p:nvSpPr>
        <p:spPr/>
        <p:txBody>
          <a:bodyPr/>
          <a:lstStyle/>
          <a:p>
            <a:r>
              <a:rPr lang="en-IN" dirty="0"/>
              <a:t>cc -o client </a:t>
            </a:r>
            <a:r>
              <a:rPr lang="en-IN" dirty="0" err="1"/>
              <a:t>clnt.c</a:t>
            </a:r>
            <a:r>
              <a:rPr lang="en-IN" dirty="0"/>
              <a:t> </a:t>
            </a:r>
            <a:r>
              <a:rPr lang="en-IN" dirty="0" err="1"/>
              <a:t>prog_clnt.c</a:t>
            </a:r>
            <a:r>
              <a:rPr lang="en-IN" dirty="0"/>
              <a:t> </a:t>
            </a:r>
          </a:p>
          <a:p>
            <a:r>
              <a:rPr lang="en-IN" dirty="0"/>
              <a:t>cc -o server </a:t>
            </a:r>
            <a:r>
              <a:rPr lang="en-IN" dirty="0" err="1"/>
              <a:t>srvr.c</a:t>
            </a:r>
            <a:r>
              <a:rPr lang="en-IN" dirty="0"/>
              <a:t> </a:t>
            </a:r>
            <a:r>
              <a:rPr lang="en-IN" dirty="0" err="1"/>
              <a:t>prog_svc.c</a:t>
            </a:r>
            <a:r>
              <a:rPr lang="en-IN" dirty="0"/>
              <a:t> </a:t>
            </a:r>
          </a:p>
          <a:p>
            <a:r>
              <a:rPr lang="en-IN" dirty="0"/>
              <a:t>./server</a:t>
            </a:r>
          </a:p>
          <a:p>
            <a:r>
              <a:rPr lang="en-IN" dirty="0"/>
              <a:t>./client </a:t>
            </a:r>
            <a:r>
              <a:rPr lang="en-IN" dirty="0" err="1"/>
              <a:t>localhost</a:t>
            </a:r>
            <a:endParaRPr lang="en-IN" dirty="0"/>
          </a:p>
          <a:p>
            <a:endParaRPr lang="en-IN" dirty="0"/>
          </a:p>
        </p:txBody>
      </p:sp>
    </p:spTree>
    <p:extLst>
      <p:ext uri="{BB962C8B-B14F-4D97-AF65-F5344CB8AC3E}">
        <p14:creationId xmlns:p14="http://schemas.microsoft.com/office/powerpoint/2010/main" val="25703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References and Bibliography</a:t>
            </a:r>
            <a:r>
              <a:rPr lang="en-IN" dirty="0" smtClean="0"/>
              <a:t/>
            </a:r>
            <a:br>
              <a:rPr lang="en-IN" dirty="0" smtClean="0"/>
            </a:br>
            <a:endParaRPr lang="en-IN" dirty="0"/>
          </a:p>
        </p:txBody>
      </p:sp>
      <p:sp>
        <p:nvSpPr>
          <p:cNvPr id="3" name="Content Placeholder 2"/>
          <p:cNvSpPr>
            <a:spLocks noGrp="1"/>
          </p:cNvSpPr>
          <p:nvPr>
            <p:ph idx="1"/>
          </p:nvPr>
        </p:nvSpPr>
        <p:spPr/>
        <p:txBody>
          <a:bodyPr/>
          <a:lstStyle/>
          <a:p>
            <a:pPr marL="0" indent="0">
              <a:buNone/>
            </a:pPr>
            <a:r>
              <a:rPr lang="en-IN" b="1" smtClean="0"/>
              <a:t>1.</a:t>
            </a:r>
            <a:r>
              <a:rPr lang="en-IN" b="1" u="sng" smtClean="0">
                <a:hlinkClick r:id="rId2"/>
              </a:rPr>
              <a:t>http</a:t>
            </a:r>
            <a:r>
              <a:rPr lang="en-IN" b="1" u="sng" dirty="0">
                <a:hlinkClick r:id="rId2"/>
              </a:rPr>
              <a:t>://www.cs.cf.ac.uk/Dave/C/node33.html</a:t>
            </a:r>
            <a:endParaRPr lang="en-IN" dirty="0"/>
          </a:p>
          <a:p>
            <a:pPr marL="0" indent="0">
              <a:buNone/>
            </a:pPr>
            <a:r>
              <a:rPr lang="en-IN" b="1" dirty="0"/>
              <a:t>2.</a:t>
            </a:r>
            <a:r>
              <a:rPr lang="en-IN" b="1" u="sng" dirty="0">
                <a:hlinkClick r:id="rId3"/>
              </a:rPr>
              <a:t>http://sardes.inrialpes.fr/~</a:t>
            </a:r>
            <a:r>
              <a:rPr lang="en-IN" b="1" u="sng" dirty="0" err="1">
                <a:hlinkClick r:id="rId3"/>
              </a:rPr>
              <a:t>krakowia</a:t>
            </a:r>
            <a:r>
              <a:rPr lang="en-IN" b="1" u="sng" dirty="0">
                <a:hlinkClick r:id="rId3"/>
              </a:rPr>
              <a:t>/MW-Book/Chapters/Intro/intro.html</a:t>
            </a:r>
            <a:endParaRPr lang="en-IN" dirty="0"/>
          </a:p>
          <a:p>
            <a:pPr marL="0" indent="0">
              <a:buNone/>
            </a:pPr>
            <a:r>
              <a:rPr lang="en-IN" b="1" dirty="0"/>
              <a:t>3.</a:t>
            </a:r>
            <a:r>
              <a:rPr lang="en-IN" b="1" u="sng" dirty="0">
                <a:hlinkClick r:id="rId4"/>
              </a:rPr>
              <a:t>http://en.wikipedia.org/wiki/</a:t>
            </a:r>
            <a:r>
              <a:rPr lang="en-IN" b="1" u="sng" dirty="0" err="1">
                <a:hlinkClick r:id="rId4"/>
              </a:rPr>
              <a:t>Remote_procedure_call</a:t>
            </a:r>
            <a:endParaRPr lang="en-IN" dirty="0"/>
          </a:p>
          <a:p>
            <a:pPr marL="0" indent="0">
              <a:buNone/>
            </a:pPr>
            <a:r>
              <a:rPr lang="en-IN" b="1" u="sng" dirty="0">
                <a:hlinkClick r:id="rId5"/>
              </a:rPr>
              <a:t>http://www.codeproject.com/Articles/4837/Introduction-to-RPC-Part</a:t>
            </a:r>
            <a:endParaRPr lang="en-IN" dirty="0"/>
          </a:p>
          <a:p>
            <a:pPr marL="0" indent="0">
              <a:buNone/>
            </a:pPr>
            <a:endParaRPr lang="en-IN" dirty="0"/>
          </a:p>
        </p:txBody>
      </p:sp>
    </p:spTree>
    <p:extLst>
      <p:ext uri="{BB962C8B-B14F-4D97-AF65-F5344CB8AC3E}">
        <p14:creationId xmlns:p14="http://schemas.microsoft.com/office/powerpoint/2010/main" val="37085330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411</Words>
  <Application>Microsoft Office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Remote Procedure Call (RPC) </vt:lpstr>
      <vt:lpstr>Problem Statement </vt:lpstr>
      <vt:lpstr>Introduction </vt:lpstr>
      <vt:lpstr>Flow of a typical RPC</vt:lpstr>
      <vt:lpstr>How RPC mechanism  works? </vt:lpstr>
      <vt:lpstr>Getting Started</vt:lpstr>
      <vt:lpstr>RPCGEN Output Files</vt:lpstr>
      <vt:lpstr>Compile Steps</vt:lpstr>
      <vt:lpstr>References and Bibliography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Remote Procedure Call (RPC) </dc:title>
  <dc:creator>Raj Thakkar</dc:creator>
  <cp:lastModifiedBy>Raj Thakkar</cp:lastModifiedBy>
  <cp:revision>2</cp:revision>
  <dcterms:created xsi:type="dcterms:W3CDTF">2015-04-30T18:12:54Z</dcterms:created>
  <dcterms:modified xsi:type="dcterms:W3CDTF">2015-04-30T18:14:28Z</dcterms:modified>
</cp:coreProperties>
</file>