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
  </p:notesMasterIdLst>
  <p:sldIdLst>
    <p:sldId id="256" r:id="rId2"/>
    <p:sldId id="257" r:id="rId3"/>
    <p:sldId id="264" r:id="rId4"/>
    <p:sldId id="261" r:id="rId5"/>
    <p:sldId id="258" r:id="rId6"/>
    <p:sldId id="260"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713" autoAdjust="0"/>
  </p:normalViewPr>
  <p:slideViewPr>
    <p:cSldViewPr snapToGrid="0">
      <p:cViewPr varScale="1">
        <p:scale>
          <a:sx n="56" d="100"/>
          <a:sy n="56" d="100"/>
        </p:scale>
        <p:origin x="117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EE075-C262-47A9-8AAD-15A2D7F3161D}" type="datetimeFigureOut">
              <a:rPr lang="en-IN" smtClean="0"/>
              <a:t>30-04-2015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E5B84-311B-43E1-A2C8-B1763C8DF653}" type="slidenum">
              <a:rPr lang="en-IN" smtClean="0"/>
              <a:t>‹#›</a:t>
            </a:fld>
            <a:endParaRPr lang="en-IN"/>
          </a:p>
        </p:txBody>
      </p:sp>
    </p:spTree>
    <p:extLst>
      <p:ext uri="{BB962C8B-B14F-4D97-AF65-F5344CB8AC3E}">
        <p14:creationId xmlns:p14="http://schemas.microsoft.com/office/powerpoint/2010/main" val="83842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Firewall_(networkin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oftware.opensuse.org/132/e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CE5B84-311B-43E1-A2C8-B1763C8DF653}" type="slidenum">
              <a:rPr lang="en-IN" smtClean="0"/>
              <a:t>3</a:t>
            </a:fld>
            <a:endParaRPr lang="en-IN"/>
          </a:p>
        </p:txBody>
      </p:sp>
    </p:spTree>
    <p:extLst>
      <p:ext uri="{BB962C8B-B14F-4D97-AF65-F5344CB8AC3E}">
        <p14:creationId xmlns:p14="http://schemas.microsoft.com/office/powerpoint/2010/main" val="316016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latin typeface="Open Sans" panose="020B0606030504020204" pitchFamily="34" charset="0"/>
                <a:ea typeface="Open Sans" panose="020B0606030504020204" pitchFamily="34" charset="0"/>
                <a:cs typeface="Open Sans" panose="020B0606030504020204" pitchFamily="34" charset="0"/>
              </a:rPr>
              <a:t>From a </a:t>
            </a:r>
            <a:r>
              <a:rPr lang="en-IN" b="1" dirty="0" smtClean="0">
                <a:latin typeface="Open Sans" panose="020B0606030504020204" pitchFamily="34" charset="0"/>
                <a:ea typeface="Open Sans" panose="020B0606030504020204" pitchFamily="34" charset="0"/>
                <a:cs typeface="Open Sans" panose="020B0606030504020204" pitchFamily="34" charset="0"/>
              </a:rPr>
              <a:t>community point of view</a:t>
            </a:r>
            <a:r>
              <a:rPr lang="en-IN" dirty="0" smtClean="0">
                <a:latin typeface="Open Sans" panose="020B0606030504020204" pitchFamily="34" charset="0"/>
                <a:ea typeface="Open Sans" panose="020B0606030504020204" pitchFamily="34" charset="0"/>
                <a:cs typeface="Open Sans" panose="020B0606030504020204" pitchFamily="34" charset="0"/>
              </a:rPr>
              <a:t> </a:t>
            </a:r>
            <a:r>
              <a:rPr lang="en-IN" dirty="0" err="1" smtClean="0">
                <a:latin typeface="Open Sans" panose="020B0606030504020204" pitchFamily="34" charset="0"/>
                <a:ea typeface="Open Sans" panose="020B0606030504020204" pitchFamily="34" charset="0"/>
                <a:cs typeface="Open Sans" panose="020B0606030504020204" pitchFamily="34" charset="0"/>
              </a:rPr>
              <a:t>openSUSE</a:t>
            </a:r>
            <a:r>
              <a:rPr lang="en-IN" dirty="0" smtClean="0">
                <a:latin typeface="Open Sans" panose="020B0606030504020204" pitchFamily="34" charset="0"/>
                <a:ea typeface="Open Sans" panose="020B0606030504020204" pitchFamily="34" charset="0"/>
                <a:cs typeface="Open Sans" panose="020B0606030504020204" pitchFamily="34" charset="0"/>
              </a:rPr>
              <a:t> is far more open than Fedora, Ubuntu, </a:t>
            </a:r>
            <a:r>
              <a:rPr lang="en-IN" dirty="0" err="1" smtClean="0">
                <a:latin typeface="Open Sans" panose="020B0606030504020204" pitchFamily="34" charset="0"/>
                <a:ea typeface="Open Sans" panose="020B0606030504020204" pitchFamily="34" charset="0"/>
                <a:cs typeface="Open Sans" panose="020B0606030504020204" pitchFamily="34" charset="0"/>
              </a:rPr>
              <a:t>Debian</a:t>
            </a:r>
            <a:r>
              <a:rPr lang="en-IN" dirty="0" smtClean="0">
                <a:latin typeface="Open Sans" panose="020B0606030504020204" pitchFamily="34" charset="0"/>
                <a:ea typeface="Open Sans" panose="020B0606030504020204" pitchFamily="34" charset="0"/>
                <a:cs typeface="Open Sans" panose="020B0606030504020204" pitchFamily="34" charset="0"/>
              </a:rPr>
              <a:t> and many other distribution. Other distributions tend to be more tightly controlled by corporate sponsors or community governance processes that leverage technical boards, community committees, self appointed benevolent dictators (&lt;- that's Mark </a:t>
            </a:r>
            <a:r>
              <a:rPr lang="en-IN" dirty="0" err="1" smtClean="0">
                <a:latin typeface="Open Sans" panose="020B0606030504020204" pitchFamily="34" charset="0"/>
                <a:ea typeface="Open Sans" panose="020B0606030504020204" pitchFamily="34" charset="0"/>
                <a:cs typeface="Open Sans" panose="020B0606030504020204" pitchFamily="34" charset="0"/>
              </a:rPr>
              <a:t>Shuttleworth</a:t>
            </a:r>
            <a:r>
              <a:rPr lang="en-IN" dirty="0" smtClean="0">
                <a:latin typeface="Open Sans" panose="020B0606030504020204" pitchFamily="34" charset="0"/>
                <a:ea typeface="Open Sans" panose="020B0606030504020204" pitchFamily="34" charset="0"/>
                <a:cs typeface="Open Sans" panose="020B0606030504020204" pitchFamily="34" charset="0"/>
              </a:rPr>
              <a:t> in his own words) and lots of bureaucracy. </a:t>
            </a:r>
            <a:endParaRPr lang="en-IN" dirty="0"/>
          </a:p>
        </p:txBody>
      </p:sp>
      <p:sp>
        <p:nvSpPr>
          <p:cNvPr id="4" name="Slide Number Placeholder 3"/>
          <p:cNvSpPr>
            <a:spLocks noGrp="1"/>
          </p:cNvSpPr>
          <p:nvPr>
            <p:ph type="sldNum" sz="quarter" idx="10"/>
          </p:nvPr>
        </p:nvSpPr>
        <p:spPr/>
        <p:txBody>
          <a:bodyPr/>
          <a:lstStyle/>
          <a:p>
            <a:fld id="{B0CE5B84-311B-43E1-A2C8-B1763C8DF653}" type="slidenum">
              <a:rPr lang="en-IN" smtClean="0"/>
              <a:t>4</a:t>
            </a:fld>
            <a:endParaRPr lang="en-IN"/>
          </a:p>
        </p:txBody>
      </p:sp>
    </p:spTree>
    <p:extLst>
      <p:ext uri="{BB962C8B-B14F-4D97-AF65-F5344CB8AC3E}">
        <p14:creationId xmlns:p14="http://schemas.microsoft.com/office/powerpoint/2010/main" val="1817928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A key differentiator here is </a:t>
            </a:r>
            <a:r>
              <a:rPr lang="en-IN" sz="1200" kern="1200" dirty="0" err="1" smtClean="0">
                <a:solidFill>
                  <a:schemeClr val="tx1"/>
                </a:solidFill>
                <a:effectLst/>
                <a:latin typeface="+mn-lt"/>
                <a:ea typeface="+mn-ea"/>
                <a:cs typeface="+mn-cs"/>
              </a:rPr>
              <a:t>YaST</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(Yet another Setup Tool</a:t>
            </a:r>
            <a:r>
              <a:rPr lang="en-IN" sz="1200" kern="1200" dirty="0" smtClean="0">
                <a:solidFill>
                  <a:schemeClr val="tx1"/>
                </a:solidFill>
                <a:effectLst/>
                <a:latin typeface="+mn-lt"/>
                <a:ea typeface="+mn-ea"/>
                <a:cs typeface="+mn-cs"/>
              </a:rPr>
              <a:t>) - no other distribution provides such a comprehensive and integrated tool for installing, configuring and administrating the distribution which  handles hard disk partitioning, system setup, RPM package management, online updates, network and </a:t>
            </a:r>
            <a:r>
              <a:rPr lang="en-IN" sz="1200" u="none" strike="noStrike" kern="1200" dirty="0" smtClean="0">
                <a:solidFill>
                  <a:schemeClr val="tx1"/>
                </a:solidFill>
                <a:effectLst/>
                <a:latin typeface="+mn-lt"/>
                <a:ea typeface="+mn-ea"/>
                <a:cs typeface="+mn-cs"/>
                <a:hlinkClick r:id="rId3" tooltip="Firewall (networking)"/>
              </a:rPr>
              <a:t>firewall</a:t>
            </a:r>
            <a:r>
              <a:rPr lang="en-IN" sz="1200" kern="1200" dirty="0" smtClean="0">
                <a:solidFill>
                  <a:schemeClr val="tx1"/>
                </a:solidFill>
                <a:effectLst/>
                <a:latin typeface="+mn-lt"/>
                <a:ea typeface="+mn-ea"/>
                <a:cs typeface="+mn-cs"/>
              </a:rPr>
              <a:t> configuration, user administration and more in an integrated interface.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a:t>
            </a:r>
            <a:r>
              <a:rPr lang="en-IN" sz="1200" u="sng" kern="1200" dirty="0" smtClean="0">
                <a:solidFill>
                  <a:schemeClr val="tx1"/>
                </a:solidFill>
                <a:effectLst/>
                <a:latin typeface="+mn-lt"/>
                <a:ea typeface="+mn-ea"/>
                <a:cs typeface="+mn-cs"/>
                <a:hlinkClick r:id="rId4"/>
              </a:rPr>
              <a:t>software.opensuse.org</a:t>
            </a:r>
            <a:r>
              <a:rPr lang="en-IN" sz="1200" kern="1200" dirty="0" smtClean="0">
                <a:solidFill>
                  <a:schemeClr val="tx1"/>
                </a:solidFill>
                <a:effectLst/>
                <a:latin typeface="+mn-lt"/>
                <a:ea typeface="+mn-ea"/>
                <a:cs typeface="+mn-cs"/>
              </a:rPr>
              <a:t> online portal works more or less like the Google Play store or Apple's App Store. It offers the most awesome interface in the world to search and install all the great software available including multiple database servers, web servers, development environments, desktop Environments, text editors, video and audio editors, 3D </a:t>
            </a:r>
            <a:r>
              <a:rPr lang="en-IN" sz="1200" kern="1200" dirty="0" err="1" smtClean="0">
                <a:solidFill>
                  <a:schemeClr val="tx1"/>
                </a:solidFill>
                <a:effectLst/>
                <a:latin typeface="+mn-lt"/>
                <a:ea typeface="+mn-ea"/>
                <a:cs typeface="+mn-cs"/>
              </a:rPr>
              <a:t>modelers</a:t>
            </a:r>
            <a:r>
              <a:rPr lang="en-IN" sz="1200" kern="1200" dirty="0" smtClean="0">
                <a:solidFill>
                  <a:schemeClr val="tx1"/>
                </a:solidFill>
                <a:effectLst/>
                <a:latin typeface="+mn-lt"/>
                <a:ea typeface="+mn-ea"/>
                <a:cs typeface="+mn-cs"/>
              </a:rPr>
              <a:t>, DTP tools and so on.</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Open Sans" panose="020B0606030504020204" pitchFamily="34" charset="0"/>
                <a:ea typeface="Open Sans" panose="020B0606030504020204" pitchFamily="34" charset="0"/>
                <a:cs typeface="Open Sans" panose="020B0606030504020204" pitchFamily="34" charset="0"/>
              </a:rPr>
              <a:t>It has rolling release called Tumbleweed. </a:t>
            </a:r>
            <a:r>
              <a:rPr lang="en-IN" dirty="0" smtClean="0">
                <a:latin typeface="Open Sans" panose="020B0606030504020204" pitchFamily="34" charset="0"/>
                <a:ea typeface="Open Sans" panose="020B0606030504020204" pitchFamily="34" charset="0"/>
                <a:cs typeface="Open Sans" panose="020B0606030504020204" pitchFamily="34" charset="0"/>
              </a:rPr>
              <a:t>It keeps the entire system up-to- date without needing any re-install or traditional OS upgrade - whether it be the desktop environments such as Plasma or Gnome, applications like LibreOffice or the kernel, everything gets updated to the newest version as soon as possible.</a:t>
            </a:r>
          </a:p>
          <a:p>
            <a:endParaRPr lang="en-IN" dirty="0"/>
          </a:p>
        </p:txBody>
      </p:sp>
      <p:sp>
        <p:nvSpPr>
          <p:cNvPr id="4" name="Slide Number Placeholder 3"/>
          <p:cNvSpPr>
            <a:spLocks noGrp="1"/>
          </p:cNvSpPr>
          <p:nvPr>
            <p:ph type="sldNum" sz="quarter" idx="10"/>
          </p:nvPr>
        </p:nvSpPr>
        <p:spPr/>
        <p:txBody>
          <a:bodyPr/>
          <a:lstStyle/>
          <a:p>
            <a:fld id="{B0CE5B84-311B-43E1-A2C8-B1763C8DF653}" type="slidenum">
              <a:rPr lang="en-IN" smtClean="0"/>
              <a:t>6</a:t>
            </a:fld>
            <a:endParaRPr lang="en-IN"/>
          </a:p>
        </p:txBody>
      </p:sp>
    </p:spTree>
    <p:extLst>
      <p:ext uri="{BB962C8B-B14F-4D97-AF65-F5344CB8AC3E}">
        <p14:creationId xmlns:p14="http://schemas.microsoft.com/office/powerpoint/2010/main" val="2289198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8E31C5-2BDC-4DDB-94E2-642E45D98AE5}" type="datetime1">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AAE5CC-AEF1-4DBB-B639-02AD31E8B742}" type="datetime1">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4FF43D-D3FF-4ECD-9639-0AD91609DD74}" type="datetime1">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6BA66-CAA2-4F46-A638-0F77A3A769CE}" type="datetime1">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6F037-5C15-49D8-BDD0-F83DEA78CC15}" type="datetime1">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D688E-164B-4C01-9BBB-438AA57068D1}" type="datetime1">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7CFBE-68E7-4E9B-A7BD-0BA10B6FB8E3}" type="datetime1">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83D2CA-0013-48E3-BF2D-79A59C4BF116}" type="datetime1">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7AF2B8-E472-48B8-BF3A-D9BE6E25A10A}" type="datetime1">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FCACE3-04D8-4F00-A1A3-1AB8DF1AFE8F}" type="datetime1">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1DF148-9923-4F62-B49B-345CA7DA4A85}" type="datetime1">
              <a:rPr lang="en-US" smtClean="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334AC2-9819-447D-9607-96EBC392D5EC}" type="datetime1">
              <a:rPr lang="en-US" smtClean="0"/>
              <a:t>4/30/2015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62DDA3-15AA-4D13-9585-4919C55341BD}" type="datetime1">
              <a:rPr lang="en-US" smtClean="0"/>
              <a:t>4/30/2015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45290-8F3C-4FD2-9955-E41100BBCBA1}" type="datetime1">
              <a:rPr lang="en-US" smtClean="0"/>
              <a:t>4/30/2015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4FE5C-4A86-41E1-A982-60B7FE5C60C1}" type="datetime1">
              <a:rPr lang="en-US" smtClean="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2C4CE-6D8B-48B1-AFE7-BF79A2AAAD14}" type="datetime1">
              <a:rPr lang="en-US" smtClean="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0AF43E-3104-4BEA-A18F-FDA4CBA9DC6F}" type="datetime1">
              <a:rPr lang="en-US" smtClean="0"/>
              <a:t>4/30/2015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inux_kernel" TargetMode="External"/><Relationship Id="rId2" Type="http://schemas.openxmlformats.org/officeDocument/2006/relationships/hyperlink" Target="http://en.wikipedia.org/wiki/Operating_system" TargetMode="External"/><Relationship Id="rId1" Type="http://schemas.openxmlformats.org/officeDocument/2006/relationships/slideLayout" Target="../slideLayouts/slideLayout2.xml"/><Relationship Id="rId5" Type="http://schemas.openxmlformats.org/officeDocument/2006/relationships/hyperlink" Target="http://en.wikipedia.org/wiki/SUSE_Linux_distributions" TargetMode="External"/><Relationship Id="rId4" Type="http://schemas.openxmlformats.org/officeDocument/2006/relationships/hyperlink" Target="http://en.wikipedia.org/wiki/OpenSUSE_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apper.io/2014/04/29/rollback.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ftware.opensuse.org/132/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opensuse.org/Features" TargetMode="External"/><Relationship Id="rId2" Type="http://schemas.openxmlformats.org/officeDocument/2006/relationships/hyperlink" Target="http://en.wikipedia.org/wiki/OpenSUSE" TargetMode="External"/><Relationship Id="rId1" Type="http://schemas.openxmlformats.org/officeDocument/2006/relationships/slideLayout" Target="../slideLayouts/slideLayout2.xml"/><Relationship Id="rId6" Type="http://schemas.openxmlformats.org/officeDocument/2006/relationships/hyperlink" Target="http://www.itworld.com/article/2889020/half-a-dozen-reasons-why-opensuse-is-a-great-os-for-your-pc.html" TargetMode="External"/><Relationship Id="rId5" Type="http://schemas.openxmlformats.org/officeDocument/2006/relationships/hyperlink" Target="https://en.opensuse.org/openSUSE:OpenSUSE_and_other_distributions" TargetMode="External"/><Relationship Id="rId4" Type="http://schemas.openxmlformats.org/officeDocument/2006/relationships/hyperlink" Target="https://en.opensuse.org/openSUSE:Strateg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112671740"/>
              </p:ext>
            </p:extLst>
          </p:nvPr>
        </p:nvGraphicFramePr>
        <p:xfrm>
          <a:off x="2367978" y="1590747"/>
          <a:ext cx="6045114" cy="3827920"/>
        </p:xfrm>
        <a:graphic>
          <a:graphicData uri="http://schemas.openxmlformats.org/presentationml/2006/ole">
            <mc:AlternateContent xmlns:mc="http://schemas.openxmlformats.org/markup-compatibility/2006">
              <mc:Choice xmlns:v="urn:schemas-microsoft-com:vml" Requires="v">
                <p:oleObj spid="_x0000_s2054" name="CorelDRAW" r:id="rId3" imgW="4415092" imgH="2795236" progId="CorelDraw.Graphic.17">
                  <p:embed/>
                </p:oleObj>
              </mc:Choice>
              <mc:Fallback>
                <p:oleObj name="CorelDRAW" r:id="rId3" imgW="4415092" imgH="2795236" progId="CorelDraw.Graphic.17">
                  <p:embed/>
                  <p:pic>
                    <p:nvPicPr>
                      <p:cNvPr id="0" name=""/>
                      <p:cNvPicPr/>
                      <p:nvPr/>
                    </p:nvPicPr>
                    <p:blipFill>
                      <a:blip r:embed="rId4"/>
                      <a:stretch>
                        <a:fillRect/>
                      </a:stretch>
                    </p:blipFill>
                    <p:spPr>
                      <a:xfrm>
                        <a:off x="2367978" y="1590747"/>
                        <a:ext cx="6045114" cy="3827920"/>
                      </a:xfrm>
                      <a:prstGeom prst="rect">
                        <a:avLst/>
                      </a:prstGeom>
                    </p:spPr>
                  </p:pic>
                </p:oleObj>
              </mc:Fallback>
            </mc:AlternateContent>
          </a:graphicData>
        </a:graphic>
      </p:graphicFrame>
    </p:spTree>
    <p:extLst>
      <p:ext uri="{BB962C8B-B14F-4D97-AF65-F5344CB8AC3E}">
        <p14:creationId xmlns:p14="http://schemas.microsoft.com/office/powerpoint/2010/main" val="19604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latin typeface="Open Sans" panose="020B0606030504020204" pitchFamily="34" charset="0"/>
                <a:ea typeface="Open Sans" panose="020B0606030504020204" pitchFamily="34" charset="0"/>
                <a:cs typeface="Open Sans" panose="020B0606030504020204" pitchFamily="34" charset="0"/>
              </a:rPr>
              <a:t>OPENSUSE is </a:t>
            </a:r>
            <a:r>
              <a:rPr lang="en-IN" dirty="0">
                <a:latin typeface="Open Sans" panose="020B0606030504020204" pitchFamily="34" charset="0"/>
                <a:ea typeface="Open Sans" panose="020B0606030504020204" pitchFamily="34" charset="0"/>
                <a:cs typeface="Open Sans" panose="020B0606030504020204" pitchFamily="34" charset="0"/>
              </a:rPr>
              <a:t>a general-purpose </a:t>
            </a:r>
            <a:r>
              <a:rPr lang="en-IN" dirty="0">
                <a:latin typeface="Open Sans" panose="020B0606030504020204" pitchFamily="34" charset="0"/>
                <a:ea typeface="Open Sans" panose="020B0606030504020204" pitchFamily="34" charset="0"/>
                <a:cs typeface="Open Sans" panose="020B0606030504020204" pitchFamily="34" charset="0"/>
                <a:hlinkClick r:id="rId2" tooltip="Operating system"/>
              </a:rPr>
              <a:t>operating system</a:t>
            </a:r>
            <a:r>
              <a:rPr lang="en-IN" dirty="0">
                <a:latin typeface="Open Sans" panose="020B0606030504020204" pitchFamily="34" charset="0"/>
                <a:ea typeface="Open Sans" panose="020B0606030504020204" pitchFamily="34" charset="0"/>
                <a:cs typeface="Open Sans" panose="020B0606030504020204" pitchFamily="34" charset="0"/>
              </a:rPr>
              <a:t> built on top of the </a:t>
            </a:r>
            <a:r>
              <a:rPr lang="en-IN" dirty="0">
                <a:latin typeface="Open Sans" panose="020B0606030504020204" pitchFamily="34" charset="0"/>
                <a:ea typeface="Open Sans" panose="020B0606030504020204" pitchFamily="34" charset="0"/>
                <a:cs typeface="Open Sans" panose="020B0606030504020204" pitchFamily="34" charset="0"/>
                <a:hlinkClick r:id="rId3" tooltip="Linux kernel"/>
              </a:rPr>
              <a:t>Linux kernel</a:t>
            </a:r>
            <a:r>
              <a:rPr lang="en-IN" dirty="0">
                <a:latin typeface="Open Sans" panose="020B0606030504020204" pitchFamily="34" charset="0"/>
                <a:ea typeface="Open Sans" panose="020B0606030504020204" pitchFamily="34" charset="0"/>
                <a:cs typeface="Open Sans" panose="020B0606030504020204" pitchFamily="34" charset="0"/>
              </a:rPr>
              <a:t>, developed by the community-supported </a:t>
            </a:r>
            <a:r>
              <a:rPr lang="en-IN" dirty="0" err="1">
                <a:latin typeface="Open Sans" panose="020B0606030504020204" pitchFamily="34" charset="0"/>
                <a:ea typeface="Open Sans" panose="020B0606030504020204" pitchFamily="34" charset="0"/>
                <a:cs typeface="Open Sans" panose="020B0606030504020204" pitchFamily="34" charset="0"/>
                <a:hlinkClick r:id="rId4" tooltip="OpenSUSE Project"/>
              </a:rPr>
              <a:t>openSUSE</a:t>
            </a:r>
            <a:r>
              <a:rPr lang="en-IN" dirty="0">
                <a:latin typeface="Open Sans" panose="020B0606030504020204" pitchFamily="34" charset="0"/>
                <a:ea typeface="Open Sans" panose="020B0606030504020204" pitchFamily="34" charset="0"/>
                <a:cs typeface="Open Sans" panose="020B0606030504020204" pitchFamily="34" charset="0"/>
                <a:hlinkClick r:id="rId4" tooltip="OpenSUSE Project"/>
              </a:rPr>
              <a:t> Project</a:t>
            </a:r>
            <a:r>
              <a:rPr lang="en-IN" dirty="0">
                <a:latin typeface="Open Sans" panose="020B0606030504020204" pitchFamily="34" charset="0"/>
                <a:ea typeface="Open Sans" panose="020B0606030504020204" pitchFamily="34" charset="0"/>
                <a:cs typeface="Open Sans" panose="020B0606030504020204" pitchFamily="34" charset="0"/>
              </a:rPr>
              <a:t> and sponsored by </a:t>
            </a:r>
            <a:r>
              <a:rPr lang="en-IN" dirty="0">
                <a:latin typeface="Open Sans" panose="020B0606030504020204" pitchFamily="34" charset="0"/>
                <a:ea typeface="Open Sans" panose="020B0606030504020204" pitchFamily="34" charset="0"/>
                <a:cs typeface="Open Sans" panose="020B0606030504020204" pitchFamily="34" charset="0"/>
                <a:hlinkClick r:id="rId5" tooltip="SUSE Linux distributions"/>
              </a:rPr>
              <a:t>SUSE</a:t>
            </a:r>
            <a:r>
              <a:rPr lang="en-IN" dirty="0">
                <a:latin typeface="Open Sans" panose="020B0606030504020204" pitchFamily="34" charset="0"/>
                <a:ea typeface="Open Sans" panose="020B0606030504020204" pitchFamily="34" charset="0"/>
                <a:cs typeface="Open Sans" panose="020B0606030504020204" pitchFamily="34" charset="0"/>
              </a:rPr>
              <a:t> and a number of other </a:t>
            </a:r>
            <a:r>
              <a:rPr lang="en-IN" dirty="0" smtClean="0">
                <a:latin typeface="Open Sans" panose="020B0606030504020204" pitchFamily="34" charset="0"/>
                <a:ea typeface="Open Sans" panose="020B0606030504020204" pitchFamily="34" charset="0"/>
                <a:cs typeface="Open Sans" panose="020B0606030504020204" pitchFamily="34" charset="0"/>
              </a:rPr>
              <a:t>companies</a:t>
            </a:r>
          </a:p>
          <a:p>
            <a:r>
              <a:rPr lang="en-IN" dirty="0">
                <a:latin typeface="Open Sans" panose="020B0606030504020204" pitchFamily="34" charset="0"/>
                <a:ea typeface="Open Sans" panose="020B0606030504020204" pitchFamily="34" charset="0"/>
                <a:cs typeface="Open Sans" panose="020B0606030504020204" pitchFamily="34" charset="0"/>
              </a:rPr>
              <a:t>The initial stable release from the </a:t>
            </a:r>
            <a:r>
              <a:rPr lang="en-IN" dirty="0" err="1">
                <a:latin typeface="Open Sans" panose="020B0606030504020204" pitchFamily="34" charset="0"/>
                <a:ea typeface="Open Sans" panose="020B0606030504020204" pitchFamily="34" charset="0"/>
                <a:cs typeface="Open Sans" panose="020B0606030504020204" pitchFamily="34" charset="0"/>
              </a:rPr>
              <a:t>openSUSE</a:t>
            </a:r>
            <a:r>
              <a:rPr lang="en-IN" dirty="0">
                <a:latin typeface="Open Sans" panose="020B0606030504020204" pitchFamily="34" charset="0"/>
                <a:ea typeface="Open Sans" panose="020B0606030504020204" pitchFamily="34" charset="0"/>
                <a:cs typeface="Open Sans" panose="020B0606030504020204" pitchFamily="34" charset="0"/>
              </a:rPr>
              <a:t> Project was SUSE Linux 10.0, released on October 6, </a:t>
            </a:r>
            <a:r>
              <a:rPr lang="en-IN" dirty="0" smtClean="0">
                <a:latin typeface="Open Sans" panose="020B0606030504020204" pitchFamily="34" charset="0"/>
                <a:ea typeface="Open Sans" panose="020B0606030504020204" pitchFamily="34" charset="0"/>
                <a:cs typeface="Open Sans" panose="020B0606030504020204" pitchFamily="34" charset="0"/>
              </a:rPr>
              <a:t>2005.</a:t>
            </a:r>
          </a:p>
          <a:p>
            <a:r>
              <a:rPr lang="en-IN" dirty="0" smtClean="0">
                <a:latin typeface="Open Sans" panose="020B0606030504020204" pitchFamily="34" charset="0"/>
                <a:ea typeface="Open Sans" panose="020B0606030504020204" pitchFamily="34" charset="0"/>
                <a:cs typeface="Open Sans" panose="020B0606030504020204" pitchFamily="34" charset="0"/>
              </a:rPr>
              <a:t>Latest: </a:t>
            </a:r>
            <a:r>
              <a:rPr lang="en-IN" b="1" dirty="0" smtClean="0">
                <a:latin typeface="Open Sans" panose="020B0606030504020204" pitchFamily="34" charset="0"/>
                <a:ea typeface="Open Sans" panose="020B0606030504020204" pitchFamily="34" charset="0"/>
                <a:cs typeface="Open Sans" panose="020B0606030504020204" pitchFamily="34" charset="0"/>
              </a:rPr>
              <a:t>openSUSE 13.2 </a:t>
            </a:r>
            <a:r>
              <a:rPr lang="en-IN" dirty="0" smtClean="0">
                <a:latin typeface="Open Sans" panose="020B0606030504020204" pitchFamily="34" charset="0"/>
                <a:ea typeface="Open Sans" panose="020B0606030504020204" pitchFamily="34" charset="0"/>
                <a:cs typeface="Open Sans" panose="020B0606030504020204" pitchFamily="34" charset="0"/>
              </a:rPr>
              <a:t>was </a:t>
            </a:r>
            <a:r>
              <a:rPr lang="en-IN" dirty="0">
                <a:latin typeface="Open Sans" panose="020B0606030504020204" pitchFamily="34" charset="0"/>
                <a:ea typeface="Open Sans" panose="020B0606030504020204" pitchFamily="34" charset="0"/>
                <a:cs typeface="Open Sans" panose="020B0606030504020204" pitchFamily="34" charset="0"/>
              </a:rPr>
              <a:t>released on </a:t>
            </a:r>
            <a:r>
              <a:rPr lang="en-IN" b="1" dirty="0">
                <a:latin typeface="Open Sans" panose="020B0606030504020204" pitchFamily="34" charset="0"/>
                <a:ea typeface="Open Sans" panose="020B0606030504020204" pitchFamily="34" charset="0"/>
                <a:cs typeface="Open Sans" panose="020B0606030504020204" pitchFamily="34" charset="0"/>
              </a:rPr>
              <a:t>November 4, 2014</a:t>
            </a:r>
            <a:r>
              <a:rPr lang="en-IN" dirty="0">
                <a:latin typeface="Open Sans" panose="020B0606030504020204" pitchFamily="34" charset="0"/>
                <a:ea typeface="Open Sans" panose="020B0606030504020204" pitchFamily="34" charset="0"/>
                <a:cs typeface="Open Sans" panose="020B0606030504020204" pitchFamily="34" charset="0"/>
              </a:rPr>
              <a:t>, and includes updates to </a:t>
            </a:r>
            <a:r>
              <a:rPr lang="en-IN" dirty="0" smtClean="0">
                <a:latin typeface="Open Sans" panose="020B0606030504020204" pitchFamily="34" charset="0"/>
                <a:ea typeface="Open Sans" panose="020B0606030504020204" pitchFamily="34" charset="0"/>
                <a:cs typeface="Open Sans" panose="020B0606030504020204" pitchFamily="34" charset="0"/>
              </a:rPr>
              <a:t>Plasma </a:t>
            </a:r>
            <a:r>
              <a:rPr lang="en-IN" dirty="0">
                <a:latin typeface="Open Sans" panose="020B0606030504020204" pitchFamily="34" charset="0"/>
                <a:ea typeface="Open Sans" panose="020B0606030504020204" pitchFamily="34" charset="0"/>
                <a:cs typeface="Open Sans" panose="020B0606030504020204" pitchFamily="34" charset="0"/>
              </a:rPr>
              <a:t>4.11, KDE Applications 4.14, GNOME 3.14.1, Firefox 33.0 and LibreOffice </a:t>
            </a:r>
            <a:r>
              <a:rPr lang="en-IN" dirty="0" smtClean="0">
                <a:latin typeface="Open Sans" panose="020B0606030504020204" pitchFamily="34" charset="0"/>
                <a:ea typeface="Open Sans" panose="020B0606030504020204" pitchFamily="34" charset="0"/>
                <a:cs typeface="Open Sans" panose="020B0606030504020204" pitchFamily="34" charset="0"/>
              </a:rPr>
              <a:t>4.3.2.2</a:t>
            </a:r>
          </a:p>
          <a:p>
            <a:r>
              <a:rPr lang="en-IN" dirty="0">
                <a:latin typeface="Open Sans" panose="020B0606030504020204" pitchFamily="34" charset="0"/>
                <a:ea typeface="Open Sans" panose="020B0606030504020204" pitchFamily="34" charset="0"/>
                <a:cs typeface="Open Sans" panose="020B0606030504020204" pitchFamily="34" charset="0"/>
              </a:rPr>
              <a:t>The </a:t>
            </a:r>
            <a:r>
              <a:rPr lang="en-IN" dirty="0" err="1">
                <a:latin typeface="Open Sans" panose="020B0606030504020204" pitchFamily="34" charset="0"/>
                <a:ea typeface="Open Sans" panose="020B0606030504020204" pitchFamily="34" charset="0"/>
                <a:cs typeface="Open Sans" panose="020B0606030504020204" pitchFamily="34" charset="0"/>
              </a:rPr>
              <a:t>openSUSE</a:t>
            </a:r>
            <a:r>
              <a:rPr lang="en-IN" dirty="0">
                <a:latin typeface="Open Sans" panose="020B0606030504020204" pitchFamily="34" charset="0"/>
                <a:ea typeface="Open Sans" panose="020B0606030504020204" pitchFamily="34" charset="0"/>
                <a:cs typeface="Open Sans" panose="020B0606030504020204" pitchFamily="34" charset="0"/>
              </a:rPr>
              <a:t> project aims to release a new version every eight months.</a:t>
            </a:r>
            <a:endParaRPr lang="en-IN" dirty="0" smtClean="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45031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Cleaner Interface</a:t>
            </a:r>
            <a:endParaRPr lang="en-IN" dirty="0"/>
          </a:p>
        </p:txBody>
      </p:sp>
      <p:pic>
        <p:nvPicPr>
          <p:cNvPr id="3074" name="Picture 2" descr="File:Opensuse13.2-0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13430" y="2160588"/>
            <a:ext cx="5525177"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98990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openSUSE?</a:t>
            </a:r>
            <a:endParaRPr lang="en-IN" dirty="0"/>
          </a:p>
        </p:txBody>
      </p:sp>
      <p:sp>
        <p:nvSpPr>
          <p:cNvPr id="3" name="Content Placeholder 2"/>
          <p:cNvSpPr>
            <a:spLocks noGrp="1"/>
          </p:cNvSpPr>
          <p:nvPr>
            <p:ph idx="1"/>
          </p:nvPr>
        </p:nvSpPr>
        <p:spPr/>
        <p:txBody>
          <a:bodyPr>
            <a:normAutofit/>
          </a:bodyPr>
          <a:lstStyle/>
          <a:p>
            <a:r>
              <a:rPr lang="en-IN" dirty="0">
                <a:latin typeface="Open Sans" panose="020B0606030504020204" pitchFamily="34" charset="0"/>
                <a:ea typeface="Open Sans" panose="020B0606030504020204" pitchFamily="34" charset="0"/>
                <a:cs typeface="Open Sans" panose="020B0606030504020204" pitchFamily="34" charset="0"/>
              </a:rPr>
              <a:t>Fedora does awesome in pushing forward the Linux stack and testing new technologies.</a:t>
            </a:r>
          </a:p>
          <a:p>
            <a:r>
              <a:rPr lang="en-IN" dirty="0">
                <a:latin typeface="Open Sans" panose="020B0606030504020204" pitchFamily="34" charset="0"/>
                <a:ea typeface="Open Sans" panose="020B0606030504020204" pitchFamily="34" charset="0"/>
                <a:cs typeface="Open Sans" panose="020B0606030504020204" pitchFamily="34" charset="0"/>
              </a:rPr>
              <a:t>Ubuntu does great simplifying and making things easy to use for basic tasks.</a:t>
            </a:r>
          </a:p>
          <a:p>
            <a:r>
              <a:rPr lang="en-IN" dirty="0" err="1">
                <a:latin typeface="Open Sans" panose="020B0606030504020204" pitchFamily="34" charset="0"/>
                <a:ea typeface="Open Sans" panose="020B0606030504020204" pitchFamily="34" charset="0"/>
                <a:cs typeface="Open Sans" panose="020B0606030504020204" pitchFamily="34" charset="0"/>
              </a:rPr>
              <a:t>openSUSE</a:t>
            </a:r>
            <a:r>
              <a:rPr lang="en-IN" dirty="0">
                <a:latin typeface="Open Sans" panose="020B0606030504020204" pitchFamily="34" charset="0"/>
                <a:ea typeface="Open Sans" panose="020B0606030504020204" pitchFamily="34" charset="0"/>
                <a:cs typeface="Open Sans" panose="020B0606030504020204" pitchFamily="34" charset="0"/>
              </a:rPr>
              <a:t> is for those who need to "get work done</a:t>
            </a:r>
            <a:r>
              <a:rPr lang="en-IN" i="1" dirty="0">
                <a:latin typeface="Open Sans" panose="020B0606030504020204" pitchFamily="34" charset="0"/>
                <a:ea typeface="Open Sans" panose="020B0606030504020204" pitchFamily="34" charset="0"/>
                <a:cs typeface="Open Sans" panose="020B0606030504020204" pitchFamily="34" charset="0"/>
              </a:rPr>
              <a:t>: longer release cycle and more focus on stability than Fedora; better tools (OBS, Studio, </a:t>
            </a:r>
            <a:r>
              <a:rPr lang="en-IN" i="1" dirty="0" err="1">
                <a:latin typeface="Open Sans" panose="020B0606030504020204" pitchFamily="34" charset="0"/>
                <a:ea typeface="Open Sans" panose="020B0606030504020204" pitchFamily="34" charset="0"/>
                <a:cs typeface="Open Sans" panose="020B0606030504020204" pitchFamily="34" charset="0"/>
              </a:rPr>
              <a:t>YaST</a:t>
            </a:r>
            <a:r>
              <a:rPr lang="en-IN" i="1" dirty="0">
                <a:latin typeface="Open Sans" panose="020B0606030504020204" pitchFamily="34" charset="0"/>
                <a:ea typeface="Open Sans" panose="020B0606030504020204" pitchFamily="34" charset="0"/>
                <a:cs typeface="Open Sans" panose="020B0606030504020204" pitchFamily="34" charset="0"/>
              </a:rPr>
              <a:t>) and much more flexibility than Ubuntu.</a:t>
            </a:r>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Essentially, other distributions are less significant</a:t>
            </a:r>
            <a:r>
              <a:rPr lang="en-IN" dirty="0" smtClean="0">
                <a:latin typeface="Open Sans" panose="020B0606030504020204" pitchFamily="34" charset="0"/>
                <a:ea typeface="Open Sans" panose="020B0606030504020204" pitchFamily="34" charset="0"/>
                <a:cs typeface="Open Sans" panose="020B0606030504020204" pitchFamily="34" charset="0"/>
              </a:rPr>
              <a:t>.</a:t>
            </a:r>
          </a:p>
          <a:p>
            <a:r>
              <a:rPr lang="en-IN" dirty="0" smtClean="0">
                <a:latin typeface="Open Sans" panose="020B0606030504020204" pitchFamily="34" charset="0"/>
                <a:ea typeface="Open Sans" panose="020B0606030504020204" pitchFamily="34" charset="0"/>
                <a:cs typeface="Open Sans" panose="020B0606030504020204" pitchFamily="34" charset="0"/>
              </a:rPr>
              <a:t>OpenSUSE </a:t>
            </a:r>
            <a:r>
              <a:rPr lang="en-IN" dirty="0">
                <a:latin typeface="Open Sans" panose="020B0606030504020204" pitchFamily="34" charset="0"/>
                <a:ea typeface="Open Sans" panose="020B0606030504020204" pitchFamily="34" charset="0"/>
                <a:cs typeface="Open Sans" panose="020B0606030504020204" pitchFamily="34" charset="0"/>
              </a:rPr>
              <a:t>is a </a:t>
            </a:r>
            <a:r>
              <a:rPr lang="en-IN" dirty="0" smtClean="0">
                <a:latin typeface="Open Sans" panose="020B0606030504020204" pitchFamily="34" charset="0"/>
                <a:ea typeface="Open Sans" panose="020B0606030504020204" pitchFamily="34" charset="0"/>
                <a:cs typeface="Open Sans" panose="020B0606030504020204" pitchFamily="34" charset="0"/>
              </a:rPr>
              <a:t>bottom-up </a:t>
            </a:r>
            <a:r>
              <a:rPr lang="en-IN" dirty="0">
                <a:latin typeface="Open Sans" panose="020B0606030504020204" pitchFamily="34" charset="0"/>
                <a:ea typeface="Open Sans" panose="020B0606030504020204" pitchFamily="34" charset="0"/>
                <a:cs typeface="Open Sans" panose="020B0606030504020204" pitchFamily="34" charset="0"/>
              </a:rPr>
              <a:t>open community that maintains a German-engineering culture associated with directness and high quality standards</a:t>
            </a: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802272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Technologies</a:t>
            </a:r>
            <a:endParaRPr lang="en-IN" dirty="0"/>
          </a:p>
        </p:txBody>
      </p:sp>
      <p:sp>
        <p:nvSpPr>
          <p:cNvPr id="3" name="Content Placeholder 2"/>
          <p:cNvSpPr>
            <a:spLocks noGrp="1"/>
          </p:cNvSpPr>
          <p:nvPr>
            <p:ph idx="1"/>
          </p:nvPr>
        </p:nvSpPr>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Linux kernel 3.16</a:t>
            </a:r>
          </a:p>
          <a:p>
            <a:pPr marL="0" indent="0">
              <a:buNone/>
            </a:pPr>
            <a:r>
              <a:rPr lang="en-IN" dirty="0" smtClean="0">
                <a:latin typeface="Open Sans" panose="020B0606030504020204" pitchFamily="34" charset="0"/>
                <a:ea typeface="Open Sans" panose="020B0606030504020204" pitchFamily="34" charset="0"/>
                <a:cs typeface="Open Sans" panose="020B0606030504020204" pitchFamily="34" charset="0"/>
              </a:rPr>
              <a:t>The </a:t>
            </a:r>
            <a:r>
              <a:rPr lang="en-IN" dirty="0">
                <a:latin typeface="Open Sans" panose="020B0606030504020204" pitchFamily="34" charset="0"/>
                <a:ea typeface="Open Sans" panose="020B0606030504020204" pitchFamily="34" charset="0"/>
                <a:cs typeface="Open Sans" panose="020B0606030504020204" pitchFamily="34" charset="0"/>
              </a:rPr>
              <a:t>system operates with the 3.16 kernel patch. Linux 3.16 comes with improvements for Nouveau the open source driver for NVIDIA cards as well as more features for Intel and AMD graphics. This new kernel improves the performance of </a:t>
            </a:r>
            <a:r>
              <a:rPr lang="en-IN" dirty="0" err="1">
                <a:latin typeface="Open Sans" panose="020B0606030504020204" pitchFamily="34" charset="0"/>
                <a:ea typeface="Open Sans" panose="020B0606030504020204" pitchFamily="34" charset="0"/>
                <a:cs typeface="Open Sans" panose="020B0606030504020204" pitchFamily="34" charset="0"/>
              </a:rPr>
              <a:t>Btrfs</a:t>
            </a:r>
            <a:r>
              <a:rPr lang="en-IN" dirty="0">
                <a:latin typeface="Open Sans" panose="020B0606030504020204" pitchFamily="34" charset="0"/>
                <a:ea typeface="Open Sans" panose="020B0606030504020204" pitchFamily="34" charset="0"/>
                <a:cs typeface="Open Sans" panose="020B0606030504020204" pitchFamily="34" charset="0"/>
              </a:rPr>
              <a:t>, as the default file system for the root partition, and XFS</a:t>
            </a:r>
            <a:r>
              <a:rPr lang="en-IN" dirty="0" smtClean="0">
                <a:latin typeface="Open Sans" panose="020B0606030504020204" pitchFamily="34" charset="0"/>
                <a:ea typeface="Open Sans" panose="020B0606030504020204" pitchFamily="34" charset="0"/>
                <a:cs typeface="Open Sans" panose="020B0606030504020204" pitchFamily="34" charset="0"/>
              </a:rPr>
              <a:t>.</a:t>
            </a:r>
          </a:p>
          <a:p>
            <a:r>
              <a:rPr lang="en-IN" b="1" dirty="0">
                <a:latin typeface="Open Sans" panose="020B0606030504020204" pitchFamily="34" charset="0"/>
                <a:ea typeface="Open Sans" panose="020B0606030504020204" pitchFamily="34" charset="0"/>
                <a:cs typeface="Open Sans" panose="020B0606030504020204" pitchFamily="34" charset="0"/>
              </a:rPr>
              <a:t>Changes In </a:t>
            </a:r>
            <a:r>
              <a:rPr lang="en-IN" b="1" dirty="0" err="1">
                <a:latin typeface="Open Sans" panose="020B0606030504020204" pitchFamily="34" charset="0"/>
                <a:ea typeface="Open Sans" panose="020B0606030504020204" pitchFamily="34" charset="0"/>
                <a:cs typeface="Open Sans" panose="020B0606030504020204" pitchFamily="34" charset="0"/>
              </a:rPr>
              <a:t>Filesystems</a:t>
            </a:r>
            <a:endParaRPr lang="en-IN"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dirty="0" err="1">
                <a:latin typeface="Open Sans" panose="020B0606030504020204" pitchFamily="34" charset="0"/>
                <a:ea typeface="Open Sans" panose="020B0606030504020204" pitchFamily="34" charset="0"/>
                <a:cs typeface="Open Sans" panose="020B0606030504020204" pitchFamily="34" charset="0"/>
              </a:rPr>
              <a:t>Btrfs</a:t>
            </a:r>
            <a:r>
              <a:rPr lang="en-IN" dirty="0">
                <a:latin typeface="Open Sans" panose="020B0606030504020204" pitchFamily="34" charset="0"/>
                <a:ea typeface="Open Sans" panose="020B0606030504020204" pitchFamily="34" charset="0"/>
                <a:cs typeface="Open Sans" panose="020B0606030504020204" pitchFamily="34" charset="0"/>
              </a:rPr>
              <a:t> is now the new default </a:t>
            </a:r>
            <a:r>
              <a:rPr lang="en-IN" dirty="0" err="1">
                <a:latin typeface="Open Sans" panose="020B0606030504020204" pitchFamily="34" charset="0"/>
                <a:ea typeface="Open Sans" panose="020B0606030504020204" pitchFamily="34" charset="0"/>
                <a:cs typeface="Open Sans" panose="020B0606030504020204" pitchFamily="34" charset="0"/>
              </a:rPr>
              <a:t>filesystem</a:t>
            </a:r>
            <a:r>
              <a:rPr lang="en-IN" dirty="0">
                <a:latin typeface="Open Sans" panose="020B0606030504020204" pitchFamily="34" charset="0"/>
                <a:ea typeface="Open Sans" panose="020B0606030504020204" pitchFamily="34" charset="0"/>
                <a:cs typeface="Open Sans" panose="020B0606030504020204" pitchFamily="34" charset="0"/>
              </a:rPr>
              <a:t> for root, and XFS for the /home directory. The use of </a:t>
            </a:r>
            <a:r>
              <a:rPr lang="en-IN" dirty="0" err="1">
                <a:latin typeface="Open Sans" panose="020B0606030504020204" pitchFamily="34" charset="0"/>
                <a:ea typeface="Open Sans" panose="020B0606030504020204" pitchFamily="34" charset="0"/>
                <a:cs typeface="Open Sans" panose="020B0606030504020204" pitchFamily="34" charset="0"/>
              </a:rPr>
              <a:t>Btrfs</a:t>
            </a:r>
            <a:r>
              <a:rPr lang="en-IN" dirty="0">
                <a:latin typeface="Open Sans" panose="020B0606030504020204" pitchFamily="34" charset="0"/>
                <a:ea typeface="Open Sans" panose="020B0606030504020204" pitchFamily="34" charset="0"/>
                <a:cs typeface="Open Sans" panose="020B0606030504020204" pitchFamily="34" charset="0"/>
              </a:rPr>
              <a:t>, together with Snapper </a:t>
            </a:r>
            <a:r>
              <a:rPr lang="en-IN" dirty="0" smtClean="0">
                <a:latin typeface="Open Sans" panose="020B0606030504020204" pitchFamily="34" charset="0"/>
                <a:ea typeface="Open Sans" panose="020B0606030504020204" pitchFamily="34" charset="0"/>
                <a:cs typeface="Open Sans" panose="020B0606030504020204" pitchFamily="34" charset="0"/>
              </a:rPr>
              <a:t>allows </a:t>
            </a:r>
            <a:r>
              <a:rPr lang="en-IN" dirty="0">
                <a:latin typeface="Open Sans" panose="020B0606030504020204" pitchFamily="34" charset="0"/>
                <a:ea typeface="Open Sans" panose="020B0606030504020204" pitchFamily="34" charset="0"/>
                <a:cs typeface="Open Sans" panose="020B0606030504020204" pitchFamily="34" charset="0"/>
              </a:rPr>
              <a:t>the user to recover the previous status of the system using </a:t>
            </a:r>
            <a:r>
              <a:rPr lang="en-IN" dirty="0" smtClean="0">
                <a:latin typeface="Open Sans" panose="020B0606030504020204" pitchFamily="34" charset="0"/>
                <a:ea typeface="Open Sans" panose="020B0606030504020204" pitchFamily="34" charset="0"/>
                <a:cs typeface="Open Sans" panose="020B0606030504020204" pitchFamily="34" charset="0"/>
              </a:rPr>
              <a:t>snapshots. Also</a:t>
            </a:r>
            <a:r>
              <a:rPr lang="en-IN" dirty="0">
                <a:latin typeface="Open Sans" panose="020B0606030504020204" pitchFamily="34" charset="0"/>
                <a:ea typeface="Open Sans" panose="020B0606030504020204" pitchFamily="34" charset="0"/>
                <a:cs typeface="Open Sans" panose="020B0606030504020204" pitchFamily="34" charset="0"/>
              </a:rPr>
              <a:t>, this new version adds the ability to </a:t>
            </a:r>
            <a:r>
              <a:rPr lang="en-IN" dirty="0">
                <a:latin typeface="Open Sans" panose="020B0606030504020204" pitchFamily="34" charset="0"/>
                <a:ea typeface="Open Sans" panose="020B0606030504020204" pitchFamily="34" charset="0"/>
                <a:cs typeface="Open Sans" panose="020B0606030504020204" pitchFamily="34" charset="0"/>
                <a:hlinkClick r:id="rId2"/>
              </a:rPr>
              <a:t>boot right into a snapshot</a:t>
            </a:r>
            <a:r>
              <a:rPr lang="en-IN" dirty="0">
                <a:latin typeface="Open Sans" panose="020B0606030504020204" pitchFamily="34" charset="0"/>
                <a:ea typeface="Open Sans" panose="020B0606030504020204" pitchFamily="34" charset="0"/>
                <a:cs typeface="Open Sans" panose="020B0606030504020204" pitchFamily="34" charset="0"/>
              </a:rPr>
              <a:t> to recover from corruption of important files on the system (like bash).</a:t>
            </a: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710302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lnSpcReduction="10000"/>
          </a:bodyPr>
          <a:lstStyle/>
          <a:p>
            <a:r>
              <a:rPr lang="en-IN" dirty="0">
                <a:latin typeface="Open Sans" panose="020B0606030504020204" pitchFamily="34" charset="0"/>
                <a:ea typeface="Open Sans" panose="020B0606030504020204" pitchFamily="34" charset="0"/>
                <a:cs typeface="Open Sans" panose="020B0606030504020204" pitchFamily="34" charset="0"/>
              </a:rPr>
              <a:t>One of the greatest advantages of using </a:t>
            </a:r>
            <a:r>
              <a:rPr lang="en-IN" dirty="0" err="1">
                <a:latin typeface="Open Sans" panose="020B0606030504020204" pitchFamily="34" charset="0"/>
                <a:ea typeface="Open Sans" panose="020B0606030504020204" pitchFamily="34" charset="0"/>
                <a:cs typeface="Open Sans" panose="020B0606030504020204" pitchFamily="34" charset="0"/>
              </a:rPr>
              <a:t>openSUSE</a:t>
            </a:r>
            <a:r>
              <a:rPr lang="en-IN" dirty="0">
                <a:latin typeface="Open Sans" panose="020B0606030504020204" pitchFamily="34" charset="0"/>
                <a:ea typeface="Open Sans" panose="020B0606030504020204" pitchFamily="34" charset="0"/>
                <a:cs typeface="Open Sans" panose="020B0606030504020204" pitchFamily="34" charset="0"/>
              </a:rPr>
              <a:t> is that you can run almost </a:t>
            </a:r>
            <a:r>
              <a:rPr lang="en-IN" dirty="0" smtClean="0">
                <a:latin typeface="Open Sans" panose="020B0606030504020204" pitchFamily="34" charset="0"/>
                <a:ea typeface="Open Sans" panose="020B0606030504020204" pitchFamily="34" charset="0"/>
                <a:cs typeface="Open Sans" panose="020B0606030504020204" pitchFamily="34" charset="0"/>
              </a:rPr>
              <a:t>all the Desktop Environments </a:t>
            </a:r>
            <a:r>
              <a:rPr lang="en-IN" dirty="0">
                <a:latin typeface="Open Sans" panose="020B0606030504020204" pitchFamily="34" charset="0"/>
                <a:ea typeface="Open Sans" panose="020B0606030504020204" pitchFamily="34" charset="0"/>
                <a:cs typeface="Open Sans" panose="020B0606030504020204" pitchFamily="34" charset="0"/>
              </a:rPr>
              <a:t>on the same OS. </a:t>
            </a:r>
            <a:endParaRPr lang="en-IN" dirty="0" smtClean="0">
              <a:latin typeface="Open Sans" panose="020B0606030504020204" pitchFamily="34" charset="0"/>
              <a:ea typeface="Open Sans" panose="020B0606030504020204" pitchFamily="34" charset="0"/>
              <a:cs typeface="Open Sans" panose="020B0606030504020204" pitchFamily="34" charset="0"/>
            </a:endParaRPr>
          </a:p>
          <a:p>
            <a:r>
              <a:rPr lang="en-IN" dirty="0" err="1" smtClean="0">
                <a:latin typeface="Open Sans" panose="020B0606030504020204" pitchFamily="34" charset="0"/>
                <a:ea typeface="Open Sans" panose="020B0606030504020204" pitchFamily="34" charset="0"/>
                <a:cs typeface="Open Sans" panose="020B0606030504020204" pitchFamily="34" charset="0"/>
              </a:rPr>
              <a:t>YaST</a:t>
            </a:r>
            <a:r>
              <a:rPr lang="en-IN" dirty="0" smtClean="0">
                <a:latin typeface="Open Sans" panose="020B0606030504020204" pitchFamily="34" charset="0"/>
                <a:ea typeface="Open Sans" panose="020B0606030504020204" pitchFamily="34" charset="0"/>
                <a:cs typeface="Open Sans" panose="020B0606030504020204" pitchFamily="34" charset="0"/>
              </a:rPr>
              <a:t> </a:t>
            </a:r>
            <a:r>
              <a:rPr lang="en-IN" b="1" dirty="0">
                <a:latin typeface="Open Sans" panose="020B0606030504020204" pitchFamily="34" charset="0"/>
                <a:ea typeface="Open Sans" panose="020B0606030504020204" pitchFamily="34" charset="0"/>
                <a:cs typeface="Open Sans" panose="020B0606030504020204" pitchFamily="34" charset="0"/>
              </a:rPr>
              <a:t>(Yet another Setup Tool</a:t>
            </a:r>
            <a:r>
              <a:rPr lang="en-IN" dirty="0">
                <a:latin typeface="Open Sans" panose="020B0606030504020204" pitchFamily="34" charset="0"/>
                <a:ea typeface="Open Sans" panose="020B0606030504020204" pitchFamily="34" charset="0"/>
                <a:cs typeface="Open Sans" panose="020B0606030504020204" pitchFamily="34" charset="0"/>
              </a:rPr>
              <a:t>)</a:t>
            </a:r>
            <a:r>
              <a:rPr lang="en-IN" dirty="0" smtClean="0">
                <a:latin typeface="Open Sans" panose="020B0606030504020204" pitchFamily="34" charset="0"/>
                <a:ea typeface="Open Sans" panose="020B0606030504020204" pitchFamily="34" charset="0"/>
                <a:cs typeface="Open Sans" panose="020B0606030504020204" pitchFamily="34" charset="0"/>
              </a:rPr>
              <a:t> </a:t>
            </a:r>
            <a:r>
              <a:rPr lang="en-IN" dirty="0">
                <a:latin typeface="Open Sans" panose="020B0606030504020204" pitchFamily="34" charset="0"/>
                <a:ea typeface="Open Sans" panose="020B0606030504020204" pitchFamily="34" charset="0"/>
                <a:cs typeface="Open Sans" panose="020B0606030504020204" pitchFamily="34" charset="0"/>
              </a:rPr>
              <a:t>- no other distribution provides such a comprehensive and integrated tool for installing, configuring and administrating the distribution. </a:t>
            </a:r>
            <a:endParaRPr lang="en-IN" dirty="0" smtClean="0">
              <a:latin typeface="Open Sans" panose="020B0606030504020204" pitchFamily="34" charset="0"/>
              <a:ea typeface="Open Sans" panose="020B0606030504020204" pitchFamily="34" charset="0"/>
              <a:cs typeface="Open Sans" panose="020B0606030504020204" pitchFamily="34" charset="0"/>
            </a:endParaRPr>
          </a:p>
          <a:p>
            <a:r>
              <a:rPr lang="en-IN" b="1" dirty="0">
                <a:latin typeface="Open Sans" panose="020B0606030504020204" pitchFamily="34" charset="0"/>
                <a:ea typeface="Open Sans" panose="020B0606030504020204" pitchFamily="34" charset="0"/>
                <a:cs typeface="Open Sans" panose="020B0606030504020204" pitchFamily="34" charset="0"/>
              </a:rPr>
              <a:t>It has rolling release called Tumbleweed. </a:t>
            </a:r>
            <a:r>
              <a:rPr lang="en-IN" dirty="0">
                <a:latin typeface="Open Sans" panose="020B0606030504020204" pitchFamily="34" charset="0"/>
                <a:ea typeface="Open Sans" panose="020B0606030504020204" pitchFamily="34" charset="0"/>
                <a:cs typeface="Open Sans" panose="020B0606030504020204" pitchFamily="34" charset="0"/>
              </a:rPr>
              <a:t>It keeps the entire </a:t>
            </a:r>
            <a:r>
              <a:rPr lang="en-IN" dirty="0" smtClean="0">
                <a:latin typeface="Open Sans" panose="020B0606030504020204" pitchFamily="34" charset="0"/>
                <a:ea typeface="Open Sans" panose="020B0606030504020204" pitchFamily="34" charset="0"/>
                <a:cs typeface="Open Sans" panose="020B0606030504020204" pitchFamily="34" charset="0"/>
              </a:rPr>
              <a:t>system and all the </a:t>
            </a:r>
            <a:r>
              <a:rPr lang="en-IN" dirty="0" err="1" smtClean="0">
                <a:latin typeface="Open Sans" panose="020B0606030504020204" pitchFamily="34" charset="0"/>
                <a:ea typeface="Open Sans" panose="020B0606030504020204" pitchFamily="34" charset="0"/>
                <a:cs typeface="Open Sans" panose="020B0606030504020204" pitchFamily="34" charset="0"/>
              </a:rPr>
              <a:t>softwares</a:t>
            </a:r>
            <a:r>
              <a:rPr lang="en-IN" dirty="0" smtClean="0">
                <a:latin typeface="Open Sans" panose="020B0606030504020204" pitchFamily="34" charset="0"/>
                <a:ea typeface="Open Sans" panose="020B0606030504020204" pitchFamily="34" charset="0"/>
                <a:cs typeface="Open Sans" panose="020B0606030504020204" pitchFamily="34" charset="0"/>
              </a:rPr>
              <a:t> </a:t>
            </a:r>
            <a:r>
              <a:rPr lang="en-IN" dirty="0">
                <a:latin typeface="Open Sans" panose="020B0606030504020204" pitchFamily="34" charset="0"/>
                <a:ea typeface="Open Sans" panose="020B0606030504020204" pitchFamily="34" charset="0"/>
                <a:cs typeface="Open Sans" panose="020B0606030504020204" pitchFamily="34" charset="0"/>
              </a:rPr>
              <a:t>up-to- date without needing any re-install or traditional OS </a:t>
            </a:r>
            <a:r>
              <a:rPr lang="en-IN" dirty="0" smtClean="0">
                <a:latin typeface="Open Sans" panose="020B0606030504020204" pitchFamily="34" charset="0"/>
                <a:ea typeface="Open Sans" panose="020B0606030504020204" pitchFamily="34" charset="0"/>
                <a:cs typeface="Open Sans" panose="020B0606030504020204" pitchFamily="34" charset="0"/>
              </a:rPr>
              <a:t>upgrade</a:t>
            </a:r>
          </a:p>
          <a:p>
            <a:r>
              <a:rPr lang="en-IN" dirty="0" smtClean="0">
                <a:latin typeface="Open Sans" panose="020B0606030504020204" pitchFamily="34" charset="0"/>
                <a:ea typeface="Open Sans" panose="020B0606030504020204" pitchFamily="34" charset="0"/>
                <a:cs typeface="Open Sans" panose="020B0606030504020204" pitchFamily="34" charset="0"/>
              </a:rPr>
              <a:t>OpenSUSE </a:t>
            </a:r>
            <a:r>
              <a:rPr lang="en-IN" dirty="0">
                <a:latin typeface="Open Sans" panose="020B0606030504020204" pitchFamily="34" charset="0"/>
                <a:ea typeface="Open Sans" panose="020B0606030504020204" pitchFamily="34" charset="0"/>
                <a:cs typeface="Open Sans" panose="020B0606030504020204" pitchFamily="34" charset="0"/>
              </a:rPr>
              <a:t>crashes lesser than Ubuntu and it's a better option if your want to install and run various software on your system.</a:t>
            </a:r>
          </a:p>
          <a:p>
            <a:r>
              <a:rPr lang="en-IN" dirty="0">
                <a:latin typeface="Open Sans" panose="020B0606030504020204" pitchFamily="34" charset="0"/>
                <a:ea typeface="Open Sans" panose="020B0606030504020204" pitchFamily="34" charset="0"/>
                <a:cs typeface="Open Sans" panose="020B0606030504020204" pitchFamily="34" charset="0"/>
              </a:rPr>
              <a:t>The </a:t>
            </a:r>
            <a:r>
              <a:rPr lang="en-IN" dirty="0">
                <a:latin typeface="Open Sans" panose="020B0606030504020204" pitchFamily="34" charset="0"/>
                <a:ea typeface="Open Sans" panose="020B0606030504020204" pitchFamily="34" charset="0"/>
                <a:cs typeface="Open Sans" panose="020B0606030504020204" pitchFamily="34" charset="0"/>
                <a:hlinkClick r:id="rId3"/>
              </a:rPr>
              <a:t>software.opensuse.org</a:t>
            </a:r>
            <a:r>
              <a:rPr lang="en-IN" dirty="0">
                <a:latin typeface="Open Sans" panose="020B0606030504020204" pitchFamily="34" charset="0"/>
                <a:ea typeface="Open Sans" panose="020B0606030504020204" pitchFamily="34" charset="0"/>
                <a:cs typeface="Open Sans" panose="020B0606030504020204" pitchFamily="34" charset="0"/>
              </a:rPr>
              <a:t> online portal works more or less like the Google Play store or Apple's App Store. </a:t>
            </a:r>
            <a:endParaRPr lang="en-IN" b="1"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smtClean="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80046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and Bibliography</a:t>
            </a:r>
            <a:endParaRPr lang="en-IN" dirty="0"/>
          </a:p>
        </p:txBody>
      </p:sp>
      <p:sp>
        <p:nvSpPr>
          <p:cNvPr id="3" name="Content Placeholder 2"/>
          <p:cNvSpPr>
            <a:spLocks noGrp="1"/>
          </p:cNvSpPr>
          <p:nvPr>
            <p:ph idx="1"/>
          </p:nvPr>
        </p:nvSpPr>
        <p:spPr/>
        <p:txBody>
          <a:bodyPr/>
          <a:lstStyle/>
          <a:p>
            <a:r>
              <a:rPr lang="en-IN" dirty="0">
                <a:hlinkClick r:id="rId2"/>
              </a:rPr>
              <a:t>http://</a:t>
            </a:r>
            <a:r>
              <a:rPr lang="en-IN" dirty="0" smtClean="0">
                <a:hlinkClick r:id="rId2"/>
              </a:rPr>
              <a:t>en.wikipedia.org/wiki/OpenSUSE</a:t>
            </a:r>
            <a:endParaRPr lang="en-IN" dirty="0" smtClean="0"/>
          </a:p>
          <a:p>
            <a:r>
              <a:rPr lang="en-IN" dirty="0">
                <a:hlinkClick r:id="rId3"/>
              </a:rPr>
              <a:t>https://</a:t>
            </a:r>
            <a:r>
              <a:rPr lang="en-IN" dirty="0" smtClean="0">
                <a:hlinkClick r:id="rId3"/>
              </a:rPr>
              <a:t>en.opensuse.org/Features</a:t>
            </a:r>
            <a:endParaRPr lang="en-IN" dirty="0" smtClean="0"/>
          </a:p>
          <a:p>
            <a:r>
              <a:rPr lang="en-IN" dirty="0">
                <a:hlinkClick r:id="rId4"/>
              </a:rPr>
              <a:t>https://</a:t>
            </a:r>
            <a:r>
              <a:rPr lang="en-IN" dirty="0" smtClean="0">
                <a:hlinkClick r:id="rId4"/>
              </a:rPr>
              <a:t>en.opensuse.org/openSUSE:Strategy</a:t>
            </a:r>
            <a:endParaRPr lang="en-IN" dirty="0" smtClean="0"/>
          </a:p>
          <a:p>
            <a:r>
              <a:rPr lang="en-IN" dirty="0">
                <a:hlinkClick r:id="rId5"/>
              </a:rPr>
              <a:t>https://</a:t>
            </a:r>
            <a:r>
              <a:rPr lang="en-IN" dirty="0" smtClean="0">
                <a:hlinkClick r:id="rId5"/>
              </a:rPr>
              <a:t>en.opensuse.org/openSUSE:OpenSUSE_and_other_distributions</a:t>
            </a:r>
            <a:endParaRPr lang="en-IN" dirty="0" smtClean="0"/>
          </a:p>
          <a:p>
            <a:r>
              <a:rPr lang="en-IN" dirty="0">
                <a:hlinkClick r:id="rId6"/>
              </a:rPr>
              <a:t>http://</a:t>
            </a:r>
            <a:r>
              <a:rPr lang="en-IN" dirty="0" smtClean="0">
                <a:hlinkClick r:id="rId6"/>
              </a:rPr>
              <a:t>www.itworld.com/article/2889020/half-a-dozen-reasons-why-opensuse-is-a-great-os-for-your-pc.html</a:t>
            </a:r>
            <a:endParaRPr lang="en-IN" dirty="0" smtClean="0"/>
          </a:p>
          <a:p>
            <a:endParaRPr lang="en-IN" dirty="0" smtClean="0"/>
          </a:p>
          <a:p>
            <a:endParaRPr lang="en-IN" dirty="0" smtClean="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097516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0440" y="2613211"/>
            <a:ext cx="8596668" cy="1320800"/>
          </a:xfrm>
        </p:spPr>
        <p:txBody>
          <a:bodyPr/>
          <a:lstStyle/>
          <a:p>
            <a:r>
              <a:rPr lang="en-IN" dirty="0" smtClean="0"/>
              <a:t>Thank  You.</a:t>
            </a:r>
            <a:endParaRPr lang="en-IN"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15176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572</TotalTime>
  <Words>399</Words>
  <Application>Microsoft Office PowerPoint</Application>
  <PresentationFormat>Widescreen</PresentationFormat>
  <Paragraphs>47</Paragraphs>
  <Slides>8</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Open Sans</vt:lpstr>
      <vt:lpstr>Trebuchet MS</vt:lpstr>
      <vt:lpstr>Wingdings 3</vt:lpstr>
      <vt:lpstr>Facet</vt:lpstr>
      <vt:lpstr>CorelDRAW X7 Graphic</vt:lpstr>
      <vt:lpstr>PowerPoint Presentation</vt:lpstr>
      <vt:lpstr>Introduction</vt:lpstr>
      <vt:lpstr>Cleaner Interface</vt:lpstr>
      <vt:lpstr>Why openSUSE?</vt:lpstr>
      <vt:lpstr>Current Technologies</vt:lpstr>
      <vt:lpstr>Advantages</vt:lpstr>
      <vt:lpstr>References and Bibliography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Thakkar</dc:creator>
  <cp:lastModifiedBy>Raj Thakkar</cp:lastModifiedBy>
  <cp:revision>12</cp:revision>
  <dcterms:created xsi:type="dcterms:W3CDTF">2015-04-29T22:00:09Z</dcterms:created>
  <dcterms:modified xsi:type="dcterms:W3CDTF">2015-04-30T07:32:24Z</dcterms:modified>
</cp:coreProperties>
</file>