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1" d="100"/>
          <a:sy n="81" d="100"/>
        </p:scale>
        <p:origin x="-1020"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A7B3D19-4073-4BE6-8B71-DB65D0C18FD8}" type="datetimeFigureOut">
              <a:rPr lang="en-US" smtClean="0"/>
              <a:pPr/>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E4575-67A8-4E30-963C-F3E52B20CC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7B3D19-4073-4BE6-8B71-DB65D0C18FD8}" type="datetimeFigureOut">
              <a:rPr lang="en-US" smtClean="0"/>
              <a:pPr/>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E4575-67A8-4E30-963C-F3E52B20C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7B3D19-4073-4BE6-8B71-DB65D0C18FD8}" type="datetimeFigureOut">
              <a:rPr lang="en-US" smtClean="0"/>
              <a:pPr/>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E4575-67A8-4E30-963C-F3E52B20CC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7B3D19-4073-4BE6-8B71-DB65D0C18FD8}" type="datetimeFigureOut">
              <a:rPr lang="en-US" smtClean="0"/>
              <a:pPr/>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E4575-67A8-4E30-963C-F3E52B20CC8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7B3D19-4073-4BE6-8B71-DB65D0C18FD8}" type="datetimeFigureOut">
              <a:rPr lang="en-US" smtClean="0"/>
              <a:pPr/>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E4575-67A8-4E30-963C-F3E52B20CC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A7B3D19-4073-4BE6-8B71-DB65D0C18FD8}" type="datetimeFigureOut">
              <a:rPr lang="en-US" smtClean="0"/>
              <a:pPr/>
              <a:t>6/1/2021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DE4575-67A8-4E30-963C-F3E52B20CC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A7B3D19-4073-4BE6-8B71-DB65D0C18FD8}" type="datetimeFigureOut">
              <a:rPr lang="en-US" smtClean="0"/>
              <a:pPr/>
              <a:t>6/1/2021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DE4575-67A8-4E30-963C-F3E52B20CC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A7B3D19-4073-4BE6-8B71-DB65D0C18FD8}" type="datetimeFigureOut">
              <a:rPr lang="en-US" smtClean="0"/>
              <a:pPr/>
              <a:t>6/1/2021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DE4575-67A8-4E30-963C-F3E52B20C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7B3D19-4073-4BE6-8B71-DB65D0C18FD8}" type="datetimeFigureOut">
              <a:rPr lang="en-US" smtClean="0"/>
              <a:pPr/>
              <a:t>6/1/2021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DE4575-67A8-4E30-963C-F3E52B20C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7B3D19-4073-4BE6-8B71-DB65D0C18FD8}" type="datetimeFigureOut">
              <a:rPr lang="en-US" smtClean="0"/>
              <a:pPr/>
              <a:t>6/1/2021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DE4575-67A8-4E30-963C-F3E52B20C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7B3D19-4073-4BE6-8B71-DB65D0C18FD8}" type="datetimeFigureOut">
              <a:rPr lang="en-US" smtClean="0"/>
              <a:pPr/>
              <a:t>6/1/2021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DE4575-67A8-4E30-963C-F3E52B20C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7B3D19-4073-4BE6-8B71-DB65D0C18FD8}" type="datetimeFigureOut">
              <a:rPr lang="en-US" smtClean="0"/>
              <a:pPr/>
              <a:t>6/1/2021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DE4575-67A8-4E30-963C-F3E52B20C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Computer Memory</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RAM</a:t>
            </a:r>
            <a:r>
              <a:rPr lang="en-US" dirty="0"/>
              <a:t/>
            </a:r>
            <a:br>
              <a:rPr lang="en-US" dirty="0"/>
            </a:br>
            <a:r>
              <a:rPr lang="en-US" dirty="0" smtClean="0"/>
              <a:t> </a:t>
            </a:r>
            <a:endParaRPr lang="en-US" dirty="0"/>
          </a:p>
        </p:txBody>
      </p:sp>
      <p:sp>
        <p:nvSpPr>
          <p:cNvPr id="9" name="Rectangle 8"/>
          <p:cNvSpPr/>
          <p:nvPr/>
        </p:nvSpPr>
        <p:spPr>
          <a:xfrm>
            <a:off x="642910" y="1000108"/>
            <a:ext cx="5500726" cy="1631216"/>
          </a:xfrm>
          <a:prstGeom prst="rect">
            <a:avLst/>
          </a:prstGeom>
        </p:spPr>
        <p:txBody>
          <a:bodyPr wrap="square">
            <a:spAutoFit/>
          </a:bodyPr>
          <a:lstStyle/>
          <a:p>
            <a:pPr algn="just"/>
            <a:r>
              <a:rPr lang="en-US" sz="2000" dirty="0"/>
              <a:t>RAM (Random Access Memory) is the internal memory of the CPU for storing data, program, and program result. It is a read/write memory which stores data until the machine is working. As soon as the machine is switched off, data is erased</a:t>
            </a:r>
          </a:p>
        </p:txBody>
      </p:sp>
      <p:sp>
        <p:nvSpPr>
          <p:cNvPr id="10" name="Rectangle 9"/>
          <p:cNvSpPr/>
          <p:nvPr/>
        </p:nvSpPr>
        <p:spPr>
          <a:xfrm>
            <a:off x="642910" y="2928934"/>
            <a:ext cx="5429288" cy="3477875"/>
          </a:xfrm>
          <a:prstGeom prst="rect">
            <a:avLst/>
          </a:prstGeom>
        </p:spPr>
        <p:txBody>
          <a:bodyPr wrap="square">
            <a:spAutoFit/>
          </a:bodyPr>
          <a:lstStyle/>
          <a:p>
            <a:pPr algn="just"/>
            <a:r>
              <a:rPr lang="en-US" sz="2000" dirty="0"/>
              <a:t>Access time in RAM is independent of the address, that is, each storage location inside the memory is as easy to reach as other locations and takes the same amount of time. Data in the RAM can be accessed randomly but it is very expensive.</a:t>
            </a:r>
          </a:p>
          <a:p>
            <a:pPr algn="just"/>
            <a:r>
              <a:rPr lang="en-US" sz="2000" dirty="0"/>
              <a:t>RAM is volatile, i.e. data stored in it is lost when we switch off the computer or if there is a power failure. Hence, a backup Uninterruptible Power System (UPS) is often used with computers. RAM is small, both in terms of its physical size and in the amount of data it can hold.</a:t>
            </a:r>
          </a:p>
        </p:txBody>
      </p:sp>
      <p:pic>
        <p:nvPicPr>
          <p:cNvPr id="21510" name="Picture 6" descr="Primary Memory"/>
          <p:cNvPicPr>
            <a:picLocks noChangeAspect="1" noChangeArrowheads="1"/>
          </p:cNvPicPr>
          <p:nvPr/>
        </p:nvPicPr>
        <p:blipFill>
          <a:blip r:embed="rId2"/>
          <a:srcRect/>
          <a:stretch>
            <a:fillRect/>
          </a:stretch>
        </p:blipFill>
        <p:spPr bwMode="auto">
          <a:xfrm>
            <a:off x="6429388" y="2714620"/>
            <a:ext cx="2428875" cy="2428875"/>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Types RAM</a:t>
            </a:r>
            <a:r>
              <a:rPr lang="en-US" dirty="0"/>
              <a:t/>
            </a:r>
            <a:br>
              <a:rPr lang="en-US" dirty="0"/>
            </a:br>
            <a:r>
              <a:rPr lang="en-US" dirty="0" smtClean="0"/>
              <a:t> </a:t>
            </a:r>
            <a:endParaRPr lang="en-US" dirty="0"/>
          </a:p>
        </p:txBody>
      </p:sp>
      <p:sp>
        <p:nvSpPr>
          <p:cNvPr id="6" name="Rectangle 5"/>
          <p:cNvSpPr/>
          <p:nvPr/>
        </p:nvSpPr>
        <p:spPr>
          <a:xfrm>
            <a:off x="928662" y="1714488"/>
            <a:ext cx="6572296" cy="2862322"/>
          </a:xfrm>
          <a:prstGeom prst="rect">
            <a:avLst/>
          </a:prstGeom>
        </p:spPr>
        <p:txBody>
          <a:bodyPr wrap="square">
            <a:spAutoFit/>
          </a:bodyPr>
          <a:lstStyle/>
          <a:p>
            <a:r>
              <a:rPr lang="en-US" sz="3600" dirty="0"/>
              <a:t>RAM is of two types −</a:t>
            </a:r>
          </a:p>
          <a:p>
            <a:pPr>
              <a:lnSpc>
                <a:spcPct val="200000"/>
              </a:lnSpc>
              <a:buFont typeface="Wingdings" pitchFamily="2" charset="2"/>
              <a:buChar char="Ø"/>
            </a:pPr>
            <a:r>
              <a:rPr lang="en-US" sz="3600" dirty="0"/>
              <a:t>Static RAM (SRAM)</a:t>
            </a:r>
          </a:p>
          <a:p>
            <a:pPr>
              <a:lnSpc>
                <a:spcPct val="200000"/>
              </a:lnSpc>
              <a:buFont typeface="Wingdings" pitchFamily="2" charset="2"/>
              <a:buChar char="Ø"/>
            </a:pPr>
            <a:r>
              <a:rPr lang="en-US" sz="3600" dirty="0"/>
              <a:t>Dynamic RAM (DRAM)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Static RAM (SRAM)</a:t>
            </a:r>
            <a:br>
              <a:rPr lang="en-US" dirty="0"/>
            </a:br>
            <a:r>
              <a:rPr lang="en-US" dirty="0" smtClean="0"/>
              <a:t> </a:t>
            </a:r>
            <a:endParaRPr lang="en-US" dirty="0"/>
          </a:p>
        </p:txBody>
      </p:sp>
      <p:sp>
        <p:nvSpPr>
          <p:cNvPr id="4" name="Rectangle 3"/>
          <p:cNvSpPr/>
          <p:nvPr/>
        </p:nvSpPr>
        <p:spPr>
          <a:xfrm>
            <a:off x="571472" y="948690"/>
            <a:ext cx="8286808" cy="5570756"/>
          </a:xfrm>
          <a:prstGeom prst="rect">
            <a:avLst/>
          </a:prstGeom>
        </p:spPr>
        <p:txBody>
          <a:bodyPr wrap="square">
            <a:spAutoFit/>
          </a:bodyPr>
          <a:lstStyle/>
          <a:p>
            <a:pPr algn="just"/>
            <a:r>
              <a:rPr lang="en-US" sz="2000" dirty="0"/>
              <a:t>The word </a:t>
            </a:r>
            <a:r>
              <a:rPr lang="en-US" sz="2000" b="1" dirty="0"/>
              <a:t>static</a:t>
            </a:r>
            <a:r>
              <a:rPr lang="en-US" sz="2000" dirty="0"/>
              <a:t> indicates that the memory retains its contents as long as power is being supplied. However, data is lost when the power gets down due to volatile nature. SRAM chips use a matrix of 6-transistors and no capacitors. Transistors do not require power to prevent leakage, so SRAM need not be refreshed on a regular basis.</a:t>
            </a:r>
          </a:p>
          <a:p>
            <a:pPr algn="just"/>
            <a:r>
              <a:rPr lang="en-US" sz="2000" dirty="0"/>
              <a:t>There is extra space in the matrix, hence SRAM uses more chips than DRAM for the same amount of storage space, making the manufacturing costs higher. SRAM is thus used as cache memory and has very fast access.</a:t>
            </a:r>
          </a:p>
          <a:p>
            <a:r>
              <a:rPr lang="en-US" sz="2800" b="1" dirty="0">
                <a:solidFill>
                  <a:srgbClr val="0070C0"/>
                </a:solidFill>
              </a:rPr>
              <a:t>Characteristic of Static RAM</a:t>
            </a:r>
          </a:p>
          <a:p>
            <a:pPr>
              <a:buFont typeface="Wingdings" pitchFamily="2" charset="2"/>
              <a:buChar char="Ø"/>
            </a:pPr>
            <a:r>
              <a:rPr lang="en-US" sz="2400" dirty="0"/>
              <a:t>Long life</a:t>
            </a:r>
          </a:p>
          <a:p>
            <a:pPr>
              <a:buFont typeface="Wingdings" pitchFamily="2" charset="2"/>
              <a:buChar char="Ø"/>
            </a:pPr>
            <a:r>
              <a:rPr lang="en-US" sz="2400" dirty="0"/>
              <a:t>No need to refresh</a:t>
            </a:r>
          </a:p>
          <a:p>
            <a:pPr>
              <a:buFont typeface="Wingdings" pitchFamily="2" charset="2"/>
              <a:buChar char="Ø"/>
            </a:pPr>
            <a:r>
              <a:rPr lang="en-US" sz="2400" dirty="0"/>
              <a:t>Faster</a:t>
            </a:r>
          </a:p>
          <a:p>
            <a:pPr>
              <a:buFont typeface="Wingdings" pitchFamily="2" charset="2"/>
              <a:buChar char="Ø"/>
            </a:pPr>
            <a:r>
              <a:rPr lang="en-US" sz="2400" dirty="0"/>
              <a:t>Used as cache memory</a:t>
            </a:r>
          </a:p>
          <a:p>
            <a:pPr>
              <a:buFont typeface="Wingdings" pitchFamily="2" charset="2"/>
              <a:buChar char="Ø"/>
            </a:pPr>
            <a:r>
              <a:rPr lang="en-US" sz="2400" dirty="0"/>
              <a:t>Large size</a:t>
            </a:r>
          </a:p>
          <a:p>
            <a:pPr>
              <a:buFont typeface="Wingdings" pitchFamily="2" charset="2"/>
              <a:buChar char="Ø"/>
            </a:pPr>
            <a:r>
              <a:rPr lang="en-US" sz="2400" dirty="0"/>
              <a:t>Expensive</a:t>
            </a:r>
          </a:p>
          <a:p>
            <a:pPr>
              <a:buFont typeface="Wingdings" pitchFamily="2" charset="2"/>
              <a:buChar char="Ø"/>
            </a:pPr>
            <a:r>
              <a:rPr lang="en-US" sz="2400" dirty="0"/>
              <a:t>High power consumption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Dynamic RAM (DRAM)</a:t>
            </a:r>
            <a:br>
              <a:rPr lang="en-US" dirty="0"/>
            </a:br>
            <a:r>
              <a:rPr lang="en-US" dirty="0" smtClean="0"/>
              <a:t> </a:t>
            </a:r>
            <a:endParaRPr lang="en-US" dirty="0"/>
          </a:p>
        </p:txBody>
      </p:sp>
      <p:sp>
        <p:nvSpPr>
          <p:cNvPr id="5" name="Rectangle 4"/>
          <p:cNvSpPr/>
          <p:nvPr/>
        </p:nvSpPr>
        <p:spPr>
          <a:xfrm>
            <a:off x="928662" y="1000108"/>
            <a:ext cx="7500990" cy="4893647"/>
          </a:xfrm>
          <a:prstGeom prst="rect">
            <a:avLst/>
          </a:prstGeom>
        </p:spPr>
        <p:txBody>
          <a:bodyPr wrap="square">
            <a:spAutoFit/>
          </a:bodyPr>
          <a:lstStyle/>
          <a:p>
            <a:pPr algn="just"/>
            <a:r>
              <a:rPr lang="en-US" sz="2000" dirty="0"/>
              <a:t>DRAM, unlike SRAM, must be continually </a:t>
            </a:r>
            <a:r>
              <a:rPr lang="en-US" sz="2000" b="1" dirty="0"/>
              <a:t>refreshed</a:t>
            </a:r>
            <a:r>
              <a:rPr lang="en-US" sz="2000" dirty="0"/>
              <a:t> in order to maintain the data. This is done by placing the memory on a refresh circuit that rewrites the data several hundred times per second. DRAM is used for most system memory as it is cheap and small. All DRAMs are made up of memory cells, which are composed of one capacitor and one transistor.</a:t>
            </a:r>
          </a:p>
          <a:p>
            <a:r>
              <a:rPr lang="en-US" sz="2400" b="1" dirty="0">
                <a:solidFill>
                  <a:srgbClr val="0070C0"/>
                </a:solidFill>
              </a:rPr>
              <a:t>Characteristics of Dynamic RAM</a:t>
            </a:r>
          </a:p>
          <a:p>
            <a:pPr>
              <a:buFont typeface="Wingdings" pitchFamily="2" charset="2"/>
              <a:buChar char="Ø"/>
            </a:pPr>
            <a:r>
              <a:rPr lang="en-US" sz="2400" dirty="0"/>
              <a:t>Short data lifetime</a:t>
            </a:r>
          </a:p>
          <a:p>
            <a:pPr>
              <a:buFont typeface="Wingdings" pitchFamily="2" charset="2"/>
              <a:buChar char="Ø"/>
            </a:pPr>
            <a:r>
              <a:rPr lang="en-US" sz="2400" dirty="0"/>
              <a:t>Needs to be refreshed continuously</a:t>
            </a:r>
          </a:p>
          <a:p>
            <a:pPr>
              <a:buFont typeface="Wingdings" pitchFamily="2" charset="2"/>
              <a:buChar char="Ø"/>
            </a:pPr>
            <a:r>
              <a:rPr lang="en-US" sz="2400" dirty="0"/>
              <a:t>Slower as compared to SRAM</a:t>
            </a:r>
          </a:p>
          <a:p>
            <a:pPr>
              <a:buFont typeface="Wingdings" pitchFamily="2" charset="2"/>
              <a:buChar char="Ø"/>
            </a:pPr>
            <a:r>
              <a:rPr lang="en-US" sz="2400" dirty="0"/>
              <a:t>Used as RAM</a:t>
            </a:r>
          </a:p>
          <a:p>
            <a:pPr>
              <a:buFont typeface="Wingdings" pitchFamily="2" charset="2"/>
              <a:buChar char="Ø"/>
            </a:pPr>
            <a:r>
              <a:rPr lang="en-US" sz="2400" dirty="0"/>
              <a:t>Smaller in size</a:t>
            </a:r>
          </a:p>
          <a:p>
            <a:pPr>
              <a:buFont typeface="Wingdings" pitchFamily="2" charset="2"/>
              <a:buChar char="Ø"/>
            </a:pPr>
            <a:r>
              <a:rPr lang="en-US" sz="2400" dirty="0"/>
              <a:t>Less expensive</a:t>
            </a:r>
          </a:p>
          <a:p>
            <a:pPr>
              <a:buFont typeface="Wingdings" pitchFamily="2" charset="2"/>
              <a:buChar char="Ø"/>
            </a:pPr>
            <a:r>
              <a:rPr lang="en-US" sz="2400" dirty="0"/>
              <a:t>Less power consumption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ROM</a:t>
            </a:r>
            <a:endParaRPr lang="en-US" dirty="0"/>
          </a:p>
        </p:txBody>
      </p:sp>
      <p:sp>
        <p:nvSpPr>
          <p:cNvPr id="4" name="Rectangle 3"/>
          <p:cNvSpPr/>
          <p:nvPr/>
        </p:nvSpPr>
        <p:spPr>
          <a:xfrm>
            <a:off x="642910" y="1582341"/>
            <a:ext cx="7286676" cy="2800767"/>
          </a:xfrm>
          <a:prstGeom prst="rect">
            <a:avLst/>
          </a:prstGeom>
        </p:spPr>
        <p:txBody>
          <a:bodyPr wrap="square">
            <a:spAutoFit/>
          </a:bodyPr>
          <a:lstStyle/>
          <a:p>
            <a:pPr algn="just"/>
            <a:r>
              <a:rPr lang="en-US" sz="2000" dirty="0"/>
              <a:t>ROM stands for </a:t>
            </a:r>
            <a:r>
              <a:rPr lang="en-US" sz="2000" b="1" dirty="0"/>
              <a:t>Read Only Memory</a:t>
            </a:r>
            <a:r>
              <a:rPr lang="en-US" sz="2000" dirty="0"/>
              <a:t>. The memory from which we can only read but cannot write on it. This type of memory is non-volatile. The information is stored permanently in such memories during manufacture. A ROM stores such instructions that are required to start a computer. This operation is referred to as </a:t>
            </a:r>
            <a:r>
              <a:rPr lang="en-US" sz="2000" b="1" dirty="0"/>
              <a:t>bootstrap</a:t>
            </a:r>
            <a:r>
              <a:rPr lang="en-US" sz="2000" dirty="0"/>
              <a:t>. ROM chips are not only used in the computer but also in other electronic items like washing machine and microwave oven.</a:t>
            </a:r>
          </a:p>
          <a:p>
            <a:r>
              <a:rPr lang="en-US" dirty="0" smtClean="0"/>
              <a:t/>
            </a:r>
            <a:br>
              <a:rPr lang="en-US" dirty="0" smtClean="0"/>
            </a:br>
            <a:endParaRPr lang="en-US" dirty="0"/>
          </a:p>
        </p:txBody>
      </p:sp>
      <p:pic>
        <p:nvPicPr>
          <p:cNvPr id="23554" name="Picture 2" descr="ROM"/>
          <p:cNvPicPr>
            <a:picLocks noChangeAspect="1" noChangeArrowheads="1"/>
          </p:cNvPicPr>
          <p:nvPr/>
        </p:nvPicPr>
        <p:blipFill>
          <a:blip r:embed="rId2"/>
          <a:srcRect/>
          <a:stretch>
            <a:fillRect/>
          </a:stretch>
        </p:blipFill>
        <p:spPr bwMode="auto">
          <a:xfrm>
            <a:off x="2643174" y="4500570"/>
            <a:ext cx="3333750" cy="214314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Types of ROM</a:t>
            </a:r>
            <a:endParaRPr lang="en-US" dirty="0"/>
          </a:p>
        </p:txBody>
      </p:sp>
      <p:sp>
        <p:nvSpPr>
          <p:cNvPr id="5" name="Rectangle 4"/>
          <p:cNvSpPr/>
          <p:nvPr/>
        </p:nvSpPr>
        <p:spPr>
          <a:xfrm>
            <a:off x="357126" y="1571612"/>
            <a:ext cx="8572592" cy="5078313"/>
          </a:xfrm>
          <a:prstGeom prst="rect">
            <a:avLst/>
          </a:prstGeom>
        </p:spPr>
        <p:txBody>
          <a:bodyPr wrap="square">
            <a:spAutoFit/>
          </a:bodyPr>
          <a:lstStyle/>
          <a:p>
            <a:r>
              <a:rPr lang="en-US" b="1" dirty="0">
                <a:solidFill>
                  <a:srgbClr val="0070C0"/>
                </a:solidFill>
              </a:rPr>
              <a:t>MROM (Masked ROM)</a:t>
            </a:r>
          </a:p>
          <a:p>
            <a:pPr algn="just"/>
            <a:r>
              <a:rPr lang="en-US" dirty="0"/>
              <a:t>The very first ROMs were hard-wired devices that contained a pre-programmed set of data or instructions. These kind of ROMs are known as masked ROMs, which are inexpensive</a:t>
            </a:r>
            <a:r>
              <a:rPr lang="en-US" dirty="0" smtClean="0"/>
              <a:t>.</a:t>
            </a:r>
          </a:p>
          <a:p>
            <a:pPr algn="just"/>
            <a:endParaRPr lang="en-US" dirty="0"/>
          </a:p>
          <a:p>
            <a:r>
              <a:rPr lang="en-US" b="1" dirty="0">
                <a:solidFill>
                  <a:srgbClr val="0070C0"/>
                </a:solidFill>
              </a:rPr>
              <a:t>PROM (Programmable Read Only Memory)</a:t>
            </a:r>
          </a:p>
          <a:p>
            <a:pPr algn="just"/>
            <a:r>
              <a:rPr lang="en-US" dirty="0"/>
              <a:t>PROM is read-only memory that can be modified only once by a user. The user buys a blank PROM and enters the desired contents using a PROM program. Inside the PROM chip, there are small fuses which are burnt open during programming. It can be programmed only once and is not erasable.</a:t>
            </a:r>
          </a:p>
          <a:p>
            <a:r>
              <a:rPr lang="en-US" b="1" dirty="0">
                <a:solidFill>
                  <a:srgbClr val="0070C0"/>
                </a:solidFill>
              </a:rPr>
              <a:t>EPROM (Erasable and Programmable Read Only Memory</a:t>
            </a:r>
            <a:r>
              <a:rPr lang="en-US" b="1" dirty="0" smtClean="0">
                <a:solidFill>
                  <a:srgbClr val="0070C0"/>
                </a:solidFill>
              </a:rPr>
              <a:t>)</a:t>
            </a:r>
          </a:p>
          <a:p>
            <a:endParaRPr lang="en-US" b="1" dirty="0">
              <a:solidFill>
                <a:srgbClr val="0070C0"/>
              </a:solidFill>
            </a:endParaRPr>
          </a:p>
          <a:p>
            <a:pPr algn="just"/>
            <a:r>
              <a:rPr lang="en-US" dirty="0"/>
              <a:t>EPROM can be erased by exposing it to ultra-violet light for a duration of up to 40 minutes. Usually, an EPROM eraser achieves this function. During programming, an electrical charge is trapped in an insulated gate region. The charge is retained for more than 10 years because the charge has no leakage path. For erasing this charge, ultra-violet light is passed through a quartz crystal window (lid). This exposure to ultra-violet light dissipates the charge. During normal use, the quartz lid is sealed with a sticker.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Types of ROM</a:t>
            </a:r>
            <a:endParaRPr lang="en-US" dirty="0"/>
          </a:p>
        </p:txBody>
      </p:sp>
      <p:sp>
        <p:nvSpPr>
          <p:cNvPr id="4" name="Rectangle 3"/>
          <p:cNvSpPr/>
          <p:nvPr/>
        </p:nvSpPr>
        <p:spPr>
          <a:xfrm>
            <a:off x="785786" y="1859340"/>
            <a:ext cx="7072362" cy="2862322"/>
          </a:xfrm>
          <a:prstGeom prst="rect">
            <a:avLst/>
          </a:prstGeom>
        </p:spPr>
        <p:txBody>
          <a:bodyPr wrap="square">
            <a:spAutoFit/>
          </a:bodyPr>
          <a:lstStyle/>
          <a:p>
            <a:r>
              <a:rPr lang="en-US" sz="2000" b="1" dirty="0">
                <a:solidFill>
                  <a:srgbClr val="0070C0"/>
                </a:solidFill>
              </a:rPr>
              <a:t>EEPROM (Electrically Erasable and Programmable Read Only Memory</a:t>
            </a:r>
            <a:r>
              <a:rPr lang="en-US" sz="2000" b="1" dirty="0" smtClean="0">
                <a:solidFill>
                  <a:srgbClr val="0070C0"/>
                </a:solidFill>
              </a:rPr>
              <a:t>)</a:t>
            </a:r>
          </a:p>
          <a:p>
            <a:endParaRPr lang="en-US" sz="2000" b="1" dirty="0">
              <a:solidFill>
                <a:srgbClr val="0070C0"/>
              </a:solidFill>
            </a:endParaRPr>
          </a:p>
          <a:p>
            <a:pPr algn="just"/>
            <a:r>
              <a:rPr lang="en-US" sz="2000" dirty="0"/>
              <a:t>EEPROM is programmed and erased electrically. It can be erased and reprogrammed about ten thousand times. Both erasing and programming take about 4 to 10 ms (millisecond). In EEPROM, any location can be selectively erased and programmed. EEPROMs can be erased one byte at a time, rather than erasing the entire chip. Hence, the process of reprogramming is flexible but slow.</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Advantages of ROM</a:t>
            </a:r>
          </a:p>
        </p:txBody>
      </p:sp>
      <p:sp>
        <p:nvSpPr>
          <p:cNvPr id="5" name="Rectangle 4"/>
          <p:cNvSpPr/>
          <p:nvPr/>
        </p:nvSpPr>
        <p:spPr>
          <a:xfrm>
            <a:off x="857224" y="1643050"/>
            <a:ext cx="6715172" cy="3754874"/>
          </a:xfrm>
          <a:prstGeom prst="rect">
            <a:avLst/>
          </a:prstGeom>
        </p:spPr>
        <p:txBody>
          <a:bodyPr wrap="square">
            <a:spAutoFit/>
          </a:bodyPr>
          <a:lstStyle/>
          <a:p>
            <a:r>
              <a:rPr lang="en-US" sz="2800" b="1" dirty="0">
                <a:solidFill>
                  <a:srgbClr val="0070C0"/>
                </a:solidFill>
              </a:rPr>
              <a:t>The advantages of ROM are as follows −</a:t>
            </a:r>
          </a:p>
          <a:p>
            <a:pPr>
              <a:lnSpc>
                <a:spcPct val="150000"/>
              </a:lnSpc>
              <a:buFont typeface="Wingdings" pitchFamily="2" charset="2"/>
              <a:buChar char="Ø"/>
            </a:pPr>
            <a:r>
              <a:rPr lang="en-US" sz="2000" dirty="0"/>
              <a:t>Non-volatile in nature</a:t>
            </a:r>
          </a:p>
          <a:p>
            <a:pPr>
              <a:lnSpc>
                <a:spcPct val="150000"/>
              </a:lnSpc>
              <a:buFont typeface="Wingdings" pitchFamily="2" charset="2"/>
              <a:buChar char="Ø"/>
            </a:pPr>
            <a:r>
              <a:rPr lang="en-US" sz="2000" dirty="0"/>
              <a:t>Cannot be accidentally changed</a:t>
            </a:r>
          </a:p>
          <a:p>
            <a:pPr>
              <a:lnSpc>
                <a:spcPct val="150000"/>
              </a:lnSpc>
              <a:buFont typeface="Wingdings" pitchFamily="2" charset="2"/>
              <a:buChar char="Ø"/>
            </a:pPr>
            <a:r>
              <a:rPr lang="en-US" sz="2000" dirty="0"/>
              <a:t>Cheaper than RAMs</a:t>
            </a:r>
          </a:p>
          <a:p>
            <a:pPr>
              <a:lnSpc>
                <a:spcPct val="150000"/>
              </a:lnSpc>
              <a:buFont typeface="Wingdings" pitchFamily="2" charset="2"/>
              <a:buChar char="Ø"/>
            </a:pPr>
            <a:r>
              <a:rPr lang="en-US" sz="2000" dirty="0"/>
              <a:t>Easy to test</a:t>
            </a:r>
          </a:p>
          <a:p>
            <a:pPr>
              <a:lnSpc>
                <a:spcPct val="150000"/>
              </a:lnSpc>
              <a:buFont typeface="Wingdings" pitchFamily="2" charset="2"/>
              <a:buChar char="Ø"/>
            </a:pPr>
            <a:r>
              <a:rPr lang="en-US" sz="2000" dirty="0"/>
              <a:t>More reliable than RAMs</a:t>
            </a:r>
          </a:p>
          <a:p>
            <a:pPr>
              <a:lnSpc>
                <a:spcPct val="150000"/>
              </a:lnSpc>
              <a:buFont typeface="Wingdings" pitchFamily="2" charset="2"/>
              <a:buChar char="Ø"/>
            </a:pPr>
            <a:r>
              <a:rPr lang="en-US" sz="2000" dirty="0"/>
              <a:t>Static and do not require refreshing</a:t>
            </a:r>
          </a:p>
          <a:p>
            <a:pPr>
              <a:lnSpc>
                <a:spcPct val="150000"/>
              </a:lnSpc>
              <a:buFont typeface="Wingdings" pitchFamily="2" charset="2"/>
              <a:buChar char="Ø"/>
            </a:pPr>
            <a:r>
              <a:rPr lang="en-US" sz="2000" dirty="0"/>
              <a:t>Contents are always known and can be verified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Relationship between Hardware and Software</a:t>
            </a:r>
          </a:p>
        </p:txBody>
      </p:sp>
      <p:sp>
        <p:nvSpPr>
          <p:cNvPr id="4" name="Rectangle 3"/>
          <p:cNvSpPr/>
          <p:nvPr/>
        </p:nvSpPr>
        <p:spPr>
          <a:xfrm>
            <a:off x="642910" y="1643050"/>
            <a:ext cx="7858180" cy="4401205"/>
          </a:xfrm>
          <a:prstGeom prst="rect">
            <a:avLst/>
          </a:prstGeom>
        </p:spPr>
        <p:txBody>
          <a:bodyPr wrap="square">
            <a:spAutoFit/>
          </a:bodyPr>
          <a:lstStyle/>
          <a:p>
            <a:pPr algn="just">
              <a:buFont typeface="Wingdings" pitchFamily="2" charset="2"/>
              <a:buChar char="Ø"/>
            </a:pPr>
            <a:r>
              <a:rPr lang="en-US" sz="2000" dirty="0"/>
              <a:t>Hardware and software are mutually dependent on each other. Both of them must work together to make a computer produce a useful output.</a:t>
            </a:r>
          </a:p>
          <a:p>
            <a:pPr algn="just"/>
            <a:r>
              <a:rPr lang="en-US" sz="2000" dirty="0"/>
              <a:t>Software cannot be utilized without supporting hardware.</a:t>
            </a:r>
          </a:p>
          <a:p>
            <a:pPr algn="just">
              <a:buFont typeface="Wingdings" pitchFamily="2" charset="2"/>
              <a:buChar char="Ø"/>
            </a:pPr>
            <a:r>
              <a:rPr lang="en-US" sz="2000" dirty="0"/>
              <a:t>Hardware without a set of programs to operate upon cannot be utilized and is useless.</a:t>
            </a:r>
          </a:p>
          <a:p>
            <a:pPr algn="just">
              <a:buFont typeface="Wingdings" pitchFamily="2" charset="2"/>
              <a:buChar char="Ø"/>
            </a:pPr>
            <a:r>
              <a:rPr lang="en-US" sz="2000" dirty="0"/>
              <a:t>To get a particular job done on the computer, relevant software should be loaded into the hardware.</a:t>
            </a:r>
          </a:p>
          <a:p>
            <a:pPr algn="just">
              <a:buFont typeface="Wingdings" pitchFamily="2" charset="2"/>
              <a:buChar char="Ø"/>
            </a:pPr>
            <a:r>
              <a:rPr lang="en-US" sz="2000" dirty="0"/>
              <a:t>Hardware is a one-time expense.</a:t>
            </a:r>
          </a:p>
          <a:p>
            <a:pPr algn="just">
              <a:buFont typeface="Wingdings" pitchFamily="2" charset="2"/>
              <a:buChar char="Ø"/>
            </a:pPr>
            <a:r>
              <a:rPr lang="en-US" sz="2000" dirty="0"/>
              <a:t>Software development is very expensive and is a continuing expense.</a:t>
            </a:r>
          </a:p>
          <a:p>
            <a:pPr algn="just">
              <a:buFont typeface="Wingdings" pitchFamily="2" charset="2"/>
              <a:buChar char="Ø"/>
            </a:pPr>
            <a:r>
              <a:rPr lang="en-US" sz="2000" dirty="0"/>
              <a:t>Different software applications can be loaded on a hardware to run different jobs.</a:t>
            </a:r>
          </a:p>
          <a:p>
            <a:pPr algn="just">
              <a:buFont typeface="Wingdings" pitchFamily="2" charset="2"/>
              <a:buChar char="Ø"/>
            </a:pPr>
            <a:r>
              <a:rPr lang="en-US" sz="2000" dirty="0"/>
              <a:t>A software acts as an interface between the user and the hardware.</a:t>
            </a:r>
          </a:p>
          <a:p>
            <a:pPr algn="just"/>
            <a:r>
              <a:rPr lang="en-US" sz="2000" dirty="0"/>
              <a:t>If the hardware is the 'heart' of a computer system, then the software is its 'soul'. Both are complementary to each other.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0"/>
            <a:ext cx="8229600" cy="838200"/>
          </a:xfrm>
        </p:spPr>
        <p:txBody>
          <a:bodyPr/>
          <a:lstStyle/>
          <a:p>
            <a:pPr eaLnBrk="1" hangingPunct="1"/>
            <a:r>
              <a:rPr lang="en-GB" sz="3600" dirty="0" smtClean="0"/>
              <a:t>Memory Hierarch </a:t>
            </a:r>
          </a:p>
        </p:txBody>
      </p:sp>
      <p:pic>
        <p:nvPicPr>
          <p:cNvPr id="22532" name="Picture 5"/>
          <p:cNvPicPr>
            <a:picLocks noChangeAspect="1" noChangeArrowheads="1"/>
          </p:cNvPicPr>
          <p:nvPr/>
        </p:nvPicPr>
        <p:blipFill>
          <a:blip r:embed="rId2"/>
          <a:srcRect/>
          <a:stretch>
            <a:fillRect/>
          </a:stretch>
        </p:blipFill>
        <p:spPr bwMode="auto">
          <a:xfrm>
            <a:off x="762000" y="685800"/>
            <a:ext cx="7848600" cy="5815034"/>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a:t>
            </a:r>
            <a:endParaRPr lang="en-US" dirty="0"/>
          </a:p>
        </p:txBody>
      </p:sp>
      <p:sp>
        <p:nvSpPr>
          <p:cNvPr id="4" name="Rectangle 3"/>
          <p:cNvSpPr/>
          <p:nvPr/>
        </p:nvSpPr>
        <p:spPr>
          <a:xfrm>
            <a:off x="785786" y="1582341"/>
            <a:ext cx="7286676" cy="3785652"/>
          </a:xfrm>
          <a:prstGeom prst="rect">
            <a:avLst/>
          </a:prstGeom>
        </p:spPr>
        <p:txBody>
          <a:bodyPr wrap="square">
            <a:spAutoFit/>
          </a:bodyPr>
          <a:lstStyle/>
          <a:p>
            <a:pPr algn="just"/>
            <a:r>
              <a:rPr lang="en-US" sz="2400" dirty="0"/>
              <a:t>A memory is just like a human brain. It is used to store data and instructions. Computer memory is the storage space in the computer, where data is to be processed and instructions required for processing are stored. The memory is divided into large number of small parts called cells. Each location or cell has a unique address, which varies from zero to memory size minus one. For example, if the computer has 64k words, then this memory unit has 64 * 1024 = 65536 memory locations. The address of these locations varies from 0 to 65535.</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Memory</a:t>
            </a:r>
            <a:endParaRPr lang="en-US" dirty="0"/>
          </a:p>
        </p:txBody>
      </p:sp>
      <p:sp>
        <p:nvSpPr>
          <p:cNvPr id="5" name="Rectangle 4"/>
          <p:cNvSpPr/>
          <p:nvPr/>
        </p:nvSpPr>
        <p:spPr>
          <a:xfrm>
            <a:off x="500034" y="2143116"/>
            <a:ext cx="7215238" cy="3539430"/>
          </a:xfrm>
          <a:prstGeom prst="rect">
            <a:avLst/>
          </a:prstGeom>
        </p:spPr>
        <p:txBody>
          <a:bodyPr wrap="square">
            <a:spAutoFit/>
          </a:bodyPr>
          <a:lstStyle/>
          <a:p>
            <a:r>
              <a:rPr lang="en-US" sz="3200" dirty="0"/>
              <a:t>Memory is primarily of three types −</a:t>
            </a:r>
          </a:p>
          <a:p>
            <a:pPr>
              <a:lnSpc>
                <a:spcPct val="200000"/>
              </a:lnSpc>
              <a:buFont typeface="Wingdings" pitchFamily="2" charset="2"/>
              <a:buChar char="Ø"/>
            </a:pPr>
            <a:r>
              <a:rPr lang="en-US" sz="3200" dirty="0"/>
              <a:t>Cache Memory</a:t>
            </a:r>
          </a:p>
          <a:p>
            <a:pPr>
              <a:lnSpc>
                <a:spcPct val="200000"/>
              </a:lnSpc>
              <a:buFont typeface="Wingdings" pitchFamily="2" charset="2"/>
              <a:buChar char="Ø"/>
            </a:pPr>
            <a:r>
              <a:rPr lang="en-US" sz="3200" dirty="0"/>
              <a:t>Primary Memory/Main Memory</a:t>
            </a:r>
          </a:p>
          <a:p>
            <a:pPr>
              <a:lnSpc>
                <a:spcPct val="200000"/>
              </a:lnSpc>
              <a:buFont typeface="Wingdings" pitchFamily="2" charset="2"/>
              <a:buChar char="Ø"/>
            </a:pPr>
            <a:r>
              <a:rPr lang="en-US" sz="3200" dirty="0"/>
              <a:t>Secondary Memory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Memory</a:t>
            </a:r>
          </a:p>
        </p:txBody>
      </p:sp>
      <p:sp>
        <p:nvSpPr>
          <p:cNvPr id="7" name="Rectangle 6"/>
          <p:cNvSpPr/>
          <p:nvPr/>
        </p:nvSpPr>
        <p:spPr>
          <a:xfrm>
            <a:off x="571472" y="2000240"/>
            <a:ext cx="4572000" cy="4524315"/>
          </a:xfrm>
          <a:prstGeom prst="rect">
            <a:avLst/>
          </a:prstGeom>
        </p:spPr>
        <p:txBody>
          <a:bodyPr>
            <a:spAutoFit/>
          </a:bodyPr>
          <a:lstStyle/>
          <a:p>
            <a:pPr algn="just"/>
            <a:r>
              <a:rPr lang="en-US" sz="2400" dirty="0"/>
              <a:t>Cache memory is a very high speed semiconductor memory which can speed up the CPU. It acts as a buffer between the CPU and the main memory. It is used to hold those parts of data and program which are most frequently used by the CPU. The parts of data and programs are transferred from the disk to cache memory by the operating system, from where the CPU can access them.</a:t>
            </a:r>
          </a:p>
        </p:txBody>
      </p:sp>
      <p:pic>
        <p:nvPicPr>
          <p:cNvPr id="1026" name="Picture 2" descr="Cache Memory"/>
          <p:cNvPicPr>
            <a:picLocks noChangeAspect="1" noChangeArrowheads="1"/>
          </p:cNvPicPr>
          <p:nvPr/>
        </p:nvPicPr>
        <p:blipFill>
          <a:blip r:embed="rId2"/>
          <a:srcRect/>
          <a:stretch>
            <a:fillRect/>
          </a:stretch>
        </p:blipFill>
        <p:spPr bwMode="auto">
          <a:xfrm>
            <a:off x="5357818" y="2214554"/>
            <a:ext cx="3571900" cy="3643338"/>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Advantages</a:t>
            </a:r>
            <a:r>
              <a:rPr lang="en-US" dirty="0"/>
              <a:t> </a:t>
            </a:r>
            <a:r>
              <a:rPr lang="en-US" dirty="0" smtClean="0"/>
              <a:t>and Disadvantage of Cache Memory</a:t>
            </a:r>
            <a:endParaRPr lang="en-US" dirty="0"/>
          </a:p>
        </p:txBody>
      </p:sp>
      <p:sp>
        <p:nvSpPr>
          <p:cNvPr id="7" name="Rectangle 6"/>
          <p:cNvSpPr/>
          <p:nvPr/>
        </p:nvSpPr>
        <p:spPr>
          <a:xfrm>
            <a:off x="571472" y="1714488"/>
            <a:ext cx="7786742" cy="4524315"/>
          </a:xfrm>
          <a:prstGeom prst="rect">
            <a:avLst/>
          </a:prstGeom>
        </p:spPr>
        <p:txBody>
          <a:bodyPr wrap="square">
            <a:spAutoFit/>
          </a:bodyPr>
          <a:lstStyle/>
          <a:p>
            <a:r>
              <a:rPr lang="en-US" sz="2400" b="1" dirty="0"/>
              <a:t>Advantages</a:t>
            </a:r>
          </a:p>
          <a:p>
            <a:r>
              <a:rPr lang="en-US" sz="2400" dirty="0"/>
              <a:t>The advantages of cache memory are as follows −</a:t>
            </a:r>
          </a:p>
          <a:p>
            <a:r>
              <a:rPr lang="en-US" sz="2400" dirty="0"/>
              <a:t>Cache memory is faster than main memory.</a:t>
            </a:r>
          </a:p>
          <a:p>
            <a:r>
              <a:rPr lang="en-US" sz="2400" dirty="0"/>
              <a:t>It consumes less access time as compared to main memory.</a:t>
            </a:r>
          </a:p>
          <a:p>
            <a:r>
              <a:rPr lang="en-US" sz="2400" dirty="0"/>
              <a:t>It stores the program that can be executed within a short period of time.</a:t>
            </a:r>
          </a:p>
          <a:p>
            <a:r>
              <a:rPr lang="en-US" sz="2400" dirty="0"/>
              <a:t>It stores data for temporary use</a:t>
            </a:r>
            <a:r>
              <a:rPr lang="en-US" sz="2400" dirty="0" smtClean="0"/>
              <a:t>.</a:t>
            </a:r>
          </a:p>
          <a:p>
            <a:endParaRPr lang="en-US" sz="2400" dirty="0"/>
          </a:p>
          <a:p>
            <a:r>
              <a:rPr lang="en-US" sz="2400" b="1" dirty="0"/>
              <a:t>Disadvantages</a:t>
            </a:r>
          </a:p>
          <a:p>
            <a:r>
              <a:rPr lang="en-US" sz="2400" dirty="0"/>
              <a:t>The disadvantages of cache memory are as follows −</a:t>
            </a:r>
          </a:p>
          <a:p>
            <a:r>
              <a:rPr lang="en-US" sz="2400" dirty="0"/>
              <a:t>Cache memory has limited capacity.</a:t>
            </a:r>
          </a:p>
          <a:p>
            <a:r>
              <a:rPr lang="en-US" sz="2400" dirty="0"/>
              <a:t>It is very expensive.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Primary  </a:t>
            </a:r>
            <a:r>
              <a:rPr lang="en-US" dirty="0"/>
              <a:t>Memory</a:t>
            </a:r>
          </a:p>
        </p:txBody>
      </p:sp>
      <p:sp>
        <p:nvSpPr>
          <p:cNvPr id="5" name="Rectangle 4"/>
          <p:cNvSpPr/>
          <p:nvPr/>
        </p:nvSpPr>
        <p:spPr>
          <a:xfrm>
            <a:off x="857224" y="1714488"/>
            <a:ext cx="4572000" cy="5078313"/>
          </a:xfrm>
          <a:prstGeom prst="rect">
            <a:avLst/>
          </a:prstGeom>
        </p:spPr>
        <p:txBody>
          <a:bodyPr>
            <a:spAutoFit/>
          </a:bodyPr>
          <a:lstStyle/>
          <a:p>
            <a:pPr algn="just"/>
            <a:r>
              <a:rPr lang="en-US" sz="2400" dirty="0"/>
              <a:t>Primary memory holds only those data and instructions on which the computer is currently working. It has a limited capacity and data is lost when power is switched off. It is generally made up of semiconductor device. These memories are not as fast as registers. The data and instruction required to be processed resides in the main memory. It is divided into two subcategories RAM and ROM.</a:t>
            </a:r>
          </a:p>
          <a:p>
            <a:r>
              <a:rPr lang="en-US" dirty="0" smtClean="0"/>
              <a:t/>
            </a:r>
            <a:br>
              <a:rPr lang="en-US" dirty="0" smtClean="0"/>
            </a:br>
            <a:endParaRPr lang="en-US" dirty="0"/>
          </a:p>
        </p:txBody>
      </p:sp>
      <p:pic>
        <p:nvPicPr>
          <p:cNvPr id="17410" name="Picture 2" descr="Primary Memory"/>
          <p:cNvPicPr>
            <a:picLocks noChangeAspect="1" noChangeArrowheads="1"/>
          </p:cNvPicPr>
          <p:nvPr/>
        </p:nvPicPr>
        <p:blipFill>
          <a:blip r:embed="rId2"/>
          <a:srcRect/>
          <a:stretch>
            <a:fillRect/>
          </a:stretch>
        </p:blipFill>
        <p:spPr bwMode="auto">
          <a:xfrm>
            <a:off x="5929322" y="2071678"/>
            <a:ext cx="2428875" cy="2928958"/>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Characteristics of Main Memory</a:t>
            </a:r>
            <a:br>
              <a:rPr lang="en-US" dirty="0"/>
            </a:br>
            <a:r>
              <a:rPr lang="en-US" dirty="0" smtClean="0"/>
              <a:t> </a:t>
            </a:r>
            <a:endParaRPr lang="en-US" dirty="0"/>
          </a:p>
        </p:txBody>
      </p:sp>
      <p:sp>
        <p:nvSpPr>
          <p:cNvPr id="6" name="Rectangle 5"/>
          <p:cNvSpPr/>
          <p:nvPr/>
        </p:nvSpPr>
        <p:spPr>
          <a:xfrm>
            <a:off x="714348" y="1571612"/>
            <a:ext cx="6643734" cy="4524315"/>
          </a:xfrm>
          <a:prstGeom prst="rect">
            <a:avLst/>
          </a:prstGeom>
        </p:spPr>
        <p:txBody>
          <a:bodyPr wrap="square">
            <a:spAutoFit/>
          </a:bodyPr>
          <a:lstStyle/>
          <a:p>
            <a:pPr>
              <a:lnSpc>
                <a:spcPct val="150000"/>
              </a:lnSpc>
              <a:buFont typeface="Wingdings" pitchFamily="2" charset="2"/>
              <a:buChar char="Ø"/>
            </a:pPr>
            <a:r>
              <a:rPr lang="en-US" sz="2400" dirty="0"/>
              <a:t>These are semiconductor memories.</a:t>
            </a:r>
          </a:p>
          <a:p>
            <a:pPr>
              <a:lnSpc>
                <a:spcPct val="150000"/>
              </a:lnSpc>
              <a:buFont typeface="Wingdings" pitchFamily="2" charset="2"/>
              <a:buChar char="Ø"/>
            </a:pPr>
            <a:r>
              <a:rPr lang="en-US" sz="2400" dirty="0"/>
              <a:t>It is known as the main memory.</a:t>
            </a:r>
          </a:p>
          <a:p>
            <a:pPr>
              <a:lnSpc>
                <a:spcPct val="150000"/>
              </a:lnSpc>
              <a:buFont typeface="Wingdings" pitchFamily="2" charset="2"/>
              <a:buChar char="Ø"/>
            </a:pPr>
            <a:r>
              <a:rPr lang="en-US" sz="2400" dirty="0"/>
              <a:t>Usually volatile memory.</a:t>
            </a:r>
          </a:p>
          <a:p>
            <a:pPr>
              <a:lnSpc>
                <a:spcPct val="150000"/>
              </a:lnSpc>
              <a:buFont typeface="Wingdings" pitchFamily="2" charset="2"/>
              <a:buChar char="Ø"/>
            </a:pPr>
            <a:r>
              <a:rPr lang="en-US" sz="2400" dirty="0"/>
              <a:t>Data is lost in case power is switched off.</a:t>
            </a:r>
          </a:p>
          <a:p>
            <a:pPr>
              <a:lnSpc>
                <a:spcPct val="150000"/>
              </a:lnSpc>
              <a:buFont typeface="Wingdings" pitchFamily="2" charset="2"/>
              <a:buChar char="Ø"/>
            </a:pPr>
            <a:r>
              <a:rPr lang="en-US" sz="2400" dirty="0"/>
              <a:t>It is the working memory of the computer.</a:t>
            </a:r>
          </a:p>
          <a:p>
            <a:pPr>
              <a:lnSpc>
                <a:spcPct val="150000"/>
              </a:lnSpc>
              <a:buFont typeface="Wingdings" pitchFamily="2" charset="2"/>
              <a:buChar char="Ø"/>
            </a:pPr>
            <a:r>
              <a:rPr lang="en-US" sz="2400" dirty="0"/>
              <a:t>Faster than secondary memories.</a:t>
            </a:r>
          </a:p>
          <a:p>
            <a:pPr>
              <a:lnSpc>
                <a:spcPct val="150000"/>
              </a:lnSpc>
              <a:buFont typeface="Wingdings" pitchFamily="2" charset="2"/>
              <a:buChar char="Ø"/>
            </a:pPr>
            <a:r>
              <a:rPr lang="en-US" sz="2400" dirty="0"/>
              <a:t>A computer cannot run without the primary memory.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Secondary Memory</a:t>
            </a:r>
            <a:br>
              <a:rPr lang="en-US" dirty="0"/>
            </a:br>
            <a:r>
              <a:rPr lang="en-US" dirty="0"/>
              <a:t/>
            </a:r>
            <a:br>
              <a:rPr lang="en-US" dirty="0"/>
            </a:br>
            <a:r>
              <a:rPr lang="en-US" dirty="0" smtClean="0"/>
              <a:t> </a:t>
            </a:r>
            <a:endParaRPr lang="en-US" dirty="0"/>
          </a:p>
        </p:txBody>
      </p:sp>
      <p:sp>
        <p:nvSpPr>
          <p:cNvPr id="4" name="Rectangle 3"/>
          <p:cNvSpPr/>
          <p:nvPr/>
        </p:nvSpPr>
        <p:spPr>
          <a:xfrm>
            <a:off x="500034" y="1428736"/>
            <a:ext cx="4572000" cy="4893647"/>
          </a:xfrm>
          <a:prstGeom prst="rect">
            <a:avLst/>
          </a:prstGeom>
        </p:spPr>
        <p:txBody>
          <a:bodyPr>
            <a:spAutoFit/>
          </a:bodyPr>
          <a:lstStyle/>
          <a:p>
            <a:pPr algn="just"/>
            <a:r>
              <a:rPr lang="en-US" sz="2400" dirty="0"/>
              <a:t>This type of memory is also known as external memory or non-volatile. It is slower than the main memory. These are used for storing data/information permanently. CPU directly does not access these memories, instead they are accessed via input-output routines. The contents of secondary memories are first transferred to the main memory, and then the CPU can access it. For example, disk, CD-ROM, DVD, etc.</a:t>
            </a:r>
          </a:p>
        </p:txBody>
      </p:sp>
      <p:pic>
        <p:nvPicPr>
          <p:cNvPr id="19458" name="Picture 2" descr="Secondar Memory"/>
          <p:cNvPicPr>
            <a:picLocks noChangeAspect="1" noChangeArrowheads="1"/>
          </p:cNvPicPr>
          <p:nvPr/>
        </p:nvPicPr>
        <p:blipFill>
          <a:blip r:embed="rId2"/>
          <a:srcRect/>
          <a:stretch>
            <a:fillRect/>
          </a:stretch>
        </p:blipFill>
        <p:spPr bwMode="auto">
          <a:xfrm>
            <a:off x="5429256" y="2214554"/>
            <a:ext cx="3337819" cy="250033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Characteristics of Secondary Memory</a:t>
            </a:r>
            <a:br>
              <a:rPr lang="en-US" dirty="0"/>
            </a:br>
            <a:r>
              <a:rPr lang="en-US" dirty="0"/>
              <a:t/>
            </a:r>
            <a:br>
              <a:rPr lang="en-US" dirty="0"/>
            </a:br>
            <a:r>
              <a:rPr lang="en-US" dirty="0" smtClean="0"/>
              <a:t> </a:t>
            </a:r>
            <a:endParaRPr lang="en-US" dirty="0"/>
          </a:p>
        </p:txBody>
      </p:sp>
      <p:sp>
        <p:nvSpPr>
          <p:cNvPr id="5" name="Rectangle 4"/>
          <p:cNvSpPr/>
          <p:nvPr/>
        </p:nvSpPr>
        <p:spPr>
          <a:xfrm>
            <a:off x="571472" y="1428736"/>
            <a:ext cx="7072362" cy="4524315"/>
          </a:xfrm>
          <a:prstGeom prst="rect">
            <a:avLst/>
          </a:prstGeom>
        </p:spPr>
        <p:txBody>
          <a:bodyPr wrap="square">
            <a:spAutoFit/>
          </a:bodyPr>
          <a:lstStyle/>
          <a:p>
            <a:pPr>
              <a:lnSpc>
                <a:spcPct val="150000"/>
              </a:lnSpc>
              <a:buFont typeface="Wingdings" pitchFamily="2" charset="2"/>
              <a:buChar char="Ø"/>
            </a:pPr>
            <a:r>
              <a:rPr lang="en-US" sz="2400" dirty="0"/>
              <a:t>These are magnetic and optical memories.</a:t>
            </a:r>
          </a:p>
          <a:p>
            <a:pPr>
              <a:lnSpc>
                <a:spcPct val="150000"/>
              </a:lnSpc>
              <a:buFont typeface="Wingdings" pitchFamily="2" charset="2"/>
              <a:buChar char="Ø"/>
            </a:pPr>
            <a:r>
              <a:rPr lang="en-US" sz="2400" dirty="0"/>
              <a:t>It is known as the backup memory.</a:t>
            </a:r>
          </a:p>
          <a:p>
            <a:pPr>
              <a:lnSpc>
                <a:spcPct val="150000"/>
              </a:lnSpc>
              <a:buFont typeface="Wingdings" pitchFamily="2" charset="2"/>
              <a:buChar char="Ø"/>
            </a:pPr>
            <a:r>
              <a:rPr lang="en-US" sz="2400" dirty="0"/>
              <a:t>It is a non-volatile memory.</a:t>
            </a:r>
          </a:p>
          <a:p>
            <a:pPr>
              <a:lnSpc>
                <a:spcPct val="150000"/>
              </a:lnSpc>
              <a:buFont typeface="Wingdings" pitchFamily="2" charset="2"/>
              <a:buChar char="Ø"/>
            </a:pPr>
            <a:r>
              <a:rPr lang="en-US" sz="2400" dirty="0"/>
              <a:t>Data is permanently stored even if power is switched off.</a:t>
            </a:r>
          </a:p>
          <a:p>
            <a:pPr>
              <a:lnSpc>
                <a:spcPct val="150000"/>
              </a:lnSpc>
              <a:buFont typeface="Wingdings" pitchFamily="2" charset="2"/>
              <a:buChar char="Ø"/>
            </a:pPr>
            <a:r>
              <a:rPr lang="en-US" sz="2400" dirty="0"/>
              <a:t>It is used for storage of data in a computer.</a:t>
            </a:r>
          </a:p>
          <a:p>
            <a:pPr>
              <a:lnSpc>
                <a:spcPct val="150000"/>
              </a:lnSpc>
              <a:buFont typeface="Wingdings" pitchFamily="2" charset="2"/>
              <a:buChar char="Ø"/>
            </a:pPr>
            <a:r>
              <a:rPr lang="en-US" sz="2400" dirty="0"/>
              <a:t>Computer may run without the secondary memory.</a:t>
            </a:r>
          </a:p>
          <a:p>
            <a:pPr>
              <a:lnSpc>
                <a:spcPct val="150000"/>
              </a:lnSpc>
              <a:buFont typeface="Wingdings" pitchFamily="2" charset="2"/>
              <a:buChar char="Ø"/>
            </a:pPr>
            <a:r>
              <a:rPr lang="en-US" sz="2400" dirty="0"/>
              <a:t>Slower than primary memories.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TotalTime>
  <Words>1237</Words>
  <Application>Microsoft Office PowerPoint</Application>
  <PresentationFormat>On-screen Show (4:3)</PresentationFormat>
  <Paragraphs>108</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Computer Memory</vt:lpstr>
      <vt:lpstr>Memory</vt:lpstr>
      <vt:lpstr>Types of Memory</vt:lpstr>
      <vt:lpstr>Cache Memory</vt:lpstr>
      <vt:lpstr>Advantages and Disadvantage of Cache Memory</vt:lpstr>
      <vt:lpstr>Primary  Memory</vt:lpstr>
      <vt:lpstr>Characteristics of Main Memory  </vt:lpstr>
      <vt:lpstr>Secondary Memory   </vt:lpstr>
      <vt:lpstr>Characteristics of Secondary Memory   </vt:lpstr>
      <vt:lpstr>RAM  </vt:lpstr>
      <vt:lpstr>Types RAM  </vt:lpstr>
      <vt:lpstr>Static RAM (SRAM)  </vt:lpstr>
      <vt:lpstr>Dynamic RAM (DRAM)  </vt:lpstr>
      <vt:lpstr>ROM</vt:lpstr>
      <vt:lpstr>Types of ROM</vt:lpstr>
      <vt:lpstr>Types of ROM</vt:lpstr>
      <vt:lpstr>Advantages of ROM</vt:lpstr>
      <vt:lpstr>Relationship between Hardware and Software</vt:lpstr>
      <vt:lpstr>Memory Hierarch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Memory</dc:title>
  <dc:creator>BHANU PRATAP</dc:creator>
  <cp:lastModifiedBy>vetu</cp:lastModifiedBy>
  <cp:revision>5</cp:revision>
  <dcterms:created xsi:type="dcterms:W3CDTF">2021-04-08T04:27:17Z</dcterms:created>
  <dcterms:modified xsi:type="dcterms:W3CDTF">2021-06-01T16:59:05Z</dcterms:modified>
</cp:coreProperties>
</file>