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2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3" r:id="rId21"/>
    <p:sldId id="264" r:id="rId22"/>
    <p:sldId id="276" r:id="rId23"/>
    <p:sldId id="265" r:id="rId24"/>
    <p:sldId id="291" r:id="rId25"/>
    <p:sldId id="266" r:id="rId26"/>
    <p:sldId id="267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2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3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2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2475F-6C50-4A57-8B5D-B5011A8F457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04D96-6B11-49E5-B1D4-8F0164EC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09A-91C8-8C7D-AE0F-41806E5C2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Insurance Premium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3CCD7-B3F0-2856-A9F4-26F00E25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Raja Vignesh P</a:t>
            </a:r>
          </a:p>
        </p:txBody>
      </p:sp>
    </p:spTree>
    <p:extLst>
      <p:ext uri="{BB962C8B-B14F-4D97-AF65-F5344CB8AC3E}">
        <p14:creationId xmlns:p14="http://schemas.microsoft.com/office/powerpoint/2010/main" val="418788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7B8-ECD7-1BCF-A554-0FFE0A9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35"/>
            <a:ext cx="10515600" cy="104221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Insights for Uni variant 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8A5B-F1A3-4275-F629-ADFCAACC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4735"/>
            <a:ext cx="10842523" cy="52822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4.Children Count Impact: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individuals do not have children, with significant counts for 0 children. The distribution shows decreasing counts as the number of children increases, indicating a potential influence of family size on insurance premium predictions.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5.Diabetic and Smoker Analysis: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notable differences between diabetic and non-diabetic individuals, as well as between smokers and non-smokers. These factors can significantly impact health risks and, consequently, insurance premium calculations.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6.Gender and Region Representation: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is balanced, with no significant differences between males and females. In contrast, the region distribution varies,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highest count, followed by Northwest, Southwest,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regional differences may reflect varying healthcare costs and lifestyle factors affecting premium predictions.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7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7B8-ECD7-1BCF-A554-0FFE0A9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08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Insights for Uni variant 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8A5B-F1A3-4275-F629-ADFCAACC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1548"/>
            <a:ext cx="10842523" cy="509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7.Claims Amount Distribution: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claims amount distribution shows that a majority of individuals have claims between 5000-20000, with a small percentage having claims above 35000. This insight can guide risk assessment and pricing strategies for insurance companies based on claim patterns and amounts.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9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31515" cy="530225"/>
          </a:xfrm>
        </p:spPr>
        <p:txBody>
          <a:bodyPr>
            <a:normAutofit/>
          </a:bodyPr>
          <a:lstStyle/>
          <a:p>
            <a:r>
              <a:rPr lang="en-IN" dirty="0"/>
              <a:t>Age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58987D-D299-A48C-96BB-A87EFF5C87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r="584"/>
          <a:stretch/>
        </p:blipFill>
        <p:spPr>
          <a:xfrm>
            <a:off x="6705600" y="1041400"/>
            <a:ext cx="4646614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vs. Claim Amount Distribution: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claim amounts (0-20000) are represented across all age groups, indicating frequent claims in this lower range.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between 20000 and 50000 show relatively fewer data points, suggesting fewer claims in this mid-range category.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Observations for Higher Claim Amounts: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claim amounts (e.g., 60000) are primarily associated with specific age groups: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individuals aged 30.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individual aged 37.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individual aged 59.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0225"/>
          </a:xfrm>
        </p:spPr>
        <p:txBody>
          <a:bodyPr>
            <a:normAutofit/>
          </a:bodyPr>
          <a:lstStyle/>
          <a:p>
            <a:r>
              <a:rPr lang="en-IN" dirty="0"/>
              <a:t>Gender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A914D9F-4006-69CF-1F1C-0128172A46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836"/>
          <a:stretch/>
        </p:blipFill>
        <p:spPr>
          <a:xfrm>
            <a:off x="6961239" y="1041400"/>
            <a:ext cx="4390975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vs. Claim Amount Distribution: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shows an equal distribution of data points (scatter dots) for both males and females across different claim amounts.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amounts ranging from 0 to 50000 exhibit a high concentration of both male and female claimants, indicating frequent claims within this range for both genders.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for Higher Claim Amounts: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claim amounts near 60000: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male claimants.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female claimants.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6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757657" cy="530225"/>
          </a:xfrm>
        </p:spPr>
        <p:txBody>
          <a:bodyPr>
            <a:normAutofit/>
          </a:bodyPr>
          <a:lstStyle/>
          <a:p>
            <a:r>
              <a:rPr lang="en-IN" dirty="0"/>
              <a:t>BMI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81710F-BD4E-129B-78B1-C459664EC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1633" r="-723" b="-1633"/>
          <a:stretch/>
        </p:blipFill>
        <p:spPr>
          <a:xfrm>
            <a:off x="6705600" y="1041400"/>
            <a:ext cx="4646613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BMI range of 20-40, there are notably high dots clustered around claim amounts from 0 to 15000, suggesting frequent claims within this lower claim amount range for individuals with BMI between 20 and 40.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indicates that claimants predominantly have a BMI between 30 and 40, suggesting a correlation between higher claim amounts and BMI in this range.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the claim amount of 60000, the BMI values observed are 30, 35, and 38, indicating specific BMI values associated with higher claim amounts in this range.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1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4302" cy="530225"/>
          </a:xfrm>
        </p:spPr>
        <p:txBody>
          <a:bodyPr>
            <a:normAutofit/>
          </a:bodyPr>
          <a:lstStyle/>
          <a:p>
            <a:r>
              <a:rPr lang="en-IN" dirty="0"/>
              <a:t>Blood pressure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1707120-CB86-DFCB-7113-BF7BDF8F89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2282" r="1689" b="-1"/>
          <a:stretch/>
        </p:blipFill>
        <p:spPr>
          <a:xfrm>
            <a:off x="6990735" y="1150374"/>
            <a:ext cx="4361478" cy="46662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values between 80 and 100 are associated with a higher concentration of claims in the range of 0 to 10000, indicating frequent claims among individuals with this BP range and lower claim amounts.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claim amounts between 10000 and 20000, blood pressure values range from 80 to 110, suggesting a broader range of BP values associated with mid-range claim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values above 110 are linked with claim amounts ranging from 30000 to 50000, indicating higher claim amounts for individuals with elevated BP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levels.unts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88830" cy="530225"/>
          </a:xfrm>
        </p:spPr>
        <p:txBody>
          <a:bodyPr>
            <a:normAutofit/>
          </a:bodyPr>
          <a:lstStyle/>
          <a:p>
            <a:r>
              <a:rPr lang="en-IN" dirty="0"/>
              <a:t>Diabetic 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5059CA-6A12-E55B-135D-83BFBA6097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t="3311" r="227"/>
          <a:stretch/>
        </p:blipFill>
        <p:spPr>
          <a:xfrm>
            <a:off x="7108723" y="1199534"/>
            <a:ext cx="4243490" cy="46170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dataset, there are approximately 600 diabetic individuals and around 700 non-diabetic individuals.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diabetic and non-diabetic individuals have claim amounts ranging from 0 to 50000.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individuals tend to have higher claim amounts, including claims above 60000.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Non-diabetic individuals generally have claim amounts up to a maximum of 60000.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0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0225"/>
          </a:xfrm>
        </p:spPr>
        <p:txBody>
          <a:bodyPr>
            <a:normAutofit/>
          </a:bodyPr>
          <a:lstStyle/>
          <a:p>
            <a:r>
              <a:rPr lang="en-IN" dirty="0"/>
              <a:t>Children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7D28D1-2AD0-21C1-196F-2A309F14CE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1530"/>
          <a:stretch/>
        </p:blipFill>
        <p:spPr>
          <a:xfrm>
            <a:off x="6833420" y="1041400"/>
            <a:ext cx="4518793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528745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0 children tend to have higher claim amounts, with claims ranging from 0 to 65000.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1 child have claim amounts up to 58000.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2 children have claim amounts up to 50000.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3 children have claim amounts up to 49000, with one exception having a claim amount of 60000.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4 children have claim amounts up to 40000.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5 children have claim amounts up to 20000, indicating lower claim amounts for larger families.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1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88830" cy="530225"/>
          </a:xfrm>
        </p:spPr>
        <p:txBody>
          <a:bodyPr>
            <a:normAutofit/>
          </a:bodyPr>
          <a:lstStyle/>
          <a:p>
            <a:r>
              <a:rPr lang="en-IN" dirty="0"/>
              <a:t>Smoker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CE4A75-73D4-61F1-CD27-0C60A1C620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r="-2294"/>
          <a:stretch/>
        </p:blipFill>
        <p:spPr>
          <a:xfrm>
            <a:off x="6514742" y="1101726"/>
            <a:ext cx="4837471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Smokers tend to have higher claim amounts, ranging from 10000 to 65000.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Non-smokers have lower claim amounts, generally up to 38000, with the majority of claims below 35000.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Smokers have higher claim amounts compared to non-smokers, with a wider range of claim values observed among smokers.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1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7579-F3E9-3F65-EF84-26D09BB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33193" cy="608268"/>
          </a:xfrm>
        </p:spPr>
        <p:txBody>
          <a:bodyPr>
            <a:normAutofit/>
          </a:bodyPr>
          <a:lstStyle/>
          <a:p>
            <a:r>
              <a:rPr lang="en-IN" dirty="0"/>
              <a:t>Region vs claim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51588F-472D-BC14-0454-D267DDE780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r="3302" b="-2381"/>
          <a:stretch/>
        </p:blipFill>
        <p:spPr>
          <a:xfrm>
            <a:off x="6764594" y="1065468"/>
            <a:ext cx="458761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B88F-B02C-E1AA-6952-F834B42F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5688831" cy="487362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regions (Southeast, Northwest, Southwest, Northeast) show a similar distribution of data points (high dots) across various claim amounts.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claim amounts across regions are clustered around 50000, indicating a common claim amount trend across different regions.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observations for higher claim amounts in each region: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Southeast: One individual claimed 58000.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Northwest: Two individuals claimed above 55000.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Southwest: Two individuals claimed above 60000.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Northeast: Two individuals claimed above 50000.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 struggle to accurately price policies, leading to potential losses due to underpricing or customer dissatisfaction due to overpricing. The lack of a reliable predictive model hinders the ability to determine fair and competitive premiums, resulting in inefficient risk management and lost business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7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30D2-ED38-9BF5-6AF6-007A5D52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51D2-22D0-0FB9-C1B1-56948BB1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applied to each categorical column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transform object-type data into numerical representations.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unnecessary 'Index' and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columns were dropped from the dataset as they do not contribute to the model training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was performed to identify and retain the most relevant features that significantly influence insurance premiums, enhancing the model's predictive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7DB4-ED98-C853-613B-BAEE89DE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948"/>
            <a:ext cx="10515600" cy="884904"/>
          </a:xfrm>
        </p:spPr>
        <p:txBody>
          <a:bodyPr/>
          <a:lstStyle/>
          <a:p>
            <a:pPr algn="ctr"/>
            <a:r>
              <a:rPr lang="en-IN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0D15-4D0F-6944-B3E5-102E6F65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1268361"/>
            <a:ext cx="10586884" cy="48079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for Continuous Target Variable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target column 'claim' is a continuous variable, linear regression is an     appropriate choice for modeling the relationship between the predictor variables and the insurance premiums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Testing Sets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preprocessed dataset should be split into training and testing sets to evaluate the model's performance and prevent overfitting.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practice is to use 80% of the data for training and 20% for testing.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8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7DB4-ED98-C853-613B-BAEE89DE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774"/>
            <a:ext cx="10515600" cy="81607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Model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0D15-4D0F-6944-B3E5-102E6F65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35" y="1229032"/>
            <a:ext cx="11162071" cy="49357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Linear Regression Model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appropriate library or framework, such as scikit-learn in Python, to implement the linear regression model.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the training set, allowing it to learn the relationships between the predictor variables and the target variable.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Model Performance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model's performance using appropriate metrics such as R-squared, adjusted R-squared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metrics will help determine the model's accuracy in predicting insurance premiums.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0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D955-98A5-399E-F2C3-253F062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35"/>
            <a:ext cx="10515600" cy="2192593"/>
          </a:xfrm>
        </p:spPr>
        <p:txBody>
          <a:bodyPr/>
          <a:lstStyle/>
          <a:p>
            <a:pPr algn="ctr"/>
            <a:r>
              <a:rPr lang="en-IN" dirty="0"/>
              <a:t>Validation &amp; </a:t>
            </a:r>
            <a:r>
              <a:rPr lang="en-IN" dirty="0" err="1"/>
              <a:t>comparision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5D4-6F6B-6BD6-605F-F7890461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9"/>
            <a:ext cx="10515600" cy="509541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Regression Models: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R2 Score: 0.7271, Adjusted R2 Score: 0.7216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R2 Score: 0.7071, Adjusted R2 Score: 0.6701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R2 Score: 0.7271, Adjusted R2 Score: 0.7215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R2 Score: 0.7263, Adjusted R2 Score: 0.7207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 Regression: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R2 Score: 0.4285, Adjusted R2 Score: 0.4169</a:t>
            </a:r>
          </a:p>
        </p:txBody>
      </p:sp>
    </p:spTree>
    <p:extLst>
      <p:ext uri="{BB962C8B-B14F-4D97-AF65-F5344CB8AC3E}">
        <p14:creationId xmlns:p14="http://schemas.microsoft.com/office/powerpoint/2010/main" val="2429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D955-98A5-399E-F2C3-253F062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9768"/>
            <a:ext cx="10380406" cy="2821857"/>
          </a:xfrm>
        </p:spPr>
        <p:txBody>
          <a:bodyPr/>
          <a:lstStyle/>
          <a:p>
            <a:pPr algn="ctr"/>
            <a:r>
              <a:rPr lang="en-IN" dirty="0"/>
              <a:t>Validation &amp; </a:t>
            </a:r>
            <a:r>
              <a:rPr lang="en-IN" dirty="0" err="1"/>
              <a:t>comparision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5D4-6F6B-6BD6-605F-F7890461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16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and Linear Regression perform similarly with the highest R2 scores and adjusted R2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closely follows with slightly lower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shows good performance but slightly lower than linear-based models.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 Regression lags behind with the lowest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choose Linear Regression algorithm for this insurance premiums prediction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8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D14B-927D-40F6-8542-5F4C49A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166F-601E-0A89-D239-08216B77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" y="2684206"/>
            <a:ext cx="9479597" cy="2808655"/>
          </a:xfrm>
        </p:spPr>
      </p:pic>
    </p:spTree>
    <p:extLst>
      <p:ext uri="{BB962C8B-B14F-4D97-AF65-F5344CB8AC3E}">
        <p14:creationId xmlns:p14="http://schemas.microsoft.com/office/powerpoint/2010/main" val="339074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F382-74A9-33BB-01F7-35C7FE47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1AEF-EEF5-3F0A-16EC-DBC32DF6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marketing campaigns tailored to the South East region, highlighting insurance products and benefits that resonate with local demographics and needs.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specialized policies or incentives for individuals with diabetes, high blood pressure, and smokers, addressing their specific health concerns and risk factors.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targeted promotions for individuals with 0 children and BMI values between 20-40, emphasizing tailored coverage options and competitive premiums.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F382-74A9-33BB-01F7-35C7FE47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1AEF-EEF5-3F0A-16EC-DBC32DF6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942"/>
            <a:ext cx="10360742" cy="42868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proactive wellness programs and health initiatives to promote preventive care and healthier lifestyles among policyholders.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transparency in policy terms and pricing, ensuring customers understand the value they receive and the factors influencing their premiums.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risk assessment and coverage recommendations based on individual profiles, empowering customers to make informed decisions.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efficient claims processing and responsive customer support, ensuring a seamless experience during policy management and claims.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analyze customer feedback and data insights to refine product offerings, pricing strategies, and service delivery, aligning with evolving customer expectations and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F382-74A9-33BB-01F7-35C7FE47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9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will using linear regression for estimating insurance premiums is a valid approach but may have limitations in capturing complex relationships and nonlinear patterns present in insurance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accurately estimate insurance premiums based on individual risk factors and market trends, enhancing pricing precision and optimizing risk management strategies for insurance companies.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599" cy="16906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09"/>
            <a:ext cx="10695039" cy="474145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Python: The primary programming language for data preprocessing, modeling, and analysis.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Pandas: For data manipulation and preprocessing tasks, such as handling missing values, encoding categorical variables, and preparing data for modeling</a:t>
            </a:r>
            <a:r>
              <a:rPr lang="en-US" sz="2400" dirty="0">
                <a:solidFill>
                  <a:srgbClr val="13343B"/>
                </a:solidFill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: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Basic model for estimating insurance premiums.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A comprehensive library for machine learning in Python, providing tools for model training, evaluation, and preprocessing (e.g., train-test split, feature scaling, model selection).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Seaborn and Matplotlib: For data visualization, including creating plots and charts to explore data distributions, relationships, and model evaluation.</a:t>
            </a:r>
          </a:p>
          <a:p>
            <a:pPr algn="just"/>
            <a:r>
              <a:rPr lang="en-US" sz="24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IDEs (PyCharm, VS Code): Interactive environments for code development, experimentation, and documentation of results.</a:t>
            </a:r>
          </a:p>
          <a:p>
            <a:endParaRPr lang="en-US" sz="24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599" cy="16906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9974"/>
            <a:ext cx="10665542" cy="441698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Pricing Accuracy: By accurately estimating insurance premiums using advanced models, companies can avoid underpricing and overpricing, leading to better profitability.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Risk Management: Predictive models help identify high-risk customers and claims, allowing insurers to take proactive measures to mitigate risks and reduce losses.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 Automated processes and accurate risk assessment lead to cost savings, ultimately contributing to higher profit margins.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strategies with the aid of predictive modeling can contribute to increasing profit percentages in the insurance industry.</a:t>
            </a:r>
          </a:p>
          <a:p>
            <a:pPr algn="just"/>
            <a:endParaRPr lang="en-US" sz="24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2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599" cy="16906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974"/>
            <a:ext cx="10645877" cy="44169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The dataset for the project on Insurance Claim Analysis: Demographic and Health was obtained from Kaggle, a platform known for hosting various datasets and machine learning projects.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11 columns in total.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Column Names : index, Patient ID, age, gender, </a:t>
            </a:r>
            <a:r>
              <a:rPr lang="en-IN" sz="24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IN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blood pressure, diabetic, children, smoker, region, claim.</a:t>
            </a:r>
            <a:endParaRPr lang="en-US" sz="24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Columns: age, </a:t>
            </a:r>
            <a:r>
              <a:rPr lang="en-US" sz="24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blood pressure, children, claim (5 columns)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Columns: gender, diabetic, smoker, region (4 columns)</a:t>
            </a:r>
          </a:p>
          <a:p>
            <a:pPr algn="just"/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Mixed Columns: Patient ID (contains numerical values but likely serves as an identifier rather than a continuous variable)</a:t>
            </a:r>
          </a:p>
        </p:txBody>
      </p:sp>
    </p:spTree>
    <p:extLst>
      <p:ext uri="{BB962C8B-B14F-4D97-AF65-F5344CB8AC3E}">
        <p14:creationId xmlns:p14="http://schemas.microsoft.com/office/powerpoint/2010/main" val="11315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F2F-5D9A-7119-D143-85F11436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599" cy="16906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3DA-AE34-31C5-BC7A-B9F6002C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09"/>
            <a:ext cx="10783529" cy="474145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initially had missing values in the 'age' and 'region' columns, with 5 missing values in 'age' and 3 missing values in 'region'.</a:t>
            </a:r>
          </a:p>
          <a:p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missing values were handled by replacing them with the mean of the 'age' column and the most frequent value (mode) in the 'region' column, respectively.</a:t>
            </a:r>
          </a:p>
          <a:p>
            <a:r>
              <a:rPr lang="en-US" sz="2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After handling missing values, the dataset was left with no missing values, ensuring data integrity and preparing it for further analysis and modeling.</a:t>
            </a:r>
          </a:p>
          <a:p>
            <a:endParaRPr lang="en-US" sz="24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0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7B8-ECD7-1BCF-A554-0FFE0A9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4465"/>
            <a:ext cx="10515600" cy="108154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Uni variant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AF126-C1F3-F296-E096-7A094D675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491613"/>
            <a:ext cx="11322973" cy="5968181"/>
          </a:xfrm>
        </p:spPr>
      </p:pic>
    </p:spTree>
    <p:extLst>
      <p:ext uri="{BB962C8B-B14F-4D97-AF65-F5344CB8AC3E}">
        <p14:creationId xmlns:p14="http://schemas.microsoft.com/office/powerpoint/2010/main" val="11150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7B8-ECD7-1BCF-A554-0FFE0A9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5973"/>
            <a:ext cx="10515600" cy="99305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Insights for Uni variant 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8A5B-F1A3-4275-F629-ADFCAACC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2891"/>
            <a:ext cx="10754033" cy="51740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1.Age Distribution: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distribution follows a normal pattern, with peaks in the 32-35 and 43-46 age groups and a lower count in the 50-54 age group. This suggests a diverse age representation in the dataset, potentially impacting insurance premium predictions based on age demographics.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2.BMI Variation: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BMI distribution is right-skewed, with a high count around the value of 30. This concentration indicates a significant presence of individuals with a BMI of 30, which could influence premium estimations based on BMI-related health factors.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3.Blood Pressure Profile: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pressure distribution does not exhibit a normal pattern, with a majority of individuals having blood pressure in the 80-100 range. Fewer individuals fall in the 110-140 blood pressure range, highlighting potential health considerations that may affect insurance premiums.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0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1487</TotalTime>
  <Words>2157</Words>
  <Application>Microsoft Office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Garamond</vt:lpstr>
      <vt:lpstr>Times New Roman</vt:lpstr>
      <vt:lpstr>Organic</vt:lpstr>
      <vt:lpstr>Insurance Premium Prediction</vt:lpstr>
      <vt:lpstr>Problem Statement </vt:lpstr>
      <vt:lpstr>Solution</vt:lpstr>
      <vt:lpstr>Technologies used </vt:lpstr>
      <vt:lpstr>Benefits</vt:lpstr>
      <vt:lpstr>Data Collection</vt:lpstr>
      <vt:lpstr>Data Cleaning</vt:lpstr>
      <vt:lpstr>Uni variant analysis </vt:lpstr>
      <vt:lpstr>Insights for Uni variant analysis </vt:lpstr>
      <vt:lpstr>Insights for Uni variant analysis </vt:lpstr>
      <vt:lpstr>Insights for Uni variant analysis </vt:lpstr>
      <vt:lpstr>Age vs claim</vt:lpstr>
      <vt:lpstr>Gender vs claim</vt:lpstr>
      <vt:lpstr>BMI vs claim</vt:lpstr>
      <vt:lpstr>Blood pressure vs claim</vt:lpstr>
      <vt:lpstr>Diabetic  vs claim</vt:lpstr>
      <vt:lpstr>Children vs claim</vt:lpstr>
      <vt:lpstr>Smoker vs claim</vt:lpstr>
      <vt:lpstr>Region vs claim</vt:lpstr>
      <vt:lpstr>Data Preprocessing</vt:lpstr>
      <vt:lpstr>Model Training </vt:lpstr>
      <vt:lpstr>Model Training </vt:lpstr>
      <vt:lpstr>Validation &amp; comparision</vt:lpstr>
      <vt:lpstr>Validation &amp; comparision</vt:lpstr>
      <vt:lpstr>Prediction </vt:lpstr>
      <vt:lpstr>Prescriptive analysis</vt:lpstr>
      <vt:lpstr>Prescriptive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RAJA VIGNESH P</dc:creator>
  <cp:lastModifiedBy>RAJA VIGNESH P</cp:lastModifiedBy>
  <cp:revision>7</cp:revision>
  <dcterms:created xsi:type="dcterms:W3CDTF">2024-05-10T04:32:33Z</dcterms:created>
  <dcterms:modified xsi:type="dcterms:W3CDTF">2024-06-02T17:50:18Z</dcterms:modified>
</cp:coreProperties>
</file>