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68" r:id="rId4"/>
    <p:sldId id="269" r:id="rId5"/>
    <p:sldId id="293" r:id="rId6"/>
    <p:sldId id="294" r:id="rId7"/>
    <p:sldId id="311" r:id="rId8"/>
    <p:sldId id="295" r:id="rId9"/>
    <p:sldId id="283" r:id="rId10"/>
    <p:sldId id="296" r:id="rId11"/>
    <p:sldId id="298" r:id="rId12"/>
    <p:sldId id="297" r:id="rId13"/>
    <p:sldId id="299" r:id="rId14"/>
    <p:sldId id="302" r:id="rId15"/>
    <p:sldId id="303" r:id="rId16"/>
    <p:sldId id="300" r:id="rId17"/>
    <p:sldId id="304" r:id="rId18"/>
    <p:sldId id="301" r:id="rId19"/>
    <p:sldId id="263" r:id="rId20"/>
    <p:sldId id="264" r:id="rId21"/>
    <p:sldId id="305" r:id="rId22"/>
    <p:sldId id="306" r:id="rId23"/>
    <p:sldId id="266" r:id="rId24"/>
    <p:sldId id="307" r:id="rId25"/>
    <p:sldId id="267" r:id="rId26"/>
    <p:sldId id="308" r:id="rId27"/>
    <p:sldId id="309" r:id="rId28"/>
    <p:sldId id="31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22475F-6C50-4A57-8B5D-B5011A8F4574}" type="datetimeFigureOut">
              <a:rPr lang="en-IN" smtClean="0"/>
              <a:t>29-05-2024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C604D96-6B11-49E5-B1D4-8F0164EC5CF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323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22475F-6C50-4A57-8B5D-B5011A8F4574}"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04D96-6B11-49E5-B1D4-8F0164EC5CFC}" type="slidenum">
              <a:rPr lang="en-IN" smtClean="0"/>
              <a:t>‹#›</a:t>
            </a:fld>
            <a:endParaRPr lang="en-IN"/>
          </a:p>
        </p:txBody>
      </p:sp>
    </p:spTree>
    <p:extLst>
      <p:ext uri="{BB962C8B-B14F-4D97-AF65-F5344CB8AC3E}">
        <p14:creationId xmlns:p14="http://schemas.microsoft.com/office/powerpoint/2010/main" val="391166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2475F-6C50-4A57-8B5D-B5011A8F4574}"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04D96-6B11-49E5-B1D4-8F0164EC5CF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5028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2475F-6C50-4A57-8B5D-B5011A8F4574}"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04D96-6B11-49E5-B1D4-8F0164EC5CF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2730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2475F-6C50-4A57-8B5D-B5011A8F4574}"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04D96-6B11-49E5-B1D4-8F0164EC5CFC}" type="slidenum">
              <a:rPr lang="en-IN" smtClean="0"/>
              <a:t>‹#›</a:t>
            </a:fld>
            <a:endParaRPr lang="en-IN"/>
          </a:p>
        </p:txBody>
      </p:sp>
    </p:spTree>
    <p:extLst>
      <p:ext uri="{BB962C8B-B14F-4D97-AF65-F5344CB8AC3E}">
        <p14:creationId xmlns:p14="http://schemas.microsoft.com/office/powerpoint/2010/main" val="2509339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2475F-6C50-4A57-8B5D-B5011A8F4574}"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04D96-6B11-49E5-B1D4-8F0164EC5CF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7060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2475F-6C50-4A57-8B5D-B5011A8F4574}"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04D96-6B11-49E5-B1D4-8F0164EC5CF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340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2475F-6C50-4A57-8B5D-B5011A8F4574}"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04D96-6B11-49E5-B1D4-8F0164EC5CF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1948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2475F-6C50-4A57-8B5D-B5011A8F4574}"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04D96-6B11-49E5-B1D4-8F0164EC5CF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76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2475F-6C50-4A57-8B5D-B5011A8F4574}"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04D96-6B11-49E5-B1D4-8F0164EC5CFC}" type="slidenum">
              <a:rPr lang="en-IN" smtClean="0"/>
              <a:t>‹#›</a:t>
            </a:fld>
            <a:endParaRPr lang="en-IN"/>
          </a:p>
        </p:txBody>
      </p:sp>
    </p:spTree>
    <p:extLst>
      <p:ext uri="{BB962C8B-B14F-4D97-AF65-F5344CB8AC3E}">
        <p14:creationId xmlns:p14="http://schemas.microsoft.com/office/powerpoint/2010/main" val="230245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2475F-6C50-4A57-8B5D-B5011A8F4574}"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04D96-6B11-49E5-B1D4-8F0164EC5CF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349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22475F-6C50-4A57-8B5D-B5011A8F4574}"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04D96-6B11-49E5-B1D4-8F0164EC5CFC}" type="slidenum">
              <a:rPr lang="en-IN" smtClean="0"/>
              <a:t>‹#›</a:t>
            </a:fld>
            <a:endParaRPr lang="en-IN"/>
          </a:p>
        </p:txBody>
      </p:sp>
    </p:spTree>
    <p:extLst>
      <p:ext uri="{BB962C8B-B14F-4D97-AF65-F5344CB8AC3E}">
        <p14:creationId xmlns:p14="http://schemas.microsoft.com/office/powerpoint/2010/main" val="365181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22475F-6C50-4A57-8B5D-B5011A8F4574}" type="datetimeFigureOut">
              <a:rPr lang="en-IN" smtClean="0"/>
              <a:t>29-05-2024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604D96-6B11-49E5-B1D4-8F0164EC5CF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077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22475F-6C50-4A57-8B5D-B5011A8F4574}" type="datetimeFigureOut">
              <a:rPr lang="en-IN" smtClean="0"/>
              <a:t>29-05-2024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604D96-6B11-49E5-B1D4-8F0164EC5CF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493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2475F-6C50-4A57-8B5D-B5011A8F4574}" type="datetimeFigureOut">
              <a:rPr lang="en-IN" smtClean="0"/>
              <a:t>29-05-2024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604D96-6B11-49E5-B1D4-8F0164EC5CFC}" type="slidenum">
              <a:rPr lang="en-IN" smtClean="0"/>
              <a:t>‹#›</a:t>
            </a:fld>
            <a:endParaRPr lang="en-IN"/>
          </a:p>
        </p:txBody>
      </p:sp>
    </p:spTree>
    <p:extLst>
      <p:ext uri="{BB962C8B-B14F-4D97-AF65-F5344CB8AC3E}">
        <p14:creationId xmlns:p14="http://schemas.microsoft.com/office/powerpoint/2010/main" val="2832592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22475F-6C50-4A57-8B5D-B5011A8F4574}"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04D96-6B11-49E5-B1D4-8F0164EC5CF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873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22475F-6C50-4A57-8B5D-B5011A8F4574}"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04D96-6B11-49E5-B1D4-8F0164EC5CFC}" type="slidenum">
              <a:rPr lang="en-IN" smtClean="0"/>
              <a:t>‹#›</a:t>
            </a:fld>
            <a:endParaRPr lang="en-IN"/>
          </a:p>
        </p:txBody>
      </p:sp>
    </p:spTree>
    <p:extLst>
      <p:ext uri="{BB962C8B-B14F-4D97-AF65-F5344CB8AC3E}">
        <p14:creationId xmlns:p14="http://schemas.microsoft.com/office/powerpoint/2010/main" val="397526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22475F-6C50-4A57-8B5D-B5011A8F4574}" type="datetimeFigureOut">
              <a:rPr lang="en-IN" smtClean="0"/>
              <a:t>29-05-2024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604D96-6B11-49E5-B1D4-8F0164EC5CFC}" type="slidenum">
              <a:rPr lang="en-IN" smtClean="0"/>
              <a:t>‹#›</a:t>
            </a:fld>
            <a:endParaRPr lang="en-IN"/>
          </a:p>
        </p:txBody>
      </p:sp>
    </p:spTree>
    <p:extLst>
      <p:ext uri="{BB962C8B-B14F-4D97-AF65-F5344CB8AC3E}">
        <p14:creationId xmlns:p14="http://schemas.microsoft.com/office/powerpoint/2010/main" val="258430732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itanicsurvivalprediction-bkbyfwnq62fwrkxjuyhatr.streamlit.ap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409A-91C8-8C7D-AE0F-41806E5C22FD}"/>
              </a:ext>
            </a:extLst>
          </p:cNvPr>
          <p:cNvSpPr>
            <a:spLocks noGrp="1"/>
          </p:cNvSpPr>
          <p:nvPr>
            <p:ph type="ctrTitle"/>
          </p:nvPr>
        </p:nvSpPr>
        <p:spPr>
          <a:xfrm>
            <a:off x="1524000" y="744871"/>
            <a:ext cx="9144000" cy="1655762"/>
          </a:xfrm>
        </p:spPr>
        <p:txBody>
          <a:bodyPr/>
          <a:lstStyle/>
          <a:p>
            <a:r>
              <a:rPr lang="en-IN" dirty="0">
                <a:solidFill>
                  <a:srgbClr val="FF0000"/>
                </a:solidFill>
                <a:effectLst>
                  <a:outerShdw blurRad="190500" dist="50800" dir="12900000" algn="ctr" rotWithShape="0">
                    <a:srgbClr val="000000"/>
                  </a:outerShdw>
                </a:effectLst>
              </a:rPr>
              <a:t>Titanic Survival Prediction</a:t>
            </a:r>
          </a:p>
        </p:txBody>
      </p:sp>
      <p:sp>
        <p:nvSpPr>
          <p:cNvPr id="3" name="Subtitle 2">
            <a:extLst>
              <a:ext uri="{FF2B5EF4-FFF2-40B4-BE49-F238E27FC236}">
                <a16:creationId xmlns:a16="http://schemas.microsoft.com/office/drawing/2014/main" id="{9813CCD7-B3F0-2856-A9F4-26F00E2517E0}"/>
              </a:ext>
            </a:extLst>
          </p:cNvPr>
          <p:cNvSpPr>
            <a:spLocks noGrp="1"/>
          </p:cNvSpPr>
          <p:nvPr>
            <p:ph type="subTitle" idx="1"/>
          </p:nvPr>
        </p:nvSpPr>
        <p:spPr>
          <a:xfrm>
            <a:off x="1524000" y="4933740"/>
            <a:ext cx="9144000" cy="786175"/>
          </a:xfrm>
          <a:effectLst>
            <a:outerShdw blurRad="469900" dist="50800" dir="9000000" algn="ctr" rotWithShape="0">
              <a:srgbClr val="000000">
                <a:alpha val="66000"/>
              </a:srgbClr>
            </a:outerShdw>
            <a:reflection endPos="65000" dist="50800" dir="5400000" sy="-100000" algn="bl" rotWithShape="0"/>
          </a:effectLst>
        </p:spPr>
        <p:txBody>
          <a:bodyPr/>
          <a:lstStyle/>
          <a:p>
            <a:r>
              <a:rPr lang="en-IN" dirty="0">
                <a:solidFill>
                  <a:srgbClr val="FF0000"/>
                </a:solidFill>
              </a:rPr>
              <a:t>By Raja Vignesh P</a:t>
            </a:r>
          </a:p>
        </p:txBody>
      </p:sp>
      <p:pic>
        <p:nvPicPr>
          <p:cNvPr id="5" name="Picture 4">
            <a:extLst>
              <a:ext uri="{FF2B5EF4-FFF2-40B4-BE49-F238E27FC236}">
                <a16:creationId xmlns:a16="http://schemas.microsoft.com/office/drawing/2014/main" id="{59AAC538-05D1-B4C5-C679-95517D62BD26}"/>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94871"/>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4187886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7579-F3E9-3F65-EF84-26D09BB7B5F1}"/>
              </a:ext>
            </a:extLst>
          </p:cNvPr>
          <p:cNvSpPr>
            <a:spLocks noGrp="1"/>
          </p:cNvSpPr>
          <p:nvPr>
            <p:ph type="title"/>
          </p:nvPr>
        </p:nvSpPr>
        <p:spPr>
          <a:xfrm>
            <a:off x="839788" y="457200"/>
            <a:ext cx="4990742" cy="1115961"/>
          </a:xfrm>
        </p:spPr>
        <p:txBody>
          <a:bodyPr>
            <a:normAutofit/>
          </a:bodyPr>
          <a:lstStyle/>
          <a:p>
            <a:r>
              <a:rPr lang="en-IN" dirty="0"/>
              <a:t>Data analysis on </a:t>
            </a:r>
            <a:br>
              <a:rPr lang="en-IN" dirty="0"/>
            </a:br>
            <a:r>
              <a:rPr lang="en-IN" dirty="0"/>
              <a:t>Embarked column</a:t>
            </a:r>
          </a:p>
        </p:txBody>
      </p:sp>
      <p:pic>
        <p:nvPicPr>
          <p:cNvPr id="6" name="Picture Placeholder 5">
            <a:extLst>
              <a:ext uri="{FF2B5EF4-FFF2-40B4-BE49-F238E27FC236}">
                <a16:creationId xmlns:a16="http://schemas.microsoft.com/office/drawing/2014/main" id="{5658987D-D299-A48C-96BB-A87EFF5C877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945" t="50" r="4896" b="-50"/>
          <a:stretch/>
        </p:blipFill>
        <p:spPr>
          <a:xfrm>
            <a:off x="5938684" y="1015181"/>
            <a:ext cx="5413527" cy="4853808"/>
          </a:xfrm>
        </p:spPr>
      </p:pic>
      <p:sp>
        <p:nvSpPr>
          <p:cNvPr id="4" name="Text Placeholder 3">
            <a:extLst>
              <a:ext uri="{FF2B5EF4-FFF2-40B4-BE49-F238E27FC236}">
                <a16:creationId xmlns:a16="http://schemas.microsoft.com/office/drawing/2014/main" id="{8FBCB88F-B02C-E1AA-6952-F834B42F6042}"/>
              </a:ext>
            </a:extLst>
          </p:cNvPr>
          <p:cNvSpPr>
            <a:spLocks noGrp="1"/>
          </p:cNvSpPr>
          <p:nvPr>
            <p:ph type="body" sz="half" idx="2"/>
          </p:nvPr>
        </p:nvSpPr>
        <p:spPr>
          <a:xfrm>
            <a:off x="839788" y="2271252"/>
            <a:ext cx="4990742" cy="3597736"/>
          </a:xfrm>
        </p:spPr>
        <p:txBody>
          <a:bodyPr>
            <a:noAutofit/>
          </a:bodyPr>
          <a:lstStyle/>
          <a:p>
            <a:pPr algn="just"/>
            <a:r>
              <a:rPr lang="en-US" sz="2000" dirty="0">
                <a:latin typeface="Times New Roman" panose="02020603050405020304" pitchFamily="18" charset="0"/>
                <a:cs typeface="Times New Roman" panose="02020603050405020304" pitchFamily="18" charset="0"/>
              </a:rPr>
              <a:t>This plot shows the distribution of passengers based on their embarkation port. The majority of passengers (646, or 72.5%) embarked from the port of Southampton (S), followed by Cherbourg (C) with 168 passengers (18.9%), and Queenstown (Q) with 77 passengers (8.6%).</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108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7579-F3E9-3F65-EF84-26D09BB7B5F1}"/>
              </a:ext>
            </a:extLst>
          </p:cNvPr>
          <p:cNvSpPr>
            <a:spLocks noGrp="1"/>
          </p:cNvSpPr>
          <p:nvPr>
            <p:ph type="title"/>
          </p:nvPr>
        </p:nvSpPr>
        <p:spPr>
          <a:xfrm>
            <a:off x="839788" y="457200"/>
            <a:ext cx="4990742" cy="1115961"/>
          </a:xfrm>
        </p:spPr>
        <p:txBody>
          <a:bodyPr>
            <a:normAutofit/>
          </a:bodyPr>
          <a:lstStyle/>
          <a:p>
            <a:r>
              <a:rPr lang="en-IN" dirty="0"/>
              <a:t>Data analysis on </a:t>
            </a:r>
            <a:br>
              <a:rPr lang="en-IN" dirty="0"/>
            </a:br>
            <a:r>
              <a:rPr lang="en-IN" dirty="0"/>
              <a:t>Sex column</a:t>
            </a:r>
          </a:p>
        </p:txBody>
      </p:sp>
      <p:pic>
        <p:nvPicPr>
          <p:cNvPr id="6" name="Picture Placeholder 5">
            <a:extLst>
              <a:ext uri="{FF2B5EF4-FFF2-40B4-BE49-F238E27FC236}">
                <a16:creationId xmlns:a16="http://schemas.microsoft.com/office/drawing/2014/main" id="{5658987D-D299-A48C-96BB-A87EFF5C877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674" r="3581" b="-8"/>
          <a:stretch/>
        </p:blipFill>
        <p:spPr>
          <a:xfrm>
            <a:off x="6027173" y="989013"/>
            <a:ext cx="5325039" cy="4879976"/>
          </a:xfrm>
        </p:spPr>
      </p:pic>
      <p:sp>
        <p:nvSpPr>
          <p:cNvPr id="4" name="Text Placeholder 3">
            <a:extLst>
              <a:ext uri="{FF2B5EF4-FFF2-40B4-BE49-F238E27FC236}">
                <a16:creationId xmlns:a16="http://schemas.microsoft.com/office/drawing/2014/main" id="{8FBCB88F-B02C-E1AA-6952-F834B42F6042}"/>
              </a:ext>
            </a:extLst>
          </p:cNvPr>
          <p:cNvSpPr>
            <a:spLocks noGrp="1"/>
          </p:cNvSpPr>
          <p:nvPr>
            <p:ph type="body" sz="half" idx="2"/>
          </p:nvPr>
        </p:nvSpPr>
        <p:spPr>
          <a:xfrm>
            <a:off x="839788" y="2271252"/>
            <a:ext cx="4990742" cy="3597736"/>
          </a:xfrm>
        </p:spPr>
        <p:txBody>
          <a:bodyPr>
            <a:noAutofit/>
          </a:bodyPr>
          <a:lstStyle/>
          <a:p>
            <a:pPr algn="just"/>
            <a:r>
              <a:rPr lang="en-US" sz="2000" dirty="0">
                <a:latin typeface="Times New Roman" panose="02020603050405020304" pitchFamily="18" charset="0"/>
                <a:cs typeface="Times New Roman" panose="02020603050405020304" pitchFamily="18" charset="0"/>
              </a:rPr>
              <a:t>This plot shows the distribution of passengers based on their gender. The dataset contains 577 (64.8%) male passengers and 314 (35.2%) female passengers. The gender distribution may have a significant impact on passenger survival rates, as historical records suggest that women and children were prioritized for rescue during the Titanic disaster. This information can be further analyzed to understand the relationship between gender and survival probability.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87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7579-F3E9-3F65-EF84-26D09BB7B5F1}"/>
              </a:ext>
            </a:extLst>
          </p:cNvPr>
          <p:cNvSpPr>
            <a:spLocks noGrp="1"/>
          </p:cNvSpPr>
          <p:nvPr>
            <p:ph type="title"/>
          </p:nvPr>
        </p:nvSpPr>
        <p:spPr>
          <a:xfrm>
            <a:off x="839788" y="457200"/>
            <a:ext cx="4990742" cy="1115961"/>
          </a:xfrm>
        </p:spPr>
        <p:txBody>
          <a:bodyPr>
            <a:normAutofit/>
          </a:bodyPr>
          <a:lstStyle/>
          <a:p>
            <a:r>
              <a:rPr lang="en-IN" dirty="0"/>
              <a:t>Data analysis on </a:t>
            </a:r>
            <a:br>
              <a:rPr lang="en-IN" dirty="0"/>
            </a:br>
            <a:r>
              <a:rPr lang="en-IN" dirty="0" err="1"/>
              <a:t>Pclass</a:t>
            </a:r>
            <a:r>
              <a:rPr lang="en-IN" dirty="0"/>
              <a:t> column</a:t>
            </a:r>
          </a:p>
        </p:txBody>
      </p:sp>
      <p:pic>
        <p:nvPicPr>
          <p:cNvPr id="6" name="Picture Placeholder 5">
            <a:extLst>
              <a:ext uri="{FF2B5EF4-FFF2-40B4-BE49-F238E27FC236}">
                <a16:creationId xmlns:a16="http://schemas.microsoft.com/office/drawing/2014/main" id="{5658987D-D299-A48C-96BB-A87EFF5C877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575" r="4208"/>
          <a:stretch/>
        </p:blipFill>
        <p:spPr>
          <a:xfrm>
            <a:off x="6027174" y="934065"/>
            <a:ext cx="5325038" cy="4934923"/>
          </a:xfrm>
        </p:spPr>
      </p:pic>
      <p:sp>
        <p:nvSpPr>
          <p:cNvPr id="4" name="Text Placeholder 3">
            <a:extLst>
              <a:ext uri="{FF2B5EF4-FFF2-40B4-BE49-F238E27FC236}">
                <a16:creationId xmlns:a16="http://schemas.microsoft.com/office/drawing/2014/main" id="{8FBCB88F-B02C-E1AA-6952-F834B42F6042}"/>
              </a:ext>
            </a:extLst>
          </p:cNvPr>
          <p:cNvSpPr>
            <a:spLocks noGrp="1"/>
          </p:cNvSpPr>
          <p:nvPr>
            <p:ph type="body" sz="half" idx="2"/>
          </p:nvPr>
        </p:nvSpPr>
        <p:spPr>
          <a:xfrm>
            <a:off x="839788" y="2133600"/>
            <a:ext cx="4990742" cy="3735388"/>
          </a:xfrm>
        </p:spPr>
        <p:txBody>
          <a:bodyPr>
            <a:noAutofit/>
          </a:bodyPr>
          <a:lstStyle/>
          <a:p>
            <a:pPr algn="just"/>
            <a:r>
              <a:rPr lang="en-US" sz="2000" dirty="0">
                <a:latin typeface="Times New Roman" panose="02020603050405020304" pitchFamily="18" charset="0"/>
                <a:cs typeface="Times New Roman" panose="02020603050405020304" pitchFamily="18" charset="0"/>
              </a:rPr>
              <a:t>The bar plot shows the distribution of passengers based on their passenger class. The dataset contains 491 (55.1%) passengers from third-class, 216 (24.4%) passengers from first-class, and 184 (20.5%) passengers from second-</a:t>
            </a:r>
            <a:r>
              <a:rPr lang="en-US" sz="2000" dirty="0" err="1">
                <a:latin typeface="Times New Roman" panose="02020603050405020304" pitchFamily="18" charset="0"/>
                <a:cs typeface="Times New Roman" panose="02020603050405020304" pitchFamily="18" charset="0"/>
              </a:rPr>
              <a:t>classfirst</a:t>
            </a:r>
            <a:r>
              <a:rPr lang="en-US" sz="2000" dirty="0">
                <a:latin typeface="Times New Roman" panose="02020603050405020304" pitchFamily="18" charset="0"/>
                <a:cs typeface="Times New Roman" panose="02020603050405020304" pitchFamily="18" charset="0"/>
              </a:rPr>
              <a:t>-class passengers were more likely to have access to lifeboats and other resources that increased their chances of survival. This information can be further analyzed to understand the relationship between passenger class and survival probability.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040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7579-F3E9-3F65-EF84-26D09BB7B5F1}"/>
              </a:ext>
            </a:extLst>
          </p:cNvPr>
          <p:cNvSpPr>
            <a:spLocks noGrp="1"/>
          </p:cNvSpPr>
          <p:nvPr>
            <p:ph type="title"/>
          </p:nvPr>
        </p:nvSpPr>
        <p:spPr>
          <a:xfrm>
            <a:off x="839788" y="457200"/>
            <a:ext cx="4990742" cy="1115961"/>
          </a:xfrm>
        </p:spPr>
        <p:txBody>
          <a:bodyPr>
            <a:normAutofit/>
          </a:bodyPr>
          <a:lstStyle/>
          <a:p>
            <a:r>
              <a:rPr lang="en-IN" dirty="0"/>
              <a:t>Data analysis on </a:t>
            </a:r>
            <a:br>
              <a:rPr lang="en-IN" dirty="0"/>
            </a:br>
            <a:r>
              <a:rPr lang="en-IN" dirty="0"/>
              <a:t> Survival based on sex</a:t>
            </a:r>
          </a:p>
        </p:txBody>
      </p:sp>
      <p:pic>
        <p:nvPicPr>
          <p:cNvPr id="6" name="Picture Placeholder 5">
            <a:extLst>
              <a:ext uri="{FF2B5EF4-FFF2-40B4-BE49-F238E27FC236}">
                <a16:creationId xmlns:a16="http://schemas.microsoft.com/office/drawing/2014/main" id="{5658987D-D299-A48C-96BB-A87EFF5C877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817" r="9443"/>
          <a:stretch/>
        </p:blipFill>
        <p:spPr>
          <a:xfrm>
            <a:off x="5928852" y="1015181"/>
            <a:ext cx="5423359" cy="4853808"/>
          </a:xfrm>
        </p:spPr>
      </p:pic>
      <p:sp>
        <p:nvSpPr>
          <p:cNvPr id="4" name="Text Placeholder 3">
            <a:extLst>
              <a:ext uri="{FF2B5EF4-FFF2-40B4-BE49-F238E27FC236}">
                <a16:creationId xmlns:a16="http://schemas.microsoft.com/office/drawing/2014/main" id="{8FBCB88F-B02C-E1AA-6952-F834B42F6042}"/>
              </a:ext>
            </a:extLst>
          </p:cNvPr>
          <p:cNvSpPr>
            <a:spLocks noGrp="1"/>
          </p:cNvSpPr>
          <p:nvPr>
            <p:ph type="body" sz="half" idx="2"/>
          </p:nvPr>
        </p:nvSpPr>
        <p:spPr>
          <a:xfrm>
            <a:off x="839788" y="2271252"/>
            <a:ext cx="4990742" cy="3597736"/>
          </a:xfrm>
        </p:spPr>
        <p:txBody>
          <a:bodyPr>
            <a:noAutofit/>
          </a:bodyPr>
          <a:lstStyle/>
          <a:p>
            <a:pPr algn="just"/>
            <a:r>
              <a:rPr lang="en-US" sz="2000" dirty="0">
                <a:latin typeface="Times New Roman" panose="02020603050405020304" pitchFamily="18" charset="0"/>
                <a:cs typeface="Times New Roman" panose="02020603050405020304" pitchFamily="18" charset="0"/>
              </a:rPr>
              <a:t>This plot shows gender-wise survival plot highlights the disproportionate survival rates between males and females in the Titanic disaster, with women having a clear advantage in terms of being rescued and surviving the sinking of the ship. This finding aligns with historical accounts and social norms of the time, where the principle of "women and children first" was often followed in maritime disaster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00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7579-F3E9-3F65-EF84-26D09BB7B5F1}"/>
              </a:ext>
            </a:extLst>
          </p:cNvPr>
          <p:cNvSpPr>
            <a:spLocks noGrp="1"/>
          </p:cNvSpPr>
          <p:nvPr>
            <p:ph type="title"/>
          </p:nvPr>
        </p:nvSpPr>
        <p:spPr>
          <a:xfrm>
            <a:off x="839788" y="457200"/>
            <a:ext cx="4990742" cy="1115961"/>
          </a:xfrm>
        </p:spPr>
        <p:txBody>
          <a:bodyPr>
            <a:normAutofit/>
          </a:bodyPr>
          <a:lstStyle/>
          <a:p>
            <a:r>
              <a:rPr lang="en-IN" dirty="0"/>
              <a:t>Data analysis on </a:t>
            </a:r>
            <a:br>
              <a:rPr lang="en-IN" dirty="0"/>
            </a:br>
            <a:r>
              <a:rPr lang="en-IN" dirty="0"/>
              <a:t> Survival based on </a:t>
            </a:r>
            <a:r>
              <a:rPr lang="en-IN" dirty="0" err="1"/>
              <a:t>Pclass</a:t>
            </a:r>
            <a:endParaRPr lang="en-IN" dirty="0"/>
          </a:p>
        </p:txBody>
      </p:sp>
      <p:pic>
        <p:nvPicPr>
          <p:cNvPr id="6" name="Picture Placeholder 5">
            <a:extLst>
              <a:ext uri="{FF2B5EF4-FFF2-40B4-BE49-F238E27FC236}">
                <a16:creationId xmlns:a16="http://schemas.microsoft.com/office/drawing/2014/main" id="{5658987D-D299-A48C-96BB-A87EFF5C877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716" r="9716"/>
          <a:stretch/>
        </p:blipFill>
        <p:spPr>
          <a:xfrm>
            <a:off x="5928852" y="1015181"/>
            <a:ext cx="5423359" cy="4853808"/>
          </a:xfrm>
        </p:spPr>
      </p:pic>
      <p:sp>
        <p:nvSpPr>
          <p:cNvPr id="4" name="Text Placeholder 3">
            <a:extLst>
              <a:ext uri="{FF2B5EF4-FFF2-40B4-BE49-F238E27FC236}">
                <a16:creationId xmlns:a16="http://schemas.microsoft.com/office/drawing/2014/main" id="{8FBCB88F-B02C-E1AA-6952-F834B42F6042}"/>
              </a:ext>
            </a:extLst>
          </p:cNvPr>
          <p:cNvSpPr>
            <a:spLocks noGrp="1"/>
          </p:cNvSpPr>
          <p:nvPr>
            <p:ph type="body" sz="half" idx="2"/>
          </p:nvPr>
        </p:nvSpPr>
        <p:spPr>
          <a:xfrm>
            <a:off x="839788" y="2172929"/>
            <a:ext cx="4990742" cy="3696059"/>
          </a:xfrm>
        </p:spPr>
        <p:txBody>
          <a:bodyPr>
            <a:noAutofit/>
          </a:bodyPr>
          <a:lstStyle/>
          <a:p>
            <a:pPr algn="just"/>
            <a:r>
              <a:rPr lang="en-US" sz="2000" dirty="0">
                <a:latin typeface="Times New Roman" panose="02020603050405020304" pitchFamily="18" charset="0"/>
                <a:cs typeface="Times New Roman" panose="02020603050405020304" pitchFamily="18" charset="0"/>
              </a:rPr>
              <a:t>The number of non-survivors was similar in first and second classes, with around 100 passengers in each class not surviving. However, in third class, the number of non-survivors was significantly higher, with around 375 passengers not surviving the sinking of the Titanic. These insights highlight the stark differences in survival rates among the various passenger classes, with first and second-class passengers having a clear advantage over third-class passengers in terms of surviving the Titanic disaster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005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7579-F3E9-3F65-EF84-26D09BB7B5F1}"/>
              </a:ext>
            </a:extLst>
          </p:cNvPr>
          <p:cNvSpPr>
            <a:spLocks noGrp="1"/>
          </p:cNvSpPr>
          <p:nvPr>
            <p:ph type="title"/>
          </p:nvPr>
        </p:nvSpPr>
        <p:spPr>
          <a:xfrm>
            <a:off x="839788" y="457200"/>
            <a:ext cx="4990742" cy="1115961"/>
          </a:xfrm>
        </p:spPr>
        <p:txBody>
          <a:bodyPr>
            <a:normAutofit/>
          </a:bodyPr>
          <a:lstStyle/>
          <a:p>
            <a:r>
              <a:rPr lang="en-IN" dirty="0"/>
              <a:t>Data analysis on </a:t>
            </a:r>
            <a:br>
              <a:rPr lang="en-IN" dirty="0"/>
            </a:br>
            <a:r>
              <a:rPr lang="en-IN" dirty="0"/>
              <a:t> </a:t>
            </a:r>
            <a:r>
              <a:rPr lang="en-IN" dirty="0" err="1"/>
              <a:t>Pclass</a:t>
            </a:r>
            <a:r>
              <a:rPr lang="en-IN" dirty="0"/>
              <a:t> based on Sex</a:t>
            </a:r>
          </a:p>
        </p:txBody>
      </p:sp>
      <p:pic>
        <p:nvPicPr>
          <p:cNvPr id="6" name="Picture Placeholder 5">
            <a:extLst>
              <a:ext uri="{FF2B5EF4-FFF2-40B4-BE49-F238E27FC236}">
                <a16:creationId xmlns:a16="http://schemas.microsoft.com/office/drawing/2014/main" id="{5658987D-D299-A48C-96BB-A87EFF5C877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500" r="8729" b="-7"/>
          <a:stretch/>
        </p:blipFill>
        <p:spPr>
          <a:xfrm>
            <a:off x="6096000" y="1015181"/>
            <a:ext cx="5256211" cy="4853808"/>
          </a:xfrm>
        </p:spPr>
      </p:pic>
      <p:sp>
        <p:nvSpPr>
          <p:cNvPr id="4" name="Text Placeholder 3">
            <a:extLst>
              <a:ext uri="{FF2B5EF4-FFF2-40B4-BE49-F238E27FC236}">
                <a16:creationId xmlns:a16="http://schemas.microsoft.com/office/drawing/2014/main" id="{8FBCB88F-B02C-E1AA-6952-F834B42F6042}"/>
              </a:ext>
            </a:extLst>
          </p:cNvPr>
          <p:cNvSpPr>
            <a:spLocks noGrp="1"/>
          </p:cNvSpPr>
          <p:nvPr>
            <p:ph type="body" sz="half" idx="2"/>
          </p:nvPr>
        </p:nvSpPr>
        <p:spPr>
          <a:xfrm>
            <a:off x="839788" y="2290916"/>
            <a:ext cx="4990742" cy="3145453"/>
          </a:xfrm>
        </p:spPr>
        <p:txBody>
          <a:bodyPr>
            <a:noAutofit/>
          </a:bodyPr>
          <a:lstStyle/>
          <a:p>
            <a:pPr algn="just"/>
            <a:r>
              <a:rPr lang="en-US" sz="2000" dirty="0" err="1">
                <a:latin typeface="Times New Roman" panose="02020603050405020304" pitchFamily="18" charset="0"/>
                <a:cs typeface="Times New Roman" panose="02020603050405020304" pitchFamily="18" charset="0"/>
              </a:rPr>
              <a:t>Pclass</a:t>
            </a:r>
            <a:r>
              <a:rPr lang="en-US" sz="2000" dirty="0">
                <a:latin typeface="Times New Roman" panose="02020603050405020304" pitchFamily="18" charset="0"/>
                <a:cs typeface="Times New Roman" panose="02020603050405020304" pitchFamily="18" charset="0"/>
              </a:rPr>
              <a:t> 1: In first-class, 125 males and 90 females traveled on the Titanic, indicating a higher proportion of females compared to males.</a:t>
            </a:r>
          </a:p>
          <a:p>
            <a:pPr algn="just"/>
            <a:r>
              <a:rPr lang="en-US" sz="2000" dirty="0" err="1">
                <a:latin typeface="Times New Roman" panose="02020603050405020304" pitchFamily="18" charset="0"/>
                <a:cs typeface="Times New Roman" panose="02020603050405020304" pitchFamily="18" charset="0"/>
              </a:rPr>
              <a:t>Pclass</a:t>
            </a:r>
            <a:r>
              <a:rPr lang="en-US" sz="2000" dirty="0">
                <a:latin typeface="Times New Roman" panose="02020603050405020304" pitchFamily="18" charset="0"/>
                <a:cs typeface="Times New Roman" panose="02020603050405020304" pitchFamily="18" charset="0"/>
              </a:rPr>
              <a:t> 2 and </a:t>
            </a:r>
            <a:r>
              <a:rPr lang="en-US" sz="2000" dirty="0" err="1">
                <a:latin typeface="Times New Roman" panose="02020603050405020304" pitchFamily="18" charset="0"/>
                <a:cs typeface="Times New Roman" panose="02020603050405020304" pitchFamily="18" charset="0"/>
              </a:rPr>
              <a:t>Pclass</a:t>
            </a:r>
            <a:r>
              <a:rPr lang="en-US" sz="2000" dirty="0">
                <a:latin typeface="Times New Roman" panose="02020603050405020304" pitchFamily="18" charset="0"/>
                <a:cs typeface="Times New Roman" panose="02020603050405020304" pitchFamily="18" charset="0"/>
              </a:rPr>
              <a:t> 3: In second-class, 110 males and 75 females traveled, and in third-class, 350 males and 150 females traveled, with a higher proportion of males in both classes compared to females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730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7579-F3E9-3F65-EF84-26D09BB7B5F1}"/>
              </a:ext>
            </a:extLst>
          </p:cNvPr>
          <p:cNvSpPr>
            <a:spLocks noGrp="1"/>
          </p:cNvSpPr>
          <p:nvPr>
            <p:ph type="title"/>
          </p:nvPr>
        </p:nvSpPr>
        <p:spPr>
          <a:xfrm>
            <a:off x="839788" y="457200"/>
            <a:ext cx="4990742" cy="1115961"/>
          </a:xfrm>
        </p:spPr>
        <p:txBody>
          <a:bodyPr>
            <a:normAutofit/>
          </a:bodyPr>
          <a:lstStyle/>
          <a:p>
            <a:r>
              <a:rPr lang="en-IN" dirty="0"/>
              <a:t>Data analysis on </a:t>
            </a:r>
            <a:br>
              <a:rPr lang="en-IN" dirty="0"/>
            </a:br>
            <a:r>
              <a:rPr lang="en-IN" dirty="0"/>
              <a:t>Embarked by Sex</a:t>
            </a:r>
          </a:p>
        </p:txBody>
      </p:sp>
      <p:pic>
        <p:nvPicPr>
          <p:cNvPr id="6" name="Picture Placeholder 5">
            <a:extLst>
              <a:ext uri="{FF2B5EF4-FFF2-40B4-BE49-F238E27FC236}">
                <a16:creationId xmlns:a16="http://schemas.microsoft.com/office/drawing/2014/main" id="{5658987D-D299-A48C-96BB-A87EFF5C877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31" r="4258"/>
          <a:stretch/>
        </p:blipFill>
        <p:spPr>
          <a:xfrm>
            <a:off x="6017342" y="1091381"/>
            <a:ext cx="5334869" cy="4777608"/>
          </a:xfrm>
        </p:spPr>
      </p:pic>
      <p:sp>
        <p:nvSpPr>
          <p:cNvPr id="4" name="Text Placeholder 3">
            <a:extLst>
              <a:ext uri="{FF2B5EF4-FFF2-40B4-BE49-F238E27FC236}">
                <a16:creationId xmlns:a16="http://schemas.microsoft.com/office/drawing/2014/main" id="{8FBCB88F-B02C-E1AA-6952-F834B42F6042}"/>
              </a:ext>
            </a:extLst>
          </p:cNvPr>
          <p:cNvSpPr>
            <a:spLocks noGrp="1"/>
          </p:cNvSpPr>
          <p:nvPr>
            <p:ph type="body" sz="half" idx="2"/>
          </p:nvPr>
        </p:nvSpPr>
        <p:spPr>
          <a:xfrm>
            <a:off x="839788" y="2271252"/>
            <a:ext cx="4990742" cy="3597736"/>
          </a:xfrm>
        </p:spPr>
        <p:txBody>
          <a:bodyPr>
            <a:noAutofit/>
          </a:bodyPr>
          <a:lstStyle/>
          <a:p>
            <a:pPr algn="just"/>
            <a:r>
              <a:rPr lang="en-US" sz="2000" dirty="0">
                <a:latin typeface="Times New Roman" panose="02020603050405020304" pitchFamily="18" charset="0"/>
                <a:cs typeface="Times New Roman" panose="02020603050405020304" pitchFamily="18" charset="0"/>
              </a:rPr>
              <a:t>Southampton (S): Approximately 450 males and 200 females embarked from Southampton.</a:t>
            </a:r>
          </a:p>
          <a:p>
            <a:pPr algn="just"/>
            <a:r>
              <a:rPr lang="en-US" sz="2000" dirty="0">
                <a:latin typeface="Times New Roman" panose="02020603050405020304" pitchFamily="18" charset="0"/>
                <a:cs typeface="Times New Roman" panose="02020603050405020304" pitchFamily="18" charset="0"/>
              </a:rPr>
              <a:t>Cherbourg (C): Around 80 males and 60 females boarded the Titanic from Cherbourg.</a:t>
            </a:r>
          </a:p>
          <a:p>
            <a:pPr algn="just"/>
            <a:r>
              <a:rPr lang="en-US" sz="2000" dirty="0">
                <a:latin typeface="Times New Roman" panose="02020603050405020304" pitchFamily="18" charset="0"/>
                <a:cs typeface="Times New Roman" panose="02020603050405020304" pitchFamily="18" charset="0"/>
              </a:rPr>
              <a:t>Queenstown (Q): Approximately 50 males and 40 females were passengers who embarked from Queenstown.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007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7579-F3E9-3F65-EF84-26D09BB7B5F1}"/>
              </a:ext>
            </a:extLst>
          </p:cNvPr>
          <p:cNvSpPr>
            <a:spLocks noGrp="1"/>
          </p:cNvSpPr>
          <p:nvPr>
            <p:ph type="title"/>
          </p:nvPr>
        </p:nvSpPr>
        <p:spPr>
          <a:xfrm>
            <a:off x="839787" y="457201"/>
            <a:ext cx="9788884" cy="683342"/>
          </a:xfrm>
        </p:spPr>
        <p:txBody>
          <a:bodyPr>
            <a:normAutofit/>
          </a:bodyPr>
          <a:lstStyle/>
          <a:p>
            <a:r>
              <a:rPr lang="en-IN" dirty="0"/>
              <a:t>Distribution of Age and fare</a:t>
            </a:r>
          </a:p>
        </p:txBody>
      </p:sp>
      <p:pic>
        <p:nvPicPr>
          <p:cNvPr id="6" name="Picture Placeholder 5">
            <a:extLst>
              <a:ext uri="{FF2B5EF4-FFF2-40B4-BE49-F238E27FC236}">
                <a16:creationId xmlns:a16="http://schemas.microsoft.com/office/drawing/2014/main" id="{5658987D-D299-A48C-96BB-A87EFF5C877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866" r="5866"/>
          <a:stretch/>
        </p:blipFill>
        <p:spPr>
          <a:xfrm>
            <a:off x="6096000" y="1543665"/>
            <a:ext cx="5256211" cy="4325324"/>
          </a:xfrm>
        </p:spPr>
      </p:pic>
      <p:pic>
        <p:nvPicPr>
          <p:cNvPr id="8" name="Picture Placeholder 5">
            <a:extLst>
              <a:ext uri="{FF2B5EF4-FFF2-40B4-BE49-F238E27FC236}">
                <a16:creationId xmlns:a16="http://schemas.microsoft.com/office/drawing/2014/main" id="{D24427AF-C318-678F-1708-407291CE23E5}"/>
              </a:ext>
            </a:extLst>
          </p:cNvPr>
          <p:cNvPicPr>
            <a:picLocks noChangeAspect="1"/>
          </p:cNvPicPr>
          <p:nvPr/>
        </p:nvPicPr>
        <p:blipFill rotWithShape="1">
          <a:blip r:embed="rId3">
            <a:extLst>
              <a:ext uri="{28A0092B-C50C-407E-A947-70E740481C1C}">
                <a14:useLocalDpi xmlns:a14="http://schemas.microsoft.com/office/drawing/2010/main" val="0"/>
              </a:ext>
            </a:extLst>
          </a:blip>
          <a:srcRect l="-177" r="11236"/>
          <a:stretch/>
        </p:blipFill>
        <p:spPr>
          <a:xfrm>
            <a:off x="924232" y="1543665"/>
            <a:ext cx="4942733" cy="4325324"/>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pic>
    </p:spTree>
    <p:extLst>
      <p:ext uri="{BB962C8B-B14F-4D97-AF65-F5344CB8AC3E}">
        <p14:creationId xmlns:p14="http://schemas.microsoft.com/office/powerpoint/2010/main" val="362093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7579-F3E9-3F65-EF84-26D09BB7B5F1}"/>
              </a:ext>
            </a:extLst>
          </p:cNvPr>
          <p:cNvSpPr>
            <a:spLocks noGrp="1"/>
          </p:cNvSpPr>
          <p:nvPr>
            <p:ph type="title"/>
          </p:nvPr>
        </p:nvSpPr>
        <p:spPr>
          <a:xfrm>
            <a:off x="839788" y="457200"/>
            <a:ext cx="4990742" cy="1115961"/>
          </a:xfrm>
        </p:spPr>
        <p:txBody>
          <a:bodyPr>
            <a:normAutofit/>
          </a:bodyPr>
          <a:lstStyle/>
          <a:p>
            <a:r>
              <a:rPr lang="en-IN" dirty="0"/>
              <a:t>Data analysis on </a:t>
            </a:r>
            <a:br>
              <a:rPr lang="en-IN" dirty="0"/>
            </a:br>
            <a:r>
              <a:rPr lang="en-IN" dirty="0" err="1"/>
              <a:t>Suvival</a:t>
            </a:r>
            <a:r>
              <a:rPr lang="en-IN" dirty="0"/>
              <a:t> by age</a:t>
            </a:r>
          </a:p>
        </p:txBody>
      </p:sp>
      <p:pic>
        <p:nvPicPr>
          <p:cNvPr id="6" name="Picture Placeholder 5">
            <a:extLst>
              <a:ext uri="{FF2B5EF4-FFF2-40B4-BE49-F238E27FC236}">
                <a16:creationId xmlns:a16="http://schemas.microsoft.com/office/drawing/2014/main" id="{5658987D-D299-A48C-96BB-A87EFF5C877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38" r="170" b="-6"/>
          <a:stretch/>
        </p:blipFill>
        <p:spPr>
          <a:xfrm>
            <a:off x="5958348" y="1015181"/>
            <a:ext cx="5393864" cy="4853808"/>
          </a:xfrm>
        </p:spPr>
      </p:pic>
      <p:sp>
        <p:nvSpPr>
          <p:cNvPr id="4" name="Text Placeholder 3">
            <a:extLst>
              <a:ext uri="{FF2B5EF4-FFF2-40B4-BE49-F238E27FC236}">
                <a16:creationId xmlns:a16="http://schemas.microsoft.com/office/drawing/2014/main" id="{8FBCB88F-B02C-E1AA-6952-F834B42F6042}"/>
              </a:ext>
            </a:extLst>
          </p:cNvPr>
          <p:cNvSpPr>
            <a:spLocks noGrp="1"/>
          </p:cNvSpPr>
          <p:nvPr>
            <p:ph type="body" sz="half" idx="2"/>
          </p:nvPr>
        </p:nvSpPr>
        <p:spPr>
          <a:xfrm>
            <a:off x="839788" y="2054942"/>
            <a:ext cx="4990742" cy="3814046"/>
          </a:xfrm>
        </p:spPr>
        <p:txBody>
          <a:bodyPr>
            <a:noAutofit/>
          </a:bodyPr>
          <a:lstStyle/>
          <a:p>
            <a:pPr algn="just"/>
            <a:r>
              <a:rPr lang="en-US" sz="2000" dirty="0">
                <a:latin typeface="Times New Roman" panose="02020603050405020304" pitchFamily="18" charset="0"/>
                <a:cs typeface="Times New Roman" panose="02020603050405020304" pitchFamily="18" charset="0"/>
              </a:rPr>
              <a:t>Age Distribution: The age distribution among Titanic passengers shows that younger passengers (children) had a higher survival rate, while the elderly had lower survival chances. Middle-aged individuals, especially males, formed the bulk of casualties.</a:t>
            </a:r>
          </a:p>
          <a:p>
            <a:pPr algn="just"/>
            <a:r>
              <a:rPr lang="en-US" sz="2000" dirty="0">
                <a:latin typeface="Times New Roman" panose="02020603050405020304" pitchFamily="18" charset="0"/>
                <a:cs typeface="Times New Roman" panose="02020603050405020304" pitchFamily="18" charset="0"/>
              </a:rPr>
              <a:t>Age Groups: The age distribution is further broken down into specific age groups, with children (0-9 years old) and women (all ages) having a much higher proportion of survivors, supporting the notion of women and children being given preferential treatment over men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59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30D2-ED38-9BF5-6AF6-007A5D52D190}"/>
              </a:ext>
            </a:extLst>
          </p:cNvPr>
          <p:cNvSpPr>
            <a:spLocks noGrp="1"/>
          </p:cNvSpPr>
          <p:nvPr>
            <p:ph type="title"/>
          </p:nvPr>
        </p:nvSpPr>
        <p:spPr/>
        <p:txBody>
          <a:bodyPr/>
          <a:lstStyle/>
          <a:p>
            <a:pPr algn="ctr"/>
            <a:r>
              <a:rPr lang="en-IN" dirty="0"/>
              <a:t>Data Preprocessing</a:t>
            </a:r>
          </a:p>
        </p:txBody>
      </p:sp>
      <p:sp>
        <p:nvSpPr>
          <p:cNvPr id="3" name="Content Placeholder 2">
            <a:extLst>
              <a:ext uri="{FF2B5EF4-FFF2-40B4-BE49-F238E27FC236}">
                <a16:creationId xmlns:a16="http://schemas.microsoft.com/office/drawing/2014/main" id="{38AB51D2-22D0-0FB9-C1B1-56948BB114D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Categorical Encoding: The code snippet utilizes Label Encoder to transform the 'Sex' column into numerical values, representing male as 1 and female as 0, and similarly encodes the 'Embarked' column to numerical labels for further analysis and modeling.</a:t>
            </a:r>
          </a:p>
          <a:p>
            <a:r>
              <a:rPr lang="en-US" sz="2400" dirty="0">
                <a:latin typeface="Times New Roman" panose="02020603050405020304" pitchFamily="18" charset="0"/>
                <a:cs typeface="Times New Roman" panose="02020603050405020304" pitchFamily="18" charset="0"/>
              </a:rPr>
              <a:t>Data Transformation: By applying Label Encoder, the categorical columns 'Sex' and 'Embarked' are converted into a format that machine learning algorithms can interpret, facilitating the processing of categorical data in the Titanic dataset for predictive modeling tasks.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9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FF2F-5D9A-7119-D143-85F114362A30}"/>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2EF8B3DA-AE34-31C5-BC7A-B9F6002CA8FB}"/>
              </a:ext>
            </a:extLst>
          </p:cNvPr>
          <p:cNvSpPr>
            <a:spLocks noGrp="1"/>
          </p:cNvSpPr>
          <p:nvPr>
            <p:ph idx="1"/>
          </p:nvPr>
        </p:nvSpPr>
        <p:spPr/>
        <p:txBody>
          <a:bodyPr>
            <a:normAutofit/>
          </a:bodyPr>
          <a:lstStyle/>
          <a:p>
            <a:r>
              <a:rPr lang="en-US" sz="2200" b="0" i="0" dirty="0">
                <a:solidFill>
                  <a:srgbClr val="13343B"/>
                </a:solidFill>
                <a:effectLst/>
                <a:highlight>
                  <a:srgbClr val="FCFCF9"/>
                </a:highlight>
                <a:latin typeface="Times New Roman" panose="02020603050405020304" pitchFamily="18" charset="0"/>
                <a:cs typeface="Times New Roman" panose="02020603050405020304" pitchFamily="18" charset="0"/>
              </a:rPr>
              <a:t>The Titanic disaster is one of the most infamous maritime disasters in history, resulting in the loss of over 1,500 lives. The goal of this project is to predict which passengers survived the sinking of the Titanic using machine learning algorithms.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472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7DB4-ED98-C853-613B-BAEE89DE9649}"/>
              </a:ext>
            </a:extLst>
          </p:cNvPr>
          <p:cNvSpPr>
            <a:spLocks noGrp="1"/>
          </p:cNvSpPr>
          <p:nvPr>
            <p:ph type="title"/>
          </p:nvPr>
        </p:nvSpPr>
        <p:spPr>
          <a:xfrm>
            <a:off x="838200" y="1111044"/>
            <a:ext cx="10515600" cy="1258529"/>
          </a:xfrm>
        </p:spPr>
        <p:txBody>
          <a:bodyPr>
            <a:normAutofit/>
          </a:bodyPr>
          <a:lstStyle/>
          <a:p>
            <a:pPr algn="ctr"/>
            <a:r>
              <a:rPr lang="en-IN" dirty="0"/>
              <a:t>Model Training </a:t>
            </a:r>
          </a:p>
        </p:txBody>
      </p:sp>
      <p:sp>
        <p:nvSpPr>
          <p:cNvPr id="3" name="Content Placeholder 2">
            <a:extLst>
              <a:ext uri="{FF2B5EF4-FFF2-40B4-BE49-F238E27FC236}">
                <a16:creationId xmlns:a16="http://schemas.microsoft.com/office/drawing/2014/main" id="{51900D15-4D0F-6944-B3E5-102E6F6559FA}"/>
              </a:ext>
            </a:extLst>
          </p:cNvPr>
          <p:cNvSpPr>
            <a:spLocks noGrp="1"/>
          </p:cNvSpPr>
          <p:nvPr>
            <p:ph idx="1"/>
          </p:nvPr>
        </p:nvSpPr>
        <p:spPr>
          <a:xfrm>
            <a:off x="838199" y="2458065"/>
            <a:ext cx="10515601" cy="3618270"/>
          </a:xfrm>
        </p:spPr>
        <p:txBody>
          <a:bodyPr>
            <a:normAutofit/>
          </a:bodyPr>
          <a:lstStyle/>
          <a:p>
            <a:r>
              <a:rPr lang="en-US" sz="2400" dirty="0">
                <a:latin typeface="Times New Roman" panose="02020603050405020304" pitchFamily="18" charset="0"/>
                <a:cs typeface="Times New Roman" panose="02020603050405020304" pitchFamily="18" charset="0"/>
              </a:rPr>
              <a:t>Dataset Sizes: The training set contains 712 samples, and the testing set contains 179 samples, providing a suitable balance for model evaluation and prediction.</a:t>
            </a:r>
          </a:p>
          <a:p>
            <a:r>
              <a:rPr lang="en-US" sz="2600" dirty="0">
                <a:latin typeface="Times New Roman" panose="02020603050405020304" pitchFamily="18" charset="0"/>
                <a:cs typeface="Times New Roman" panose="02020603050405020304" pitchFamily="18" charset="0"/>
              </a:rPr>
              <a:t>Train-Test Split: The dataset is split into training (80%) and testing (20%) sets using the </a:t>
            </a:r>
            <a:r>
              <a:rPr lang="en-US" sz="2600" dirty="0" err="1">
                <a:latin typeface="Times New Roman" panose="02020603050405020304" pitchFamily="18" charset="0"/>
                <a:cs typeface="Times New Roman" panose="02020603050405020304" pitchFamily="18" charset="0"/>
              </a:rPr>
              <a:t>train_test_split</a:t>
            </a:r>
            <a:r>
              <a:rPr lang="en-US" sz="2600" dirty="0">
                <a:latin typeface="Times New Roman" panose="02020603050405020304" pitchFamily="18" charset="0"/>
                <a:cs typeface="Times New Roman" panose="02020603050405020304" pitchFamily="18" charset="0"/>
              </a:rPr>
              <a:t>() function, ensuring that the target variable distribution is maintained in both sets.</a:t>
            </a: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387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7DB4-ED98-C853-613B-BAEE89DE9649}"/>
              </a:ext>
            </a:extLst>
          </p:cNvPr>
          <p:cNvSpPr>
            <a:spLocks noGrp="1"/>
          </p:cNvSpPr>
          <p:nvPr>
            <p:ph type="title"/>
          </p:nvPr>
        </p:nvSpPr>
        <p:spPr>
          <a:xfrm>
            <a:off x="838200" y="1111044"/>
            <a:ext cx="10515600" cy="1258529"/>
          </a:xfrm>
        </p:spPr>
        <p:txBody>
          <a:bodyPr>
            <a:normAutofit/>
          </a:bodyPr>
          <a:lstStyle/>
          <a:p>
            <a:pPr algn="ctr"/>
            <a:r>
              <a:rPr lang="en-IN" dirty="0"/>
              <a:t>Model Training </a:t>
            </a:r>
          </a:p>
        </p:txBody>
      </p:sp>
      <p:sp>
        <p:nvSpPr>
          <p:cNvPr id="3" name="Content Placeholder 2">
            <a:extLst>
              <a:ext uri="{FF2B5EF4-FFF2-40B4-BE49-F238E27FC236}">
                <a16:creationId xmlns:a16="http://schemas.microsoft.com/office/drawing/2014/main" id="{51900D15-4D0F-6944-B3E5-102E6F6559FA}"/>
              </a:ext>
            </a:extLst>
          </p:cNvPr>
          <p:cNvSpPr>
            <a:spLocks noGrp="1"/>
          </p:cNvSpPr>
          <p:nvPr>
            <p:ph idx="1"/>
          </p:nvPr>
        </p:nvSpPr>
        <p:spPr>
          <a:xfrm>
            <a:off x="838199" y="2458065"/>
            <a:ext cx="10515601" cy="3618270"/>
          </a:xfrm>
        </p:spPr>
        <p:txBody>
          <a:bodyPr>
            <a:normAutofit/>
          </a:bodyPr>
          <a:lstStyle/>
          <a:p>
            <a:r>
              <a:rPr lang="en-US" sz="2400" dirty="0">
                <a:latin typeface="Times New Roman" panose="02020603050405020304" pitchFamily="18" charset="0"/>
                <a:cs typeface="Times New Roman" panose="02020603050405020304" pitchFamily="18" charset="0"/>
              </a:rPr>
              <a:t>Model Selection: A Logistic Regression model is created using the </a:t>
            </a:r>
            <a:r>
              <a:rPr lang="en-US" sz="2400" dirty="0" err="1">
                <a:latin typeface="Times New Roman" panose="02020603050405020304" pitchFamily="18" charset="0"/>
                <a:cs typeface="Times New Roman" panose="02020603050405020304" pitchFamily="18" charset="0"/>
              </a:rPr>
              <a:t>LogisticRegression</a:t>
            </a:r>
            <a:r>
              <a:rPr lang="en-US" sz="2400" dirty="0">
                <a:latin typeface="Times New Roman" panose="02020603050405020304" pitchFamily="18" charset="0"/>
                <a:cs typeface="Times New Roman" panose="02020603050405020304" pitchFamily="18" charset="0"/>
              </a:rPr>
              <a:t>() class from the scikit-learn library.</a:t>
            </a:r>
          </a:p>
          <a:p>
            <a:r>
              <a:rPr lang="en-US" sz="2400" dirty="0">
                <a:latin typeface="Times New Roman" panose="02020603050405020304" pitchFamily="18" charset="0"/>
                <a:cs typeface="Times New Roman" panose="02020603050405020304" pitchFamily="18" charset="0"/>
              </a:rPr>
              <a:t>Model Training: The Logistic Regression model is trained on the training data using the fit() method, which learns the relationship between the features (</a:t>
            </a:r>
            <a:r>
              <a:rPr lang="en-US" sz="2400" dirty="0" err="1">
                <a:latin typeface="Times New Roman" panose="02020603050405020304" pitchFamily="18" charset="0"/>
                <a:cs typeface="Times New Roman" panose="02020603050405020304" pitchFamily="18" charset="0"/>
              </a:rPr>
              <a:t>X_train</a:t>
            </a:r>
            <a:r>
              <a:rPr lang="en-US" sz="2400" dirty="0">
                <a:latin typeface="Times New Roman" panose="02020603050405020304" pitchFamily="18" charset="0"/>
                <a:cs typeface="Times New Roman" panose="02020603050405020304" pitchFamily="18" charset="0"/>
              </a:rPr>
              <a:t>) and the target variable (</a:t>
            </a:r>
            <a:r>
              <a:rPr lang="en-US" sz="2400" dirty="0" err="1">
                <a:latin typeface="Times New Roman" panose="02020603050405020304" pitchFamily="18" charset="0"/>
                <a:cs typeface="Times New Roman" panose="02020603050405020304" pitchFamily="18" charset="0"/>
              </a:rPr>
              <a:t>y_train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setup prepares the data for the Logistic Regression model training, ensuring a proper split of the dataset and creating the necessary components for the subsequent model evaluation and prediction steps.</a:t>
            </a: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589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7DB4-ED98-C853-613B-BAEE89DE9649}"/>
              </a:ext>
            </a:extLst>
          </p:cNvPr>
          <p:cNvSpPr>
            <a:spLocks noGrp="1"/>
          </p:cNvSpPr>
          <p:nvPr>
            <p:ph type="title"/>
          </p:nvPr>
        </p:nvSpPr>
        <p:spPr>
          <a:xfrm>
            <a:off x="838200" y="1111044"/>
            <a:ext cx="10515600" cy="1258529"/>
          </a:xfrm>
        </p:spPr>
        <p:txBody>
          <a:bodyPr>
            <a:normAutofit/>
          </a:bodyPr>
          <a:lstStyle/>
          <a:p>
            <a:pPr algn="ctr"/>
            <a:r>
              <a:rPr lang="en-IN" dirty="0"/>
              <a:t>Model Validation </a:t>
            </a:r>
          </a:p>
        </p:txBody>
      </p:sp>
      <p:sp>
        <p:nvSpPr>
          <p:cNvPr id="3" name="Content Placeholder 2">
            <a:extLst>
              <a:ext uri="{FF2B5EF4-FFF2-40B4-BE49-F238E27FC236}">
                <a16:creationId xmlns:a16="http://schemas.microsoft.com/office/drawing/2014/main" id="{51900D15-4D0F-6944-B3E5-102E6F6559FA}"/>
              </a:ext>
            </a:extLst>
          </p:cNvPr>
          <p:cNvSpPr>
            <a:spLocks noGrp="1"/>
          </p:cNvSpPr>
          <p:nvPr>
            <p:ph idx="1"/>
          </p:nvPr>
        </p:nvSpPr>
        <p:spPr>
          <a:xfrm>
            <a:off x="838199" y="2458065"/>
            <a:ext cx="10515601" cy="3618270"/>
          </a:xfrm>
        </p:spPr>
        <p:txBody>
          <a:bodyPr>
            <a:normAutofit/>
          </a:bodyPr>
          <a:lstStyle/>
          <a:p>
            <a:r>
              <a:rPr lang="en-US" sz="2600" dirty="0">
                <a:latin typeface="Times New Roman" panose="02020603050405020304" pitchFamily="18" charset="0"/>
                <a:cs typeface="Times New Roman" panose="02020603050405020304" pitchFamily="18" charset="0"/>
              </a:rPr>
              <a:t>Accuracy Calculation: The test accuracy score is calculated using the </a:t>
            </a:r>
            <a:r>
              <a:rPr lang="en-US" sz="2600" dirty="0" err="1">
                <a:latin typeface="Times New Roman" panose="02020603050405020304" pitchFamily="18" charset="0"/>
                <a:cs typeface="Times New Roman" panose="02020603050405020304" pitchFamily="18" charset="0"/>
              </a:rPr>
              <a:t>accuracy_score</a:t>
            </a:r>
            <a:r>
              <a:rPr lang="en-US" sz="2600" dirty="0">
                <a:latin typeface="Times New Roman" panose="02020603050405020304" pitchFamily="18" charset="0"/>
                <a:cs typeface="Times New Roman" panose="02020603050405020304" pitchFamily="18" charset="0"/>
              </a:rPr>
              <a:t>() function, comparing the predicted values (</a:t>
            </a:r>
            <a:r>
              <a:rPr lang="en-US" sz="2600" dirty="0" err="1">
                <a:latin typeface="Times New Roman" panose="02020603050405020304" pitchFamily="18" charset="0"/>
                <a:cs typeface="Times New Roman" panose="02020603050405020304" pitchFamily="18" charset="0"/>
              </a:rPr>
              <a:t>y_pred</a:t>
            </a:r>
            <a:r>
              <a:rPr lang="en-US" sz="2600" dirty="0">
                <a:latin typeface="Times New Roman" panose="02020603050405020304" pitchFamily="18" charset="0"/>
                <a:cs typeface="Times New Roman" panose="02020603050405020304" pitchFamily="18" charset="0"/>
              </a:rPr>
              <a:t>) with the actual values (</a:t>
            </a:r>
            <a:r>
              <a:rPr lang="en-US" sz="2600" dirty="0" err="1">
                <a:latin typeface="Times New Roman" panose="02020603050405020304" pitchFamily="18" charset="0"/>
                <a:cs typeface="Times New Roman" panose="02020603050405020304" pitchFamily="18" charset="0"/>
              </a:rPr>
              <a:t>y_test</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Model Selection: With an accuracy percentage of 80.45%, logistic regression proves to be the best model for this dataset, showcasing its effectiveness in predicting the survival outcomes of Titanic passengers with a high level of accuracy</a:t>
            </a:r>
          </a:p>
        </p:txBody>
      </p:sp>
    </p:spTree>
    <p:extLst>
      <p:ext uri="{BB962C8B-B14F-4D97-AF65-F5344CB8AC3E}">
        <p14:creationId xmlns:p14="http://schemas.microsoft.com/office/powerpoint/2010/main" val="4274910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D14B-927D-40F6-8542-5F4C49A8C6A7}"/>
              </a:ext>
            </a:extLst>
          </p:cNvPr>
          <p:cNvSpPr>
            <a:spLocks noGrp="1"/>
          </p:cNvSpPr>
          <p:nvPr>
            <p:ph type="title"/>
          </p:nvPr>
        </p:nvSpPr>
        <p:spPr/>
        <p:txBody>
          <a:bodyPr/>
          <a:lstStyle/>
          <a:p>
            <a:pPr algn="ctr"/>
            <a:r>
              <a:rPr lang="en-IN" dirty="0"/>
              <a:t>Prediction </a:t>
            </a:r>
          </a:p>
        </p:txBody>
      </p:sp>
      <p:pic>
        <p:nvPicPr>
          <p:cNvPr id="5" name="Content Placeholder 4">
            <a:extLst>
              <a:ext uri="{FF2B5EF4-FFF2-40B4-BE49-F238E27FC236}">
                <a16:creationId xmlns:a16="http://schemas.microsoft.com/office/drawing/2014/main" id="{3513166F-601E-0A89-D239-08216B77F00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95402" y="2458066"/>
            <a:ext cx="9601195" cy="3417802"/>
          </a:xfrm>
        </p:spPr>
      </p:pic>
    </p:spTree>
    <p:extLst>
      <p:ext uri="{BB962C8B-B14F-4D97-AF65-F5344CB8AC3E}">
        <p14:creationId xmlns:p14="http://schemas.microsoft.com/office/powerpoint/2010/main" val="3390748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D14B-927D-40F6-8542-5F4C49A8C6A7}"/>
              </a:ext>
            </a:extLst>
          </p:cNvPr>
          <p:cNvSpPr>
            <a:spLocks noGrp="1"/>
          </p:cNvSpPr>
          <p:nvPr>
            <p:ph type="title"/>
          </p:nvPr>
        </p:nvSpPr>
        <p:spPr/>
        <p:txBody>
          <a:bodyPr/>
          <a:lstStyle/>
          <a:p>
            <a:pPr algn="ctr"/>
            <a:r>
              <a:rPr lang="en-IN" dirty="0"/>
              <a:t>Model Deployment  </a:t>
            </a:r>
          </a:p>
        </p:txBody>
      </p:sp>
      <p:sp>
        <p:nvSpPr>
          <p:cNvPr id="4" name="Content Placeholder 3">
            <a:extLst>
              <a:ext uri="{FF2B5EF4-FFF2-40B4-BE49-F238E27FC236}">
                <a16:creationId xmlns:a16="http://schemas.microsoft.com/office/drawing/2014/main" id="{2FC6FB02-7FB8-CC9F-A424-F3F7075CE9E2}"/>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Deployment: The Titanic survival prediction model is deployed as a web application using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allowing users to interact with the model and get predictions through a user-friendly interface.</a:t>
            </a:r>
          </a:p>
          <a:p>
            <a:r>
              <a:rPr lang="en-US" dirty="0">
                <a:latin typeface="Times New Roman" panose="02020603050405020304" pitchFamily="18" charset="0"/>
                <a:cs typeface="Times New Roman" panose="02020603050405020304" pitchFamily="18" charset="0"/>
              </a:rPr>
              <a:t>Link for Titanic survival prediction : </a:t>
            </a:r>
            <a:r>
              <a:rPr lang="en-US" dirty="0">
                <a:latin typeface="Times New Roman" panose="02020603050405020304" pitchFamily="18" charset="0"/>
                <a:cs typeface="Times New Roman" panose="02020603050405020304" pitchFamily="18" charset="0"/>
                <a:hlinkClick r:id="rId2"/>
              </a:rPr>
              <a:t>click to webpage</a:t>
            </a: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411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F382-74A9-33BB-01F7-35C7FE47FAEA}"/>
              </a:ext>
            </a:extLst>
          </p:cNvPr>
          <p:cNvSpPr>
            <a:spLocks noGrp="1"/>
          </p:cNvSpPr>
          <p:nvPr>
            <p:ph type="title"/>
          </p:nvPr>
        </p:nvSpPr>
        <p:spPr/>
        <p:txBody>
          <a:bodyPr/>
          <a:lstStyle/>
          <a:p>
            <a:pPr algn="ctr"/>
            <a:r>
              <a:rPr lang="en-IN" dirty="0"/>
              <a:t>Prescriptive Analysis</a:t>
            </a:r>
          </a:p>
        </p:txBody>
      </p:sp>
      <p:sp>
        <p:nvSpPr>
          <p:cNvPr id="3" name="Content Placeholder 2">
            <a:extLst>
              <a:ext uri="{FF2B5EF4-FFF2-40B4-BE49-F238E27FC236}">
                <a16:creationId xmlns:a16="http://schemas.microsoft.com/office/drawing/2014/main" id="{5F451AEF-EEF5-3F0A-16EC-DBC32DF68E32}"/>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Gender and Survival: Women had a significantly higher survival rate than men. This suggests that social norms and practices like "women and children first" were followed during the evacuation, prioritizing the rescue of female passengers.</a:t>
            </a:r>
          </a:p>
          <a:p>
            <a:r>
              <a:rPr lang="en-US" sz="2400" dirty="0">
                <a:latin typeface="Times New Roman" panose="02020603050405020304" pitchFamily="18" charset="0"/>
                <a:cs typeface="Times New Roman" panose="02020603050405020304" pitchFamily="18" charset="0"/>
              </a:rPr>
              <a:t>Passenger Class and Survival: First-class passengers had a higher survival rate compared to second and third-class passengers. This indicates that socio-economic status played a role in survival chances, with higher-class passengers potentially having better access to resources and information during the disaster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490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F382-74A9-33BB-01F7-35C7FE47FAEA}"/>
              </a:ext>
            </a:extLst>
          </p:cNvPr>
          <p:cNvSpPr>
            <a:spLocks noGrp="1"/>
          </p:cNvSpPr>
          <p:nvPr>
            <p:ph type="title"/>
          </p:nvPr>
        </p:nvSpPr>
        <p:spPr/>
        <p:txBody>
          <a:bodyPr/>
          <a:lstStyle/>
          <a:p>
            <a:pPr algn="ctr"/>
            <a:r>
              <a:rPr lang="en-IN" dirty="0"/>
              <a:t>Prescriptive Analysis</a:t>
            </a:r>
          </a:p>
        </p:txBody>
      </p:sp>
      <p:sp>
        <p:nvSpPr>
          <p:cNvPr id="3" name="Content Placeholder 2">
            <a:extLst>
              <a:ext uri="{FF2B5EF4-FFF2-40B4-BE49-F238E27FC236}">
                <a16:creationId xmlns:a16="http://schemas.microsoft.com/office/drawing/2014/main" id="{5F451AEF-EEF5-3F0A-16EC-DBC32DF68E32}"/>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Age Distribution and Survival: Younger passengers (children) had a better survival rate, while the elderly had lower survival chances. Middle-aged individuals, especially males, formed the bulk of casualties. This pattern highlights the vulnerability of certain age groups and the need for targeted evacuation strategies.</a:t>
            </a:r>
          </a:p>
          <a:p>
            <a:r>
              <a:rPr lang="en-US" sz="2400" dirty="0">
                <a:latin typeface="Times New Roman" panose="02020603050405020304" pitchFamily="18" charset="0"/>
                <a:cs typeface="Times New Roman" panose="02020603050405020304" pitchFamily="18" charset="0"/>
              </a:rPr>
              <a:t>Family Size and Survival: Solo travelers and those with a small family size (1-3 members) had better survival outcomes than larger families. This suggests that family dynamics and responsibilities may have influenced the ability to access and utilize limited resources during the evacuation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816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F382-74A9-33BB-01F7-35C7FE47FAEA}"/>
              </a:ext>
            </a:extLst>
          </p:cNvPr>
          <p:cNvSpPr>
            <a:spLocks noGrp="1"/>
          </p:cNvSpPr>
          <p:nvPr>
            <p:ph type="title"/>
          </p:nvPr>
        </p:nvSpPr>
        <p:spPr/>
        <p:txBody>
          <a:bodyPr/>
          <a:lstStyle/>
          <a:p>
            <a:pPr algn="ctr"/>
            <a:r>
              <a:rPr lang="en-IN" dirty="0"/>
              <a:t>Prescriptive Analysis</a:t>
            </a:r>
          </a:p>
        </p:txBody>
      </p:sp>
      <p:sp>
        <p:nvSpPr>
          <p:cNvPr id="3" name="Content Placeholder 2">
            <a:extLst>
              <a:ext uri="{FF2B5EF4-FFF2-40B4-BE49-F238E27FC236}">
                <a16:creationId xmlns:a16="http://schemas.microsoft.com/office/drawing/2014/main" id="{5F451AEF-EEF5-3F0A-16EC-DBC32DF68E32}"/>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To improve survival outcomes in similar situations, it is crucial to develop and implement comprehensive emergency response plans that prioritize the safety of all passengers, regardless of gender, age, or socio-economic status. Ensuring equal access to resources, providing clear evacuation instructions, and conducting regular safety drills can help mitigate the impact of such disasters.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991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25E6-C0A0-B6FF-EBCA-A6B4F6717BD0}"/>
              </a:ext>
            </a:extLst>
          </p:cNvPr>
          <p:cNvSpPr>
            <a:spLocks noGrp="1"/>
          </p:cNvSpPr>
          <p:nvPr>
            <p:ph type="title"/>
          </p:nvPr>
        </p:nvSpPr>
        <p:spPr/>
        <p:txBody>
          <a:bodyPr/>
          <a:lstStyle/>
          <a:p>
            <a:r>
              <a:rPr lang="en-IN" dirty="0"/>
              <a:t>Thank You </a:t>
            </a:r>
          </a:p>
        </p:txBody>
      </p:sp>
    </p:spTree>
    <p:extLst>
      <p:ext uri="{BB962C8B-B14F-4D97-AF65-F5344CB8AC3E}">
        <p14:creationId xmlns:p14="http://schemas.microsoft.com/office/powerpoint/2010/main" val="123913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FF2F-5D9A-7119-D143-85F114362A30}"/>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id="{2EF8B3DA-AE34-31C5-BC7A-B9F6002CA8FB}"/>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goal of this project is to predict which passengers survived the sinking of the Titanic using machine learning algorithm by analyzing passenger details such as name, sex, age, class, and other relevant factors.</a:t>
            </a:r>
          </a:p>
          <a:p>
            <a:pPr algn="just"/>
            <a:r>
              <a:rPr lang="en-US" sz="2400" dirty="0">
                <a:latin typeface="Times New Roman" panose="02020603050405020304" pitchFamily="18" charset="0"/>
                <a:cs typeface="Times New Roman" panose="02020603050405020304" pitchFamily="18" charset="0"/>
              </a:rPr>
              <a:t>The project involves data preprocessing, feature selection, and model evaluation to achieve high accuracy in predicting survival outcome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85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FF2F-5D9A-7119-D143-85F114362A30}"/>
              </a:ext>
            </a:extLst>
          </p:cNvPr>
          <p:cNvSpPr>
            <a:spLocks noGrp="1"/>
          </p:cNvSpPr>
          <p:nvPr>
            <p:ph type="title"/>
          </p:nvPr>
        </p:nvSpPr>
        <p:spPr>
          <a:xfrm>
            <a:off x="838200" y="887976"/>
            <a:ext cx="10515599" cy="1668411"/>
          </a:xfrm>
        </p:spPr>
        <p:txBody>
          <a:bodyPr>
            <a:normAutofit/>
          </a:bodyPr>
          <a:lstStyle/>
          <a:p>
            <a:pPr algn="ctr"/>
            <a:r>
              <a:rPr lang="en-IN" sz="3200" dirty="0">
                <a:latin typeface="Times New Roman" panose="02020603050405020304" pitchFamily="18" charset="0"/>
                <a:cs typeface="Times New Roman" panose="02020603050405020304" pitchFamily="18" charset="0"/>
              </a:rPr>
              <a:t>Technologies used </a:t>
            </a:r>
          </a:p>
        </p:txBody>
      </p:sp>
      <p:sp>
        <p:nvSpPr>
          <p:cNvPr id="3" name="Content Placeholder 2">
            <a:extLst>
              <a:ext uri="{FF2B5EF4-FFF2-40B4-BE49-F238E27FC236}">
                <a16:creationId xmlns:a16="http://schemas.microsoft.com/office/drawing/2014/main" id="{2EF8B3DA-AE34-31C5-BC7A-B9F6002CA8FB}"/>
              </a:ext>
            </a:extLst>
          </p:cNvPr>
          <p:cNvSpPr>
            <a:spLocks noGrp="1"/>
          </p:cNvSpPr>
          <p:nvPr>
            <p:ph idx="1"/>
          </p:nvPr>
        </p:nvSpPr>
        <p:spPr>
          <a:xfrm>
            <a:off x="924232" y="2556387"/>
            <a:ext cx="10245213" cy="3620575"/>
          </a:xfrm>
        </p:spPr>
        <p:txBody>
          <a:bodyPr>
            <a:normAutofit fontScale="85000" lnSpcReduction="10000"/>
          </a:bodyPr>
          <a:lstStyle/>
          <a:p>
            <a:pPr algn="just"/>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Python: The primary programming language for data preprocessing, modeling, and analysis.</a:t>
            </a:r>
          </a:p>
          <a:p>
            <a:pPr algn="just"/>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Pandas: For data manipulation and preprocessing tasks, such as handling missing values, encoding categorical variables, and preparing data for modeling</a:t>
            </a:r>
          </a:p>
          <a:p>
            <a:pPr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Machine Learning Algorithm : </a:t>
            </a: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Used Logistic Regression algorithm </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Scikit-learn: A comprehensive library for machine learning in Python, providing tools for model training, evaluation, and preprocessing (e.g., train-test split, feature scaling, model selection).</a:t>
            </a:r>
          </a:p>
          <a:p>
            <a:pPr algn="just"/>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Seaborn and Matplotlib: For data visualization, including creating plots and charts to explore data distributions, relationships, and model evaluation.</a:t>
            </a:r>
          </a:p>
          <a:p>
            <a:pPr algn="just"/>
            <a:r>
              <a:rPr lang="en-US" sz="2400" b="0" i="0" dirty="0" err="1">
                <a:solidFill>
                  <a:srgbClr val="13343B"/>
                </a:solidFill>
                <a:effectLst/>
                <a:highlight>
                  <a:srgbClr val="FCFCF9"/>
                </a:highlight>
                <a:latin typeface="Times New Roman" panose="02020603050405020304" pitchFamily="18" charset="0"/>
                <a:cs typeface="Times New Roman" panose="02020603050405020304" pitchFamily="18" charset="0"/>
              </a:rPr>
              <a:t>Jupyter</a:t>
            </a:r>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 Notebook or IDEs (PyCharm, VS Code): Interactive environments for code development, experimentation, and documentation of results.</a:t>
            </a:r>
          </a:p>
          <a:p>
            <a:pPr algn="just"/>
            <a:endPar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95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FF2F-5D9A-7119-D143-85F114362A30}"/>
              </a:ext>
            </a:extLst>
          </p:cNvPr>
          <p:cNvSpPr>
            <a:spLocks noGrp="1"/>
          </p:cNvSpPr>
          <p:nvPr>
            <p:ph type="title"/>
          </p:nvPr>
        </p:nvSpPr>
        <p:spPr>
          <a:xfrm>
            <a:off x="838200" y="887976"/>
            <a:ext cx="10515599" cy="1668411"/>
          </a:xfrm>
        </p:spPr>
        <p:txBody>
          <a:bodyPr>
            <a:normAutofit/>
          </a:bodyPr>
          <a:lstStyle/>
          <a:p>
            <a:pPr algn="ctr"/>
            <a:r>
              <a:rPr lang="en-IN" sz="3200" dirty="0">
                <a:latin typeface="Times New Roman" panose="02020603050405020304" pitchFamily="18" charset="0"/>
                <a:cs typeface="Times New Roman" panose="02020603050405020304" pitchFamily="18" charset="0"/>
              </a:rPr>
              <a:t>Benefits </a:t>
            </a:r>
          </a:p>
        </p:txBody>
      </p:sp>
      <p:sp>
        <p:nvSpPr>
          <p:cNvPr id="3" name="Content Placeholder 2">
            <a:extLst>
              <a:ext uri="{FF2B5EF4-FFF2-40B4-BE49-F238E27FC236}">
                <a16:creationId xmlns:a16="http://schemas.microsoft.com/office/drawing/2014/main" id="{2EF8B3DA-AE34-31C5-BC7A-B9F6002CA8FB}"/>
              </a:ext>
            </a:extLst>
          </p:cNvPr>
          <p:cNvSpPr>
            <a:spLocks noGrp="1"/>
          </p:cNvSpPr>
          <p:nvPr>
            <p:ph idx="1"/>
          </p:nvPr>
        </p:nvSpPr>
        <p:spPr>
          <a:xfrm>
            <a:off x="838200" y="2556387"/>
            <a:ext cx="10916263" cy="3620575"/>
          </a:xfrm>
        </p:spPr>
        <p:txBody>
          <a:bodyPr>
            <a:normAutofit/>
          </a:bodyPr>
          <a:lstStyle/>
          <a:p>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Titanic Survival Prediction project provides valuable insights that can be used   to enhance safety and risk management in the shipping industry.</a:t>
            </a:r>
          </a:p>
          <a:p>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The insights gained from this project can also be applied to other transportation sectors to improve passenger safety and emergency response procedures..</a:t>
            </a:r>
          </a:p>
          <a:p>
            <a:endPar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08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FF2F-5D9A-7119-D143-85F114362A30}"/>
              </a:ext>
            </a:extLst>
          </p:cNvPr>
          <p:cNvSpPr>
            <a:spLocks noGrp="1"/>
          </p:cNvSpPr>
          <p:nvPr>
            <p:ph type="title"/>
          </p:nvPr>
        </p:nvSpPr>
        <p:spPr>
          <a:xfrm>
            <a:off x="838200" y="887976"/>
            <a:ext cx="10515599" cy="1668411"/>
          </a:xfrm>
        </p:spPr>
        <p:txBody>
          <a:bodyPr>
            <a:normAutofit/>
          </a:bodyPr>
          <a:lstStyle/>
          <a:p>
            <a:pPr algn="ctr"/>
            <a:r>
              <a:rPr lang="en-IN" sz="3200" dirty="0">
                <a:latin typeface="Times New Roman" panose="02020603050405020304" pitchFamily="18" charset="0"/>
                <a:cs typeface="Times New Roman" panose="02020603050405020304" pitchFamily="18" charset="0"/>
              </a:rPr>
              <a:t>Dataset Description </a:t>
            </a:r>
          </a:p>
        </p:txBody>
      </p:sp>
      <p:sp>
        <p:nvSpPr>
          <p:cNvPr id="3" name="Content Placeholder 2">
            <a:extLst>
              <a:ext uri="{FF2B5EF4-FFF2-40B4-BE49-F238E27FC236}">
                <a16:creationId xmlns:a16="http://schemas.microsoft.com/office/drawing/2014/main" id="{2EF8B3DA-AE34-31C5-BC7A-B9F6002CA8FB}"/>
              </a:ext>
            </a:extLst>
          </p:cNvPr>
          <p:cNvSpPr>
            <a:spLocks noGrp="1"/>
          </p:cNvSpPr>
          <p:nvPr>
            <p:ph idx="1"/>
          </p:nvPr>
        </p:nvSpPr>
        <p:spPr>
          <a:xfrm>
            <a:off x="838201" y="2556387"/>
            <a:ext cx="10380406" cy="3620575"/>
          </a:xfrm>
        </p:spPr>
        <p:txBody>
          <a:bodyPr>
            <a:normAutofit/>
          </a:bodyPr>
          <a:lstStyle/>
          <a:p>
            <a:pPr algn="just"/>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The Titanic dataset captures information about passengers on the RMS Titanic voyage, including their survival status, passenger class, sex, age, siblings/spouses, parents/children, ticket details, fare, and port of embarkation. The dataset reflects socio-economic status through passenger class (1st = upper, 2nd = middle, 3rd = lower), while age is fractional for infants. Family relations are denoted by </a:t>
            </a:r>
            <a:r>
              <a:rPr lang="en-US" sz="2400" b="0" i="0" dirty="0" err="1">
                <a:solidFill>
                  <a:srgbClr val="13343B"/>
                </a:solidFill>
                <a:effectLst/>
                <a:highlight>
                  <a:srgbClr val="FCFCF9"/>
                </a:highlight>
                <a:latin typeface="Times New Roman" panose="02020603050405020304" pitchFamily="18" charset="0"/>
                <a:cs typeface="Times New Roman" panose="02020603050405020304" pitchFamily="18" charset="0"/>
              </a:rPr>
              <a:t>sibsp</a:t>
            </a:r>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 (siblings/spouses) and parch (parents/children). The embarkation ports are Cherbourg (C), Queenstown (Q), and Southampton (S), representing different socio-economic backgrounds and influencing survival outcomes.</a:t>
            </a:r>
          </a:p>
        </p:txBody>
      </p:sp>
    </p:spTree>
    <p:extLst>
      <p:ext uri="{BB962C8B-B14F-4D97-AF65-F5344CB8AC3E}">
        <p14:creationId xmlns:p14="http://schemas.microsoft.com/office/powerpoint/2010/main" val="114272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FF2F-5D9A-7119-D143-85F114362A30}"/>
              </a:ext>
            </a:extLst>
          </p:cNvPr>
          <p:cNvSpPr>
            <a:spLocks noGrp="1"/>
          </p:cNvSpPr>
          <p:nvPr>
            <p:ph type="title"/>
          </p:nvPr>
        </p:nvSpPr>
        <p:spPr>
          <a:xfrm>
            <a:off x="838200" y="887976"/>
            <a:ext cx="10515599" cy="1668411"/>
          </a:xfrm>
        </p:spPr>
        <p:txBody>
          <a:bodyPr>
            <a:normAutofit/>
          </a:bodyPr>
          <a:lstStyle/>
          <a:p>
            <a:pPr algn="ctr"/>
            <a:r>
              <a:rPr lang="en-IN" sz="3200" dirty="0">
                <a:latin typeface="Times New Roman" panose="02020603050405020304" pitchFamily="18" charset="0"/>
                <a:cs typeface="Times New Roman" panose="02020603050405020304" pitchFamily="18" charset="0"/>
              </a:rPr>
              <a:t>Data Collection </a:t>
            </a:r>
          </a:p>
        </p:txBody>
      </p:sp>
      <p:sp>
        <p:nvSpPr>
          <p:cNvPr id="3" name="Content Placeholder 2">
            <a:extLst>
              <a:ext uri="{FF2B5EF4-FFF2-40B4-BE49-F238E27FC236}">
                <a16:creationId xmlns:a16="http://schemas.microsoft.com/office/drawing/2014/main" id="{2EF8B3DA-AE34-31C5-BC7A-B9F6002CA8FB}"/>
              </a:ext>
            </a:extLst>
          </p:cNvPr>
          <p:cNvSpPr>
            <a:spLocks noGrp="1"/>
          </p:cNvSpPr>
          <p:nvPr>
            <p:ph idx="1"/>
          </p:nvPr>
        </p:nvSpPr>
        <p:spPr>
          <a:xfrm>
            <a:off x="838200" y="2556387"/>
            <a:ext cx="10916263" cy="3620575"/>
          </a:xfrm>
        </p:spPr>
        <p:txBody>
          <a:bodyPr>
            <a:normAutofit/>
          </a:bodyPr>
          <a:lstStyle/>
          <a:p>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Dataset Source: The Titanic dataset was obtained from Kaggle, a popular platform for hosting various datasets and machine learning projects.</a:t>
            </a:r>
          </a:p>
          <a:p>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Dataset Columns: The dataset consists of 12 columns in total, including both numerical and categorical features:</a:t>
            </a:r>
          </a:p>
          <a:p>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Numerical Columns: </a:t>
            </a:r>
            <a:r>
              <a:rPr lang="en-US" sz="2400" b="0" i="0" dirty="0" err="1">
                <a:solidFill>
                  <a:srgbClr val="13343B"/>
                </a:solidFill>
                <a:effectLst/>
                <a:highlight>
                  <a:srgbClr val="FCFCF9"/>
                </a:highlight>
                <a:latin typeface="Times New Roman" panose="02020603050405020304" pitchFamily="18" charset="0"/>
                <a:cs typeface="Times New Roman" panose="02020603050405020304" pitchFamily="18" charset="0"/>
              </a:rPr>
              <a:t>PassengerId</a:t>
            </a:r>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 Survived, </a:t>
            </a:r>
            <a:r>
              <a:rPr lang="en-US" sz="2400" b="0" i="0" dirty="0" err="1">
                <a:solidFill>
                  <a:srgbClr val="13343B"/>
                </a:solidFill>
                <a:effectLst/>
                <a:highlight>
                  <a:srgbClr val="FCFCF9"/>
                </a:highlight>
                <a:latin typeface="Times New Roman" panose="02020603050405020304" pitchFamily="18" charset="0"/>
                <a:cs typeface="Times New Roman" panose="02020603050405020304" pitchFamily="18" charset="0"/>
              </a:rPr>
              <a:t>Pclass</a:t>
            </a:r>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 Age, </a:t>
            </a:r>
            <a:r>
              <a:rPr lang="en-US" sz="2400" b="0" i="0" dirty="0" err="1">
                <a:solidFill>
                  <a:srgbClr val="13343B"/>
                </a:solidFill>
                <a:effectLst/>
                <a:highlight>
                  <a:srgbClr val="FCFCF9"/>
                </a:highlight>
                <a:latin typeface="Times New Roman" panose="02020603050405020304" pitchFamily="18" charset="0"/>
                <a:cs typeface="Times New Roman" panose="02020603050405020304" pitchFamily="18" charset="0"/>
              </a:rPr>
              <a:t>SibSp</a:t>
            </a:r>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 Parch, Fare</a:t>
            </a:r>
          </a:p>
          <a:p>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Categorical Columns: Name, Sex, Ticket, Cabin, Embarked.</a:t>
            </a:r>
          </a:p>
          <a:p>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Dataset Size: The dataset has 891 entries, with 12 columns in total</a:t>
            </a:r>
          </a:p>
          <a:p>
            <a:endPar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75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FF2F-5D9A-7119-D143-85F114362A30}"/>
              </a:ext>
            </a:extLst>
          </p:cNvPr>
          <p:cNvSpPr>
            <a:spLocks noGrp="1"/>
          </p:cNvSpPr>
          <p:nvPr>
            <p:ph type="title"/>
          </p:nvPr>
        </p:nvSpPr>
        <p:spPr>
          <a:xfrm>
            <a:off x="838200" y="887976"/>
            <a:ext cx="10515599" cy="1668411"/>
          </a:xfrm>
        </p:spPr>
        <p:txBody>
          <a:bodyPr>
            <a:normAutofit/>
          </a:bodyPr>
          <a:lstStyle/>
          <a:p>
            <a:pPr algn="ctr"/>
            <a:r>
              <a:rPr lang="en-IN" sz="3200" dirty="0">
                <a:latin typeface="Times New Roman" panose="02020603050405020304" pitchFamily="18" charset="0"/>
                <a:cs typeface="Times New Roman" panose="02020603050405020304" pitchFamily="18" charset="0"/>
              </a:rPr>
              <a:t>Data Cleaning </a:t>
            </a:r>
          </a:p>
        </p:txBody>
      </p:sp>
      <p:sp>
        <p:nvSpPr>
          <p:cNvPr id="3" name="Content Placeholder 2">
            <a:extLst>
              <a:ext uri="{FF2B5EF4-FFF2-40B4-BE49-F238E27FC236}">
                <a16:creationId xmlns:a16="http://schemas.microsoft.com/office/drawing/2014/main" id="{2EF8B3DA-AE34-31C5-BC7A-B9F6002CA8FB}"/>
              </a:ext>
            </a:extLst>
          </p:cNvPr>
          <p:cNvSpPr>
            <a:spLocks noGrp="1"/>
          </p:cNvSpPr>
          <p:nvPr>
            <p:ph idx="1"/>
          </p:nvPr>
        </p:nvSpPr>
        <p:spPr>
          <a:xfrm>
            <a:off x="838200" y="2556387"/>
            <a:ext cx="10916263" cy="3620575"/>
          </a:xfrm>
        </p:spPr>
        <p:txBody>
          <a:bodyPr>
            <a:normAutofit/>
          </a:bodyPr>
          <a:lstStyle/>
          <a:p>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The dataset initially contained missing values in the 'Age' and 'Embarked' columns, with 177 missing values in 'Age' and 2 missing values in 'Embarked’.</a:t>
            </a:r>
          </a:p>
          <a:p>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The missing values in the 'Age' column were replaced with the mean age of the passengers to maintain data integrity and ensure a complete dataset for analysis.</a:t>
            </a:r>
          </a:p>
          <a:p>
            <a:r>
              <a:rPr lang="en-US" sz="2400" b="0" i="0" dirty="0">
                <a:solidFill>
                  <a:srgbClr val="13343B"/>
                </a:solidFill>
                <a:effectLst/>
                <a:highlight>
                  <a:srgbClr val="FCFCF9"/>
                </a:highlight>
                <a:latin typeface="Times New Roman" panose="02020603050405020304" pitchFamily="18" charset="0"/>
                <a:cs typeface="Times New Roman" panose="02020603050405020304" pitchFamily="18" charset="0"/>
              </a:rPr>
              <a:t>For the 'Embarked' column, the missing values were filled with the most frequent port of embarkation (mode) to address the missing data effectively.</a:t>
            </a:r>
          </a:p>
        </p:txBody>
      </p:sp>
    </p:spTree>
    <p:extLst>
      <p:ext uri="{BB962C8B-B14F-4D97-AF65-F5344CB8AC3E}">
        <p14:creationId xmlns:p14="http://schemas.microsoft.com/office/powerpoint/2010/main" val="141427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7579-F3E9-3F65-EF84-26D09BB7B5F1}"/>
              </a:ext>
            </a:extLst>
          </p:cNvPr>
          <p:cNvSpPr>
            <a:spLocks noGrp="1"/>
          </p:cNvSpPr>
          <p:nvPr>
            <p:ph type="title"/>
          </p:nvPr>
        </p:nvSpPr>
        <p:spPr>
          <a:xfrm>
            <a:off x="839788" y="457200"/>
            <a:ext cx="4990742" cy="1115961"/>
          </a:xfrm>
        </p:spPr>
        <p:txBody>
          <a:bodyPr>
            <a:normAutofit/>
          </a:bodyPr>
          <a:lstStyle/>
          <a:p>
            <a:r>
              <a:rPr lang="en-IN" dirty="0"/>
              <a:t>Data analysis on </a:t>
            </a:r>
            <a:br>
              <a:rPr lang="en-IN" dirty="0"/>
            </a:br>
            <a:r>
              <a:rPr lang="en-IN" dirty="0"/>
              <a:t>Survived column</a:t>
            </a:r>
          </a:p>
        </p:txBody>
      </p:sp>
      <p:pic>
        <p:nvPicPr>
          <p:cNvPr id="6" name="Picture Placeholder 5">
            <a:extLst>
              <a:ext uri="{FF2B5EF4-FFF2-40B4-BE49-F238E27FC236}">
                <a16:creationId xmlns:a16="http://schemas.microsoft.com/office/drawing/2014/main" id="{5658987D-D299-A48C-96BB-A87EFF5C877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766" t="1046" r="-1209" b="1"/>
          <a:stretch/>
        </p:blipFill>
        <p:spPr>
          <a:xfrm>
            <a:off x="6096001" y="1012723"/>
            <a:ext cx="5256212" cy="4945625"/>
          </a:xfrm>
        </p:spPr>
      </p:pic>
      <p:sp>
        <p:nvSpPr>
          <p:cNvPr id="4" name="Text Placeholder 3">
            <a:extLst>
              <a:ext uri="{FF2B5EF4-FFF2-40B4-BE49-F238E27FC236}">
                <a16:creationId xmlns:a16="http://schemas.microsoft.com/office/drawing/2014/main" id="{8FBCB88F-B02C-E1AA-6952-F834B42F6042}"/>
              </a:ext>
            </a:extLst>
          </p:cNvPr>
          <p:cNvSpPr>
            <a:spLocks noGrp="1"/>
          </p:cNvSpPr>
          <p:nvPr>
            <p:ph type="body" sz="half" idx="2"/>
          </p:nvPr>
        </p:nvSpPr>
        <p:spPr>
          <a:xfrm>
            <a:off x="839788" y="2271252"/>
            <a:ext cx="4990742" cy="3597736"/>
          </a:xfrm>
        </p:spPr>
        <p:txBody>
          <a:bodyPr>
            <a:noAutofit/>
          </a:bodyPr>
          <a:lstStyle/>
          <a:p>
            <a:pPr algn="just"/>
            <a:r>
              <a:rPr lang="en-US" sz="2000" dirty="0">
                <a:latin typeface="Times New Roman" panose="02020603050405020304" pitchFamily="18" charset="0"/>
                <a:cs typeface="Times New Roman" panose="02020603050405020304" pitchFamily="18" charset="0"/>
              </a:rPr>
              <a:t>This plot shows the distribution of passengers who survived (Survived = 1) and those who did not (Survived = 0). This visual representation provides a clear understanding of the survival rates within the Titanic dataset.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8682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1687</TotalTime>
  <Words>1882</Words>
  <Application>Microsoft Office PowerPoint</Application>
  <PresentationFormat>Widescreen</PresentationFormat>
  <Paragraphs>78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Garamond</vt:lpstr>
      <vt:lpstr>Times New Roman</vt:lpstr>
      <vt:lpstr>Organic</vt:lpstr>
      <vt:lpstr>Titanic Survival Prediction</vt:lpstr>
      <vt:lpstr>Problem Statement </vt:lpstr>
      <vt:lpstr>Solution</vt:lpstr>
      <vt:lpstr>Technologies used </vt:lpstr>
      <vt:lpstr>Benefits </vt:lpstr>
      <vt:lpstr>Dataset Description </vt:lpstr>
      <vt:lpstr>Data Collection </vt:lpstr>
      <vt:lpstr>Data Cleaning </vt:lpstr>
      <vt:lpstr>Data analysis on  Survived column</vt:lpstr>
      <vt:lpstr>Data analysis on  Embarked column</vt:lpstr>
      <vt:lpstr>Data analysis on  Sex column</vt:lpstr>
      <vt:lpstr>Data analysis on  Pclass column</vt:lpstr>
      <vt:lpstr>Data analysis on   Survival based on sex</vt:lpstr>
      <vt:lpstr>Data analysis on   Survival based on Pclass</vt:lpstr>
      <vt:lpstr>Data analysis on   Pclass based on Sex</vt:lpstr>
      <vt:lpstr>Data analysis on  Embarked by Sex</vt:lpstr>
      <vt:lpstr>Distribution of Age and fare</vt:lpstr>
      <vt:lpstr>Data analysis on  Suvival by age</vt:lpstr>
      <vt:lpstr>Data Preprocessing</vt:lpstr>
      <vt:lpstr>Model Training </vt:lpstr>
      <vt:lpstr>Model Training </vt:lpstr>
      <vt:lpstr>Model Validation </vt:lpstr>
      <vt:lpstr>Prediction </vt:lpstr>
      <vt:lpstr>Model Deployment  </vt:lpstr>
      <vt:lpstr>Prescriptive Analysis</vt:lpstr>
      <vt:lpstr>Prescriptive Analysis</vt:lpstr>
      <vt:lpstr>Prescriptive Analysis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RAJA VIGNESH P</dc:creator>
  <cp:lastModifiedBy>RAJA VIGNESH P</cp:lastModifiedBy>
  <cp:revision>16</cp:revision>
  <dcterms:created xsi:type="dcterms:W3CDTF">2024-05-10T04:32:33Z</dcterms:created>
  <dcterms:modified xsi:type="dcterms:W3CDTF">2024-05-29T17:02:06Z</dcterms:modified>
</cp:coreProperties>
</file>