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7" r:id="rId1"/>
  </p:sldMasterIdLst>
  <p:notesMasterIdLst>
    <p:notesMasterId r:id="rId25"/>
  </p:notesMasterIdLst>
  <p:sldIdLst>
    <p:sldId id="277" r:id="rId2"/>
    <p:sldId id="257" r:id="rId3"/>
    <p:sldId id="258" r:id="rId4"/>
    <p:sldId id="278" r:id="rId5"/>
    <p:sldId id="294" r:id="rId6"/>
    <p:sldId id="279" r:id="rId7"/>
    <p:sldId id="280" r:id="rId8"/>
    <p:sldId id="297" r:id="rId9"/>
    <p:sldId id="298" r:id="rId10"/>
    <p:sldId id="260" r:id="rId11"/>
    <p:sldId id="295" r:id="rId12"/>
    <p:sldId id="296" r:id="rId13"/>
    <p:sldId id="282" r:id="rId14"/>
    <p:sldId id="283" r:id="rId15"/>
    <p:sldId id="284" r:id="rId16"/>
    <p:sldId id="285" r:id="rId17"/>
    <p:sldId id="286" r:id="rId18"/>
    <p:sldId id="292" r:id="rId19"/>
    <p:sldId id="290" r:id="rId20"/>
    <p:sldId id="274" r:id="rId21"/>
    <p:sldId id="287" r:id="rId22"/>
    <p:sldId id="275" r:id="rId23"/>
    <p:sldId id="276"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libri Light" panose="020F0302020204030204" pitchFamily="34" charset="0"/>
      <p:regular r:id="rId30"/>
      <p:italic r:id="rId31"/>
    </p:embeddedFont>
    <p:embeddedFont>
      <p:font typeface="Century Schoolbook" panose="02040604050505020304" pitchFamily="18"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59" d="100"/>
          <a:sy n="59" d="100"/>
        </p:scale>
        <p:origin x="10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34877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62000"/>
            <a:ext cx="6772275" cy="3810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8281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0" name="Google Shape;1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6250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804702"/>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2325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210225"/>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365760" y="274320"/>
            <a:ext cx="11460480" cy="822960"/>
          </a:xfrm>
          <a:prstGeom prst="rect">
            <a:avLst/>
          </a:prstGeom>
          <a:noFill/>
          <a:ln>
            <a:noFill/>
          </a:ln>
        </p:spPr>
        <p:txBody>
          <a:bodyPr lIns="91425" tIns="91425" rIns="91425" bIns="91425" anchor="t" anchorCtr="0"/>
          <a:lstStyle>
            <a:lvl1pPr lvl="0">
              <a:spcBef>
                <a:spcPts val="0"/>
              </a:spcBef>
              <a:buSzPct val="99000"/>
              <a:defRPr sz="3839"/>
            </a:lvl1pPr>
            <a:lvl2pPr lvl="1">
              <a:spcBef>
                <a:spcPts val="0"/>
              </a:spcBef>
              <a:buSzPct val="99000"/>
              <a:defRPr sz="3839"/>
            </a:lvl2pPr>
            <a:lvl3pPr lvl="2">
              <a:spcBef>
                <a:spcPts val="0"/>
              </a:spcBef>
              <a:buSzPct val="99000"/>
              <a:defRPr sz="3839"/>
            </a:lvl3pPr>
            <a:lvl4pPr lvl="3">
              <a:spcBef>
                <a:spcPts val="0"/>
              </a:spcBef>
              <a:buSzPct val="99000"/>
              <a:defRPr sz="3839"/>
            </a:lvl4pPr>
            <a:lvl5pPr lvl="4">
              <a:spcBef>
                <a:spcPts val="0"/>
              </a:spcBef>
              <a:buSzPct val="99000"/>
              <a:defRPr sz="3839"/>
            </a:lvl5pPr>
            <a:lvl6pPr lvl="5">
              <a:spcBef>
                <a:spcPts val="0"/>
              </a:spcBef>
              <a:buSzPct val="99000"/>
              <a:defRPr sz="3839"/>
            </a:lvl6pPr>
            <a:lvl7pPr lvl="6">
              <a:spcBef>
                <a:spcPts val="0"/>
              </a:spcBef>
              <a:buSzPct val="99000"/>
              <a:defRPr sz="3839"/>
            </a:lvl7pPr>
            <a:lvl8pPr lvl="7">
              <a:spcBef>
                <a:spcPts val="0"/>
              </a:spcBef>
              <a:buSzPct val="99000"/>
              <a:defRPr sz="3839"/>
            </a:lvl8pPr>
            <a:lvl9pPr lvl="8">
              <a:spcBef>
                <a:spcPts val="0"/>
              </a:spcBef>
              <a:buSzPct val="99000"/>
              <a:defRPr sz="3839"/>
            </a:lvl9pPr>
          </a:lstStyle>
          <a:p>
            <a:endParaRPr/>
          </a:p>
        </p:txBody>
      </p:sp>
      <p:sp>
        <p:nvSpPr>
          <p:cNvPr id="12" name="Shape 12"/>
          <p:cNvSpPr txBox="1">
            <a:spLocks noGrp="1"/>
          </p:cNvSpPr>
          <p:nvPr>
            <p:ph type="body" idx="1"/>
          </p:nvPr>
        </p:nvSpPr>
        <p:spPr>
          <a:xfrm>
            <a:off x="365760" y="1645921"/>
            <a:ext cx="11460480" cy="4937759"/>
          </a:xfrm>
          <a:prstGeom prst="rect">
            <a:avLst/>
          </a:prstGeom>
          <a:noFill/>
          <a:ln>
            <a:noFill/>
          </a:ln>
        </p:spPr>
        <p:txBody>
          <a:bodyPr lIns="91425" tIns="91425" rIns="91425" bIns="91425" anchor="t" anchorCtr="0"/>
          <a:lstStyle>
            <a:lvl1pPr lvl="0">
              <a:spcBef>
                <a:spcPts val="0"/>
              </a:spcBef>
              <a:buSzPct val="99000"/>
              <a:defRPr sz="2399"/>
            </a:lvl1pPr>
            <a:lvl2pPr lvl="1">
              <a:spcBef>
                <a:spcPts val="0"/>
              </a:spcBef>
              <a:buSzPct val="99000"/>
              <a:defRPr sz="2399"/>
            </a:lvl2pPr>
            <a:lvl3pPr lvl="2">
              <a:spcBef>
                <a:spcPts val="0"/>
              </a:spcBef>
              <a:buSzPct val="99000"/>
              <a:defRPr sz="2399"/>
            </a:lvl3pPr>
            <a:lvl4pPr lvl="3">
              <a:spcBef>
                <a:spcPts val="0"/>
              </a:spcBef>
              <a:buSzPct val="99000"/>
              <a:defRPr sz="2399"/>
            </a:lvl4pPr>
            <a:lvl5pPr lvl="4">
              <a:spcBef>
                <a:spcPts val="0"/>
              </a:spcBef>
              <a:buSzPct val="99000"/>
              <a:defRPr sz="2399"/>
            </a:lvl5pPr>
            <a:lvl6pPr lvl="5">
              <a:spcBef>
                <a:spcPts val="0"/>
              </a:spcBef>
              <a:buSzPct val="99000"/>
              <a:defRPr sz="2399"/>
            </a:lvl6pPr>
            <a:lvl7pPr lvl="6">
              <a:spcBef>
                <a:spcPts val="0"/>
              </a:spcBef>
              <a:buSzPct val="99000"/>
              <a:defRPr sz="2399"/>
            </a:lvl7pPr>
            <a:lvl8pPr lvl="7">
              <a:spcBef>
                <a:spcPts val="0"/>
              </a:spcBef>
              <a:buSzPct val="99000"/>
              <a:defRPr sz="2399"/>
            </a:lvl8pPr>
            <a:lvl9pPr lvl="8">
              <a:spcBef>
                <a:spcPts val="0"/>
              </a:spcBef>
              <a:buSzPct val="99000"/>
              <a:defRPr sz="2399"/>
            </a:lvl9pPr>
          </a:lstStyle>
          <a:p>
            <a:endParaRPr/>
          </a:p>
        </p:txBody>
      </p:sp>
    </p:spTree>
    <p:extLst>
      <p:ext uri="{BB962C8B-B14F-4D97-AF65-F5344CB8AC3E}">
        <p14:creationId xmlns:p14="http://schemas.microsoft.com/office/powerpoint/2010/main" val="355062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365760" y="6035041"/>
            <a:ext cx="11460480" cy="548639"/>
          </a:xfrm>
          <a:prstGeom prst="rect">
            <a:avLst/>
          </a:prstGeom>
          <a:noFill/>
          <a:ln>
            <a:noFill/>
          </a:ln>
        </p:spPr>
        <p:txBody>
          <a:bodyPr lIns="91425" tIns="91425" rIns="91425" bIns="91425" anchor="t" anchorCtr="0"/>
          <a:lstStyle>
            <a:lvl1pPr lvl="0" algn="ctr">
              <a:spcBef>
                <a:spcPts val="0"/>
              </a:spcBef>
              <a:buSzPct val="100000"/>
              <a:defRPr sz="2880"/>
            </a:lvl1pPr>
            <a:lvl2pPr lvl="1" algn="ctr">
              <a:spcBef>
                <a:spcPts val="0"/>
              </a:spcBef>
              <a:buSzPct val="100000"/>
              <a:defRPr sz="2880"/>
            </a:lvl2pPr>
            <a:lvl3pPr lvl="2" algn="ctr">
              <a:spcBef>
                <a:spcPts val="0"/>
              </a:spcBef>
              <a:buSzPct val="100000"/>
              <a:defRPr sz="2880"/>
            </a:lvl3pPr>
            <a:lvl4pPr lvl="3" algn="ctr">
              <a:spcBef>
                <a:spcPts val="0"/>
              </a:spcBef>
              <a:buSzPct val="100000"/>
              <a:defRPr sz="2880"/>
            </a:lvl4pPr>
            <a:lvl5pPr lvl="4" algn="ctr">
              <a:spcBef>
                <a:spcPts val="0"/>
              </a:spcBef>
              <a:buSzPct val="100000"/>
              <a:defRPr sz="2880"/>
            </a:lvl5pPr>
            <a:lvl6pPr lvl="5" algn="ctr">
              <a:spcBef>
                <a:spcPts val="0"/>
              </a:spcBef>
              <a:buSzPct val="100000"/>
              <a:defRPr sz="2880"/>
            </a:lvl6pPr>
            <a:lvl7pPr lvl="6" algn="ctr">
              <a:spcBef>
                <a:spcPts val="0"/>
              </a:spcBef>
              <a:buSzPct val="100000"/>
              <a:defRPr sz="2880"/>
            </a:lvl7pPr>
            <a:lvl8pPr lvl="7" algn="ctr">
              <a:spcBef>
                <a:spcPts val="0"/>
              </a:spcBef>
              <a:buSzPct val="100000"/>
              <a:defRPr sz="2880"/>
            </a:lvl8pPr>
            <a:lvl9pPr lvl="8" algn="ctr">
              <a:spcBef>
                <a:spcPts val="0"/>
              </a:spcBef>
              <a:buSzPct val="100000"/>
              <a:defRPr sz="2880"/>
            </a:lvl9pPr>
          </a:lstStyle>
          <a:p>
            <a:endParaRPr/>
          </a:p>
        </p:txBody>
      </p:sp>
    </p:spTree>
    <p:extLst>
      <p:ext uri="{BB962C8B-B14F-4D97-AF65-F5344CB8AC3E}">
        <p14:creationId xmlns:p14="http://schemas.microsoft.com/office/powerpoint/2010/main" val="332269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4/25/2022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9742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088041"/>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3454671"/>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431921"/>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2736620"/>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4/25/2022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7608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802653"/>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409248"/>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543654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24.jpeg"/><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hidden="1">
            <a:extLst>
              <a:ext uri="{FF2B5EF4-FFF2-40B4-BE49-F238E27FC236}">
                <a16:creationId xmlns:a16="http://schemas.microsoft.com/office/drawing/2014/main" id="{0C15CA3A-1E47-F6FD-707B-49B118BE130A}"/>
              </a:ext>
            </a:extLst>
          </p:cNvPr>
          <p:cNvPicPr>
            <a:picLocks noChangeAspect="1"/>
          </p:cNvPicPr>
          <p:nvPr/>
        </p:nvPicPr>
        <p:blipFill>
          <a:blip r:embed="rId2"/>
          <a:stretch>
            <a:fillRect/>
          </a:stretch>
        </p:blipFill>
        <p:spPr>
          <a:xfrm>
            <a:off x="-228600" y="-435428"/>
            <a:ext cx="12801600" cy="7293428"/>
          </a:xfrm>
          <a:prstGeom prst="rect">
            <a:avLst/>
          </a:prstGeom>
        </p:spPr>
      </p:pic>
      <p:sp>
        <p:nvSpPr>
          <p:cNvPr id="3" name="Content Placeholder 2">
            <a:extLst>
              <a:ext uri="{FF2B5EF4-FFF2-40B4-BE49-F238E27FC236}">
                <a16:creationId xmlns:a16="http://schemas.microsoft.com/office/drawing/2014/main" id="{E544C2B3-E583-40E8-8BA6-795D28FCA8C6}"/>
              </a:ext>
            </a:extLst>
          </p:cNvPr>
          <p:cNvSpPr>
            <a:spLocks noGrp="1"/>
          </p:cNvSpPr>
          <p:nvPr>
            <p:ph idx="1"/>
          </p:nvPr>
        </p:nvSpPr>
        <p:spPr>
          <a:xfrm>
            <a:off x="364670" y="673578"/>
            <a:ext cx="11750085" cy="6434793"/>
          </a:xfrm>
        </p:spPr>
        <p:txBody>
          <a:bodyPr>
            <a:normAutofit fontScale="25000" lnSpcReduction="20000"/>
          </a:bodyPr>
          <a:lstStyle/>
          <a:p>
            <a:pPr marL="0" lvl="0" indent="0" algn="ctr">
              <a:lnSpc>
                <a:spcPct val="120000"/>
              </a:lnSpc>
              <a:buNone/>
            </a:pPr>
            <a:r>
              <a:rPr lang="en-US" sz="10400" b="1" dirty="0">
                <a:latin typeface="Times New Roman" panose="02020603050405020304" pitchFamily="18" charset="0"/>
                <a:cs typeface="Times New Roman" panose="02020603050405020304" pitchFamily="18" charset="0"/>
              </a:rPr>
              <a:t>           </a:t>
            </a:r>
            <a:r>
              <a:rPr lang="en-US" sz="10400" b="1" dirty="0">
                <a:solidFill>
                  <a:srgbClr val="0070C0"/>
                </a:solidFill>
                <a:latin typeface="Times New Roman" panose="02020603050405020304" pitchFamily="18" charset="0"/>
                <a:cs typeface="Times New Roman" panose="02020603050405020304" pitchFamily="18" charset="0"/>
              </a:rPr>
              <a:t>SMART FUEL DISPENSING SYSTEM USING RFID TECHNOLOGY AND GSM</a:t>
            </a:r>
          </a:p>
          <a:p>
            <a:pPr marL="0" lvl="0" indent="0" algn="ctr">
              <a:lnSpc>
                <a:spcPct val="120000"/>
              </a:lnSpc>
              <a:buNone/>
            </a:pPr>
            <a:r>
              <a:rPr lang="en-US" sz="10400" b="1" dirty="0">
                <a:latin typeface="Times New Roman" panose="02020603050405020304" pitchFamily="18" charset="0"/>
                <a:cs typeface="Times New Roman" panose="02020603050405020304" pitchFamily="18" charset="0"/>
              </a:rPr>
              <a:t>Research Paper Presentation For </a:t>
            </a:r>
          </a:p>
          <a:p>
            <a:pPr marL="0" lvl="0" indent="0" algn="ctr">
              <a:lnSpc>
                <a:spcPct val="120000"/>
              </a:lnSpc>
              <a:buNone/>
            </a:pPr>
            <a:r>
              <a:rPr lang="en-US" sz="10400" b="1" dirty="0">
                <a:latin typeface="Times New Roman" panose="02020603050405020304" pitchFamily="18" charset="0"/>
                <a:cs typeface="Times New Roman" panose="02020603050405020304" pitchFamily="18" charset="0"/>
              </a:rPr>
              <a:t>ICREACT-2022 Conference</a:t>
            </a:r>
          </a:p>
          <a:p>
            <a:pPr marL="0" indent="0" algn="ctr">
              <a:lnSpc>
                <a:spcPct val="120000"/>
              </a:lnSpc>
              <a:buNone/>
            </a:pPr>
            <a:r>
              <a:rPr lang="en-IN" sz="9600" dirty="0">
                <a:latin typeface="Times New Roman" panose="02020603050405020304" pitchFamily="18" charset="0"/>
                <a:cs typeface="Times New Roman" panose="02020603050405020304" pitchFamily="18" charset="0"/>
              </a:rPr>
              <a:t>P</a:t>
            </a:r>
            <a:r>
              <a:rPr lang="en-IN" sz="9600" i="0" dirty="0">
                <a:effectLst/>
                <a:latin typeface="Times New Roman" panose="02020603050405020304" pitchFamily="18" charset="0"/>
                <a:cs typeface="Times New Roman" panose="02020603050405020304" pitchFamily="18" charset="0"/>
              </a:rPr>
              <a:t>aper ID: R22012</a:t>
            </a:r>
            <a:endParaRPr lang="en-US" sz="10400" b="1" dirty="0">
              <a:latin typeface="Times New Roman" panose="02020603050405020304" pitchFamily="18" charset="0"/>
              <a:cs typeface="Times New Roman" panose="02020603050405020304" pitchFamily="18" charset="0"/>
            </a:endParaRPr>
          </a:p>
          <a:p>
            <a:pPr marL="0" lvl="0" indent="0" algn="ctr">
              <a:lnSpc>
                <a:spcPct val="120000"/>
              </a:lnSpc>
              <a:spcBef>
                <a:spcPts val="500"/>
              </a:spcBef>
              <a:buNone/>
            </a:pPr>
            <a:r>
              <a:rPr lang="en-US" sz="8000" i="1" dirty="0">
                <a:latin typeface="Times New Roman" panose="02020603050405020304" pitchFamily="18" charset="0"/>
                <a:cs typeface="Times New Roman" panose="02020603050405020304" pitchFamily="18" charset="0"/>
              </a:rPr>
              <a:t>by</a:t>
            </a:r>
          </a:p>
          <a:p>
            <a:pPr marL="0" indent="0" algn="ctr">
              <a:lnSpc>
                <a:spcPct val="120000"/>
              </a:lnSpc>
              <a:spcBef>
                <a:spcPts val="500"/>
              </a:spcBef>
              <a:buNone/>
            </a:pPr>
            <a:r>
              <a:rPr lang="fi-FI" sz="8000" dirty="0">
                <a:latin typeface="Times New Roman" panose="02020603050405020304" pitchFamily="18" charset="0"/>
                <a:cs typeface="Times New Roman" panose="02020603050405020304" pitchFamily="18" charset="0"/>
              </a:rPr>
              <a:t>G. Sairam Sumanth (RA1811004010232)</a:t>
            </a:r>
            <a:endParaRPr lang="en-US" sz="8000" dirty="0">
              <a:latin typeface="Times New Roman" panose="02020603050405020304" pitchFamily="18" charset="0"/>
              <a:cs typeface="Times New Roman" panose="02020603050405020304" pitchFamily="18" charset="0"/>
            </a:endParaRPr>
          </a:p>
          <a:p>
            <a:pPr marL="0" indent="0" algn="ctr">
              <a:lnSpc>
                <a:spcPct val="120000"/>
              </a:lnSpc>
              <a:spcBef>
                <a:spcPts val="500"/>
              </a:spcBef>
              <a:buNone/>
            </a:pPr>
            <a:r>
              <a:rPr lang="fi-FI" sz="8000" dirty="0">
                <a:latin typeface="Times New Roman" panose="02020603050405020304" pitchFamily="18" charset="0"/>
                <a:cs typeface="Times New Roman" panose="02020603050405020304" pitchFamily="18" charset="0"/>
              </a:rPr>
              <a:t>Mohan Reddim (RA1811004010497)</a:t>
            </a:r>
            <a:br>
              <a:rPr lang="en-US" sz="8000" b="1" dirty="0">
                <a:latin typeface="Times New Roman" panose="02020603050405020304" pitchFamily="18" charset="0"/>
                <a:cs typeface="Times New Roman" panose="02020603050405020304" pitchFamily="18" charset="0"/>
              </a:rPr>
            </a:br>
            <a:r>
              <a:rPr lang="fi-FI" sz="8000" dirty="0">
                <a:latin typeface="Times New Roman" panose="02020603050405020304" pitchFamily="18" charset="0"/>
                <a:cs typeface="Times New Roman" panose="02020603050405020304" pitchFamily="18" charset="0"/>
              </a:rPr>
              <a:t>K. Raja (RA1811004010535)</a:t>
            </a:r>
          </a:p>
          <a:p>
            <a:pPr marL="0" indent="0" algn="ctr">
              <a:lnSpc>
                <a:spcPct val="120000"/>
              </a:lnSpc>
              <a:spcBef>
                <a:spcPts val="500"/>
              </a:spcBef>
              <a:buNone/>
            </a:pPr>
            <a:endParaRPr lang="fi-FI" sz="8000" dirty="0">
              <a:latin typeface="Times New Roman" panose="02020603050405020304" pitchFamily="18" charset="0"/>
              <a:cs typeface="Times New Roman" panose="02020603050405020304" pitchFamily="18" charset="0"/>
            </a:endParaRPr>
          </a:p>
          <a:p>
            <a:pPr marL="0" indent="0" algn="ctr">
              <a:lnSpc>
                <a:spcPct val="120000"/>
              </a:lnSpc>
              <a:spcBef>
                <a:spcPts val="500"/>
              </a:spcBef>
              <a:buNone/>
            </a:pPr>
            <a:r>
              <a:rPr lang="en-US" sz="8000" b="1" i="0" dirty="0">
                <a:solidFill>
                  <a:srgbClr val="333333"/>
                </a:solidFill>
                <a:effectLst/>
                <a:latin typeface="Times New Roman" panose="02020603050405020304" pitchFamily="18" charset="0"/>
                <a:cs typeface="Times New Roman" panose="02020603050405020304" pitchFamily="18" charset="0"/>
              </a:rPr>
              <a:t>SRM Institute of Science and Technology, </a:t>
            </a:r>
            <a:r>
              <a:rPr lang="en-US" sz="8000" b="1" i="0" dirty="0" err="1">
                <a:solidFill>
                  <a:srgbClr val="333333"/>
                </a:solidFill>
                <a:effectLst/>
                <a:latin typeface="Times New Roman" panose="02020603050405020304" pitchFamily="18" charset="0"/>
                <a:cs typeface="Times New Roman" panose="02020603050405020304" pitchFamily="18" charset="0"/>
              </a:rPr>
              <a:t>Kattankulathur</a:t>
            </a:r>
            <a:endParaRPr lang="en-US" sz="8000" b="1" i="0" dirty="0">
              <a:solidFill>
                <a:srgbClr val="333333"/>
              </a:solidFill>
              <a:effectLst/>
              <a:latin typeface="Times New Roman" panose="02020603050405020304" pitchFamily="18" charset="0"/>
              <a:cs typeface="Times New Roman" panose="02020603050405020304" pitchFamily="18" charset="0"/>
            </a:endParaRPr>
          </a:p>
          <a:p>
            <a:pPr marL="0" indent="0" algn="ctr">
              <a:lnSpc>
                <a:spcPct val="120000"/>
              </a:lnSpc>
              <a:spcBef>
                <a:spcPts val="500"/>
              </a:spcBef>
              <a:buNone/>
            </a:pPr>
            <a:r>
              <a:rPr lang="en-US" sz="8000" b="0" i="0" dirty="0">
                <a:solidFill>
                  <a:srgbClr val="333333"/>
                </a:solidFill>
                <a:effectLst/>
                <a:latin typeface="Times New Roman" panose="02020603050405020304" pitchFamily="18" charset="0"/>
                <a:cs typeface="Times New Roman" panose="02020603050405020304" pitchFamily="18" charset="0"/>
              </a:rPr>
              <a:t> </a:t>
            </a:r>
            <a:r>
              <a:rPr lang="en-US" sz="8000" b="1" i="0" dirty="0">
                <a:solidFill>
                  <a:srgbClr val="333333"/>
                </a:solidFill>
                <a:effectLst/>
                <a:latin typeface="Times New Roman" panose="02020603050405020304" pitchFamily="18" charset="0"/>
                <a:cs typeface="Times New Roman" panose="02020603050405020304" pitchFamily="18" charset="0"/>
              </a:rPr>
              <a:t>Department of Electronics and Communication Engineering</a:t>
            </a:r>
            <a:endParaRPr lang="fi-FI" sz="8000" b="1" dirty="0">
              <a:latin typeface="Times New Roman" panose="02020603050405020304" pitchFamily="18" charset="0"/>
              <a:cs typeface="Times New Roman" panose="02020603050405020304" pitchFamily="18" charset="0"/>
            </a:endParaRPr>
          </a:p>
          <a:p>
            <a:pPr marL="0" lvl="0" indent="0" algn="ctr">
              <a:lnSpc>
                <a:spcPct val="120000"/>
              </a:lnSpc>
              <a:buNone/>
            </a:pPr>
            <a:r>
              <a:rPr lang="en-US" sz="8000" i="1" dirty="0">
                <a:latin typeface="Times New Roman" panose="02020603050405020304" pitchFamily="18" charset="0"/>
                <a:cs typeface="Times New Roman" panose="02020603050405020304" pitchFamily="18" charset="0"/>
              </a:rPr>
              <a:t>Under the </a:t>
            </a:r>
            <a:r>
              <a:rPr lang="en-IN" sz="8000" i="1" dirty="0">
                <a:latin typeface="Times New Roman" panose="02020603050405020304" pitchFamily="18" charset="0"/>
                <a:cs typeface="Times New Roman" panose="02020603050405020304" pitchFamily="18" charset="0"/>
              </a:rPr>
              <a:t>Supervisor</a:t>
            </a:r>
            <a:r>
              <a:rPr lang="en-US" sz="8000" i="1" dirty="0">
                <a:latin typeface="Times New Roman" panose="02020603050405020304" pitchFamily="18" charset="0"/>
                <a:cs typeface="Times New Roman" panose="02020603050405020304" pitchFamily="18" charset="0"/>
              </a:rPr>
              <a:t> of</a:t>
            </a:r>
          </a:p>
          <a:p>
            <a:pPr marL="0" lvl="0" indent="0" algn="ctr">
              <a:lnSpc>
                <a:spcPct val="120000"/>
              </a:lnSpc>
              <a:buNone/>
            </a:pPr>
            <a:r>
              <a:rPr lang="en-US" sz="8000" dirty="0">
                <a:latin typeface="Times New Roman" panose="02020603050405020304" pitchFamily="18" charset="0"/>
                <a:cs typeface="Times New Roman" panose="02020603050405020304" pitchFamily="18" charset="0"/>
              </a:rPr>
              <a:t>Ms. S. </a:t>
            </a:r>
            <a:r>
              <a:rPr lang="en-US" sz="8000" dirty="0" err="1">
                <a:latin typeface="Times New Roman" panose="02020603050405020304" pitchFamily="18" charset="0"/>
                <a:cs typeface="Times New Roman" panose="02020603050405020304" pitchFamily="18" charset="0"/>
              </a:rPr>
              <a:t>Suhasini</a:t>
            </a:r>
            <a:r>
              <a:rPr lang="en-US" sz="8000" dirty="0">
                <a:latin typeface="Times New Roman" panose="02020603050405020304" pitchFamily="18" charset="0"/>
                <a:cs typeface="Times New Roman" panose="02020603050405020304" pitchFamily="18" charset="0"/>
              </a:rPr>
              <a:t> </a:t>
            </a:r>
          </a:p>
          <a:p>
            <a:pPr marL="0" lvl="0" indent="0" algn="ctr">
              <a:lnSpc>
                <a:spcPct val="120000"/>
              </a:lnSpc>
              <a:buNone/>
            </a:pPr>
            <a:r>
              <a:rPr lang="en-IN" sz="8000" b="0" i="0" dirty="0">
                <a:solidFill>
                  <a:srgbClr val="333333"/>
                </a:solidFill>
                <a:effectLst/>
                <a:latin typeface="Times New Roman" panose="02020603050405020304" pitchFamily="18" charset="0"/>
                <a:cs typeface="Times New Roman" panose="02020603050405020304" pitchFamily="18" charset="0"/>
              </a:rPr>
              <a:t>Assistant </a:t>
            </a:r>
            <a:r>
              <a:rPr lang="en-US" sz="8000" dirty="0">
                <a:latin typeface="Times New Roman" panose="02020603050405020304" pitchFamily="18" charset="0"/>
                <a:cs typeface="Times New Roman" panose="02020603050405020304" pitchFamily="18" charset="0"/>
              </a:rPr>
              <a:t>Professor (O.G), Department of ECE</a:t>
            </a:r>
            <a:br>
              <a:rPr lang="en-US" sz="2800" dirty="0"/>
            </a:br>
            <a:endParaRPr lang="en-US" sz="2800" dirty="0"/>
          </a:p>
          <a:p>
            <a:pPr marL="0" indent="0">
              <a:buNone/>
            </a:pPr>
            <a:endParaRPr lang="en-IN" dirty="0"/>
          </a:p>
        </p:txBody>
      </p:sp>
      <p:pic>
        <p:nvPicPr>
          <p:cNvPr id="4" name="Google Shape;96;p14">
            <a:extLst>
              <a:ext uri="{FF2B5EF4-FFF2-40B4-BE49-F238E27FC236}">
                <a16:creationId xmlns:a16="http://schemas.microsoft.com/office/drawing/2014/main" id="{179BDDD1-C608-4D73-A25E-B807A984C99F}"/>
              </a:ext>
            </a:extLst>
          </p:cNvPr>
          <p:cNvPicPr preferRelativeResize="0"/>
          <p:nvPr/>
        </p:nvPicPr>
        <p:blipFill rotWithShape="1">
          <a:blip r:embed="rId3">
            <a:alphaModFix/>
          </a:blip>
          <a:srcRect/>
          <a:stretch/>
        </p:blipFill>
        <p:spPr>
          <a:xfrm>
            <a:off x="9596876" y="106680"/>
            <a:ext cx="2517880" cy="666206"/>
          </a:xfrm>
          <a:prstGeom prst="rect">
            <a:avLst/>
          </a:prstGeom>
          <a:noFill/>
          <a:ln>
            <a:noFill/>
          </a:ln>
        </p:spPr>
      </p:pic>
    </p:spTree>
    <p:extLst>
      <p:ext uri="{BB962C8B-B14F-4D97-AF65-F5344CB8AC3E}">
        <p14:creationId xmlns:p14="http://schemas.microsoft.com/office/powerpoint/2010/main" val="1939332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3256909" y="404711"/>
            <a:ext cx="571243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4000" b="1" i="0" u="sng" strike="noStrike" cap="none" dirty="0">
                <a:solidFill>
                  <a:srgbClr val="000000"/>
                </a:solidFill>
                <a:latin typeface="Times New Roman" panose="02020603050405020304" pitchFamily="18" charset="0"/>
                <a:cs typeface="Times New Roman" panose="02020603050405020304" pitchFamily="18" charset="0"/>
                <a:sym typeface="Arial"/>
              </a:rPr>
              <a:t>BLOCK DIAGRAM </a:t>
            </a:r>
            <a:endParaRPr sz="4000" b="1" u="sng"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4000" b="1" i="0" u="sng"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4000" b="1" i="0" u="sng"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23" name="Google Shape;123;p17"/>
          <p:cNvSpPr/>
          <p:nvPr/>
        </p:nvSpPr>
        <p:spPr>
          <a:xfrm>
            <a:off x="4731602" y="2031805"/>
            <a:ext cx="1976618" cy="4311886"/>
          </a:xfrm>
          <a:prstGeom prst="rect">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IN" sz="1400" b="0" i="0" u="none" strike="noStrike" cap="none">
                <a:solidFill>
                  <a:schemeClr val="dk1"/>
                </a:solidFill>
                <a:latin typeface="Times New Roman"/>
                <a:ea typeface="Times New Roman"/>
                <a:cs typeface="Times New Roman"/>
                <a:sym typeface="Times New Roman"/>
              </a:rPr>
              <a:t>ARDUINO UNO &amp; MICROCONTROLLER</a:t>
            </a:r>
            <a:endParaRPr/>
          </a:p>
        </p:txBody>
      </p:sp>
      <p:sp>
        <p:nvSpPr>
          <p:cNvPr id="124" name="Google Shape;124;p17"/>
          <p:cNvSpPr/>
          <p:nvPr/>
        </p:nvSpPr>
        <p:spPr>
          <a:xfrm>
            <a:off x="6850309" y="2438399"/>
            <a:ext cx="811272" cy="449179"/>
          </a:xfrm>
          <a:prstGeom prs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5" name="Google Shape;125;p17"/>
          <p:cNvSpPr/>
          <p:nvPr/>
        </p:nvSpPr>
        <p:spPr>
          <a:xfrm>
            <a:off x="7812507" y="2049379"/>
            <a:ext cx="1026695" cy="1379621"/>
          </a:xfrm>
          <a:prstGeom prst="rect">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Times New Roman"/>
                <a:ea typeface="Times New Roman"/>
                <a:cs typeface="Times New Roman"/>
                <a:sym typeface="Times New Roman"/>
              </a:rPr>
              <a:t>LCD</a:t>
            </a:r>
            <a:endParaRPr/>
          </a:p>
        </p:txBody>
      </p:sp>
      <p:sp>
        <p:nvSpPr>
          <p:cNvPr id="126" name="Google Shape;126;p17"/>
          <p:cNvSpPr/>
          <p:nvPr/>
        </p:nvSpPr>
        <p:spPr>
          <a:xfrm>
            <a:off x="6820188" y="4255167"/>
            <a:ext cx="811272" cy="441158"/>
          </a:xfrm>
          <a:prstGeom prs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7" name="Google Shape;127;p17"/>
          <p:cNvSpPr/>
          <p:nvPr/>
        </p:nvSpPr>
        <p:spPr>
          <a:xfrm>
            <a:off x="7837715" y="3729855"/>
            <a:ext cx="1026695" cy="1305379"/>
          </a:xfrm>
          <a:prstGeom prst="rect">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Times New Roman"/>
                <a:ea typeface="Times New Roman"/>
                <a:cs typeface="Times New Roman"/>
                <a:sym typeface="Times New Roman"/>
              </a:rPr>
              <a:t>RELAY</a:t>
            </a:r>
            <a:endParaRPr/>
          </a:p>
        </p:txBody>
      </p:sp>
      <p:sp>
        <p:nvSpPr>
          <p:cNvPr id="128" name="Google Shape;128;p17"/>
          <p:cNvSpPr/>
          <p:nvPr/>
        </p:nvSpPr>
        <p:spPr>
          <a:xfrm>
            <a:off x="9070665" y="4339388"/>
            <a:ext cx="625642" cy="272716"/>
          </a:xfrm>
          <a:prstGeom prs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9" name="Google Shape;129;p17"/>
          <p:cNvSpPr/>
          <p:nvPr/>
        </p:nvSpPr>
        <p:spPr>
          <a:xfrm>
            <a:off x="9881937" y="3970421"/>
            <a:ext cx="1254149" cy="923330"/>
          </a:xfrm>
          <a:prstGeom prst="rect">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dirty="0">
                <a:solidFill>
                  <a:schemeClr val="dk1"/>
                </a:solidFill>
                <a:latin typeface="Times New Roman"/>
                <a:ea typeface="Times New Roman"/>
                <a:cs typeface="Times New Roman"/>
                <a:sym typeface="Times New Roman"/>
              </a:rPr>
              <a:t>PUMP MOTOR</a:t>
            </a:r>
            <a:endParaRPr dirty="0"/>
          </a:p>
        </p:txBody>
      </p:sp>
      <p:sp>
        <p:nvSpPr>
          <p:cNvPr id="130" name="Google Shape;130;p17"/>
          <p:cNvSpPr/>
          <p:nvPr/>
        </p:nvSpPr>
        <p:spPr>
          <a:xfrm>
            <a:off x="6820188" y="5965084"/>
            <a:ext cx="811272" cy="449179"/>
          </a:xfrm>
          <a:prstGeom prs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1" name="Google Shape;131;p17"/>
          <p:cNvSpPr/>
          <p:nvPr/>
        </p:nvSpPr>
        <p:spPr>
          <a:xfrm>
            <a:off x="7837715" y="5447456"/>
            <a:ext cx="1026695" cy="946484"/>
          </a:xfrm>
          <a:prstGeom prst="rect">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Times New Roman"/>
                <a:ea typeface="Times New Roman"/>
                <a:cs typeface="Times New Roman"/>
                <a:sym typeface="Times New Roman"/>
              </a:rPr>
              <a:t>BUZZER</a:t>
            </a:r>
            <a:endParaRPr/>
          </a:p>
        </p:txBody>
      </p:sp>
      <p:sp>
        <p:nvSpPr>
          <p:cNvPr id="132" name="Google Shape;132;p17"/>
          <p:cNvSpPr/>
          <p:nvPr/>
        </p:nvSpPr>
        <p:spPr>
          <a:xfrm>
            <a:off x="3632391" y="2438399"/>
            <a:ext cx="946484" cy="449179"/>
          </a:xfrm>
          <a:prstGeom prst="lef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3" name="Google Shape;133;p17"/>
          <p:cNvSpPr/>
          <p:nvPr/>
        </p:nvSpPr>
        <p:spPr>
          <a:xfrm>
            <a:off x="2117556" y="2035629"/>
            <a:ext cx="1258159" cy="990601"/>
          </a:xfrm>
          <a:prstGeom prst="rect">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Times New Roman"/>
                <a:ea typeface="Times New Roman"/>
                <a:cs typeface="Times New Roman"/>
                <a:sym typeface="Times New Roman"/>
              </a:rPr>
              <a:t>RFID </a:t>
            </a:r>
            <a:endParaRPr/>
          </a:p>
          <a:p>
            <a:pPr marL="0" marR="0" lvl="0" indent="0" algn="ctr" rtl="0">
              <a:lnSpc>
                <a:spcPct val="100000"/>
              </a:lnSpc>
              <a:spcBef>
                <a:spcPts val="0"/>
              </a:spcBef>
              <a:spcAft>
                <a:spcPts val="0"/>
              </a:spcAft>
              <a:buNone/>
            </a:pPr>
            <a:r>
              <a:rPr lang="en-IN" sz="1400" b="0" i="0" u="none" strike="noStrike" cap="none">
                <a:solidFill>
                  <a:schemeClr val="dk1"/>
                </a:solidFill>
                <a:latin typeface="Times New Roman"/>
                <a:ea typeface="Times New Roman"/>
                <a:cs typeface="Times New Roman"/>
                <a:sym typeface="Times New Roman"/>
              </a:rPr>
              <a:t>READER</a:t>
            </a:r>
            <a:endParaRPr/>
          </a:p>
        </p:txBody>
      </p:sp>
      <p:sp>
        <p:nvSpPr>
          <p:cNvPr id="134" name="Google Shape;134;p17"/>
          <p:cNvSpPr/>
          <p:nvPr/>
        </p:nvSpPr>
        <p:spPr>
          <a:xfrm>
            <a:off x="3769895" y="4235116"/>
            <a:ext cx="808980" cy="449179"/>
          </a:xfrm>
          <a:prstGeom prs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5" name="Google Shape;135;p17"/>
          <p:cNvSpPr/>
          <p:nvPr/>
        </p:nvSpPr>
        <p:spPr>
          <a:xfrm>
            <a:off x="2117556" y="4162471"/>
            <a:ext cx="1258159" cy="626551"/>
          </a:xfrm>
          <a:prstGeom prst="rect">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Times New Roman"/>
                <a:ea typeface="Times New Roman"/>
                <a:cs typeface="Times New Roman"/>
                <a:sym typeface="Times New Roman"/>
              </a:rPr>
              <a:t>KEYPAD</a:t>
            </a:r>
            <a:endParaRPr/>
          </a:p>
        </p:txBody>
      </p:sp>
      <p:sp>
        <p:nvSpPr>
          <p:cNvPr id="136" name="Google Shape;136;p17"/>
          <p:cNvSpPr/>
          <p:nvPr/>
        </p:nvSpPr>
        <p:spPr>
          <a:xfrm>
            <a:off x="3632391" y="6031833"/>
            <a:ext cx="946484" cy="315682"/>
          </a:xfrm>
          <a:prstGeom prst="lef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7" name="Google Shape;137;p17"/>
          <p:cNvSpPr/>
          <p:nvPr/>
        </p:nvSpPr>
        <p:spPr>
          <a:xfrm>
            <a:off x="2117556" y="5856680"/>
            <a:ext cx="1325766" cy="698069"/>
          </a:xfrm>
          <a:prstGeom prst="rect">
            <a:avLst/>
          </a:prstGeom>
          <a:solidFill>
            <a:schemeClr val="lt1"/>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Times New Roman"/>
                <a:ea typeface="Times New Roman"/>
                <a:cs typeface="Times New Roman"/>
                <a:sym typeface="Times New Roman"/>
              </a:rPr>
              <a:t>GSM</a:t>
            </a:r>
            <a:endParaRPr/>
          </a:p>
        </p:txBody>
      </p:sp>
      <p:pic>
        <p:nvPicPr>
          <p:cNvPr id="138" name="Google Shape;138;p17"/>
          <p:cNvPicPr preferRelativeResize="0"/>
          <p:nvPr/>
        </p:nvPicPr>
        <p:blipFill rotWithShape="1">
          <a:blip r:embed="rId3">
            <a:alphaModFix/>
          </a:blip>
          <a:srcRect/>
          <a:stretch/>
        </p:blipFill>
        <p:spPr>
          <a:xfrm>
            <a:off x="9608488" y="47798"/>
            <a:ext cx="2517880" cy="850768"/>
          </a:xfrm>
          <a:prstGeom prst="rect">
            <a:avLst/>
          </a:prstGeom>
          <a:noFill/>
          <a:ln>
            <a:noFill/>
          </a:ln>
        </p:spPr>
      </p:pic>
      <p:sp>
        <p:nvSpPr>
          <p:cNvPr id="139" name="Google Shape;139;p17"/>
          <p:cNvSpPr txBox="1">
            <a:spLocks noGrp="1"/>
          </p:cNvSpPr>
          <p:nvPr>
            <p:ph type="dt" sz="half" idx="10"/>
          </p:nvPr>
        </p:nvSpPr>
        <p:spPr>
          <a:xfrm>
            <a:off x="711374" y="6347515"/>
            <a:ext cx="1146283" cy="3703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140" name="Google Shape;140;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mn-lt"/>
              </a:rPr>
              <a:t>10</a:t>
            </a:fld>
            <a:endParaRPr dirty="0">
              <a:latin typeface="+mn-lt"/>
            </a:endParaRPr>
          </a:p>
        </p:txBody>
      </p:sp>
      <p:sp>
        <p:nvSpPr>
          <p:cNvPr id="22" name="TextBox 21">
            <a:extLst>
              <a:ext uri="{FF2B5EF4-FFF2-40B4-BE49-F238E27FC236}">
                <a16:creationId xmlns:a16="http://schemas.microsoft.com/office/drawing/2014/main" id="{94A0C649-F40E-D92F-54E0-74C5D0C2D4F7}"/>
              </a:ext>
            </a:extLst>
          </p:cNvPr>
          <p:cNvSpPr txBox="1"/>
          <p:nvPr/>
        </p:nvSpPr>
        <p:spPr>
          <a:xfrm>
            <a:off x="4811484" y="6445151"/>
            <a:ext cx="6096000" cy="36933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b="1" dirty="0"/>
              <a:t>Fig2:Proposed Block Diagram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D264D0-70B4-A77F-66BD-263094069F35}"/>
              </a:ext>
            </a:extLst>
          </p:cNvPr>
          <p:cNvSpPr>
            <a:spLocks noGrp="1"/>
          </p:cNvSpPr>
          <p:nvPr>
            <p:ph type="dt" sz="half" idx="10"/>
          </p:nvPr>
        </p:nvSpPr>
        <p:spPr>
          <a:xfrm>
            <a:off x="1311579" y="6215461"/>
            <a:ext cx="1146283" cy="370396"/>
          </a:xfrm>
        </p:spPr>
        <p:txBody>
          <a:bodyPr/>
          <a:lstStyle/>
          <a:p>
            <a:r>
              <a:rPr lang="en-US" sz="1800" dirty="0">
                <a:latin typeface="Times New Roman" panose="02020603050405020304" pitchFamily="18" charset="0"/>
                <a:cs typeface="Times New Roman" panose="02020603050405020304" pitchFamily="18" charset="0"/>
              </a:rPr>
              <a:t>05/3/2022</a:t>
            </a:r>
          </a:p>
        </p:txBody>
      </p:sp>
      <p:sp>
        <p:nvSpPr>
          <p:cNvPr id="3" name="Slide Number Placeholder 2">
            <a:extLst>
              <a:ext uri="{FF2B5EF4-FFF2-40B4-BE49-F238E27FC236}">
                <a16:creationId xmlns:a16="http://schemas.microsoft.com/office/drawing/2014/main" id="{C3FCBD76-A9FD-D9A0-51A9-294C833786D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
        <p:nvSpPr>
          <p:cNvPr id="4" name="TextBox 3">
            <a:extLst>
              <a:ext uri="{FF2B5EF4-FFF2-40B4-BE49-F238E27FC236}">
                <a16:creationId xmlns:a16="http://schemas.microsoft.com/office/drawing/2014/main" id="{7602BEBC-6261-E19D-EF21-BA2438976B8C}"/>
              </a:ext>
            </a:extLst>
          </p:cNvPr>
          <p:cNvSpPr txBox="1"/>
          <p:nvPr/>
        </p:nvSpPr>
        <p:spPr>
          <a:xfrm>
            <a:off x="1034143" y="47798"/>
            <a:ext cx="9470571" cy="707886"/>
          </a:xfrm>
          <a:prstGeom prst="rect">
            <a:avLst/>
          </a:prstGeom>
          <a:noFill/>
        </p:spPr>
        <p:txBody>
          <a:bodyPr wrap="square" rtlCol="0">
            <a:spAutoFit/>
          </a:bodyPr>
          <a:lstStyle/>
          <a:p>
            <a:r>
              <a:rPr lang="en-US" sz="4000" dirty="0"/>
              <a:t>Fuel Dispensing System of Methodology </a:t>
            </a:r>
            <a:endParaRPr lang="en-IN" sz="4000" b="1" u="sn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BA64C3A-E2B1-5151-5D87-C66A4BC68A4F}"/>
              </a:ext>
            </a:extLst>
          </p:cNvPr>
          <p:cNvPicPr>
            <a:picLocks noChangeAspect="1"/>
          </p:cNvPicPr>
          <p:nvPr/>
        </p:nvPicPr>
        <p:blipFill>
          <a:blip r:embed="rId2"/>
          <a:stretch>
            <a:fillRect/>
          </a:stretch>
        </p:blipFill>
        <p:spPr>
          <a:xfrm>
            <a:off x="3853542" y="750522"/>
            <a:ext cx="4245429" cy="5605828"/>
          </a:xfrm>
          <a:prstGeom prst="rect">
            <a:avLst/>
          </a:prstGeom>
        </p:spPr>
      </p:pic>
      <p:pic>
        <p:nvPicPr>
          <p:cNvPr id="11" name="Google Shape;138;p17">
            <a:extLst>
              <a:ext uri="{FF2B5EF4-FFF2-40B4-BE49-F238E27FC236}">
                <a16:creationId xmlns:a16="http://schemas.microsoft.com/office/drawing/2014/main" id="{7942C806-ABDB-5105-75D9-8885E2183E34}"/>
              </a:ext>
            </a:extLst>
          </p:cNvPr>
          <p:cNvPicPr preferRelativeResize="0"/>
          <p:nvPr/>
        </p:nvPicPr>
        <p:blipFill rotWithShape="1">
          <a:blip r:embed="rId3">
            <a:alphaModFix/>
          </a:blip>
          <a:srcRect/>
          <a:stretch/>
        </p:blipFill>
        <p:spPr>
          <a:xfrm>
            <a:off x="9608488" y="47798"/>
            <a:ext cx="2517880" cy="850768"/>
          </a:xfrm>
          <a:prstGeom prst="rect">
            <a:avLst/>
          </a:prstGeom>
          <a:noFill/>
          <a:ln>
            <a:noFill/>
          </a:ln>
        </p:spPr>
      </p:pic>
      <p:sp>
        <p:nvSpPr>
          <p:cNvPr id="5" name="TextBox 4">
            <a:extLst>
              <a:ext uri="{FF2B5EF4-FFF2-40B4-BE49-F238E27FC236}">
                <a16:creationId xmlns:a16="http://schemas.microsoft.com/office/drawing/2014/main" id="{42C90544-FFB8-CCB3-4AA2-5C9C86817F36}"/>
              </a:ext>
            </a:extLst>
          </p:cNvPr>
          <p:cNvSpPr txBox="1"/>
          <p:nvPr/>
        </p:nvSpPr>
        <p:spPr>
          <a:xfrm>
            <a:off x="4038600" y="6215461"/>
            <a:ext cx="4245429" cy="369332"/>
          </a:xfrm>
          <a:prstGeom prst="rect">
            <a:avLst/>
          </a:prstGeom>
          <a:noFill/>
        </p:spPr>
        <p:txBody>
          <a:bodyPr wrap="square" rtlCol="0">
            <a:spAutoFit/>
          </a:bodyPr>
          <a:lstStyle/>
          <a:p>
            <a:r>
              <a:rPr lang="en-US" dirty="0"/>
              <a:t>Fig 3: Flow chart of Fuel dispensing system</a:t>
            </a:r>
            <a:endParaRPr lang="en-IN" dirty="0"/>
          </a:p>
        </p:txBody>
      </p:sp>
    </p:spTree>
    <p:extLst>
      <p:ext uri="{BB962C8B-B14F-4D97-AF65-F5344CB8AC3E}">
        <p14:creationId xmlns:p14="http://schemas.microsoft.com/office/powerpoint/2010/main" val="303701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76BD0-D27A-1A66-5E1E-75E6EF848966}"/>
              </a:ext>
            </a:extLst>
          </p:cNvPr>
          <p:cNvSpPr>
            <a:spLocks noGrp="1"/>
          </p:cNvSpPr>
          <p:nvPr>
            <p:ph type="dt" sz="half" idx="10"/>
          </p:nvPr>
        </p:nvSpPr>
        <p:spPr>
          <a:xfrm>
            <a:off x="562775" y="6239093"/>
            <a:ext cx="1146283" cy="370396"/>
          </a:xfrm>
        </p:spPr>
        <p:txBody>
          <a:bodyPr/>
          <a:lstStyle/>
          <a:p>
            <a:r>
              <a:rPr lang="en-US" sz="1800" dirty="0">
                <a:latin typeface="Times New Roman" panose="02020603050405020304" pitchFamily="18" charset="0"/>
                <a:cs typeface="Times New Roman" panose="02020603050405020304" pitchFamily="18" charset="0"/>
              </a:rPr>
              <a:t>5/03/2022</a:t>
            </a:r>
          </a:p>
        </p:txBody>
      </p:sp>
      <p:sp>
        <p:nvSpPr>
          <p:cNvPr id="3" name="Slide Number Placeholder 2">
            <a:extLst>
              <a:ext uri="{FF2B5EF4-FFF2-40B4-BE49-F238E27FC236}">
                <a16:creationId xmlns:a16="http://schemas.microsoft.com/office/drawing/2014/main" id="{D2C04E0A-9776-71BD-CF98-A1C703852C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sp>
        <p:nvSpPr>
          <p:cNvPr id="4" name="TextBox 3">
            <a:extLst>
              <a:ext uri="{FF2B5EF4-FFF2-40B4-BE49-F238E27FC236}">
                <a16:creationId xmlns:a16="http://schemas.microsoft.com/office/drawing/2014/main" id="{17F55D9D-FA83-D356-EDCD-26854F6CDD7F}"/>
              </a:ext>
            </a:extLst>
          </p:cNvPr>
          <p:cNvSpPr txBox="1"/>
          <p:nvPr/>
        </p:nvSpPr>
        <p:spPr>
          <a:xfrm>
            <a:off x="250371" y="267153"/>
            <a:ext cx="10047515" cy="707886"/>
          </a:xfrm>
          <a:prstGeom prst="rect">
            <a:avLst/>
          </a:prstGeom>
          <a:noFill/>
        </p:spPr>
        <p:txBody>
          <a:bodyPr wrap="square" rtlCol="0">
            <a:spAutoFit/>
          </a:bodyPr>
          <a:lstStyle/>
          <a:p>
            <a:r>
              <a:rPr lang="en-US" sz="4000" b="1" u="sng" dirty="0">
                <a:latin typeface="Times New Roman" pitchFamily="18" charset="0"/>
                <a:cs typeface="Times New Roman" pitchFamily="18" charset="0"/>
              </a:rPr>
              <a:t>Hardware Requirements</a:t>
            </a:r>
            <a:endParaRPr lang="en-IN" sz="4000" u="sng" dirty="0"/>
          </a:p>
        </p:txBody>
      </p:sp>
      <p:sp>
        <p:nvSpPr>
          <p:cNvPr id="5" name="TextBox 4">
            <a:extLst>
              <a:ext uri="{FF2B5EF4-FFF2-40B4-BE49-F238E27FC236}">
                <a16:creationId xmlns:a16="http://schemas.microsoft.com/office/drawing/2014/main" id="{A92328C6-3F79-2181-E689-43BE2B3111B1}"/>
              </a:ext>
            </a:extLst>
          </p:cNvPr>
          <p:cNvSpPr txBox="1"/>
          <p:nvPr/>
        </p:nvSpPr>
        <p:spPr>
          <a:xfrm>
            <a:off x="609599" y="1065599"/>
            <a:ext cx="9873343" cy="4653646"/>
          </a:xfrm>
          <a:prstGeom prst="rect">
            <a:avLst/>
          </a:prstGeom>
          <a:noFill/>
        </p:spPr>
        <p:txBody>
          <a:bodyPr wrap="square" rtlCol="0">
            <a:spAutoFit/>
          </a:bodyPr>
          <a:lstStyle/>
          <a:p>
            <a:pPr marL="514350" indent="-514350">
              <a:lnSpc>
                <a:spcPct val="150000"/>
              </a:lnSpc>
              <a:buFont typeface="+mj-lt"/>
              <a:buAutoNum type="arabicPeriod"/>
            </a:pPr>
            <a:r>
              <a:rPr lang="en-US" sz="2000" dirty="0">
                <a:latin typeface="Times New Roman" pitchFamily="18" charset="0"/>
                <a:cs typeface="Times New Roman" pitchFamily="18" charset="0"/>
              </a:rPr>
              <a:t>ARDUINO UNO</a:t>
            </a:r>
          </a:p>
          <a:p>
            <a:pPr marL="514350" indent="-514350">
              <a:lnSpc>
                <a:spcPct val="150000"/>
              </a:lnSpc>
              <a:buFont typeface="+mj-lt"/>
              <a:buAutoNum type="arabicPeriod"/>
            </a:pPr>
            <a:r>
              <a:rPr lang="en-US" sz="2000" dirty="0">
                <a:latin typeface="Times New Roman" pitchFamily="18" charset="0"/>
                <a:cs typeface="Times New Roman" pitchFamily="18" charset="0"/>
              </a:rPr>
              <a:t>RFID Reader</a:t>
            </a:r>
          </a:p>
          <a:p>
            <a:pPr marL="514350" indent="-514350">
              <a:lnSpc>
                <a:spcPct val="150000"/>
              </a:lnSpc>
              <a:buFont typeface="+mj-lt"/>
              <a:buAutoNum type="arabicPeriod"/>
            </a:pPr>
            <a:r>
              <a:rPr lang="en-US" sz="2000" dirty="0">
                <a:latin typeface="Times New Roman" pitchFamily="18" charset="0"/>
                <a:cs typeface="Times New Roman" pitchFamily="18" charset="0"/>
              </a:rPr>
              <a:t>RFID Tags</a:t>
            </a:r>
          </a:p>
          <a:p>
            <a:pPr marL="514350" indent="-514350">
              <a:lnSpc>
                <a:spcPct val="150000"/>
              </a:lnSpc>
              <a:buFont typeface="+mj-lt"/>
              <a:buAutoNum type="arabicPeriod"/>
            </a:pPr>
            <a:r>
              <a:rPr lang="en-US" sz="2000" dirty="0">
                <a:latin typeface="Times New Roman" pitchFamily="18" charset="0"/>
                <a:cs typeface="Times New Roman" pitchFamily="18" charset="0"/>
              </a:rPr>
              <a:t>GSM</a:t>
            </a:r>
          </a:p>
          <a:p>
            <a:pPr marL="514350" indent="-514350">
              <a:lnSpc>
                <a:spcPct val="150000"/>
              </a:lnSpc>
              <a:buFont typeface="+mj-lt"/>
              <a:buAutoNum type="arabicPeriod"/>
            </a:pPr>
            <a:r>
              <a:rPr lang="en-US" sz="2000" dirty="0">
                <a:latin typeface="Times New Roman" pitchFamily="18" charset="0"/>
                <a:cs typeface="Times New Roman" pitchFamily="18" charset="0"/>
              </a:rPr>
              <a:t>LCD(16x2)</a:t>
            </a:r>
          </a:p>
          <a:p>
            <a:pPr marL="514350" indent="-514350">
              <a:lnSpc>
                <a:spcPct val="150000"/>
              </a:lnSpc>
              <a:buFont typeface="+mj-lt"/>
              <a:buAutoNum type="arabicPeriod"/>
            </a:pPr>
            <a:r>
              <a:rPr lang="en-US" sz="2000" dirty="0">
                <a:latin typeface="Times New Roman" pitchFamily="18" charset="0"/>
                <a:cs typeface="Times New Roman" pitchFamily="18" charset="0"/>
              </a:rPr>
              <a:t>Relay Module</a:t>
            </a:r>
          </a:p>
          <a:p>
            <a:pPr marL="514350" indent="-514350">
              <a:lnSpc>
                <a:spcPct val="150000"/>
              </a:lnSpc>
              <a:buFont typeface="+mj-lt"/>
              <a:buAutoNum type="arabicPeriod"/>
            </a:pPr>
            <a:r>
              <a:rPr lang="en-US" sz="2000" dirty="0">
                <a:latin typeface="Times New Roman" pitchFamily="18" charset="0"/>
                <a:cs typeface="Times New Roman" pitchFamily="18" charset="0"/>
              </a:rPr>
              <a:t>Pump Motor</a:t>
            </a:r>
          </a:p>
          <a:p>
            <a:pPr marL="514350" indent="-514350">
              <a:lnSpc>
                <a:spcPct val="150000"/>
              </a:lnSpc>
              <a:buFont typeface="+mj-lt"/>
              <a:buAutoNum type="arabicPeriod"/>
            </a:pPr>
            <a:r>
              <a:rPr lang="en-US" sz="2000" dirty="0">
                <a:latin typeface="Times New Roman" pitchFamily="18" charset="0"/>
                <a:cs typeface="Times New Roman" pitchFamily="18" charset="0"/>
              </a:rPr>
              <a:t>Power Supply</a:t>
            </a:r>
          </a:p>
          <a:p>
            <a:pPr marL="514350" indent="-514350">
              <a:lnSpc>
                <a:spcPct val="150000"/>
              </a:lnSpc>
              <a:buFont typeface="+mj-lt"/>
              <a:buAutoNum type="arabicPeriod"/>
            </a:pPr>
            <a:endParaRPr lang="en-US" sz="2000" dirty="0">
              <a:latin typeface="Times New Roman" pitchFamily="18" charset="0"/>
              <a:cs typeface="Times New Roman"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0A2BDD5-6C45-FF4A-2766-E25902D12484}"/>
              </a:ext>
            </a:extLst>
          </p:cNvPr>
          <p:cNvSpPr txBox="1"/>
          <p:nvPr/>
        </p:nvSpPr>
        <p:spPr>
          <a:xfrm>
            <a:off x="250371" y="4799112"/>
            <a:ext cx="6096000" cy="1508105"/>
          </a:xfrm>
          <a:prstGeom prst="rect">
            <a:avLst/>
          </a:prstGeom>
          <a:noFill/>
        </p:spPr>
        <p:txBody>
          <a:bodyPr wrap="square">
            <a:spAutoFit/>
          </a:bodyPr>
          <a:lstStyle/>
          <a:p>
            <a:r>
              <a:rPr lang="en-US" sz="4000" b="1" u="sng" dirty="0">
                <a:latin typeface="Times New Roman" pitchFamily="18" charset="0"/>
                <a:cs typeface="Times New Roman" pitchFamily="18" charset="0"/>
              </a:rPr>
              <a:t>Software Requirement</a:t>
            </a:r>
          </a:p>
          <a:p>
            <a:endParaRPr lang="en-US" b="1" dirty="0">
              <a:latin typeface="Times New Roman" pitchFamily="18" charset="0"/>
              <a:cs typeface="Times New Roman" pitchFamily="18" charset="0"/>
            </a:endParaRPr>
          </a:p>
          <a:p>
            <a:r>
              <a:rPr lang="en-US" dirty="0">
                <a:latin typeface="Times New Roman" pitchFamily="18" charset="0"/>
                <a:cs typeface="Times New Roman" pitchFamily="18" charset="0"/>
              </a:rPr>
              <a:t>1</a:t>
            </a:r>
            <a:r>
              <a:rPr lang="en-US" sz="2000" dirty="0">
                <a:latin typeface="Times New Roman" pitchFamily="18" charset="0"/>
                <a:cs typeface="Times New Roman" pitchFamily="18" charset="0"/>
              </a:rPr>
              <a:t>.  Arduino IDE</a:t>
            </a:r>
          </a:p>
          <a:p>
            <a:endParaRPr lang="en-IN" sz="1400" dirty="0"/>
          </a:p>
        </p:txBody>
      </p:sp>
      <p:pic>
        <p:nvPicPr>
          <p:cNvPr id="8" name="Google Shape;138;p17">
            <a:extLst>
              <a:ext uri="{FF2B5EF4-FFF2-40B4-BE49-F238E27FC236}">
                <a16:creationId xmlns:a16="http://schemas.microsoft.com/office/drawing/2014/main" id="{60EAE6FB-1979-1863-D803-5725D76D7FA2}"/>
              </a:ext>
            </a:extLst>
          </p:cNvPr>
          <p:cNvPicPr preferRelativeResize="0"/>
          <p:nvPr/>
        </p:nvPicPr>
        <p:blipFill rotWithShape="1">
          <a:blip r:embed="rId2">
            <a:alphaModFix/>
          </a:blip>
          <a:srcRect/>
          <a:stretch/>
        </p:blipFill>
        <p:spPr>
          <a:xfrm>
            <a:off x="9608488" y="47798"/>
            <a:ext cx="2517880" cy="850768"/>
          </a:xfrm>
          <a:prstGeom prst="rect">
            <a:avLst/>
          </a:prstGeom>
          <a:noFill/>
          <a:ln>
            <a:noFill/>
          </a:ln>
        </p:spPr>
      </p:pic>
    </p:spTree>
    <p:extLst>
      <p:ext uri="{BB962C8B-B14F-4D97-AF65-F5344CB8AC3E}">
        <p14:creationId xmlns:p14="http://schemas.microsoft.com/office/powerpoint/2010/main" val="379328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4D19FB8-C8BF-4754-8FFE-386E5AAE1E10}"/>
              </a:ext>
            </a:extLst>
          </p:cNvPr>
          <p:cNvSpPr>
            <a:spLocks noGrp="1"/>
          </p:cNvSpPr>
          <p:nvPr>
            <p:ph type="dt" sz="half" idx="10"/>
          </p:nvPr>
        </p:nvSpPr>
        <p:spPr>
          <a:xfrm>
            <a:off x="672481" y="6321409"/>
            <a:ext cx="1146283" cy="370396"/>
          </a:xfrm>
        </p:spPr>
        <p:txBody>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2" name="Slide Number Placeholder 1">
            <a:extLst>
              <a:ext uri="{FF2B5EF4-FFF2-40B4-BE49-F238E27FC236}">
                <a16:creationId xmlns:a16="http://schemas.microsoft.com/office/drawing/2014/main" id="{AD1C87D2-2EC0-4387-84BD-E24441EAB5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latin typeface="+mn-lt"/>
              </a:rPr>
              <a:t>13</a:t>
            </a:fld>
            <a:endParaRPr lang="en-IN" dirty="0">
              <a:latin typeface="+mn-lt"/>
            </a:endParaRPr>
          </a:p>
        </p:txBody>
      </p:sp>
      <p:sp>
        <p:nvSpPr>
          <p:cNvPr id="3" name="Title 1">
            <a:extLst>
              <a:ext uri="{FF2B5EF4-FFF2-40B4-BE49-F238E27FC236}">
                <a16:creationId xmlns:a16="http://schemas.microsoft.com/office/drawing/2014/main" id="{B6802907-65C7-448F-B5E8-086C1E663B7B}"/>
              </a:ext>
            </a:extLst>
          </p:cNvPr>
          <p:cNvSpPr txBox="1">
            <a:spLocks/>
          </p:cNvSpPr>
          <p:nvPr/>
        </p:nvSpPr>
        <p:spPr>
          <a:xfrm>
            <a:off x="3455125" y="33877"/>
            <a:ext cx="5281749" cy="1143000"/>
          </a:xfrm>
          <a:prstGeom prst="rect">
            <a:avLst/>
          </a:prstGeom>
        </p:spPr>
        <p:txBody>
          <a:bodyPr vert="horz" lIns="91439" tIns="45719" rIns="91439" bIns="45719" rtlCol="0" anchor="ctr">
            <a:noAutofit/>
          </a:bodyPr>
          <a:lstStyle>
            <a:lvl1pPr algn="ctr" defTabSz="914391" rtl="0" eaLnBrk="1" latinLnBrk="0" hangingPunct="1">
              <a:spcBef>
                <a:spcPct val="0"/>
              </a:spcBef>
              <a:buNone/>
              <a:defRPr sz="4400" kern="1200">
                <a:solidFill>
                  <a:schemeClr val="tx1"/>
                </a:solidFill>
                <a:latin typeface="+mj-lt"/>
                <a:ea typeface="+mj-ea"/>
                <a:cs typeface="+mj-cs"/>
              </a:defRPr>
            </a:lvl1pPr>
          </a:lstStyle>
          <a:p>
            <a:pPr marL="0" marR="0" lvl="0" indent="0" algn="ctr" defTabSz="914391"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HARDWARE SETUP</a:t>
            </a:r>
            <a:endParaRPr kumimoji="0" lang="en-IN" sz="4000" b="1" i="0" u="sng"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pic>
        <p:nvPicPr>
          <p:cNvPr id="4" name="Google Shape;329;p28">
            <a:extLst>
              <a:ext uri="{FF2B5EF4-FFF2-40B4-BE49-F238E27FC236}">
                <a16:creationId xmlns:a16="http://schemas.microsoft.com/office/drawing/2014/main" id="{006CF43F-7C3D-46AC-93DB-1A56A891FFAE}"/>
              </a:ext>
            </a:extLst>
          </p:cNvPr>
          <p:cNvPicPr preferRelativeResize="0"/>
          <p:nvPr/>
        </p:nvPicPr>
        <p:blipFill rotWithShape="1">
          <a:blip r:embed="rId3">
            <a:alphaModFix/>
          </a:blip>
          <a:srcRect/>
          <a:stretch/>
        </p:blipFill>
        <p:spPr>
          <a:xfrm>
            <a:off x="9608488" y="91341"/>
            <a:ext cx="2517880" cy="850768"/>
          </a:xfrm>
          <a:prstGeom prst="rect">
            <a:avLst/>
          </a:prstGeom>
          <a:noFill/>
          <a:ln>
            <a:noFill/>
          </a:ln>
        </p:spPr>
      </p:pic>
      <p:grpSp>
        <p:nvGrpSpPr>
          <p:cNvPr id="5" name="Group 2">
            <a:extLst>
              <a:ext uri="{FF2B5EF4-FFF2-40B4-BE49-F238E27FC236}">
                <a16:creationId xmlns:a16="http://schemas.microsoft.com/office/drawing/2014/main" id="{760A92B0-454C-4965-B8C0-804A556EB80F}"/>
              </a:ext>
            </a:extLst>
          </p:cNvPr>
          <p:cNvGrpSpPr>
            <a:grpSpLocks/>
          </p:cNvGrpSpPr>
          <p:nvPr/>
        </p:nvGrpSpPr>
        <p:grpSpPr bwMode="auto">
          <a:xfrm>
            <a:off x="1517946" y="1799435"/>
            <a:ext cx="9349482" cy="4001169"/>
            <a:chOff x="0" y="0"/>
            <a:chExt cx="10847" cy="4445"/>
          </a:xfrm>
        </p:grpSpPr>
        <p:pic>
          <p:nvPicPr>
            <p:cNvPr id="3075" name="Picture 3">
              <a:extLst>
                <a:ext uri="{FF2B5EF4-FFF2-40B4-BE49-F238E27FC236}">
                  <a16:creationId xmlns:a16="http://schemas.microsoft.com/office/drawing/2014/main" id="{FCDCF80B-3FB4-45D4-8232-5F133C2930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 y="0"/>
              <a:ext cx="8600" cy="4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4">
              <a:extLst>
                <a:ext uri="{FF2B5EF4-FFF2-40B4-BE49-F238E27FC236}">
                  <a16:creationId xmlns:a16="http://schemas.microsoft.com/office/drawing/2014/main" id="{401EDC3E-460A-4CC9-8109-71DD3861BCC3}"/>
                </a:ext>
              </a:extLst>
            </p:cNvPr>
            <p:cNvSpPr>
              <a:spLocks noChangeShapeType="1"/>
            </p:cNvSpPr>
            <p:nvPr/>
          </p:nvSpPr>
          <p:spPr bwMode="auto">
            <a:xfrm>
              <a:off x="2618" y="3005"/>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7" name="Picture 5">
              <a:extLst>
                <a:ext uri="{FF2B5EF4-FFF2-40B4-BE49-F238E27FC236}">
                  <a16:creationId xmlns:a16="http://schemas.microsoft.com/office/drawing/2014/main" id="{32576264-8AA3-4796-B047-A9C3B5126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 y="452"/>
              <a:ext cx="51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6">
              <a:extLst>
                <a:ext uri="{FF2B5EF4-FFF2-40B4-BE49-F238E27FC236}">
                  <a16:creationId xmlns:a16="http://schemas.microsoft.com/office/drawing/2014/main" id="{5E159973-D119-44F1-B3C3-DE2AFD77F23B}"/>
                </a:ext>
              </a:extLst>
            </p:cNvPr>
            <p:cNvSpPr>
              <a:spLocks/>
            </p:cNvSpPr>
            <p:nvPr/>
          </p:nvSpPr>
          <p:spPr bwMode="auto">
            <a:xfrm>
              <a:off x="801" y="535"/>
              <a:ext cx="1049" cy="1274"/>
            </a:xfrm>
            <a:custGeom>
              <a:avLst/>
              <a:gdLst>
                <a:gd name="T0" fmla="+- 0 1850 801"/>
                <a:gd name="T1" fmla="*/ T0 w 1049"/>
                <a:gd name="T2" fmla="+- 0 535 535"/>
                <a:gd name="T3" fmla="*/ 535 h 1274"/>
                <a:gd name="T4" fmla="+- 0 911 801"/>
                <a:gd name="T5" fmla="*/ T4 w 1049"/>
                <a:gd name="T6" fmla="+- 0 546 535"/>
                <a:gd name="T7" fmla="*/ 546 h 1274"/>
                <a:gd name="T8" fmla="+- 0 1665 801"/>
                <a:gd name="T9" fmla="*/ T8 w 1049"/>
                <a:gd name="T10" fmla="+- 0 1809 535"/>
                <a:gd name="T11" fmla="*/ 1809 h 1274"/>
                <a:gd name="T12" fmla="+- 0 801 801"/>
                <a:gd name="T13" fmla="*/ T12 w 1049"/>
                <a:gd name="T14" fmla="+- 0 1787 535"/>
                <a:gd name="T15" fmla="*/ 1787 h 1274"/>
              </a:gdLst>
              <a:ahLst/>
              <a:cxnLst>
                <a:cxn ang="0">
                  <a:pos x="T1" y="T3"/>
                </a:cxn>
                <a:cxn ang="0">
                  <a:pos x="T5" y="T7"/>
                </a:cxn>
                <a:cxn ang="0">
                  <a:pos x="T9" y="T11"/>
                </a:cxn>
                <a:cxn ang="0">
                  <a:pos x="T13" y="T15"/>
                </a:cxn>
              </a:cxnLst>
              <a:rect l="0" t="0" r="r" b="b"/>
              <a:pathLst>
                <a:path w="1049" h="1274">
                  <a:moveTo>
                    <a:pt x="1049" y="0"/>
                  </a:moveTo>
                  <a:lnTo>
                    <a:pt x="110" y="11"/>
                  </a:lnTo>
                  <a:moveTo>
                    <a:pt x="864" y="1274"/>
                  </a:moveTo>
                  <a:lnTo>
                    <a:pt x="0" y="1252"/>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9" name="Picture 7">
              <a:extLst>
                <a:ext uri="{FF2B5EF4-FFF2-40B4-BE49-F238E27FC236}">
                  <a16:creationId xmlns:a16="http://schemas.microsoft.com/office/drawing/2014/main" id="{607679A0-2291-4A73-94A7-050D0373C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 y="2827"/>
              <a:ext cx="58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8">
              <a:extLst>
                <a:ext uri="{FF2B5EF4-FFF2-40B4-BE49-F238E27FC236}">
                  <a16:creationId xmlns:a16="http://schemas.microsoft.com/office/drawing/2014/main" id="{06713393-93EC-4279-BD63-0FCA503ECD86}"/>
                </a:ext>
              </a:extLst>
            </p:cNvPr>
            <p:cNvSpPr>
              <a:spLocks/>
            </p:cNvSpPr>
            <p:nvPr/>
          </p:nvSpPr>
          <p:spPr bwMode="auto">
            <a:xfrm>
              <a:off x="713" y="535"/>
              <a:ext cx="9514" cy="3466"/>
            </a:xfrm>
            <a:custGeom>
              <a:avLst/>
              <a:gdLst>
                <a:gd name="T0" fmla="+- 0 8920 713"/>
                <a:gd name="T1" fmla="*/ T0 w 9514"/>
                <a:gd name="T2" fmla="+- 0 2440 535"/>
                <a:gd name="T3" fmla="*/ 2440 h 3466"/>
                <a:gd name="T4" fmla="+- 0 10227 713"/>
                <a:gd name="T5" fmla="*/ T4 w 9514"/>
                <a:gd name="T6" fmla="+- 0 2473 535"/>
                <a:gd name="T7" fmla="*/ 2473 h 3466"/>
                <a:gd name="T8" fmla="+- 0 6372 713"/>
                <a:gd name="T9" fmla="*/ T8 w 9514"/>
                <a:gd name="T10" fmla="+- 0 557 535"/>
                <a:gd name="T11" fmla="*/ 557 h 3466"/>
                <a:gd name="T12" fmla="+- 0 9972 713"/>
                <a:gd name="T13" fmla="*/ T12 w 9514"/>
                <a:gd name="T14" fmla="+- 0 535 535"/>
                <a:gd name="T15" fmla="*/ 535 h 3466"/>
                <a:gd name="T16" fmla="+- 0 6749 713"/>
                <a:gd name="T17" fmla="*/ T16 w 9514"/>
                <a:gd name="T18" fmla="+- 0 1731 535"/>
                <a:gd name="T19" fmla="*/ 1731 h 3466"/>
                <a:gd name="T20" fmla="+- 0 10038 713"/>
                <a:gd name="T21" fmla="*/ T20 w 9514"/>
                <a:gd name="T22" fmla="+- 0 1731 535"/>
                <a:gd name="T23" fmla="*/ 1731 h 3466"/>
                <a:gd name="T24" fmla="+- 0 4013 713"/>
                <a:gd name="T25" fmla="*/ T24 w 9514"/>
                <a:gd name="T26" fmla="+- 0 1067 535"/>
                <a:gd name="T27" fmla="*/ 1067 h 3466"/>
                <a:gd name="T28" fmla="+- 0 9872 713"/>
                <a:gd name="T29" fmla="*/ T28 w 9514"/>
                <a:gd name="T30" fmla="+- 0 1133 535"/>
                <a:gd name="T31" fmla="*/ 1133 h 3466"/>
                <a:gd name="T32" fmla="+- 0 3237 713"/>
                <a:gd name="T33" fmla="*/ T32 w 9514"/>
                <a:gd name="T34" fmla="+- 0 2008 535"/>
                <a:gd name="T35" fmla="*/ 2008 h 3466"/>
                <a:gd name="T36" fmla="+- 0 3182 713"/>
                <a:gd name="T37" fmla="*/ T36 w 9514"/>
                <a:gd name="T38" fmla="+- 0 4001 535"/>
                <a:gd name="T39" fmla="*/ 4001 h 3466"/>
                <a:gd name="T40" fmla="+- 0 3172 713"/>
                <a:gd name="T41" fmla="*/ T40 w 9514"/>
                <a:gd name="T42" fmla="+- 0 4001 535"/>
                <a:gd name="T43" fmla="*/ 4001 h 3466"/>
                <a:gd name="T44" fmla="+- 0 713 713"/>
                <a:gd name="T45" fmla="*/ T44 w 9514"/>
                <a:gd name="T46" fmla="+- 0 3946 535"/>
                <a:gd name="T47" fmla="*/ 3946 h 346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9514" h="3466">
                  <a:moveTo>
                    <a:pt x="8207" y="1905"/>
                  </a:moveTo>
                  <a:lnTo>
                    <a:pt x="9514" y="1938"/>
                  </a:lnTo>
                  <a:moveTo>
                    <a:pt x="5659" y="22"/>
                  </a:moveTo>
                  <a:lnTo>
                    <a:pt x="9259" y="0"/>
                  </a:lnTo>
                  <a:moveTo>
                    <a:pt x="6036" y="1196"/>
                  </a:moveTo>
                  <a:lnTo>
                    <a:pt x="9325" y="1196"/>
                  </a:lnTo>
                  <a:moveTo>
                    <a:pt x="3300" y="532"/>
                  </a:moveTo>
                  <a:lnTo>
                    <a:pt x="9159" y="598"/>
                  </a:lnTo>
                  <a:moveTo>
                    <a:pt x="2524" y="1473"/>
                  </a:moveTo>
                  <a:lnTo>
                    <a:pt x="2469" y="3466"/>
                  </a:lnTo>
                  <a:moveTo>
                    <a:pt x="2459" y="3466"/>
                  </a:moveTo>
                  <a:lnTo>
                    <a:pt x="0" y="3411"/>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1" name="Picture 9">
              <a:extLst>
                <a:ext uri="{FF2B5EF4-FFF2-40B4-BE49-F238E27FC236}">
                  <a16:creationId xmlns:a16="http://schemas.microsoft.com/office/drawing/2014/main" id="{615FADD7-0BEC-4C55-9B49-A26781C7E9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797"/>
              <a:ext cx="6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0">
              <a:extLst>
                <a:ext uri="{FF2B5EF4-FFF2-40B4-BE49-F238E27FC236}">
                  <a16:creationId xmlns:a16="http://schemas.microsoft.com/office/drawing/2014/main" id="{ED7B0D3B-6FD2-47D9-862B-1D758324EC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7" y="1659"/>
              <a:ext cx="68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a:extLst>
                <a:ext uri="{FF2B5EF4-FFF2-40B4-BE49-F238E27FC236}">
                  <a16:creationId xmlns:a16="http://schemas.microsoft.com/office/drawing/2014/main" id="{C25AD7C7-E182-4B86-A74B-D33DBF2FF2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21" y="1051"/>
              <a:ext cx="82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2">
              <a:extLst>
                <a:ext uri="{FF2B5EF4-FFF2-40B4-BE49-F238E27FC236}">
                  <a16:creationId xmlns:a16="http://schemas.microsoft.com/office/drawing/2014/main" id="{C1E42D16-AC55-4AE9-8C63-8E9EB06D034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09" y="458"/>
              <a:ext cx="50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TextBox 15">
            <a:extLst>
              <a:ext uri="{FF2B5EF4-FFF2-40B4-BE49-F238E27FC236}">
                <a16:creationId xmlns:a16="http://schemas.microsoft.com/office/drawing/2014/main" id="{5C3EC2E7-7FAD-4D22-9EEF-5B2DE459DF08}"/>
              </a:ext>
            </a:extLst>
          </p:cNvPr>
          <p:cNvSpPr txBox="1"/>
          <p:nvPr/>
        </p:nvSpPr>
        <p:spPr>
          <a:xfrm>
            <a:off x="2992970" y="6003621"/>
            <a:ext cx="7517614" cy="584775"/>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1200"/>
              <a:buFont typeface="Arial"/>
              <a:buNone/>
            </a:pPr>
            <a:r>
              <a:rPr lang="en-IN" sz="1600" b="1" dirty="0">
                <a:latin typeface="Times New Roman" panose="02020603050405020304" pitchFamily="18" charset="0"/>
                <a:cs typeface="Times New Roman" panose="02020603050405020304" pitchFamily="18" charset="0"/>
              </a:rPr>
              <a:t>Fig 3 : </a:t>
            </a:r>
            <a:r>
              <a:rPr lang="en-US" sz="1600" b="1" dirty="0">
                <a:latin typeface="Times New Roman" panose="02020603050405020304" pitchFamily="18" charset="0"/>
                <a:cs typeface="Times New Roman" panose="02020603050405020304" pitchFamily="18" charset="0"/>
              </a:rPr>
              <a:t>Hardware Model of RFID Based Automated Petrol Pump System</a:t>
            </a:r>
            <a:endParaRPr lang="en-IN" sz="1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r>
              <a:rPr lang="en-IN" sz="1600" b="1" dirty="0">
                <a:latin typeface="Times New Roman" panose="02020603050405020304" pitchFamily="18" charset="0"/>
                <a:cs typeface="Times New Roman" panose="02020603050405020304" pitchFamily="18" charset="0"/>
              </a:rPr>
              <a:t> </a:t>
            </a:r>
          </a:p>
        </p:txBody>
      </p:sp>
      <p:sp>
        <p:nvSpPr>
          <p:cNvPr id="10" name="Rectangle 9">
            <a:extLst>
              <a:ext uri="{FF2B5EF4-FFF2-40B4-BE49-F238E27FC236}">
                <a16:creationId xmlns:a16="http://schemas.microsoft.com/office/drawing/2014/main" id="{C39B0F39-3D9A-42D2-99DA-257CFAB6E79F}"/>
              </a:ext>
            </a:extLst>
          </p:cNvPr>
          <p:cNvSpPr/>
          <p:nvPr/>
        </p:nvSpPr>
        <p:spPr>
          <a:xfrm>
            <a:off x="606689" y="3187507"/>
            <a:ext cx="1525821" cy="4687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LCD Display</a:t>
            </a:r>
          </a:p>
        </p:txBody>
      </p:sp>
      <p:sp>
        <p:nvSpPr>
          <p:cNvPr id="11" name="Rectangle 10">
            <a:extLst>
              <a:ext uri="{FF2B5EF4-FFF2-40B4-BE49-F238E27FC236}">
                <a16:creationId xmlns:a16="http://schemas.microsoft.com/office/drawing/2014/main" id="{8051CABD-475A-45B4-B24D-E27B9D975B4E}"/>
              </a:ext>
            </a:extLst>
          </p:cNvPr>
          <p:cNvSpPr/>
          <p:nvPr/>
        </p:nvSpPr>
        <p:spPr>
          <a:xfrm>
            <a:off x="10391508" y="3947170"/>
            <a:ext cx="1449027" cy="2078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Keypad</a:t>
            </a:r>
            <a:endParaRPr lang="en-IN" dirty="0"/>
          </a:p>
        </p:txBody>
      </p:sp>
      <p:cxnSp>
        <p:nvCxnSpPr>
          <p:cNvPr id="13" name="Straight Connector 12">
            <a:extLst>
              <a:ext uri="{FF2B5EF4-FFF2-40B4-BE49-F238E27FC236}">
                <a16:creationId xmlns:a16="http://schemas.microsoft.com/office/drawing/2014/main" id="{2F3CCDDA-7726-4421-B816-D54A00616383}"/>
              </a:ext>
            </a:extLst>
          </p:cNvPr>
          <p:cNvCxnSpPr>
            <a:stCxn id="3079" idx="3"/>
          </p:cNvCxnSpPr>
          <p:nvPr/>
        </p:nvCxnSpPr>
        <p:spPr>
          <a:xfrm flipV="1">
            <a:off x="2189398" y="4533191"/>
            <a:ext cx="1594365" cy="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05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B8D1BE57-63CF-4A49-9DA9-8152A0D20FDA}"/>
              </a:ext>
            </a:extLst>
          </p:cNvPr>
          <p:cNvSpPr>
            <a:spLocks noGrp="1"/>
          </p:cNvSpPr>
          <p:nvPr>
            <p:ph type="dt" sz="half" idx="10"/>
          </p:nvPr>
        </p:nvSpPr>
        <p:spPr>
          <a:xfrm>
            <a:off x="921695" y="6215746"/>
            <a:ext cx="1146283" cy="370396"/>
          </a:xfrm>
        </p:spPr>
        <p:txBody>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2" name="Slide Number Placeholder 1">
            <a:extLst>
              <a:ext uri="{FF2B5EF4-FFF2-40B4-BE49-F238E27FC236}">
                <a16:creationId xmlns:a16="http://schemas.microsoft.com/office/drawing/2014/main" id="{CD14F7EB-2D50-40F3-B030-48A35BE3399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latin typeface="+mn-lt"/>
              </a:rPr>
              <a:t>14</a:t>
            </a:fld>
            <a:endParaRPr lang="en-IN" dirty="0">
              <a:latin typeface="+mn-lt"/>
            </a:endParaRPr>
          </a:p>
        </p:txBody>
      </p:sp>
      <p:pic>
        <p:nvPicPr>
          <p:cNvPr id="4099" name="image22.jpeg">
            <a:extLst>
              <a:ext uri="{FF2B5EF4-FFF2-40B4-BE49-F238E27FC236}">
                <a16:creationId xmlns:a16="http://schemas.microsoft.com/office/drawing/2014/main" id="{25286FB8-C9A9-4A45-A9F6-B89C52EBD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650" y="2008549"/>
            <a:ext cx="3531259" cy="1587537"/>
          </a:xfrm>
          <a:prstGeom prst="rect">
            <a:avLst/>
          </a:prstGeom>
          <a:noFill/>
          <a:extLst>
            <a:ext uri="{909E8E84-426E-40DD-AFC4-6F175D3DCCD1}">
              <a14:hiddenFill xmlns:a14="http://schemas.microsoft.com/office/drawing/2010/main">
                <a:solidFill>
                  <a:srgbClr val="FFFFFF"/>
                </a:solidFill>
              </a14:hiddenFill>
            </a:ext>
          </a:extLst>
        </p:spPr>
      </p:pic>
      <p:pic>
        <p:nvPicPr>
          <p:cNvPr id="4098" name="image23.jpeg">
            <a:extLst>
              <a:ext uri="{FF2B5EF4-FFF2-40B4-BE49-F238E27FC236}">
                <a16:creationId xmlns:a16="http://schemas.microsoft.com/office/drawing/2014/main" id="{B107EE97-3F6F-4C1E-8979-BF43A4570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297" y="2005058"/>
            <a:ext cx="3328826" cy="1594518"/>
          </a:xfrm>
          <a:prstGeom prst="rect">
            <a:avLst/>
          </a:prstGeom>
          <a:noFill/>
          <a:extLst>
            <a:ext uri="{909E8E84-426E-40DD-AFC4-6F175D3DCCD1}">
              <a14:hiddenFill xmlns:a14="http://schemas.microsoft.com/office/drawing/2010/main">
                <a:solidFill>
                  <a:srgbClr val="FFFFFF"/>
                </a:solidFill>
              </a14:hiddenFill>
            </a:ext>
          </a:extLst>
        </p:spPr>
      </p:pic>
      <p:pic>
        <p:nvPicPr>
          <p:cNvPr id="4097" name="image24.jpeg">
            <a:extLst>
              <a:ext uri="{FF2B5EF4-FFF2-40B4-BE49-F238E27FC236}">
                <a16:creationId xmlns:a16="http://schemas.microsoft.com/office/drawing/2014/main" id="{E27B5EB7-459F-415C-9780-328E768961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245" y="3788554"/>
            <a:ext cx="3970338" cy="23759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a:extLst>
              <a:ext uri="{FF2B5EF4-FFF2-40B4-BE49-F238E27FC236}">
                <a16:creationId xmlns:a16="http://schemas.microsoft.com/office/drawing/2014/main" id="{BC90F51D-AE7D-4CE4-A863-25333A41A52D}"/>
              </a:ext>
            </a:extLst>
          </p:cNvPr>
          <p:cNvSpPr>
            <a:spLocks noChangeArrowheads="1"/>
          </p:cNvSpPr>
          <p:nvPr/>
        </p:nvSpPr>
        <p:spPr bwMode="auto">
          <a:xfrm>
            <a:off x="604426" y="1179802"/>
            <a:ext cx="10316966"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rPr>
              <a:t>Firstly, authorized person should carry with their RFID card. Then LCD display represents that” Show Your Card” Which indicated in Figure </a:t>
            </a:r>
            <a:r>
              <a:rPr lang="en-US" altLang="en-US" sz="2000" dirty="0">
                <a:latin typeface="Times New Roman" panose="02020603050405020304" pitchFamily="18" charset="0"/>
                <a:ea typeface="Arial MT"/>
                <a:cs typeface="Times New Roman" panose="02020603050405020304" pitchFamily="18" charset="0"/>
              </a:rPr>
              <a:t>4</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2EEBBCD1-41B8-47DD-927C-341359275F90}"/>
              </a:ext>
            </a:extLst>
          </p:cNvPr>
          <p:cNvSpPr>
            <a:spLocks noChangeArrowheads="1"/>
          </p:cNvSpPr>
          <p:nvPr/>
        </p:nvSpPr>
        <p:spPr bwMode="auto">
          <a:xfrm>
            <a:off x="1405847" y="25443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Arial MT"/>
                <a:cs typeface="Arial MT"/>
              </a:rPr>
            </a:b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D131D31B-3C9C-4750-861A-18449BC8B57F}"/>
              </a:ext>
            </a:extLst>
          </p:cNvPr>
          <p:cNvSpPr>
            <a:spLocks noChangeArrowheads="1"/>
          </p:cNvSpPr>
          <p:nvPr/>
        </p:nvSpPr>
        <p:spPr bwMode="auto">
          <a:xfrm>
            <a:off x="1405847" y="25443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Arial MT"/>
                <a:cs typeface="Arial M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itle 1">
            <a:extLst>
              <a:ext uri="{FF2B5EF4-FFF2-40B4-BE49-F238E27FC236}">
                <a16:creationId xmlns:a16="http://schemas.microsoft.com/office/drawing/2014/main" id="{261983F4-155C-470C-BFD0-1491A1963BFC}"/>
              </a:ext>
            </a:extLst>
          </p:cNvPr>
          <p:cNvSpPr txBox="1">
            <a:spLocks/>
          </p:cNvSpPr>
          <p:nvPr/>
        </p:nvSpPr>
        <p:spPr>
          <a:xfrm>
            <a:off x="3444925" y="117456"/>
            <a:ext cx="5026978" cy="111703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4000" b="1" u="sng" dirty="0">
                <a:latin typeface="Times New Roman" panose="02020603050405020304" pitchFamily="18" charset="0"/>
                <a:cs typeface="Times New Roman" panose="02020603050405020304" pitchFamily="18" charset="0"/>
              </a:rPr>
              <a:t>Performance Analysis</a:t>
            </a:r>
          </a:p>
        </p:txBody>
      </p:sp>
      <p:pic>
        <p:nvPicPr>
          <p:cNvPr id="10" name="Google Shape;329;p28">
            <a:extLst>
              <a:ext uri="{FF2B5EF4-FFF2-40B4-BE49-F238E27FC236}">
                <a16:creationId xmlns:a16="http://schemas.microsoft.com/office/drawing/2014/main" id="{ABC9EC30-4159-424C-9452-38CBD029055E}"/>
              </a:ext>
            </a:extLst>
          </p:cNvPr>
          <p:cNvPicPr preferRelativeResize="0"/>
          <p:nvPr/>
        </p:nvPicPr>
        <p:blipFill rotWithShape="1">
          <a:blip r:embed="rId5">
            <a:alphaModFix/>
          </a:blip>
          <a:srcRect/>
          <a:stretch/>
        </p:blipFill>
        <p:spPr>
          <a:xfrm>
            <a:off x="9608488" y="91341"/>
            <a:ext cx="2517880" cy="850768"/>
          </a:xfrm>
          <a:prstGeom prst="rect">
            <a:avLst/>
          </a:prstGeom>
          <a:noFill/>
          <a:ln>
            <a:noFill/>
          </a:ln>
        </p:spPr>
      </p:pic>
      <p:sp>
        <p:nvSpPr>
          <p:cNvPr id="11" name="TextBox 10">
            <a:extLst>
              <a:ext uri="{FF2B5EF4-FFF2-40B4-BE49-F238E27FC236}">
                <a16:creationId xmlns:a16="http://schemas.microsoft.com/office/drawing/2014/main" id="{3A9510C2-80FB-43C4-868B-DE1299C2E33E}"/>
              </a:ext>
            </a:extLst>
          </p:cNvPr>
          <p:cNvSpPr txBox="1"/>
          <p:nvPr/>
        </p:nvSpPr>
        <p:spPr>
          <a:xfrm>
            <a:off x="3516085" y="6215746"/>
            <a:ext cx="5159829" cy="923330"/>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1200"/>
              <a:buFont typeface="Arial"/>
              <a:buNone/>
            </a:pPr>
            <a:r>
              <a:rPr lang="en-IN" sz="1800" b="1" dirty="0">
                <a:latin typeface="Times New Roman" panose="02020603050405020304" pitchFamily="18" charset="0"/>
                <a:cs typeface="Times New Roman" panose="02020603050405020304" pitchFamily="18" charset="0"/>
              </a:rPr>
              <a:t>Fig 4 : </a:t>
            </a:r>
            <a:r>
              <a:rPr lang="en-IN" b="1" dirty="0">
                <a:latin typeface="Times New Roman" panose="02020603050405020304" pitchFamily="18" charset="0"/>
                <a:cs typeface="Times New Roman" panose="02020603050405020304" pitchFamily="18" charset="0"/>
              </a:rPr>
              <a:t>RFID Card using Entry</a:t>
            </a:r>
            <a:endParaRPr lang="en-IN" sz="1800" b="1" dirty="0">
              <a:latin typeface="Times New Roman" panose="02020603050405020304" pitchFamily="18" charset="0"/>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200"/>
              <a:buFont typeface="Arial"/>
              <a:buNone/>
            </a:pPr>
            <a:endParaRPr lang="en-IN"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r>
              <a:rPr lang="en-IN"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96042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75658A6-CD38-49D5-8A69-E93660ED6555}"/>
              </a:ext>
            </a:extLst>
          </p:cNvPr>
          <p:cNvSpPr>
            <a:spLocks noGrp="1"/>
          </p:cNvSpPr>
          <p:nvPr>
            <p:ph type="dt" sz="half" idx="10"/>
          </p:nvPr>
        </p:nvSpPr>
        <p:spPr>
          <a:xfrm>
            <a:off x="531812" y="6271131"/>
            <a:ext cx="1146283" cy="275319"/>
          </a:xfrm>
        </p:spPr>
        <p:txBody>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pic>
        <p:nvPicPr>
          <p:cNvPr id="5122" name="image25.jpeg">
            <a:extLst>
              <a:ext uri="{FF2B5EF4-FFF2-40B4-BE49-F238E27FC236}">
                <a16:creationId xmlns:a16="http://schemas.microsoft.com/office/drawing/2014/main" id="{639A9FA3-486B-4C25-AC84-94AED8BAE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941" y="2450410"/>
            <a:ext cx="3756917" cy="1922313"/>
          </a:xfrm>
          <a:prstGeom prst="rect">
            <a:avLst/>
          </a:prstGeom>
          <a:noFill/>
          <a:extLst>
            <a:ext uri="{909E8E84-426E-40DD-AFC4-6F175D3DCCD1}">
              <a14:hiddenFill xmlns:a14="http://schemas.microsoft.com/office/drawing/2010/main">
                <a:solidFill>
                  <a:srgbClr val="FFFFFF"/>
                </a:solidFill>
              </a14:hiddenFill>
            </a:ext>
          </a:extLst>
        </p:spPr>
      </p:pic>
      <p:pic>
        <p:nvPicPr>
          <p:cNvPr id="5121" name="image26.jpeg">
            <a:extLst>
              <a:ext uri="{FF2B5EF4-FFF2-40B4-BE49-F238E27FC236}">
                <a16:creationId xmlns:a16="http://schemas.microsoft.com/office/drawing/2014/main" id="{02FFA934-6D7A-42DE-804C-6C5446E89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48892"/>
            <a:ext cx="3756917" cy="2008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C4E58E2-6FCC-4D8D-B7AC-D103C2DF2375}"/>
              </a:ext>
            </a:extLst>
          </p:cNvPr>
          <p:cNvSpPr>
            <a:spLocks noChangeArrowheads="1"/>
          </p:cNvSpPr>
          <p:nvPr/>
        </p:nvSpPr>
        <p:spPr bwMode="auto">
          <a:xfrm>
            <a:off x="1014817" y="599724"/>
            <a:ext cx="11589737"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032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6032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6032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6032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6032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6032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6032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6032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603250" algn="l"/>
              </a:tabLst>
              <a:defRPr>
                <a:solidFill>
                  <a:schemeClr val="tx1"/>
                </a:solidFill>
                <a:latin typeface="Arial" panose="020B0604020202020204" pitchFamily="34" charset="0"/>
              </a:defRPr>
            </a:lvl9pPr>
          </a:lstStyle>
          <a:p>
            <a:pPr marR="0" lvl="1" algn="l" defTabSz="914400" rtl="0" eaLnBrk="0" fontAlgn="base" latinLnBrk="0" hangingPunct="0">
              <a:lnSpc>
                <a:spcPct val="100000"/>
              </a:lnSpc>
              <a:spcBef>
                <a:spcPct val="0"/>
              </a:spcBef>
              <a:spcAft>
                <a:spcPct val="0"/>
              </a:spcAft>
              <a:buClrTx/>
              <a:buSzTx/>
              <a:tabLst>
                <a:tab pos="603250" algn="l"/>
              </a:tabLst>
            </a:pPr>
            <a:r>
              <a:rPr kumimoji="0" lang="en-US" altLang="en-US" sz="2400" b="1" u="sng"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rPr>
              <a:t>Password Protection</a:t>
            </a:r>
            <a:r>
              <a:rPr kumimoji="0" lang="en-US" altLang="en-US" sz="2400" b="1" u="none"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rPr>
              <a:t>:</a:t>
            </a:r>
          </a:p>
          <a:p>
            <a:pPr marR="0" lvl="1" algn="l" defTabSz="914400" rtl="0" eaLnBrk="0" fontAlgn="base" latinLnBrk="0" hangingPunct="0">
              <a:lnSpc>
                <a:spcPct val="100000"/>
              </a:lnSpc>
              <a:spcBef>
                <a:spcPct val="0"/>
              </a:spcBef>
              <a:spcAft>
                <a:spcPct val="0"/>
              </a:spcAft>
              <a:buClrTx/>
              <a:buSzTx/>
              <a:tabLst>
                <a:tab pos="603250" algn="l"/>
              </a:tabLst>
            </a:pPr>
            <a:endParaRPr kumimoji="0" lang="en-US" altLang="en-US" sz="24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603250"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rPr>
              <a:t> In Figure </a:t>
            </a:r>
            <a:r>
              <a:rPr lang="en-US" altLang="en-US" sz="2000" dirty="0">
                <a:latin typeface="Times New Roman" panose="02020603050405020304" pitchFamily="18" charset="0"/>
                <a:ea typeface="Arial MT"/>
                <a:cs typeface="Times New Roman" panose="02020603050405020304" pitchFamily="18" charset="0"/>
              </a:rPr>
              <a:t>5</a:t>
            </a:r>
            <a:r>
              <a:rPr kumimoji="0" lang="en-US" altLang="en-US" sz="2000" b="0" i="0" u="none"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rPr>
              <a:t> it shows that the user is required to enter the password to start the system.</a:t>
            </a:r>
            <a:r>
              <a:rPr kumimoji="0" lang="en-US" altLang="en-US" sz="1200" b="0" i="0" u="none" strike="noStrike" cap="none" normalizeH="0" baseline="0" dirty="0">
                <a:ln>
                  <a:noFill/>
                </a:ln>
                <a:solidFill>
                  <a:schemeClr val="tx1"/>
                </a:solidFill>
                <a:effectLst/>
                <a:latin typeface="Arial" panose="020B0604020202020204" pitchFamily="34" charset="0"/>
                <a:ea typeface="Arial MT"/>
                <a:cs typeface="Arial MT"/>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032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6C4AA083-2B5F-4989-9F2D-4A79F333EBAA}"/>
              </a:ext>
            </a:extLst>
          </p:cNvPr>
          <p:cNvSpPr>
            <a:spLocks noChangeArrowheads="1"/>
          </p:cNvSpPr>
          <p:nvPr/>
        </p:nvSpPr>
        <p:spPr bwMode="auto">
          <a:xfrm>
            <a:off x="3974121" y="4612020"/>
            <a:ext cx="424375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800" b="1" i="0" u="none"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rPr>
            </a:b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rPr>
              <a:t>Fig </a:t>
            </a:r>
            <a:r>
              <a:rPr lang="en-US" altLang="en-US" sz="1800" b="1" dirty="0">
                <a:solidFill>
                  <a:schemeClr val="tx1"/>
                </a:solidFill>
                <a:latin typeface="Times New Roman" panose="02020603050405020304" pitchFamily="18" charset="0"/>
                <a:ea typeface="Arial MT"/>
                <a:cs typeface="Times New Roman" panose="02020603050405020304" pitchFamily="18" charset="0"/>
              </a:rPr>
              <a:t>5</a:t>
            </a:r>
            <a:r>
              <a:rPr kumimoji="0" lang="en-US" altLang="en-US" sz="1800" b="1" i="0" u="none"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User Password input via Keypad </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Google Shape;329;p28">
            <a:extLst>
              <a:ext uri="{FF2B5EF4-FFF2-40B4-BE49-F238E27FC236}">
                <a16:creationId xmlns:a16="http://schemas.microsoft.com/office/drawing/2014/main" id="{3D32A97E-4AA9-4683-BAFC-C3371B2877CA}"/>
              </a:ext>
            </a:extLst>
          </p:cNvPr>
          <p:cNvPicPr preferRelativeResize="0"/>
          <p:nvPr/>
        </p:nvPicPr>
        <p:blipFill rotWithShape="1">
          <a:blip r:embed="rId4">
            <a:alphaModFix/>
          </a:blip>
          <a:srcRect/>
          <a:stretch/>
        </p:blipFill>
        <p:spPr>
          <a:xfrm>
            <a:off x="9608488" y="91341"/>
            <a:ext cx="2517880" cy="632384"/>
          </a:xfrm>
          <a:prstGeom prst="rect">
            <a:avLst/>
          </a:prstGeom>
          <a:noFill/>
          <a:ln>
            <a:noFill/>
          </a:ln>
        </p:spPr>
      </p:pic>
      <p:sp>
        <p:nvSpPr>
          <p:cNvPr id="10" name="TextBox 9">
            <a:extLst>
              <a:ext uri="{FF2B5EF4-FFF2-40B4-BE49-F238E27FC236}">
                <a16:creationId xmlns:a16="http://schemas.microsoft.com/office/drawing/2014/main" id="{E29B9797-B28D-9E01-3845-ED0417ACB6E7}"/>
              </a:ext>
            </a:extLst>
          </p:cNvPr>
          <p:cNvSpPr txBox="1"/>
          <p:nvPr/>
        </p:nvSpPr>
        <p:spPr>
          <a:xfrm>
            <a:off x="5313818" y="6221052"/>
            <a:ext cx="6346370" cy="369332"/>
          </a:xfrm>
          <a:prstGeom prst="rect">
            <a:avLst/>
          </a:prstGeom>
          <a:noFill/>
        </p:spPr>
        <p:txBody>
          <a:bodyPr wrap="square">
            <a:spAutoFit/>
          </a:bodyPr>
          <a:lstStyle/>
          <a:p>
            <a:pPr marL="0" lvl="0" indent="0" algn="r" rtl="0">
              <a:lnSpc>
                <a:spcPct val="100000"/>
              </a:lnSpc>
              <a:spcBef>
                <a:spcPts val="0"/>
              </a:spcBef>
              <a:spcAft>
                <a:spcPts val="0"/>
              </a:spcAft>
              <a:buSzPts val="1200"/>
              <a:buNone/>
            </a:pPr>
            <a:fld id="{00000000-1234-1234-1234-123412341234}" type="slidenum">
              <a:rPr lang="en-IN" sz="1800" smtClean="0">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15</a:t>
            </a:fld>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185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5412054-9091-4D35-BA6B-3E48FBD5BE2F}"/>
              </a:ext>
            </a:extLst>
          </p:cNvPr>
          <p:cNvSpPr>
            <a:spLocks noGrp="1"/>
          </p:cNvSpPr>
          <p:nvPr>
            <p:ph type="dt" sz="half" idx="10"/>
          </p:nvPr>
        </p:nvSpPr>
        <p:spPr>
          <a:xfrm>
            <a:off x="1311579" y="6356350"/>
            <a:ext cx="1146283" cy="370396"/>
          </a:xfrm>
        </p:spPr>
        <p:txBody>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2" name="Slide Number Placeholder 1">
            <a:extLst>
              <a:ext uri="{FF2B5EF4-FFF2-40B4-BE49-F238E27FC236}">
                <a16:creationId xmlns:a16="http://schemas.microsoft.com/office/drawing/2014/main" id="{357CB44A-FCBB-400D-A63E-679416BBB6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latin typeface="+mn-lt"/>
              </a:rPr>
              <a:t>16</a:t>
            </a:fld>
            <a:endParaRPr lang="en-IN" dirty="0">
              <a:latin typeface="+mn-lt"/>
            </a:endParaRPr>
          </a:p>
        </p:txBody>
      </p:sp>
      <p:sp>
        <p:nvSpPr>
          <p:cNvPr id="16" name="Rectangle 3">
            <a:extLst>
              <a:ext uri="{FF2B5EF4-FFF2-40B4-BE49-F238E27FC236}">
                <a16:creationId xmlns:a16="http://schemas.microsoft.com/office/drawing/2014/main" id="{F761E9F3-AE60-46C1-9F92-6AF94D710D69}"/>
              </a:ext>
            </a:extLst>
          </p:cNvPr>
          <p:cNvSpPr>
            <a:spLocks noChangeArrowheads="1"/>
          </p:cNvSpPr>
          <p:nvPr/>
        </p:nvSpPr>
        <p:spPr bwMode="auto">
          <a:xfrm>
            <a:off x="1198655" y="422724"/>
            <a:ext cx="10993345"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032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6032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6032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6032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6032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6032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6032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6032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603250" algn="l"/>
              </a:tabLst>
              <a:defRPr>
                <a:solidFill>
                  <a:schemeClr val="tx1"/>
                </a:solidFill>
                <a:latin typeface="Arial" panose="020B0604020202020204" pitchFamily="34" charset="0"/>
              </a:defRPr>
            </a:lvl9pPr>
          </a:lstStyle>
          <a:p>
            <a:pPr marR="0" lvl="1" algn="l" defTabSz="914400" rtl="0" eaLnBrk="0" fontAlgn="base" latinLnBrk="0" hangingPunct="0">
              <a:lnSpc>
                <a:spcPct val="100000"/>
              </a:lnSpc>
              <a:spcBef>
                <a:spcPct val="0"/>
              </a:spcBef>
              <a:spcAft>
                <a:spcPct val="0"/>
              </a:spcAft>
              <a:buClrTx/>
              <a:buSzTx/>
              <a:tabLst>
                <a:tab pos="603250" algn="l"/>
              </a:tabLst>
            </a:pPr>
            <a:r>
              <a:rPr lang="en-US" altLang="en-US" sz="2400" b="1" u="sng" dirty="0">
                <a:latin typeface="Times New Roman" panose="02020603050405020304" pitchFamily="18" charset="0"/>
                <a:ea typeface="Arial MT"/>
                <a:cs typeface="Times New Roman" panose="02020603050405020304" pitchFamily="18" charset="0"/>
              </a:rPr>
              <a:t>Recharge Mode</a:t>
            </a:r>
            <a:r>
              <a:rPr lang="en-US" altLang="en-US" sz="2400" b="1" dirty="0">
                <a:latin typeface="Times New Roman" panose="02020603050405020304" pitchFamily="18" charset="0"/>
                <a:ea typeface="Arial MT"/>
                <a:cs typeface="Times New Roman" panose="02020603050405020304" pitchFamily="18" charset="0"/>
              </a:rPr>
              <a:t>:</a:t>
            </a:r>
          </a:p>
          <a:p>
            <a:pPr marR="0" lvl="1" algn="l" defTabSz="914400" rtl="0" eaLnBrk="0" fontAlgn="base" latinLnBrk="0" hangingPunct="0">
              <a:lnSpc>
                <a:spcPct val="100000"/>
              </a:lnSpc>
              <a:spcBef>
                <a:spcPct val="0"/>
              </a:spcBef>
              <a:spcAft>
                <a:spcPct val="0"/>
              </a:spcAft>
              <a:buClrTx/>
              <a:buSzTx/>
              <a:tabLst>
                <a:tab pos="603250" algn="l"/>
              </a:tabLst>
            </a:pPr>
            <a:endParaRPr kumimoji="0" lang="en-US" altLang="en-US" sz="24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603250" algn="l"/>
              </a:tabLst>
            </a:pPr>
            <a:r>
              <a:rPr lang="en-US" sz="2000" dirty="0">
                <a:effectLst/>
                <a:latin typeface="Times New Roman" panose="02020603050405020304" pitchFamily="18" charset="0"/>
                <a:ea typeface="Arial MT"/>
                <a:cs typeface="Times New Roman" panose="02020603050405020304" pitchFamily="18" charset="0"/>
              </a:rPr>
              <a:t>Fig 6 shows the options after the correct password has been entered. It shows two</a:t>
            </a:r>
            <a:r>
              <a:rPr lang="en-US" sz="2000" spc="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options.</a:t>
            </a:r>
            <a:r>
              <a:rPr lang="en-US" sz="2000" spc="-2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If</a:t>
            </a:r>
            <a:r>
              <a:rPr lang="en-US" sz="2000" spc="-2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user</a:t>
            </a:r>
            <a:r>
              <a:rPr lang="en-US" sz="2000" spc="-2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selects</a:t>
            </a:r>
            <a:r>
              <a:rPr lang="en-US" sz="2000" spc="-3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option</a:t>
            </a:r>
            <a:r>
              <a:rPr lang="en-US" sz="2000" spc="-1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‘1’</a:t>
            </a:r>
            <a:r>
              <a:rPr lang="en-US" sz="2000" spc="-1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it</a:t>
            </a:r>
            <a:r>
              <a:rPr lang="en-US" sz="2000" spc="-2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asks</a:t>
            </a:r>
            <a:r>
              <a:rPr lang="en-US" sz="2000" spc="-3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a:t>
            </a:r>
            <a:r>
              <a:rPr lang="en-US" sz="2000" spc="-2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amount</a:t>
            </a:r>
            <a:r>
              <a:rPr lang="en-US" sz="2000" spc="-1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to</a:t>
            </a:r>
            <a:r>
              <a:rPr lang="en-US" sz="2000" spc="-1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be</a:t>
            </a:r>
            <a:r>
              <a:rPr lang="en-US" sz="2000" spc="-1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entered</a:t>
            </a:r>
            <a:r>
              <a:rPr lang="en-US" sz="2000" spc="-1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in</a:t>
            </a:r>
            <a:r>
              <a:rPr lang="en-US" sz="2000" spc="-2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order</a:t>
            </a:r>
            <a:r>
              <a:rPr lang="en-US" sz="2000" spc="-1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to</a:t>
            </a:r>
            <a:r>
              <a:rPr lang="en-US" sz="2000" spc="-2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recharge</a:t>
            </a:r>
            <a:r>
              <a:rPr lang="en-US" sz="2000" spc="-32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 card. </a:t>
            </a:r>
          </a:p>
          <a:p>
            <a:pPr marR="0" lvl="0" algn="l" defTabSz="914400" rtl="0" eaLnBrk="0" fontAlgn="base" latinLnBrk="0" hangingPunct="0">
              <a:lnSpc>
                <a:spcPct val="100000"/>
              </a:lnSpc>
              <a:spcBef>
                <a:spcPct val="0"/>
              </a:spcBef>
              <a:spcAft>
                <a:spcPct val="0"/>
              </a:spcAft>
              <a:buClrTx/>
              <a:buSzTx/>
              <a:tabLst>
                <a:tab pos="603250" algn="l"/>
              </a:tabLst>
            </a:pPr>
            <a:endParaRPr lang="en-US" sz="2000" dirty="0">
              <a:effectLst/>
              <a:latin typeface="Times New Roman" panose="02020603050405020304" pitchFamily="18" charset="0"/>
              <a:ea typeface="Arial M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603250" algn="l"/>
              </a:tabLst>
            </a:pPr>
            <a:r>
              <a:rPr lang="en-US" sz="2000" dirty="0">
                <a:effectLst/>
                <a:latin typeface="Times New Roman" panose="02020603050405020304" pitchFamily="18" charset="0"/>
                <a:ea typeface="Arial MT"/>
                <a:cs typeface="Times New Roman" panose="02020603050405020304" pitchFamily="18" charset="0"/>
              </a:rPr>
              <a:t>After recharging the amount, the system will again ask the user to show his</a:t>
            </a:r>
            <a:r>
              <a:rPr lang="en-US" sz="2000" spc="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card and enter the password, after which the LCD will display the remaining amount</a:t>
            </a:r>
            <a:r>
              <a:rPr lang="en-US" sz="2000" spc="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present</a:t>
            </a:r>
            <a:r>
              <a:rPr lang="en-US" sz="2000" spc="-1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in the user’s card.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7" name="Google Shape;329;p28">
            <a:extLst>
              <a:ext uri="{FF2B5EF4-FFF2-40B4-BE49-F238E27FC236}">
                <a16:creationId xmlns:a16="http://schemas.microsoft.com/office/drawing/2014/main" id="{0DE54A4A-87DE-402C-9E10-A9501F2E80C6}"/>
              </a:ext>
            </a:extLst>
          </p:cNvPr>
          <p:cNvPicPr preferRelativeResize="0"/>
          <p:nvPr/>
        </p:nvPicPr>
        <p:blipFill rotWithShape="1">
          <a:blip r:embed="rId2">
            <a:alphaModFix/>
          </a:blip>
          <a:srcRect/>
          <a:stretch/>
        </p:blipFill>
        <p:spPr>
          <a:xfrm>
            <a:off x="9608488" y="91341"/>
            <a:ext cx="2517880" cy="850768"/>
          </a:xfrm>
          <a:prstGeom prst="rect">
            <a:avLst/>
          </a:prstGeom>
          <a:noFill/>
          <a:ln>
            <a:noFill/>
          </a:ln>
        </p:spPr>
      </p:pic>
      <p:pic>
        <p:nvPicPr>
          <p:cNvPr id="18" name="image28.jpeg">
            <a:extLst>
              <a:ext uri="{FF2B5EF4-FFF2-40B4-BE49-F238E27FC236}">
                <a16:creationId xmlns:a16="http://schemas.microsoft.com/office/drawing/2014/main" id="{D330FEDC-33D8-4232-8A6A-C18F16384F32}"/>
              </a:ext>
            </a:extLst>
          </p:cNvPr>
          <p:cNvPicPr>
            <a:picLocks noChangeAspect="1"/>
          </p:cNvPicPr>
          <p:nvPr/>
        </p:nvPicPr>
        <p:blipFill>
          <a:blip r:embed="rId3" cstate="print"/>
          <a:stretch>
            <a:fillRect/>
          </a:stretch>
        </p:blipFill>
        <p:spPr>
          <a:xfrm>
            <a:off x="2424701" y="2858056"/>
            <a:ext cx="3020601" cy="1642025"/>
          </a:xfrm>
          <a:prstGeom prst="rect">
            <a:avLst/>
          </a:prstGeom>
        </p:spPr>
      </p:pic>
      <p:pic>
        <p:nvPicPr>
          <p:cNvPr id="19" name="image29.jpeg">
            <a:extLst>
              <a:ext uri="{FF2B5EF4-FFF2-40B4-BE49-F238E27FC236}">
                <a16:creationId xmlns:a16="http://schemas.microsoft.com/office/drawing/2014/main" id="{621A5DEB-0DB9-4910-BB03-9A0311AE1447}"/>
              </a:ext>
            </a:extLst>
          </p:cNvPr>
          <p:cNvPicPr>
            <a:picLocks noChangeAspect="1"/>
          </p:cNvPicPr>
          <p:nvPr/>
        </p:nvPicPr>
        <p:blipFill>
          <a:blip r:embed="rId4" cstate="print"/>
          <a:stretch>
            <a:fillRect/>
          </a:stretch>
        </p:blipFill>
        <p:spPr>
          <a:xfrm>
            <a:off x="5732980" y="2845213"/>
            <a:ext cx="3106220" cy="1642024"/>
          </a:xfrm>
          <a:prstGeom prst="rect">
            <a:avLst/>
          </a:prstGeom>
        </p:spPr>
      </p:pic>
      <p:pic>
        <p:nvPicPr>
          <p:cNvPr id="20" name="image30.jpeg">
            <a:extLst>
              <a:ext uri="{FF2B5EF4-FFF2-40B4-BE49-F238E27FC236}">
                <a16:creationId xmlns:a16="http://schemas.microsoft.com/office/drawing/2014/main" id="{3FE3A066-B0EC-4A12-8FEF-E3D3F1F86321}"/>
              </a:ext>
            </a:extLst>
          </p:cNvPr>
          <p:cNvPicPr>
            <a:picLocks noChangeAspect="1"/>
          </p:cNvPicPr>
          <p:nvPr/>
        </p:nvPicPr>
        <p:blipFill>
          <a:blip r:embed="rId5" cstate="print"/>
          <a:stretch>
            <a:fillRect/>
          </a:stretch>
        </p:blipFill>
        <p:spPr>
          <a:xfrm>
            <a:off x="2410340" y="4724512"/>
            <a:ext cx="3034962" cy="1642025"/>
          </a:xfrm>
          <a:prstGeom prst="rect">
            <a:avLst/>
          </a:prstGeom>
        </p:spPr>
      </p:pic>
      <p:pic>
        <p:nvPicPr>
          <p:cNvPr id="21" name="image31.jpeg">
            <a:extLst>
              <a:ext uri="{FF2B5EF4-FFF2-40B4-BE49-F238E27FC236}">
                <a16:creationId xmlns:a16="http://schemas.microsoft.com/office/drawing/2014/main" id="{5C627E03-7632-444E-A47D-D0C77006EC9A}"/>
              </a:ext>
            </a:extLst>
          </p:cNvPr>
          <p:cNvPicPr>
            <a:picLocks noChangeAspect="1"/>
          </p:cNvPicPr>
          <p:nvPr/>
        </p:nvPicPr>
        <p:blipFill>
          <a:blip r:embed="rId6" cstate="print"/>
          <a:stretch>
            <a:fillRect/>
          </a:stretch>
        </p:blipFill>
        <p:spPr>
          <a:xfrm>
            <a:off x="5732979" y="4724512"/>
            <a:ext cx="3106219" cy="1631838"/>
          </a:xfrm>
          <a:prstGeom prst="rect">
            <a:avLst/>
          </a:prstGeom>
        </p:spPr>
      </p:pic>
      <p:sp>
        <p:nvSpPr>
          <p:cNvPr id="23" name="TextBox 22">
            <a:extLst>
              <a:ext uri="{FF2B5EF4-FFF2-40B4-BE49-F238E27FC236}">
                <a16:creationId xmlns:a16="http://schemas.microsoft.com/office/drawing/2014/main" id="{5118CFE8-4FB3-47B6-8C20-A805574ABE0F}"/>
              </a:ext>
            </a:extLst>
          </p:cNvPr>
          <p:cNvSpPr txBox="1"/>
          <p:nvPr/>
        </p:nvSpPr>
        <p:spPr>
          <a:xfrm>
            <a:off x="1873065" y="6419146"/>
            <a:ext cx="8438141" cy="369332"/>
          </a:xfrm>
          <a:prstGeom prst="rect">
            <a:avLst/>
          </a:prstGeom>
          <a:noFill/>
        </p:spPr>
        <p:txBody>
          <a:bodyPr wrap="square">
            <a:spAutoFit/>
          </a:bodyPr>
          <a:lstStyle/>
          <a:p>
            <a:pPr marL="1559560" marR="2263140" algn="ctr">
              <a:spcBef>
                <a:spcPts val="470"/>
              </a:spcBef>
              <a:spcAft>
                <a:spcPts val="0"/>
              </a:spcAft>
            </a:pPr>
            <a:r>
              <a:rPr lang="en-US" sz="1800" b="1" dirty="0">
                <a:effectLst/>
                <a:latin typeface="Times New Roman" panose="02020603050405020304" pitchFamily="18" charset="0"/>
                <a:ea typeface="Arial MT"/>
                <a:cs typeface="Times New Roman" panose="02020603050405020304" pitchFamily="18" charset="0"/>
              </a:rPr>
              <a:t>Fig</a:t>
            </a:r>
            <a:r>
              <a:rPr lang="en-US" sz="1800" b="1" spc="-10" dirty="0">
                <a:effectLst/>
                <a:latin typeface="Times New Roman" panose="02020603050405020304" pitchFamily="18" charset="0"/>
                <a:ea typeface="Arial MT"/>
                <a:cs typeface="Times New Roman" panose="02020603050405020304" pitchFamily="18" charset="0"/>
              </a:rPr>
              <a:t> 6</a:t>
            </a:r>
            <a:r>
              <a:rPr lang="en-US" sz="1800" b="1" dirty="0">
                <a:effectLst/>
                <a:latin typeface="Times New Roman" panose="02020603050405020304" pitchFamily="18" charset="0"/>
                <a:ea typeface="Arial MT"/>
                <a:cs typeface="Times New Roman" panose="02020603050405020304" pitchFamily="18" charset="0"/>
              </a:rPr>
              <a:t>:</a:t>
            </a:r>
            <a:r>
              <a:rPr lang="en-US" sz="1800" b="1" spc="5" dirty="0">
                <a:effectLst/>
                <a:latin typeface="Times New Roman" panose="02020603050405020304" pitchFamily="18" charset="0"/>
                <a:ea typeface="Arial MT"/>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Recharge Money Process</a:t>
            </a:r>
            <a:endParaRPr lang="en-IN" sz="1800" b="1" dirty="0">
              <a:effectLst/>
              <a:latin typeface="Times New Roman" panose="02020603050405020304" pitchFamily="18" charset="0"/>
              <a:ea typeface="Arial MT"/>
              <a:cs typeface="Times New Roman" panose="02020603050405020304" pitchFamily="18" charset="0"/>
            </a:endParaRPr>
          </a:p>
        </p:txBody>
      </p:sp>
    </p:spTree>
    <p:extLst>
      <p:ext uri="{BB962C8B-B14F-4D97-AF65-F5344CB8AC3E}">
        <p14:creationId xmlns:p14="http://schemas.microsoft.com/office/powerpoint/2010/main" val="89840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8266C06-7B0B-4349-BA03-06FA0C6BEEA9}"/>
              </a:ext>
            </a:extLst>
          </p:cNvPr>
          <p:cNvSpPr>
            <a:spLocks noGrp="1"/>
          </p:cNvSpPr>
          <p:nvPr>
            <p:ph type="dt" sz="half" idx="10"/>
          </p:nvPr>
        </p:nvSpPr>
        <p:spPr>
          <a:xfrm>
            <a:off x="921695" y="6337555"/>
            <a:ext cx="1146283" cy="370396"/>
          </a:xfrm>
        </p:spPr>
        <p:txBody>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2" name="Slide Number Placeholder 1">
            <a:extLst>
              <a:ext uri="{FF2B5EF4-FFF2-40B4-BE49-F238E27FC236}">
                <a16:creationId xmlns:a16="http://schemas.microsoft.com/office/drawing/2014/main" id="{4729C9AD-6A03-48E4-A899-1F929914BB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latin typeface="+mn-lt"/>
              </a:rPr>
              <a:t>17</a:t>
            </a:fld>
            <a:endParaRPr lang="en-IN" dirty="0">
              <a:latin typeface="+mn-lt"/>
            </a:endParaRPr>
          </a:p>
        </p:txBody>
      </p:sp>
      <p:sp>
        <p:nvSpPr>
          <p:cNvPr id="3" name="Rectangle 3">
            <a:extLst>
              <a:ext uri="{FF2B5EF4-FFF2-40B4-BE49-F238E27FC236}">
                <a16:creationId xmlns:a16="http://schemas.microsoft.com/office/drawing/2014/main" id="{27014A51-8345-463A-9F85-92CCBAFA5F7B}"/>
              </a:ext>
            </a:extLst>
          </p:cNvPr>
          <p:cNvSpPr>
            <a:spLocks noChangeArrowheads="1"/>
          </p:cNvSpPr>
          <p:nvPr/>
        </p:nvSpPr>
        <p:spPr bwMode="auto">
          <a:xfrm>
            <a:off x="1005979" y="235527"/>
            <a:ext cx="111860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032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6032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6032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6032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6032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6032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6032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6032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603250" algn="l"/>
              </a:tabLst>
              <a:defRPr>
                <a:solidFill>
                  <a:schemeClr val="tx1"/>
                </a:solidFill>
                <a:latin typeface="Arial" panose="020B0604020202020204" pitchFamily="34" charset="0"/>
              </a:defRPr>
            </a:lvl9pPr>
          </a:lstStyle>
          <a:p>
            <a:pPr marR="0" lvl="1" algn="l" defTabSz="914400" rtl="0" eaLnBrk="0" fontAlgn="base" latinLnBrk="0" hangingPunct="0">
              <a:lnSpc>
                <a:spcPct val="100000"/>
              </a:lnSpc>
              <a:spcBef>
                <a:spcPct val="0"/>
              </a:spcBef>
              <a:spcAft>
                <a:spcPct val="0"/>
              </a:spcAft>
              <a:buClrTx/>
              <a:buSzTx/>
              <a:tabLst>
                <a:tab pos="603250" algn="l"/>
              </a:tabLst>
            </a:pPr>
            <a:r>
              <a:rPr lang="en-US" altLang="en-US" sz="2400" b="1" u="sng" dirty="0">
                <a:latin typeface="Times New Roman" panose="02020603050405020304" pitchFamily="18" charset="0"/>
                <a:ea typeface="Arial MT"/>
                <a:cs typeface="Times New Roman" panose="02020603050405020304" pitchFamily="18" charset="0"/>
              </a:rPr>
              <a:t>Fuel Mode</a:t>
            </a:r>
            <a:r>
              <a:rPr lang="en-US" altLang="en-US" sz="2400" b="1" dirty="0">
                <a:latin typeface="Times New Roman" panose="02020603050405020304" pitchFamily="18" charset="0"/>
                <a:ea typeface="Arial MT"/>
                <a:cs typeface="Times New Roman" panose="02020603050405020304" pitchFamily="18" charset="0"/>
              </a:rPr>
              <a:t>:</a:t>
            </a:r>
            <a:endParaRPr kumimoji="0" lang="en-US" altLang="en-US" sz="2400" b="1" u="none" strike="noStrike" cap="none" normalizeH="0" baseline="0" dirty="0">
              <a:ln>
                <a:noFill/>
              </a:ln>
              <a:solidFill>
                <a:schemeClr val="tx1"/>
              </a:solidFill>
              <a:effectLst/>
              <a:latin typeface="Times New Roman" panose="02020603050405020304" pitchFamily="18" charset="0"/>
              <a:ea typeface="Arial MT"/>
              <a:cs typeface="Times New Roman" panose="02020603050405020304" pitchFamily="18"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603250" algn="l"/>
              </a:tabLst>
            </a:pPr>
            <a:endParaRPr kumimoji="0" lang="en-US" altLang="en-US" sz="24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ClrTx/>
              <a:buFont typeface="Arial" panose="020B0604020202020204" pitchFamily="34" charset="0"/>
              <a:buChar char="•"/>
            </a:pPr>
            <a:r>
              <a:rPr lang="en-US" sz="2000" dirty="0">
                <a:effectLst/>
                <a:latin typeface="Times New Roman" panose="02020603050405020304" pitchFamily="18" charset="0"/>
                <a:ea typeface="Arial MT"/>
                <a:cs typeface="Times New Roman" panose="02020603050405020304" pitchFamily="18" charset="0"/>
              </a:rPr>
              <a:t>Fig</a:t>
            </a:r>
            <a:r>
              <a:rPr lang="en-US" sz="2000" spc="-20" dirty="0">
                <a:effectLst/>
                <a:latin typeface="Times New Roman" panose="02020603050405020304" pitchFamily="18" charset="0"/>
                <a:ea typeface="Arial MT"/>
                <a:cs typeface="Times New Roman" panose="02020603050405020304" pitchFamily="18" charset="0"/>
              </a:rPr>
              <a:t> 7 </a:t>
            </a:r>
            <a:r>
              <a:rPr lang="en-US" sz="2000" dirty="0">
                <a:effectLst/>
                <a:latin typeface="Times New Roman" panose="02020603050405020304" pitchFamily="18" charset="0"/>
                <a:ea typeface="Arial MT"/>
                <a:cs typeface="Times New Roman" panose="02020603050405020304" pitchFamily="18" charset="0"/>
              </a:rPr>
              <a:t>shows,</a:t>
            </a:r>
            <a:r>
              <a:rPr lang="en-US" sz="2000" spc="-3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If</a:t>
            </a:r>
            <a:r>
              <a:rPr lang="en-US" sz="2000" spc="-2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a:t>
            </a:r>
            <a:r>
              <a:rPr lang="en-US" sz="2000" spc="-2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user</a:t>
            </a:r>
            <a:r>
              <a:rPr lang="en-US" sz="2000" spc="-2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has</a:t>
            </a:r>
            <a:r>
              <a:rPr lang="en-US" sz="2000" spc="-1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selected</a:t>
            </a:r>
            <a:r>
              <a:rPr lang="en-US" sz="2000" spc="-3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a:t>
            </a:r>
            <a:r>
              <a:rPr lang="en-US" sz="2000" spc="-1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Fuel</a:t>
            </a:r>
            <a:r>
              <a:rPr lang="en-US" sz="2000" spc="-2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Mode,</a:t>
            </a:r>
            <a:r>
              <a:rPr lang="en-US" sz="2000" spc="-1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then</a:t>
            </a:r>
            <a:r>
              <a:rPr lang="en-US" sz="2000" spc="-3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a:t>
            </a:r>
            <a:r>
              <a:rPr lang="en-US" sz="2000" spc="-2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system</a:t>
            </a:r>
            <a:r>
              <a:rPr lang="en-US" sz="2000" spc="-1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will</a:t>
            </a:r>
            <a:r>
              <a:rPr lang="en-US" sz="2000" spc="-2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ask</a:t>
            </a:r>
            <a:r>
              <a:rPr lang="en-US" sz="2000" spc="-3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a:t>
            </a:r>
            <a:r>
              <a:rPr lang="en-US" sz="2000" spc="-3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user</a:t>
            </a:r>
            <a:r>
              <a:rPr lang="en-US" sz="2000" spc="-320" dirty="0">
                <a:effectLst/>
                <a:latin typeface="Times New Roman" panose="02020603050405020304" pitchFamily="18" charset="0"/>
                <a:ea typeface="Arial MT"/>
                <a:cs typeface="Times New Roman" panose="02020603050405020304" pitchFamily="18" charset="0"/>
              </a:rPr>
              <a:t> </a:t>
            </a:r>
            <a:r>
              <a:rPr lang="en-US" sz="2000" spc="-5" dirty="0">
                <a:effectLst/>
                <a:latin typeface="Times New Roman" panose="02020603050405020304" pitchFamily="18" charset="0"/>
                <a:ea typeface="Arial MT"/>
                <a:cs typeface="Times New Roman" panose="02020603050405020304" pitchFamily="18" charset="0"/>
              </a:rPr>
              <a:t>to</a:t>
            </a:r>
            <a:r>
              <a:rPr lang="en-US" sz="2000" spc="-65" dirty="0">
                <a:effectLst/>
                <a:latin typeface="Times New Roman" panose="02020603050405020304" pitchFamily="18" charset="0"/>
                <a:ea typeface="Arial MT"/>
                <a:cs typeface="Times New Roman" panose="02020603050405020304" pitchFamily="18" charset="0"/>
              </a:rPr>
              <a:t> </a:t>
            </a:r>
            <a:r>
              <a:rPr lang="en-US" sz="2000" spc="-5" dirty="0">
                <a:effectLst/>
                <a:latin typeface="Times New Roman" panose="02020603050405020304" pitchFamily="18" charset="0"/>
                <a:ea typeface="Arial MT"/>
                <a:cs typeface="Times New Roman" panose="02020603050405020304" pitchFamily="18" charset="0"/>
              </a:rPr>
              <a:t>enter</a:t>
            </a:r>
            <a:r>
              <a:rPr lang="en-US" sz="2000" spc="-85" dirty="0">
                <a:effectLst/>
                <a:latin typeface="Times New Roman" panose="02020603050405020304" pitchFamily="18" charset="0"/>
                <a:ea typeface="Arial MT"/>
                <a:cs typeface="Times New Roman" panose="02020603050405020304" pitchFamily="18" charset="0"/>
              </a:rPr>
              <a:t> </a:t>
            </a:r>
            <a:r>
              <a:rPr lang="en-US" sz="2000" spc="-5" dirty="0">
                <a:effectLst/>
                <a:latin typeface="Times New Roman" panose="02020603050405020304" pitchFamily="18" charset="0"/>
                <a:ea typeface="Arial MT"/>
                <a:cs typeface="Times New Roman" panose="02020603050405020304" pitchFamily="18" charset="0"/>
              </a:rPr>
              <a:t>the</a:t>
            </a:r>
            <a:r>
              <a:rPr lang="en-US" sz="2000" spc="-80" dirty="0">
                <a:effectLst/>
                <a:latin typeface="Times New Roman" panose="02020603050405020304" pitchFamily="18" charset="0"/>
                <a:ea typeface="Arial MT"/>
                <a:cs typeface="Times New Roman" panose="02020603050405020304" pitchFamily="18" charset="0"/>
              </a:rPr>
              <a:t> </a:t>
            </a:r>
            <a:r>
              <a:rPr lang="en-US" sz="2000" spc="-5" dirty="0">
                <a:effectLst/>
                <a:latin typeface="Times New Roman" panose="02020603050405020304" pitchFamily="18" charset="0"/>
                <a:ea typeface="Arial MT"/>
                <a:cs typeface="Times New Roman" panose="02020603050405020304" pitchFamily="18" charset="0"/>
              </a:rPr>
              <a:t>amount</a:t>
            </a:r>
            <a:r>
              <a:rPr lang="en-US" sz="2000" spc="-80" dirty="0">
                <a:effectLst/>
                <a:latin typeface="Times New Roman" panose="02020603050405020304" pitchFamily="18" charset="0"/>
                <a:ea typeface="Arial MT"/>
                <a:cs typeface="Times New Roman" panose="02020603050405020304" pitchFamily="18" charset="0"/>
              </a:rPr>
              <a:t> </a:t>
            </a:r>
            <a:r>
              <a:rPr lang="en-US" sz="2000" spc="-5" dirty="0">
                <a:effectLst/>
                <a:latin typeface="Times New Roman" panose="02020603050405020304" pitchFamily="18" charset="0"/>
                <a:ea typeface="Arial MT"/>
                <a:cs typeface="Times New Roman" panose="02020603050405020304" pitchFamily="18" charset="0"/>
              </a:rPr>
              <a:t>for</a:t>
            </a:r>
            <a:r>
              <a:rPr lang="en-US" sz="2000" spc="-8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which</a:t>
            </a:r>
            <a:r>
              <a:rPr lang="en-US" sz="2000" spc="-7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a:t>
            </a:r>
            <a:r>
              <a:rPr lang="en-US" sz="2000" spc="-7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fuel</a:t>
            </a:r>
            <a:r>
              <a:rPr lang="en-US" sz="2000" spc="-8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needs</a:t>
            </a:r>
            <a:r>
              <a:rPr lang="en-US" sz="2000" spc="-7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to</a:t>
            </a:r>
            <a:r>
              <a:rPr lang="en-US" sz="2000" spc="-8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be</a:t>
            </a:r>
            <a:r>
              <a:rPr lang="en-US" sz="2000" spc="-8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dispensed.</a:t>
            </a:r>
            <a:r>
              <a:rPr lang="en-US" sz="2000" spc="-80" dirty="0">
                <a:effectLst/>
                <a:latin typeface="Times New Roman" panose="02020603050405020304" pitchFamily="18" charset="0"/>
                <a:ea typeface="Arial MT"/>
                <a:cs typeface="Times New Roman" panose="02020603050405020304" pitchFamily="18" charset="0"/>
              </a:rPr>
              <a:t> </a:t>
            </a:r>
          </a:p>
          <a:p>
            <a:pPr marL="342900" indent="-342900">
              <a:buClrTx/>
              <a:buFont typeface="Arial" panose="020B0604020202020204" pitchFamily="34" charset="0"/>
              <a:buChar char="•"/>
            </a:pPr>
            <a:endParaRPr lang="en-US" sz="2000" spc="-80" dirty="0">
              <a:latin typeface="Times New Roman" panose="02020603050405020304" pitchFamily="18" charset="0"/>
              <a:ea typeface="Arial MT"/>
              <a:cs typeface="Times New Roman" panose="02020603050405020304" pitchFamily="18" charset="0"/>
            </a:endParaRPr>
          </a:p>
          <a:p>
            <a:pPr marL="342900" indent="-342900">
              <a:buClrTx/>
              <a:buFont typeface="Arial" panose="020B0604020202020204" pitchFamily="34" charset="0"/>
              <a:buChar char="•"/>
            </a:pPr>
            <a:r>
              <a:rPr lang="en-US" sz="2000" dirty="0">
                <a:effectLst/>
                <a:latin typeface="Times New Roman" panose="02020603050405020304" pitchFamily="18" charset="0"/>
                <a:ea typeface="Arial MT"/>
                <a:cs typeface="Times New Roman" panose="02020603050405020304" pitchFamily="18" charset="0"/>
              </a:rPr>
              <a:t>The</a:t>
            </a:r>
            <a:r>
              <a:rPr lang="en-US" sz="2000" spc="-8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user</a:t>
            </a:r>
            <a:r>
              <a:rPr lang="en-US" sz="2000" spc="-7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will</a:t>
            </a:r>
            <a:r>
              <a:rPr lang="en-US" sz="2000" spc="-7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also</a:t>
            </a:r>
            <a:r>
              <a:rPr lang="en-US" sz="2000" spc="-7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receive</a:t>
            </a:r>
            <a:r>
              <a:rPr lang="en-US" sz="2000" spc="-32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a</a:t>
            </a:r>
            <a:r>
              <a:rPr lang="en-US" sz="2000" spc="-6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message</a:t>
            </a:r>
            <a:r>
              <a:rPr lang="en-US" sz="2000" spc="-6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regarding</a:t>
            </a:r>
            <a:r>
              <a:rPr lang="en-US" sz="2000" spc="-6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a:t>
            </a:r>
            <a:r>
              <a:rPr lang="en-US" sz="2000" spc="-6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amount</a:t>
            </a:r>
            <a:r>
              <a:rPr lang="en-US" sz="2000" spc="-6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he</a:t>
            </a:r>
            <a:r>
              <a:rPr lang="en-US" sz="2000" spc="-5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selected</a:t>
            </a:r>
            <a:r>
              <a:rPr lang="en-US" sz="2000" spc="-6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for</a:t>
            </a:r>
            <a:r>
              <a:rPr lang="en-US" sz="2000" spc="-6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a:t>
            </a:r>
            <a:r>
              <a:rPr lang="en-US" sz="2000" spc="-5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fuel</a:t>
            </a:r>
            <a:r>
              <a:rPr lang="en-US" sz="2000" spc="-7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dispensing.</a:t>
            </a:r>
            <a:r>
              <a:rPr lang="en-US" sz="2000" spc="-6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After</a:t>
            </a:r>
            <a:r>
              <a:rPr lang="en-US" sz="2000" spc="-7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the</a:t>
            </a:r>
            <a:r>
              <a:rPr lang="en-US" sz="2000" spc="-6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fuel</a:t>
            </a:r>
            <a:r>
              <a:rPr lang="en-US" sz="2000" spc="-6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has</a:t>
            </a:r>
            <a:r>
              <a:rPr lang="en-US" sz="2000" spc="-32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been dispensed the LCD will display the remaining amount in his card and the user</a:t>
            </a:r>
            <a:r>
              <a:rPr lang="en-US" sz="2000" spc="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will</a:t>
            </a:r>
            <a:r>
              <a:rPr lang="en-US" sz="2000" spc="-1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also receive</a:t>
            </a:r>
            <a:r>
              <a:rPr lang="en-US" sz="2000" spc="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a</a:t>
            </a:r>
            <a:r>
              <a:rPr lang="en-US" sz="2000" spc="-1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message on</a:t>
            </a:r>
            <a:r>
              <a:rPr lang="en-US" sz="2000" spc="-10"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his</a:t>
            </a:r>
            <a:r>
              <a:rPr lang="en-US" sz="2000" spc="-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phone regarding the</a:t>
            </a:r>
            <a:r>
              <a:rPr lang="en-US" sz="2000" spc="-5" dirty="0">
                <a:effectLst/>
                <a:latin typeface="Times New Roman" panose="02020603050405020304" pitchFamily="18" charset="0"/>
                <a:ea typeface="Arial MT"/>
                <a:cs typeface="Times New Roman" panose="02020603050405020304" pitchFamily="18" charset="0"/>
              </a:rPr>
              <a:t> </a:t>
            </a:r>
            <a:r>
              <a:rPr lang="en-US" sz="2000" dirty="0">
                <a:effectLst/>
                <a:latin typeface="Times New Roman" panose="02020603050405020304" pitchFamily="18" charset="0"/>
                <a:ea typeface="Arial MT"/>
                <a:cs typeface="Times New Roman" panose="02020603050405020304" pitchFamily="18" charset="0"/>
              </a:rPr>
              <a:t>same.</a:t>
            </a:r>
            <a:endParaRPr lang="en-IN" sz="2000" dirty="0">
              <a:effectLst/>
              <a:latin typeface="Times New Roman" panose="02020603050405020304" pitchFamily="18" charset="0"/>
              <a:ea typeface="Arial MT"/>
              <a:cs typeface="Times New Roman" panose="02020603050405020304" pitchFamily="18" charset="0"/>
            </a:endParaRPr>
          </a:p>
        </p:txBody>
      </p:sp>
      <p:grpSp>
        <p:nvGrpSpPr>
          <p:cNvPr id="4" name="Group 2">
            <a:extLst>
              <a:ext uri="{FF2B5EF4-FFF2-40B4-BE49-F238E27FC236}">
                <a16:creationId xmlns:a16="http://schemas.microsoft.com/office/drawing/2014/main" id="{F7BAD66F-404A-4889-8FB4-E80631A9FFC9}"/>
              </a:ext>
            </a:extLst>
          </p:cNvPr>
          <p:cNvGrpSpPr>
            <a:grpSpLocks/>
          </p:cNvGrpSpPr>
          <p:nvPr/>
        </p:nvGrpSpPr>
        <p:grpSpPr bwMode="auto">
          <a:xfrm>
            <a:off x="1599100" y="2914028"/>
            <a:ext cx="3832260" cy="3308278"/>
            <a:chOff x="1440" y="2361"/>
            <a:chExt cx="3844" cy="3915"/>
          </a:xfrm>
        </p:grpSpPr>
        <p:pic>
          <p:nvPicPr>
            <p:cNvPr id="7171" name="Picture 3">
              <a:extLst>
                <a:ext uri="{FF2B5EF4-FFF2-40B4-BE49-F238E27FC236}">
                  <a16:creationId xmlns:a16="http://schemas.microsoft.com/office/drawing/2014/main" id="{CFE446FC-7C5A-4F93-AA1E-ACECD0B13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 y="2360"/>
              <a:ext cx="3826" cy="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4">
              <a:extLst>
                <a:ext uri="{FF2B5EF4-FFF2-40B4-BE49-F238E27FC236}">
                  <a16:creationId xmlns:a16="http://schemas.microsoft.com/office/drawing/2014/main" id="{3BCEA0FF-7DFF-434D-8415-AE77E9AE92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4306"/>
              <a:ext cx="3844" cy="1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image32.jpeg">
            <a:extLst>
              <a:ext uri="{FF2B5EF4-FFF2-40B4-BE49-F238E27FC236}">
                <a16:creationId xmlns:a16="http://schemas.microsoft.com/office/drawing/2014/main" id="{520A413E-DA17-4311-B172-5A508FBAE8BE}"/>
              </a:ext>
            </a:extLst>
          </p:cNvPr>
          <p:cNvPicPr>
            <a:picLocks noChangeAspect="1"/>
          </p:cNvPicPr>
          <p:nvPr/>
        </p:nvPicPr>
        <p:blipFill>
          <a:blip r:embed="rId4" cstate="print"/>
          <a:stretch>
            <a:fillRect/>
          </a:stretch>
        </p:blipFill>
        <p:spPr>
          <a:xfrm>
            <a:off x="5571197" y="2913183"/>
            <a:ext cx="4212405" cy="1613817"/>
          </a:xfrm>
          <a:prstGeom prst="rect">
            <a:avLst/>
          </a:prstGeom>
        </p:spPr>
      </p:pic>
      <p:pic>
        <p:nvPicPr>
          <p:cNvPr id="8" name="image27.jpeg">
            <a:extLst>
              <a:ext uri="{FF2B5EF4-FFF2-40B4-BE49-F238E27FC236}">
                <a16:creationId xmlns:a16="http://schemas.microsoft.com/office/drawing/2014/main" id="{49F3DAF6-535F-4E8A-933B-E2EECD9064B8}"/>
              </a:ext>
            </a:extLst>
          </p:cNvPr>
          <p:cNvPicPr>
            <a:picLocks noChangeAspect="1"/>
          </p:cNvPicPr>
          <p:nvPr/>
        </p:nvPicPr>
        <p:blipFill>
          <a:blip r:embed="rId5" cstate="print"/>
          <a:stretch>
            <a:fillRect/>
          </a:stretch>
        </p:blipFill>
        <p:spPr>
          <a:xfrm>
            <a:off x="5589142" y="4557603"/>
            <a:ext cx="4212405" cy="1663857"/>
          </a:xfrm>
          <a:prstGeom prst="rect">
            <a:avLst/>
          </a:prstGeom>
        </p:spPr>
      </p:pic>
      <p:sp>
        <p:nvSpPr>
          <p:cNvPr id="10" name="TextBox 9">
            <a:extLst>
              <a:ext uri="{FF2B5EF4-FFF2-40B4-BE49-F238E27FC236}">
                <a16:creationId xmlns:a16="http://schemas.microsoft.com/office/drawing/2014/main" id="{DBFC3609-FE29-48EF-AF08-A8D6333E17B3}"/>
              </a:ext>
            </a:extLst>
          </p:cNvPr>
          <p:cNvSpPr txBox="1"/>
          <p:nvPr/>
        </p:nvSpPr>
        <p:spPr>
          <a:xfrm>
            <a:off x="2556125" y="6342608"/>
            <a:ext cx="7245422" cy="369332"/>
          </a:xfrm>
          <a:prstGeom prst="rect">
            <a:avLst/>
          </a:prstGeom>
          <a:noFill/>
        </p:spPr>
        <p:txBody>
          <a:bodyPr wrap="square">
            <a:spAutoFit/>
          </a:bodyPr>
          <a:lstStyle/>
          <a:p>
            <a:pPr marL="1559560" marR="2263140" algn="ctr">
              <a:spcBef>
                <a:spcPts val="470"/>
              </a:spcBef>
              <a:spcAft>
                <a:spcPts val="0"/>
              </a:spcAft>
            </a:pPr>
            <a:r>
              <a:rPr lang="en-US" sz="1800" b="1" dirty="0">
                <a:effectLst/>
                <a:latin typeface="Times New Roman" panose="02020603050405020304" pitchFamily="18" charset="0"/>
                <a:ea typeface="Arial MT"/>
                <a:cs typeface="Times New Roman" panose="02020603050405020304" pitchFamily="18" charset="0"/>
              </a:rPr>
              <a:t>Fig</a:t>
            </a:r>
            <a:r>
              <a:rPr lang="en-US" sz="1800" b="1" spc="-10" dirty="0">
                <a:effectLst/>
                <a:latin typeface="Times New Roman" panose="02020603050405020304" pitchFamily="18" charset="0"/>
                <a:ea typeface="Arial MT"/>
                <a:cs typeface="Times New Roman" panose="02020603050405020304" pitchFamily="18" charset="0"/>
              </a:rPr>
              <a:t> 7</a:t>
            </a:r>
            <a:r>
              <a:rPr lang="en-US" sz="1800" b="1" dirty="0">
                <a:effectLst/>
                <a:latin typeface="Times New Roman" panose="02020603050405020304" pitchFamily="18" charset="0"/>
                <a:ea typeface="Arial MT"/>
                <a:cs typeface="Times New Roman" panose="02020603050405020304" pitchFamily="18" charset="0"/>
              </a:rPr>
              <a:t>:</a:t>
            </a:r>
            <a:r>
              <a:rPr lang="en-US" sz="1800" b="1" spc="5" dirty="0">
                <a:effectLst/>
                <a:latin typeface="Times New Roman" panose="02020603050405020304" pitchFamily="18" charset="0"/>
                <a:ea typeface="Arial MT"/>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Processing Of Fuel Refill</a:t>
            </a:r>
            <a:endParaRPr lang="en-IN" sz="1800" b="1" dirty="0">
              <a:effectLst/>
              <a:latin typeface="Times New Roman" panose="02020603050405020304" pitchFamily="18" charset="0"/>
              <a:ea typeface="Arial MT"/>
              <a:cs typeface="Times New Roman" panose="02020603050405020304" pitchFamily="18" charset="0"/>
            </a:endParaRPr>
          </a:p>
        </p:txBody>
      </p:sp>
      <p:pic>
        <p:nvPicPr>
          <p:cNvPr id="11" name="Google Shape;329;p28">
            <a:extLst>
              <a:ext uri="{FF2B5EF4-FFF2-40B4-BE49-F238E27FC236}">
                <a16:creationId xmlns:a16="http://schemas.microsoft.com/office/drawing/2014/main" id="{F1AE214B-7F85-4D4D-BDDA-AF4EA6C85FCD}"/>
              </a:ext>
            </a:extLst>
          </p:cNvPr>
          <p:cNvPicPr preferRelativeResize="0"/>
          <p:nvPr/>
        </p:nvPicPr>
        <p:blipFill rotWithShape="1">
          <a:blip r:embed="rId6">
            <a:alphaModFix/>
          </a:blip>
          <a:srcRect/>
          <a:stretch/>
        </p:blipFill>
        <p:spPr>
          <a:xfrm>
            <a:off x="9608478" y="136525"/>
            <a:ext cx="2517880" cy="850768"/>
          </a:xfrm>
          <a:prstGeom prst="rect">
            <a:avLst/>
          </a:prstGeom>
          <a:noFill/>
          <a:ln>
            <a:noFill/>
          </a:ln>
        </p:spPr>
      </p:pic>
      <p:sp>
        <p:nvSpPr>
          <p:cNvPr id="13" name="TextBox 12">
            <a:extLst>
              <a:ext uri="{FF2B5EF4-FFF2-40B4-BE49-F238E27FC236}">
                <a16:creationId xmlns:a16="http://schemas.microsoft.com/office/drawing/2014/main" id="{5A1F4CA3-3C9B-75BB-B01F-3FFD274002AF}"/>
              </a:ext>
            </a:extLst>
          </p:cNvPr>
          <p:cNvSpPr txBox="1"/>
          <p:nvPr/>
        </p:nvSpPr>
        <p:spPr>
          <a:xfrm>
            <a:off x="3061607" y="3249777"/>
            <a:ext cx="6123214" cy="369332"/>
          </a:xfrm>
          <a:prstGeom prst="rect">
            <a:avLst/>
          </a:prstGeom>
          <a:noFill/>
        </p:spPr>
        <p:txBody>
          <a:bodyPr wrap="square">
            <a:spAutoFit/>
          </a:bodyPr>
          <a:lstStyle/>
          <a:p>
            <a:pPr marL="0" lvl="0" indent="0" algn="r" rtl="0">
              <a:lnSpc>
                <a:spcPct val="100000"/>
              </a:lnSpc>
              <a:spcBef>
                <a:spcPts val="0"/>
              </a:spcBef>
              <a:spcAft>
                <a:spcPts val="0"/>
              </a:spcAft>
              <a:buSzPts val="1200"/>
              <a:buNone/>
            </a:pPr>
            <a:fld id="{00000000-1234-1234-1234-123412341234}" type="slidenum">
              <a:rPr lang="en-IN" sz="1800" smtClean="0"/>
              <a:pPr marL="0" lvl="0" indent="0" algn="r" rtl="0">
                <a:lnSpc>
                  <a:spcPct val="100000"/>
                </a:lnSpc>
                <a:spcBef>
                  <a:spcPts val="0"/>
                </a:spcBef>
                <a:spcAft>
                  <a:spcPts val="0"/>
                </a:spcAft>
                <a:buSzPts val="1200"/>
                <a:buNone/>
              </a:pPr>
              <a:t>17</a:t>
            </a:fld>
            <a:endParaRPr lang="en-IN" sz="1800" dirty="0"/>
          </a:p>
        </p:txBody>
      </p:sp>
    </p:spTree>
    <p:extLst>
      <p:ext uri="{BB962C8B-B14F-4D97-AF65-F5344CB8AC3E}">
        <p14:creationId xmlns:p14="http://schemas.microsoft.com/office/powerpoint/2010/main" val="1109611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F98D3A-2859-4F2A-86C6-0697052217EA}"/>
              </a:ext>
            </a:extLst>
          </p:cNvPr>
          <p:cNvSpPr>
            <a:spLocks noGrp="1"/>
          </p:cNvSpPr>
          <p:nvPr>
            <p:ph type="dt" sz="half" idx="10"/>
          </p:nvPr>
        </p:nvSpPr>
        <p:spPr>
          <a:xfrm>
            <a:off x="918201" y="6260531"/>
            <a:ext cx="1146283" cy="370396"/>
          </a:xfrm>
        </p:spPr>
        <p:txBody>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3" name="Slide Number Placeholder 2">
            <a:extLst>
              <a:ext uri="{FF2B5EF4-FFF2-40B4-BE49-F238E27FC236}">
                <a16:creationId xmlns:a16="http://schemas.microsoft.com/office/drawing/2014/main" id="{E083EC34-A6E0-44A1-957E-462E44B03C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latin typeface="+mn-lt"/>
                <a:cs typeface="Calibri" panose="020F0502020204030204" pitchFamily="34" charset="0"/>
              </a:rPr>
              <a:t>18</a:t>
            </a:fld>
            <a:endParaRPr lang="en-IN" dirty="0">
              <a:latin typeface="+mn-lt"/>
              <a:cs typeface="Calibri" panose="020F0502020204030204" pitchFamily="34" charset="0"/>
            </a:endParaRPr>
          </a:p>
        </p:txBody>
      </p:sp>
      <p:pic>
        <p:nvPicPr>
          <p:cNvPr id="5" name="Picture 4">
            <a:extLst>
              <a:ext uri="{FF2B5EF4-FFF2-40B4-BE49-F238E27FC236}">
                <a16:creationId xmlns:a16="http://schemas.microsoft.com/office/drawing/2014/main" id="{2AE36A25-24F3-4626-9019-CB7BD51FA767}"/>
              </a:ext>
            </a:extLst>
          </p:cNvPr>
          <p:cNvPicPr>
            <a:picLocks noChangeAspect="1"/>
          </p:cNvPicPr>
          <p:nvPr/>
        </p:nvPicPr>
        <p:blipFill>
          <a:blip r:embed="rId2"/>
          <a:stretch>
            <a:fillRect/>
          </a:stretch>
        </p:blipFill>
        <p:spPr>
          <a:xfrm>
            <a:off x="3750426" y="1175657"/>
            <a:ext cx="4495205" cy="4764059"/>
          </a:xfrm>
          <a:prstGeom prst="rect">
            <a:avLst/>
          </a:prstGeom>
        </p:spPr>
      </p:pic>
      <p:sp>
        <p:nvSpPr>
          <p:cNvPr id="6" name="TextBox 5">
            <a:extLst>
              <a:ext uri="{FF2B5EF4-FFF2-40B4-BE49-F238E27FC236}">
                <a16:creationId xmlns:a16="http://schemas.microsoft.com/office/drawing/2014/main" id="{44F025BC-EC3C-4BFB-812A-8E40B94E5EC2}"/>
              </a:ext>
            </a:extLst>
          </p:cNvPr>
          <p:cNvSpPr txBox="1"/>
          <p:nvPr/>
        </p:nvSpPr>
        <p:spPr>
          <a:xfrm>
            <a:off x="1491343" y="456619"/>
            <a:ext cx="3102429"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Messages</a:t>
            </a:r>
          </a:p>
        </p:txBody>
      </p:sp>
      <p:sp>
        <p:nvSpPr>
          <p:cNvPr id="8" name="TextBox 7">
            <a:extLst>
              <a:ext uri="{FF2B5EF4-FFF2-40B4-BE49-F238E27FC236}">
                <a16:creationId xmlns:a16="http://schemas.microsoft.com/office/drawing/2014/main" id="{2D9B1D63-2333-46E7-90C2-FB278DA1E2FA}"/>
              </a:ext>
            </a:extLst>
          </p:cNvPr>
          <p:cNvSpPr txBox="1"/>
          <p:nvPr/>
        </p:nvSpPr>
        <p:spPr>
          <a:xfrm>
            <a:off x="4027714" y="6169580"/>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Fig8 : Message Alerts Received by GSM</a:t>
            </a:r>
          </a:p>
        </p:txBody>
      </p:sp>
      <p:pic>
        <p:nvPicPr>
          <p:cNvPr id="7" name="Google Shape;329;p28">
            <a:extLst>
              <a:ext uri="{FF2B5EF4-FFF2-40B4-BE49-F238E27FC236}">
                <a16:creationId xmlns:a16="http://schemas.microsoft.com/office/drawing/2014/main" id="{AD259A2A-A027-C33B-3A64-AD68B936B127}"/>
              </a:ext>
            </a:extLst>
          </p:cNvPr>
          <p:cNvPicPr preferRelativeResize="0"/>
          <p:nvPr/>
        </p:nvPicPr>
        <p:blipFill rotWithShape="1">
          <a:blip r:embed="rId3">
            <a:alphaModFix/>
          </a:blip>
          <a:srcRect/>
          <a:stretch/>
        </p:blipFill>
        <p:spPr>
          <a:xfrm>
            <a:off x="9608478" y="136525"/>
            <a:ext cx="2517880" cy="850768"/>
          </a:xfrm>
          <a:prstGeom prst="rect">
            <a:avLst/>
          </a:prstGeom>
          <a:noFill/>
          <a:ln>
            <a:noFill/>
          </a:ln>
        </p:spPr>
      </p:pic>
    </p:spTree>
    <p:extLst>
      <p:ext uri="{BB962C8B-B14F-4D97-AF65-F5344CB8AC3E}">
        <p14:creationId xmlns:p14="http://schemas.microsoft.com/office/powerpoint/2010/main" val="118336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D876-BD15-4AA9-8FB7-3C6A632DBE67}"/>
              </a:ext>
            </a:extLst>
          </p:cNvPr>
          <p:cNvSpPr>
            <a:spLocks noGrp="1"/>
          </p:cNvSpPr>
          <p:nvPr>
            <p:ph type="title"/>
          </p:nvPr>
        </p:nvSpPr>
        <p:spPr>
          <a:xfrm>
            <a:off x="3606473" y="221725"/>
            <a:ext cx="8595360" cy="822960"/>
          </a:xfrm>
        </p:spPr>
        <p:txBody>
          <a:bodyPr>
            <a:normAutofit/>
          </a:bodyPr>
          <a:lstStyle/>
          <a:p>
            <a:r>
              <a:rPr lang="en-US" sz="2400" b="1" u="sng" dirty="0">
                <a:latin typeface="Times New Roman" panose="02020603050405020304" pitchFamily="18" charset="0"/>
                <a:cs typeface="Times New Roman" panose="02020603050405020304" pitchFamily="18" charset="0"/>
              </a:rPr>
              <a:t>ADAVANTAGES</a:t>
            </a:r>
          </a:p>
        </p:txBody>
      </p:sp>
      <p:sp>
        <p:nvSpPr>
          <p:cNvPr id="3" name="Text Placeholder 2">
            <a:extLst>
              <a:ext uri="{FF2B5EF4-FFF2-40B4-BE49-F238E27FC236}">
                <a16:creationId xmlns:a16="http://schemas.microsoft.com/office/drawing/2014/main" id="{BE42761B-6BC1-4D6B-AAC2-C874B8DEA60E}"/>
              </a:ext>
            </a:extLst>
          </p:cNvPr>
          <p:cNvSpPr>
            <a:spLocks noGrp="1"/>
          </p:cNvSpPr>
          <p:nvPr>
            <p:ph type="body" idx="1"/>
          </p:nvPr>
        </p:nvSpPr>
        <p:spPr>
          <a:xfrm>
            <a:off x="1183949" y="1925038"/>
            <a:ext cx="9451883" cy="3371036"/>
          </a:xfrm>
        </p:spPr>
        <p:txBody>
          <a:bodyPr/>
          <a:lstStyle/>
          <a:p>
            <a:pPr marL="342900" indent="-342900">
              <a:spcBef>
                <a:spcPts val="9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 power is reduced because of automated self service.</a:t>
            </a:r>
          </a:p>
          <a:p>
            <a:pPr marL="342900" indent="-342900">
              <a:spcBef>
                <a:spcPts val="9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Due to use of RFID system robbery of the fuel is avoided. </a:t>
            </a:r>
          </a:p>
          <a:p>
            <a:pPr marL="342900" indent="-342900">
              <a:spcBef>
                <a:spcPts val="9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time is saved</a:t>
            </a:r>
          </a:p>
          <a:p>
            <a:pPr marL="342900" indent="-342900">
              <a:spcBef>
                <a:spcPts val="9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Low Power Consumption.</a:t>
            </a:r>
          </a:p>
          <a:p>
            <a:pPr marL="342900" indent="-342900">
              <a:spcBef>
                <a:spcPts val="9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takes humans safer also no chance of fraud.</a:t>
            </a:r>
            <a:endParaRPr lang="en-US" sz="2400" dirty="0">
              <a:latin typeface="Times New Roman" panose="02020603050405020304" pitchFamily="18" charset="0"/>
              <a:cs typeface="Times New Roman" panose="02020603050405020304" pitchFamily="18" charset="0"/>
            </a:endParaRPr>
          </a:p>
          <a:p>
            <a:pPr marL="0" indent="0">
              <a:spcBef>
                <a:spcPts val="900"/>
              </a:spcBef>
              <a:buNone/>
            </a:pPr>
            <a:endParaRPr lang="en-US" sz="2400" dirty="0">
              <a:latin typeface="Times New Roman" panose="02020603050405020304" pitchFamily="18" charset="0"/>
              <a:cs typeface="Times New Roman" panose="02020603050405020304" pitchFamily="18" charset="0"/>
            </a:endParaRPr>
          </a:p>
          <a:p>
            <a:endParaRPr lang="en-US" sz="2385" dirty="0"/>
          </a:p>
        </p:txBody>
      </p:sp>
      <p:pic>
        <p:nvPicPr>
          <p:cNvPr id="7" name="Google Shape;329;p28">
            <a:extLst>
              <a:ext uri="{FF2B5EF4-FFF2-40B4-BE49-F238E27FC236}">
                <a16:creationId xmlns:a16="http://schemas.microsoft.com/office/drawing/2014/main" id="{7216470B-EF60-4014-B02D-B4758CD96FF7}"/>
              </a:ext>
            </a:extLst>
          </p:cNvPr>
          <p:cNvPicPr preferRelativeResize="0"/>
          <p:nvPr/>
        </p:nvPicPr>
        <p:blipFill rotWithShape="1">
          <a:blip r:embed="rId2">
            <a:alphaModFix/>
          </a:blip>
          <a:srcRect/>
          <a:stretch/>
        </p:blipFill>
        <p:spPr>
          <a:xfrm>
            <a:off x="9608478" y="136525"/>
            <a:ext cx="2517880" cy="850768"/>
          </a:xfrm>
          <a:prstGeom prst="rect">
            <a:avLst/>
          </a:prstGeom>
          <a:noFill/>
          <a:ln>
            <a:noFill/>
          </a:ln>
        </p:spPr>
      </p:pic>
      <p:sp>
        <p:nvSpPr>
          <p:cNvPr id="8" name="TextBox 7">
            <a:extLst>
              <a:ext uri="{FF2B5EF4-FFF2-40B4-BE49-F238E27FC236}">
                <a16:creationId xmlns:a16="http://schemas.microsoft.com/office/drawing/2014/main" id="{CF2095F8-F884-4449-8A08-27544F962AE9}"/>
              </a:ext>
            </a:extLst>
          </p:cNvPr>
          <p:cNvSpPr txBox="1"/>
          <p:nvPr/>
        </p:nvSpPr>
        <p:spPr>
          <a:xfrm>
            <a:off x="781177" y="6352143"/>
            <a:ext cx="6096000" cy="36933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5/03/2022</a:t>
            </a:r>
          </a:p>
        </p:txBody>
      </p:sp>
      <p:sp>
        <p:nvSpPr>
          <p:cNvPr id="9" name="Google Shape;149;p18">
            <a:extLst>
              <a:ext uri="{FF2B5EF4-FFF2-40B4-BE49-F238E27FC236}">
                <a16:creationId xmlns:a16="http://schemas.microsoft.com/office/drawing/2014/main" id="{3799FD0F-4644-4F41-850C-73DDB3180CC2}"/>
              </a:ext>
            </a:extLst>
          </p:cNvPr>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IN" sz="1800" smtClean="0">
                <a:latin typeface="Times New Roman" panose="02020603050405020304" pitchFamily="18" charset="0"/>
                <a:cs typeface="Times New Roman" panose="02020603050405020304" pitchFamily="18" charset="0"/>
              </a:rPr>
              <a:pPr algn="r">
                <a:buSzPts val="1200"/>
              </a:pPr>
              <a:t>19</a:t>
            </a:fld>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08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295400" y="406087"/>
            <a:ext cx="9190908" cy="54022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000"/>
              <a:buFont typeface="Calibri"/>
              <a:buNone/>
            </a:pPr>
            <a:r>
              <a:rPr lang="en-IN" sz="4000" b="1" u="sng" dirty="0">
                <a:latin typeface="Times New Roman" panose="02020603050405020304" pitchFamily="18" charset="0"/>
                <a:ea typeface="Arial"/>
                <a:cs typeface="Times New Roman" panose="02020603050405020304" pitchFamily="18" charset="0"/>
                <a:sym typeface="Arial"/>
              </a:rPr>
              <a:t>CONTENT</a:t>
            </a:r>
            <a:endParaRPr lang="en-IN" sz="4000" b="1" u="sng" dirty="0">
              <a:latin typeface="Times New Roman" panose="02020603050405020304" pitchFamily="18" charset="0"/>
              <a:cs typeface="Times New Roman" panose="02020603050405020304" pitchFamily="18" charset="0"/>
            </a:endParaRPr>
          </a:p>
        </p:txBody>
      </p:sp>
      <p:sp>
        <p:nvSpPr>
          <p:cNvPr id="95" name="Google Shape;95;p14"/>
          <p:cNvSpPr txBox="1">
            <a:spLocks noGrp="1"/>
          </p:cNvSpPr>
          <p:nvPr>
            <p:ph idx="1"/>
          </p:nvPr>
        </p:nvSpPr>
        <p:spPr>
          <a:xfrm>
            <a:off x="1035089" y="942108"/>
            <a:ext cx="11881579" cy="5517511"/>
          </a:xfrm>
          <a:prstGeom prst="rect">
            <a:avLst/>
          </a:prstGeom>
          <a:noFill/>
          <a:ln>
            <a:noFill/>
          </a:ln>
        </p:spPr>
        <p:txBody>
          <a:bodyPr spcFirstLastPara="1" wrap="square" lIns="91425" tIns="45700" rIns="91425" bIns="45700" anchor="t" anchorCtr="0">
            <a:noAutofit/>
          </a:bodyPr>
          <a:lstStyle/>
          <a:p>
            <a:pPr marL="685800" lvl="1" indent="-228600" algn="l" rtl="0">
              <a:lnSpc>
                <a:spcPct val="150000"/>
              </a:lnSpc>
              <a:spcBef>
                <a:spcPts val="0"/>
              </a:spcBef>
              <a:spcAft>
                <a:spcPts val="0"/>
              </a:spcAft>
              <a:buClr>
                <a:schemeClr val="dk1"/>
              </a:buClr>
              <a:buSzPct val="108108"/>
              <a:buChar char="•"/>
            </a:pPr>
            <a:r>
              <a:rPr lang="en-IN" sz="2400" dirty="0">
                <a:latin typeface="Times New Roman" panose="02020603050405020304" pitchFamily="18" charset="0"/>
                <a:cs typeface="Times New Roman" panose="02020603050405020304" pitchFamily="18" charset="0"/>
              </a:rPr>
              <a:t>Abstract </a:t>
            </a:r>
            <a:endParaRPr sz="2400" dirty="0">
              <a:latin typeface="Times New Roman" panose="02020603050405020304" pitchFamily="18" charset="0"/>
              <a:cs typeface="Times New Roman" panose="02020603050405020304" pitchFamily="18" charset="0"/>
            </a:endParaRPr>
          </a:p>
          <a:p>
            <a:pPr marL="685800" lvl="1" indent="-228600" algn="l" rtl="0">
              <a:lnSpc>
                <a:spcPct val="150000"/>
              </a:lnSpc>
              <a:spcBef>
                <a:spcPts val="0"/>
              </a:spcBef>
              <a:spcAft>
                <a:spcPts val="0"/>
              </a:spcAft>
              <a:buClr>
                <a:schemeClr val="dk1"/>
              </a:buClr>
              <a:buSzPct val="108108"/>
              <a:buChar char="•"/>
            </a:pPr>
            <a:r>
              <a:rPr lang="en-IN" sz="2400" dirty="0">
                <a:latin typeface="Times New Roman" panose="02020603050405020304" pitchFamily="18" charset="0"/>
                <a:cs typeface="Times New Roman" panose="02020603050405020304" pitchFamily="18" charset="0"/>
              </a:rPr>
              <a:t>Objective</a:t>
            </a:r>
          </a:p>
          <a:p>
            <a:pPr lvl="1">
              <a:lnSpc>
                <a:spcPct val="150000"/>
              </a:lnSpc>
              <a:spcBef>
                <a:spcPts val="0"/>
              </a:spcBef>
              <a:buClr>
                <a:schemeClr val="dk1"/>
              </a:buClr>
              <a:buSzPct val="108108"/>
            </a:pPr>
            <a:r>
              <a:rPr lang="en-IN" sz="2400" dirty="0">
                <a:latin typeface="Times New Roman" panose="02020603050405020304" pitchFamily="18" charset="0"/>
                <a:cs typeface="Times New Roman" panose="02020603050405020304" pitchFamily="18" charset="0"/>
              </a:rPr>
              <a:t>Introduction</a:t>
            </a:r>
          </a:p>
          <a:p>
            <a:pPr marL="685800" lvl="1" indent="-228600" algn="l" rtl="0">
              <a:lnSpc>
                <a:spcPct val="150000"/>
              </a:lnSpc>
              <a:spcBef>
                <a:spcPts val="0"/>
              </a:spcBef>
              <a:spcAft>
                <a:spcPts val="0"/>
              </a:spcAft>
              <a:buClr>
                <a:schemeClr val="dk1"/>
              </a:buClr>
              <a:buSzPct val="108108"/>
              <a:buChar char="•"/>
            </a:pPr>
            <a:r>
              <a:rPr lang="en-IN" sz="2400" dirty="0">
                <a:latin typeface="Times New Roman" panose="02020603050405020304" pitchFamily="18" charset="0"/>
                <a:cs typeface="Times New Roman" panose="02020603050405020304" pitchFamily="18" charset="0"/>
              </a:rPr>
              <a:t>Literature Survey</a:t>
            </a:r>
          </a:p>
          <a:p>
            <a:pPr marL="685800" lvl="1" indent="-228600" algn="l" rtl="0">
              <a:lnSpc>
                <a:spcPct val="150000"/>
              </a:lnSpc>
              <a:spcBef>
                <a:spcPts val="0"/>
              </a:spcBef>
              <a:spcAft>
                <a:spcPts val="0"/>
              </a:spcAft>
              <a:buClr>
                <a:schemeClr val="dk1"/>
              </a:buClr>
              <a:buSzPct val="108108"/>
              <a:buChar char="•"/>
            </a:pPr>
            <a:r>
              <a:rPr lang="en-IN" sz="2400" dirty="0">
                <a:latin typeface="Times New Roman" panose="02020603050405020304" pitchFamily="18" charset="0"/>
                <a:cs typeface="Times New Roman" panose="02020603050405020304" pitchFamily="18" charset="0"/>
              </a:rPr>
              <a:t>Block Diagram</a:t>
            </a:r>
            <a:endParaRPr sz="2400" dirty="0">
              <a:latin typeface="Times New Roman" panose="02020603050405020304" pitchFamily="18" charset="0"/>
              <a:cs typeface="Times New Roman" panose="02020603050405020304" pitchFamily="18" charset="0"/>
            </a:endParaRPr>
          </a:p>
          <a:p>
            <a:pPr marL="685800" lvl="1" indent="-228600" algn="l" rtl="0">
              <a:lnSpc>
                <a:spcPct val="150000"/>
              </a:lnSpc>
              <a:spcBef>
                <a:spcPts val="0"/>
              </a:spcBef>
              <a:spcAft>
                <a:spcPts val="0"/>
              </a:spcAft>
              <a:buClr>
                <a:schemeClr val="dk1"/>
              </a:buClr>
              <a:buSzPct val="108108"/>
              <a:buChar char="•"/>
            </a:pPr>
            <a:r>
              <a:rPr lang="en-IN" sz="2400" dirty="0">
                <a:latin typeface="Times New Roman" panose="02020603050405020304" pitchFamily="18" charset="0"/>
                <a:cs typeface="Times New Roman" panose="02020603050405020304" pitchFamily="18" charset="0"/>
              </a:rPr>
              <a:t>Performance Analysis</a:t>
            </a:r>
            <a:endParaRPr sz="2400" dirty="0">
              <a:latin typeface="Times New Roman" panose="02020603050405020304" pitchFamily="18" charset="0"/>
              <a:cs typeface="Times New Roman" panose="02020603050405020304" pitchFamily="18" charset="0"/>
            </a:endParaRPr>
          </a:p>
          <a:p>
            <a:pPr marL="685800" lvl="1" indent="-228600" algn="l" rtl="0">
              <a:lnSpc>
                <a:spcPct val="150000"/>
              </a:lnSpc>
              <a:spcBef>
                <a:spcPts val="0"/>
              </a:spcBef>
              <a:spcAft>
                <a:spcPts val="0"/>
              </a:spcAft>
              <a:buClr>
                <a:schemeClr val="dk1"/>
              </a:buClr>
              <a:buSzPct val="108108"/>
              <a:buChar char="•"/>
            </a:pPr>
            <a:r>
              <a:rPr lang="en-IN" sz="2400" dirty="0">
                <a:latin typeface="Times New Roman" panose="02020603050405020304" pitchFamily="18" charset="0"/>
                <a:cs typeface="Times New Roman" panose="02020603050405020304" pitchFamily="18" charset="0"/>
              </a:rPr>
              <a:t>Conclusion</a:t>
            </a:r>
          </a:p>
          <a:p>
            <a:pPr marL="685800" lvl="1" indent="-228600" algn="l" rtl="0">
              <a:lnSpc>
                <a:spcPct val="150000"/>
              </a:lnSpc>
              <a:spcBef>
                <a:spcPts val="0"/>
              </a:spcBef>
              <a:spcAft>
                <a:spcPts val="0"/>
              </a:spcAft>
              <a:buClr>
                <a:schemeClr val="dk1"/>
              </a:buClr>
              <a:buSzPct val="108108"/>
              <a:buChar char="•"/>
            </a:pPr>
            <a:r>
              <a:rPr lang="en-IN" sz="2400" dirty="0">
                <a:latin typeface="Times New Roman" panose="02020603050405020304" pitchFamily="18" charset="0"/>
                <a:cs typeface="Times New Roman" panose="02020603050405020304" pitchFamily="18" charset="0"/>
              </a:rPr>
              <a:t>Future Work </a:t>
            </a:r>
            <a:endParaRPr sz="2400" dirty="0">
              <a:latin typeface="Times New Roman" panose="02020603050405020304" pitchFamily="18" charset="0"/>
              <a:cs typeface="Times New Roman" panose="02020603050405020304" pitchFamily="18" charset="0"/>
            </a:endParaRPr>
          </a:p>
          <a:p>
            <a:pPr marL="685800" lvl="1" indent="-228600" algn="l" rtl="0">
              <a:lnSpc>
                <a:spcPct val="150000"/>
              </a:lnSpc>
              <a:spcBef>
                <a:spcPts val="0"/>
              </a:spcBef>
              <a:spcAft>
                <a:spcPts val="0"/>
              </a:spcAft>
              <a:buClr>
                <a:schemeClr val="dk1"/>
              </a:buClr>
              <a:buSzPct val="108108"/>
              <a:buChar char="•"/>
            </a:pPr>
            <a:r>
              <a:rPr lang="en-IN" sz="2400" dirty="0">
                <a:latin typeface="Times New Roman" panose="02020603050405020304" pitchFamily="18" charset="0"/>
                <a:cs typeface="Times New Roman" panose="02020603050405020304" pitchFamily="18" charset="0"/>
              </a:rPr>
              <a:t>References</a:t>
            </a:r>
            <a:endParaRPr sz="2400" dirty="0">
              <a:latin typeface="Times New Roman" panose="02020603050405020304" pitchFamily="18" charset="0"/>
              <a:cs typeface="Times New Roman" panose="02020603050405020304" pitchFamily="18" charset="0"/>
            </a:endParaRPr>
          </a:p>
          <a:p>
            <a:pPr marL="228600" lvl="0" indent="-50800" algn="l" rtl="0">
              <a:lnSpc>
                <a:spcPct val="90000"/>
              </a:lnSpc>
              <a:spcBef>
                <a:spcPts val="1000"/>
              </a:spcBef>
              <a:spcAft>
                <a:spcPts val="0"/>
              </a:spcAft>
              <a:buClr>
                <a:schemeClr val="dk1"/>
              </a:buClr>
              <a:buSzPct val="108108"/>
              <a:buNone/>
            </a:pPr>
            <a:endParaRPr sz="2400" dirty="0">
              <a:latin typeface="Times New Roman" panose="02020603050405020304" pitchFamily="18" charset="0"/>
              <a:cs typeface="Times New Roman" panose="02020603050405020304" pitchFamily="18" charset="0"/>
            </a:endParaRPr>
          </a:p>
          <a:p>
            <a:pPr marL="685800" lvl="1" indent="-76200" algn="ctr" rtl="0">
              <a:lnSpc>
                <a:spcPct val="90000"/>
              </a:lnSpc>
              <a:spcBef>
                <a:spcPts val="500"/>
              </a:spcBef>
              <a:spcAft>
                <a:spcPts val="0"/>
              </a:spcAft>
              <a:buClr>
                <a:schemeClr val="dk1"/>
              </a:buClr>
              <a:buSzPct val="108108"/>
              <a:buNone/>
            </a:pPr>
            <a:endParaRPr sz="2400" dirty="0">
              <a:latin typeface="Times New Roman" panose="02020603050405020304" pitchFamily="18" charset="0"/>
              <a:cs typeface="Times New Roman" panose="02020603050405020304" pitchFamily="18" charset="0"/>
            </a:endParaRPr>
          </a:p>
        </p:txBody>
      </p:sp>
      <p:pic>
        <p:nvPicPr>
          <p:cNvPr id="96" name="Google Shape;96;p14"/>
          <p:cNvPicPr preferRelativeResize="0"/>
          <p:nvPr/>
        </p:nvPicPr>
        <p:blipFill rotWithShape="1">
          <a:blip r:embed="rId3">
            <a:alphaModFix/>
          </a:blip>
          <a:srcRect/>
          <a:stretch/>
        </p:blipFill>
        <p:spPr>
          <a:xfrm>
            <a:off x="9608488" y="91340"/>
            <a:ext cx="2530796" cy="857437"/>
          </a:xfrm>
          <a:prstGeom prst="rect">
            <a:avLst/>
          </a:prstGeom>
          <a:noFill/>
          <a:ln>
            <a:noFill/>
          </a:ln>
        </p:spPr>
      </p:pic>
      <p:sp>
        <p:nvSpPr>
          <p:cNvPr id="6" name="TextBox 5">
            <a:extLst>
              <a:ext uri="{FF2B5EF4-FFF2-40B4-BE49-F238E27FC236}">
                <a16:creationId xmlns:a16="http://schemas.microsoft.com/office/drawing/2014/main" id="{225683E9-9FD1-4B7C-A218-15D214A31660}"/>
              </a:ext>
            </a:extLst>
          </p:cNvPr>
          <p:cNvSpPr txBox="1"/>
          <p:nvPr/>
        </p:nvSpPr>
        <p:spPr>
          <a:xfrm>
            <a:off x="533400" y="6307842"/>
            <a:ext cx="6127272" cy="36933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dirty="0"/>
              <a:t>5/03/2022</a:t>
            </a:r>
          </a:p>
        </p:txBody>
      </p:sp>
      <p:sp>
        <p:nvSpPr>
          <p:cNvPr id="8" name="TextBox 7">
            <a:extLst>
              <a:ext uri="{FF2B5EF4-FFF2-40B4-BE49-F238E27FC236}">
                <a16:creationId xmlns:a16="http://schemas.microsoft.com/office/drawing/2014/main" id="{DE51785C-677B-D220-3075-0A696BA57D52}"/>
              </a:ext>
            </a:extLst>
          </p:cNvPr>
          <p:cNvSpPr txBox="1"/>
          <p:nvPr/>
        </p:nvSpPr>
        <p:spPr>
          <a:xfrm>
            <a:off x="5404439" y="6247541"/>
            <a:ext cx="6460989" cy="372227"/>
          </a:xfrm>
          <a:prstGeom prst="rect">
            <a:avLst/>
          </a:prstGeom>
          <a:noFill/>
        </p:spPr>
        <p:txBody>
          <a:bodyPr wrap="square">
            <a:spAutoFit/>
          </a:bodyPr>
          <a:lstStyle/>
          <a:p>
            <a:pPr marL="0" lvl="0" indent="0" algn="r" rtl="0">
              <a:lnSpc>
                <a:spcPct val="100000"/>
              </a:lnSpc>
              <a:spcBef>
                <a:spcPts val="0"/>
              </a:spcBef>
              <a:spcAft>
                <a:spcPts val="0"/>
              </a:spcAft>
              <a:buSzPts val="1200"/>
              <a:buNone/>
            </a:pPr>
            <a:fld id="{00000000-1234-1234-1234-123412341234}" type="slidenum">
              <a:rPr lang="en-IN" sz="1800" smtClean="0"/>
              <a:pPr marL="0" lvl="0" indent="0" algn="r" rtl="0">
                <a:lnSpc>
                  <a:spcPct val="100000"/>
                </a:lnSpc>
                <a:spcBef>
                  <a:spcPts val="0"/>
                </a:spcBef>
                <a:spcAft>
                  <a:spcPts val="0"/>
                </a:spcAft>
                <a:buSzPts val="1200"/>
                <a:buNone/>
              </a:pPr>
              <a:t>2</a:t>
            </a:fld>
            <a:endParaRPr lang="en-I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1"/>
          <p:cNvSpPr txBox="1"/>
          <p:nvPr/>
        </p:nvSpPr>
        <p:spPr>
          <a:xfrm>
            <a:off x="677068" y="1495697"/>
            <a:ext cx="11105630" cy="28848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sng"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None/>
            </a:pPr>
            <a:r>
              <a:rPr lang="en-IN" sz="2000" dirty="0">
                <a:latin typeface="Times New Roman" panose="02020603050405020304" pitchFamily="18" charset="0"/>
                <a:ea typeface="Times New Roman"/>
                <a:cs typeface="Times New Roman" panose="02020603050405020304" pitchFamily="18" charset="0"/>
                <a:sym typeface="Times New Roman"/>
              </a:rPr>
              <a:t>The </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proposed smart fuel station controlling system by using RFID and GSM system. In this system, RFID dispenses the accurate amount of fuel which reduces the misuse of the fuel. Also reduces the manpower. Additionally, if the customer tries to swipe with the unauthorized card, the RFID system rejects the card. Therefore, the system is so secured.</a:t>
            </a:r>
            <a:endParaRPr sz="2000" dirty="0">
              <a:latin typeface="Times New Roman" panose="02020603050405020304" pitchFamily="18" charset="0"/>
              <a:cs typeface="Times New Roman" panose="02020603050405020304" pitchFamily="18" charset="0"/>
            </a:endParaRPr>
          </a:p>
          <a:p>
            <a:pPr marL="0" marR="0" lvl="0" indent="0" algn="l" rtl="0">
              <a:lnSpc>
                <a:spcPct val="115000"/>
              </a:lnSpc>
              <a:spcBef>
                <a:spcPts val="800"/>
              </a:spcBef>
              <a:spcAft>
                <a:spcPts val="0"/>
              </a:spcAft>
              <a:buNone/>
            </a:pPr>
            <a:br>
              <a:rPr lang="en-IN" sz="1400" b="0" i="0" u="none" strike="noStrike" cap="none" dirty="0">
                <a:solidFill>
                  <a:srgbClr val="000000"/>
                </a:solidFill>
                <a:latin typeface="Calibri"/>
                <a:ea typeface="Calibri"/>
                <a:cs typeface="Calibri"/>
                <a:sym typeface="Calibri"/>
              </a:rPr>
            </a:br>
            <a:endParaRPr sz="1800" b="1" i="0" u="sng" strike="noStrike" cap="none" dirty="0">
              <a:solidFill>
                <a:srgbClr val="000000"/>
              </a:solidFill>
              <a:latin typeface="Arial"/>
              <a:ea typeface="Arial"/>
              <a:cs typeface="Arial"/>
              <a:sym typeface="Arial"/>
            </a:endParaRPr>
          </a:p>
        </p:txBody>
      </p:sp>
      <p:pic>
        <p:nvPicPr>
          <p:cNvPr id="374" name="Google Shape;374;p31"/>
          <p:cNvPicPr preferRelativeResize="0"/>
          <p:nvPr/>
        </p:nvPicPr>
        <p:blipFill rotWithShape="1">
          <a:blip r:embed="rId3">
            <a:alphaModFix/>
          </a:blip>
          <a:srcRect/>
          <a:stretch/>
        </p:blipFill>
        <p:spPr>
          <a:xfrm>
            <a:off x="9608488" y="91341"/>
            <a:ext cx="2517880" cy="850768"/>
          </a:xfrm>
          <a:prstGeom prst="rect">
            <a:avLst/>
          </a:prstGeom>
          <a:noFill/>
          <a:ln>
            <a:noFill/>
          </a:ln>
        </p:spPr>
      </p:pic>
      <p:sp>
        <p:nvSpPr>
          <p:cNvPr id="375" name="Google Shape;375;p31"/>
          <p:cNvSpPr txBox="1">
            <a:spLocks noGrp="1"/>
          </p:cNvSpPr>
          <p:nvPr>
            <p:ph type="dt" sz="half" idx="10"/>
          </p:nvPr>
        </p:nvSpPr>
        <p:spPr>
          <a:xfrm>
            <a:off x="531812" y="6293722"/>
            <a:ext cx="1146283" cy="3703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376" name="Google Shape;376;p3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mn-lt"/>
              </a:rPr>
              <a:t>20</a:t>
            </a:fld>
            <a:endParaRPr dirty="0">
              <a:latin typeface="+mn-lt"/>
            </a:endParaRPr>
          </a:p>
        </p:txBody>
      </p:sp>
      <p:sp>
        <p:nvSpPr>
          <p:cNvPr id="7" name="TextBox 6">
            <a:extLst>
              <a:ext uri="{FF2B5EF4-FFF2-40B4-BE49-F238E27FC236}">
                <a16:creationId xmlns:a16="http://schemas.microsoft.com/office/drawing/2014/main" id="{C10F85C5-62B8-4644-B759-AE401E8A7690}"/>
              </a:ext>
            </a:extLst>
          </p:cNvPr>
          <p:cNvSpPr txBox="1"/>
          <p:nvPr/>
        </p:nvSpPr>
        <p:spPr>
          <a:xfrm>
            <a:off x="4568228" y="285892"/>
            <a:ext cx="6096000" cy="707886"/>
          </a:xfrm>
          <a:prstGeom prst="rect">
            <a:avLst/>
          </a:prstGeom>
          <a:noFill/>
        </p:spPr>
        <p:txBody>
          <a:bodyPr wrap="square">
            <a:spAutoFit/>
          </a:bodyPr>
          <a:lstStyle/>
          <a:p>
            <a:r>
              <a:rPr lang="en-IN" sz="4000" b="1" i="0" strike="noStrike" cap="none" dirty="0">
                <a:solidFill>
                  <a:srgbClr val="000000"/>
                </a:solidFill>
                <a:latin typeface="Times New Roman" panose="02020603050405020304" pitchFamily="18" charset="0"/>
                <a:cs typeface="Times New Roman" panose="02020603050405020304" pitchFamily="18" charset="0"/>
                <a:sym typeface="Arial"/>
              </a:rPr>
              <a:t> </a:t>
            </a:r>
            <a:r>
              <a:rPr lang="en-IN" sz="4000" b="1" i="0" u="sng" strike="noStrike" cap="none" dirty="0">
                <a:solidFill>
                  <a:srgbClr val="000000"/>
                </a:solidFill>
                <a:latin typeface="Times New Roman" panose="02020603050405020304" pitchFamily="18" charset="0"/>
                <a:cs typeface="Times New Roman" panose="02020603050405020304" pitchFamily="18" charset="0"/>
                <a:sym typeface="Arial"/>
              </a:rPr>
              <a:t>CONCLUSION</a:t>
            </a: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2A6FF9C-237D-460A-97DF-8B41AEC096A0}"/>
              </a:ext>
            </a:extLst>
          </p:cNvPr>
          <p:cNvSpPr>
            <a:spLocks noGrp="1"/>
          </p:cNvSpPr>
          <p:nvPr>
            <p:ph type="dt" sz="half" idx="10"/>
          </p:nvPr>
        </p:nvSpPr>
        <p:spPr>
          <a:xfrm>
            <a:off x="609600" y="6272680"/>
            <a:ext cx="10196316" cy="419866"/>
          </a:xfrm>
        </p:spPr>
        <p:txBody>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2" name="Slide Number Placeholder 1">
            <a:extLst>
              <a:ext uri="{FF2B5EF4-FFF2-40B4-BE49-F238E27FC236}">
                <a16:creationId xmlns:a16="http://schemas.microsoft.com/office/drawing/2014/main" id="{CA8102A0-8C7D-48DF-B696-6FC73621AF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latin typeface="+mn-lt"/>
              </a:rPr>
              <a:t>21</a:t>
            </a:fld>
            <a:endParaRPr lang="en-IN" dirty="0">
              <a:latin typeface="+mn-lt"/>
            </a:endParaRPr>
          </a:p>
        </p:txBody>
      </p:sp>
      <p:sp>
        <p:nvSpPr>
          <p:cNvPr id="3" name="Title 1">
            <a:extLst>
              <a:ext uri="{FF2B5EF4-FFF2-40B4-BE49-F238E27FC236}">
                <a16:creationId xmlns:a16="http://schemas.microsoft.com/office/drawing/2014/main" id="{F1869E97-A428-413C-9A58-A7634D8CE836}"/>
              </a:ext>
            </a:extLst>
          </p:cNvPr>
          <p:cNvSpPr txBox="1">
            <a:spLocks/>
          </p:cNvSpPr>
          <p:nvPr/>
        </p:nvSpPr>
        <p:spPr>
          <a:xfrm>
            <a:off x="609600" y="375387"/>
            <a:ext cx="109728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u="sng" dirty="0">
                <a:latin typeface="Times New Roman" panose="02020603050405020304" pitchFamily="18" charset="0"/>
                <a:cs typeface="Times New Roman" panose="02020603050405020304" pitchFamily="18" charset="0"/>
              </a:rPr>
              <a:t>FUTURE WORK</a:t>
            </a:r>
          </a:p>
        </p:txBody>
      </p:sp>
      <p:pic>
        <p:nvPicPr>
          <p:cNvPr id="4" name="Google Shape;374;p31">
            <a:extLst>
              <a:ext uri="{FF2B5EF4-FFF2-40B4-BE49-F238E27FC236}">
                <a16:creationId xmlns:a16="http://schemas.microsoft.com/office/drawing/2014/main" id="{DD1421FC-8F46-402E-84C6-D6B8FC2A21E1}"/>
              </a:ext>
            </a:extLst>
          </p:cNvPr>
          <p:cNvPicPr preferRelativeResize="0"/>
          <p:nvPr/>
        </p:nvPicPr>
        <p:blipFill rotWithShape="1">
          <a:blip r:embed="rId2">
            <a:alphaModFix/>
          </a:blip>
          <a:srcRect/>
          <a:stretch/>
        </p:blipFill>
        <p:spPr>
          <a:xfrm>
            <a:off x="9608488" y="91341"/>
            <a:ext cx="2517880" cy="850768"/>
          </a:xfrm>
          <a:prstGeom prst="rect">
            <a:avLst/>
          </a:prstGeom>
          <a:noFill/>
          <a:ln>
            <a:noFill/>
          </a:ln>
        </p:spPr>
      </p:pic>
      <p:sp>
        <p:nvSpPr>
          <p:cNvPr id="6" name="TextBox 5">
            <a:extLst>
              <a:ext uri="{FF2B5EF4-FFF2-40B4-BE49-F238E27FC236}">
                <a16:creationId xmlns:a16="http://schemas.microsoft.com/office/drawing/2014/main" id="{F9C110CF-52BC-49D0-AE24-59B94C09EACB}"/>
              </a:ext>
            </a:extLst>
          </p:cNvPr>
          <p:cNvSpPr txBox="1"/>
          <p:nvPr/>
        </p:nvSpPr>
        <p:spPr>
          <a:xfrm>
            <a:off x="838200" y="1160488"/>
            <a:ext cx="10883757" cy="4401205"/>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has been observed that the proposed system is extremely beneficial as it provides the secure and cashless digital system, which avoids fuel thefts in recent digital India concept.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model of RFID Based Fuel station automation using Arduino Uno can be further enhanced by making it password protected. It can feature on biometric security in which only the person to whom the RFID card belongs, can only allowed to use it for access at fuel stations.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each user will be having the unique pin or biometric for their respective RFID card. If the user enters the correct credentials, he will be asked to enter the amount and further process will take place.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 the other hand, if the entered credential is wrong, he will be given two more chances for the same, failing which access will be denied and security alarm will be raised alerting for the same. This will help to authenticate as well as secure the user. The unauthorized user is disallowed for any access to the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233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p:nvPr/>
        </p:nvSpPr>
        <p:spPr>
          <a:xfrm>
            <a:off x="947100" y="138252"/>
            <a:ext cx="10297800" cy="6596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4400" b="1" i="0" strike="noStrike" cap="none" dirty="0">
                <a:solidFill>
                  <a:srgbClr val="000000"/>
                </a:solidFill>
                <a:latin typeface="Century Schoolbook" panose="02040604050505020304" pitchFamily="18" charset="0"/>
                <a:sym typeface="Arial"/>
              </a:rPr>
              <a:t>                                                                         </a:t>
            </a:r>
            <a:endParaRPr lang="en-IN" sz="4400" b="1" u="sng" dirty="0">
              <a:latin typeface="Century Schoolbook" panose="02040604050505020304" pitchFamily="18" charset="0"/>
              <a:ea typeface="Arial"/>
              <a:cs typeface="Arial"/>
            </a:endParaRPr>
          </a:p>
          <a:p>
            <a:pPr marL="0" marR="0" lvl="0" indent="0" algn="l" rtl="0">
              <a:lnSpc>
                <a:spcPct val="100000"/>
              </a:lnSpc>
              <a:spcBef>
                <a:spcPts val="0"/>
              </a:spcBef>
              <a:spcAft>
                <a:spcPts val="0"/>
              </a:spcAft>
              <a:buNone/>
            </a:pPr>
            <a:endParaRPr sz="1800" b="1" i="0" u="sng" strike="noStrike" cap="none" dirty="0">
              <a:solidFill>
                <a:srgbClr val="000000"/>
              </a:solidFill>
              <a:latin typeface="Arial"/>
              <a:ea typeface="Arial"/>
              <a:cs typeface="Arial"/>
              <a:sym typeface="Arial"/>
            </a:endParaRPr>
          </a:p>
          <a:p>
            <a:pPr marL="342900" marR="0" lvl="0" indent="-342900" algn="l" rtl="0">
              <a:lnSpc>
                <a:spcPct val="90000"/>
              </a:lnSpc>
              <a:spcBef>
                <a:spcPts val="1000"/>
              </a:spcBef>
              <a:spcAft>
                <a:spcPts val="0"/>
              </a:spcAft>
              <a:buClr>
                <a:srgbClr val="000000"/>
              </a:buClr>
              <a:buSzPts val="1800"/>
              <a:buFont typeface="Arial"/>
              <a:buAutoNum type="arabicParenR"/>
            </a:pP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Kulkarni Amruta M. &amp;</a:t>
            </a:r>
            <a:r>
              <a:rPr lang="en-IN" sz="20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TawareSachin</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S</a:t>
            </a:r>
            <a:r>
              <a:rPr lang="en-IN" sz="2000" dirty="0">
                <a:latin typeface="Times New Roman" panose="02020603050405020304" pitchFamily="18" charset="0"/>
                <a:ea typeface="Times New Roman"/>
                <a:cs typeface="Times New Roman" panose="02020603050405020304" pitchFamily="18" charset="0"/>
                <a:sym typeface="Times New Roman"/>
              </a:rPr>
              <a:t>(2019) </a:t>
            </a:r>
            <a:r>
              <a:rPr lang="en-US" sz="2000" b="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Multipurpose Self Fuel Dispensing Automated Framework Utilizing RFID Prepaid Cards.</a:t>
            </a:r>
            <a:r>
              <a:rPr lang="en-IN" sz="20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(International Journal of Computer Technology &amp; Electronic </a:t>
            </a:r>
            <a:r>
              <a:rPr lang="en-IN" sz="20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Engg</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Volume 2 (Issue 1), Page No.164-168.</a:t>
            </a:r>
            <a:endParaRPr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90000"/>
              </a:lnSpc>
              <a:spcBef>
                <a:spcPts val="1000"/>
              </a:spcBef>
              <a:spcAft>
                <a:spcPts val="0"/>
              </a:spcAft>
              <a:buClr>
                <a:srgbClr val="000000"/>
              </a:buClr>
              <a:buSzPts val="1800"/>
              <a:buFont typeface="Arial"/>
              <a:buAutoNum type="arabicParenR"/>
            </a:pP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Christo Ananth, </a:t>
            </a:r>
            <a:r>
              <a:rPr lang="en-IN" sz="20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G.Poncelina</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sz="20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M.Poolammal</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sz="20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S.Priyanka</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sz="20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M.Rakshana</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sz="2000" dirty="0" err="1">
                <a:latin typeface="Times New Roman" panose="02020603050405020304" pitchFamily="18" charset="0"/>
                <a:ea typeface="Times New Roman"/>
                <a:cs typeface="Times New Roman" panose="02020603050405020304" pitchFamily="18" charset="0"/>
                <a:sym typeface="Times New Roman"/>
              </a:rPr>
              <a:t>Prakash</a:t>
            </a:r>
            <a:r>
              <a:rPr lang="en-IN" sz="20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.K</a:t>
            </a:r>
            <a:r>
              <a:rPr lang="en-IN" sz="2000" dirty="0">
                <a:latin typeface="Times New Roman" panose="02020603050405020304" pitchFamily="18" charset="0"/>
                <a:ea typeface="Times New Roman"/>
                <a:cs typeface="Times New Roman" panose="02020603050405020304" pitchFamily="18" charset="0"/>
                <a:sym typeface="Times New Roman"/>
              </a:rPr>
              <a:t>(2018) </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r>
              <a:rPr lang="en-US" sz="2000" b="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A System Design for the Regulated Distribution of Automotive Fuel Using RFID.</a:t>
            </a:r>
            <a:r>
              <a:rPr lang="en-US" sz="2000" b="0" i="1"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 </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International Journal of Advanced Research in Biology, </a:t>
            </a:r>
            <a:r>
              <a:rPr lang="en-IN" sz="2000" b="0"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Ecology,</a:t>
            </a:r>
            <a:r>
              <a:rPr lang="en-IN" sz="2000" dirty="0" err="1">
                <a:latin typeface="Times New Roman" panose="02020603050405020304" pitchFamily="18" charset="0"/>
                <a:ea typeface="Times New Roman"/>
                <a:cs typeface="Times New Roman" panose="02020603050405020304" pitchFamily="18" charset="0"/>
                <a:sym typeface="Times New Roman"/>
              </a:rPr>
              <a:t>Science</a:t>
            </a:r>
            <a:r>
              <a:rPr lang="en-IN" sz="2000" dirty="0">
                <a:latin typeface="Times New Roman" panose="02020603050405020304" pitchFamily="18" charset="0"/>
                <a:ea typeface="Times New Roman"/>
                <a:cs typeface="Times New Roman" panose="02020603050405020304" pitchFamily="18" charset="0"/>
                <a:sym typeface="Times New Roman"/>
              </a:rPr>
              <a:t> and Technology</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(IJARBEST), Volume 1,Issue 4,July 2015, pp:26-28</a:t>
            </a:r>
            <a:endParaRPr sz="2000" dirty="0">
              <a:latin typeface="Times New Roman" panose="02020603050405020304" pitchFamily="18" charset="0"/>
              <a:cs typeface="Times New Roman" panose="02020603050405020304" pitchFamily="18" charset="0"/>
            </a:endParaRPr>
          </a:p>
          <a:p>
            <a:pPr marL="342900" marR="0" lvl="0" indent="-342900" algn="l" rtl="0">
              <a:lnSpc>
                <a:spcPct val="90000"/>
              </a:lnSpc>
              <a:spcBef>
                <a:spcPts val="1000"/>
              </a:spcBef>
              <a:spcAft>
                <a:spcPts val="0"/>
              </a:spcAft>
              <a:buClr>
                <a:srgbClr val="000000"/>
              </a:buClr>
              <a:buSzPts val="1800"/>
              <a:buFont typeface="Arial"/>
              <a:buAutoNum type="arabicParenR"/>
            </a:pPr>
            <a:r>
              <a:rPr lang="en-IN" sz="20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Pranto</a:t>
            </a:r>
            <a:r>
              <a:rPr lang="en-IN"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 M. B., Rahman, M. M., &amp; </a:t>
            </a:r>
            <a:r>
              <a:rPr lang="en-IN" sz="20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Zunayeed</a:t>
            </a:r>
            <a:r>
              <a:rPr lang="en-IN"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-Bin-</a:t>
            </a:r>
            <a:r>
              <a:rPr lang="en-IN" sz="20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Zahir</a:t>
            </a:r>
            <a:r>
              <a:rPr lang="en-IN"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(2020)</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sz="2000" b="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Vehicle Fuel Monitoring and Management using RFID authentication and Telematics system</a:t>
            </a:r>
            <a:r>
              <a:rPr lang="en-IN" sz="2000" b="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IN" sz="2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(International Journal of Emerging Technology and Advanced Engineering) Volume 3, Issue 5, May 2013.</a:t>
            </a:r>
          </a:p>
          <a:p>
            <a:pPr marL="342900" marR="0" lvl="0" indent="-342900" algn="l" rtl="0">
              <a:lnSpc>
                <a:spcPct val="90000"/>
              </a:lnSpc>
              <a:spcBef>
                <a:spcPts val="1000"/>
              </a:spcBef>
              <a:spcAft>
                <a:spcPts val="0"/>
              </a:spcAft>
              <a:buClr>
                <a:srgbClr val="000000"/>
              </a:buClr>
              <a:buSzPts val="1800"/>
              <a:buFont typeface="Arial"/>
              <a:buAutoNum type="arabicParenR"/>
            </a:pPr>
            <a:r>
              <a:rPr lang="it-IT" sz="2000" dirty="0">
                <a:latin typeface="Times New Roman" panose="02020603050405020304" pitchFamily="18" charset="0"/>
                <a:cs typeface="Times New Roman" panose="02020603050405020304" pitchFamily="18" charset="0"/>
              </a:rPr>
              <a:t> Al-Naima, Fawzi M and Hasan, Mohannad M (2015)</a:t>
            </a:r>
            <a:r>
              <a:rPr lang="en-US" sz="2000" dirty="0">
                <a:latin typeface="Times New Roman" panose="02020603050405020304" pitchFamily="18" charset="0"/>
                <a:cs typeface="Times New Roman" panose="02020603050405020304" pitchFamily="18" charset="0"/>
              </a:rPr>
              <a:t> Design and implementation of RFID-based fuel dispensing system</a:t>
            </a:r>
            <a:r>
              <a:rPr lang="it-IT"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International Journal of Computing and Network Technology</a:t>
            </a:r>
            <a:endParaRPr lang="en-IN" sz="2000"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None/>
            </a:pPr>
            <a:endParaRPr lang="en-IN" sz="20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50000"/>
              </a:lnSpc>
              <a:spcBef>
                <a:spcPts val="80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80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sng" strike="noStrike" cap="none" dirty="0">
              <a:solidFill>
                <a:srgbClr val="000000"/>
              </a:solidFill>
              <a:latin typeface="Arial"/>
              <a:ea typeface="Arial"/>
              <a:cs typeface="Arial"/>
              <a:sym typeface="Arial"/>
            </a:endParaRPr>
          </a:p>
        </p:txBody>
      </p:sp>
      <p:pic>
        <p:nvPicPr>
          <p:cNvPr id="382" name="Google Shape;382;p32"/>
          <p:cNvPicPr preferRelativeResize="0"/>
          <p:nvPr/>
        </p:nvPicPr>
        <p:blipFill rotWithShape="1">
          <a:blip r:embed="rId3">
            <a:alphaModFix/>
          </a:blip>
          <a:srcRect/>
          <a:stretch/>
        </p:blipFill>
        <p:spPr>
          <a:xfrm>
            <a:off x="9608488" y="91341"/>
            <a:ext cx="2517880" cy="850768"/>
          </a:xfrm>
          <a:prstGeom prst="rect">
            <a:avLst/>
          </a:prstGeom>
          <a:noFill/>
          <a:ln>
            <a:noFill/>
          </a:ln>
        </p:spPr>
      </p:pic>
      <p:sp>
        <p:nvSpPr>
          <p:cNvPr id="383" name="Google Shape;383;p32"/>
          <p:cNvSpPr txBox="1">
            <a:spLocks noGrp="1"/>
          </p:cNvSpPr>
          <p:nvPr>
            <p:ph type="dt" sz="half" idx="10"/>
          </p:nvPr>
        </p:nvSpPr>
        <p:spPr>
          <a:xfrm>
            <a:off x="1311579" y="6239294"/>
            <a:ext cx="1146283" cy="3703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384" name="Google Shape;384;p3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mn-lt"/>
              </a:rPr>
              <a:t>22</a:t>
            </a:fld>
            <a:endParaRPr dirty="0">
              <a:latin typeface="+mn-lt"/>
            </a:endParaRPr>
          </a:p>
        </p:txBody>
      </p:sp>
      <p:sp>
        <p:nvSpPr>
          <p:cNvPr id="2" name="TextBox 1">
            <a:extLst>
              <a:ext uri="{FF2B5EF4-FFF2-40B4-BE49-F238E27FC236}">
                <a16:creationId xmlns:a16="http://schemas.microsoft.com/office/drawing/2014/main" id="{0B391FAC-6B13-5316-BF46-80F96A947600}"/>
              </a:ext>
            </a:extLst>
          </p:cNvPr>
          <p:cNvSpPr txBox="1"/>
          <p:nvPr/>
        </p:nvSpPr>
        <p:spPr>
          <a:xfrm>
            <a:off x="3918857" y="125639"/>
            <a:ext cx="5323115" cy="707886"/>
          </a:xfrm>
          <a:prstGeom prst="rect">
            <a:avLst/>
          </a:prstGeom>
          <a:noFill/>
        </p:spPr>
        <p:txBody>
          <a:bodyPr wrap="square" rtlCol="0">
            <a:spAutoFit/>
          </a:bodyPr>
          <a:lstStyle/>
          <a:p>
            <a:r>
              <a:rPr lang="en-IN" sz="4000" b="1" i="0" strike="noStrike" cap="none" dirty="0">
                <a:solidFill>
                  <a:srgbClr val="000000"/>
                </a:solidFill>
                <a:latin typeface="Times New Roman" panose="02020603050405020304" pitchFamily="18" charset="0"/>
                <a:cs typeface="Times New Roman" panose="02020603050405020304" pitchFamily="18" charset="0"/>
                <a:sym typeface="Arial"/>
              </a:rPr>
              <a:t>REFERENCES</a:t>
            </a:r>
            <a:endParaRPr lang="en-IN"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3"/>
          <p:cNvSpPr txBox="1"/>
          <p:nvPr/>
        </p:nvSpPr>
        <p:spPr>
          <a:xfrm>
            <a:off x="2111828" y="2598003"/>
            <a:ext cx="7968343"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4800" b="1" i="0" u="sng" strike="noStrike" cap="none" dirty="0">
                <a:solidFill>
                  <a:srgbClr val="000000"/>
                </a:solidFill>
                <a:latin typeface="Times New Roman"/>
                <a:ea typeface="Times New Roman"/>
                <a:cs typeface="Times New Roman"/>
                <a:sym typeface="Times New Roman"/>
              </a:rPr>
              <a:t>THANK YOU </a:t>
            </a:r>
            <a:endParaRPr dirty="0"/>
          </a:p>
        </p:txBody>
      </p:sp>
      <p:pic>
        <p:nvPicPr>
          <p:cNvPr id="390" name="Google Shape;390;p33"/>
          <p:cNvPicPr preferRelativeResize="0"/>
          <p:nvPr/>
        </p:nvPicPr>
        <p:blipFill rotWithShape="1">
          <a:blip r:embed="rId3">
            <a:alphaModFix/>
          </a:blip>
          <a:srcRect/>
          <a:stretch/>
        </p:blipFill>
        <p:spPr>
          <a:xfrm>
            <a:off x="9608488" y="91341"/>
            <a:ext cx="2517880" cy="850768"/>
          </a:xfrm>
          <a:prstGeom prst="rect">
            <a:avLst/>
          </a:prstGeom>
          <a:noFill/>
          <a:ln>
            <a:noFill/>
          </a:ln>
        </p:spPr>
      </p:pic>
      <p:sp>
        <p:nvSpPr>
          <p:cNvPr id="391" name="Google Shape;391;p33"/>
          <p:cNvSpPr txBox="1">
            <a:spLocks noGrp="1"/>
          </p:cNvSpPr>
          <p:nvPr>
            <p:ph type="dt" sz="half" idx="10"/>
          </p:nvPr>
        </p:nvSpPr>
        <p:spPr>
          <a:xfrm>
            <a:off x="531812" y="6391694"/>
            <a:ext cx="1146283" cy="3703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dirty="0">
                <a:latin typeface="Times New Roman" panose="02020603050405020304" pitchFamily="18" charset="0"/>
                <a:cs typeface="Times New Roman" panose="02020603050405020304" pitchFamily="18" charset="0"/>
              </a:rPr>
              <a:t>5/03/2022</a:t>
            </a:r>
          </a:p>
        </p:txBody>
      </p:sp>
      <p:sp>
        <p:nvSpPr>
          <p:cNvPr id="392" name="Google Shape;392;p3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latin typeface="+mn-lt"/>
              </a:rPr>
              <a:t>23</a:t>
            </a:fld>
            <a:endParaRPr dirty="0">
              <a:latin typeface="+mn-lt"/>
            </a:endParaRPr>
          </a:p>
        </p:txBody>
      </p:sp>
      <p:sp>
        <p:nvSpPr>
          <p:cNvPr id="2" name="TextBox 1">
            <a:extLst>
              <a:ext uri="{FF2B5EF4-FFF2-40B4-BE49-F238E27FC236}">
                <a16:creationId xmlns:a16="http://schemas.microsoft.com/office/drawing/2014/main" id="{D6A1E25D-2DA9-F75F-2F41-9ED0207A00A2}"/>
              </a:ext>
            </a:extLst>
          </p:cNvPr>
          <p:cNvSpPr txBox="1"/>
          <p:nvPr/>
        </p:nvSpPr>
        <p:spPr>
          <a:xfrm>
            <a:off x="4120242" y="3668486"/>
            <a:ext cx="3951514" cy="707886"/>
          </a:xfrm>
          <a:prstGeom prst="rect">
            <a:avLst/>
          </a:prstGeom>
          <a:solidFill>
            <a:schemeClr val="bg2">
              <a:lumMod val="40000"/>
              <a:lumOff val="60000"/>
            </a:schemeClr>
          </a:solidFill>
        </p:spPr>
        <p:txBody>
          <a:bodyPr wrap="square" rtlCol="0">
            <a:spAutoFit/>
          </a:bodyPr>
          <a:lstStyle/>
          <a:p>
            <a:r>
              <a:rPr lang="en-IN" sz="4000" dirty="0"/>
              <a:t>  Any Queries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254408" y="247561"/>
            <a:ext cx="3814447" cy="1062371"/>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4400"/>
              <a:buFont typeface="Calibri"/>
              <a:buNone/>
            </a:pPr>
            <a:r>
              <a:rPr lang="en-IN" sz="4000" b="1" u="sng" dirty="0">
                <a:latin typeface="Times New Roman" panose="02020603050405020304" pitchFamily="18" charset="0"/>
                <a:cs typeface="Times New Roman" panose="02020603050405020304" pitchFamily="18" charset="0"/>
                <a:sym typeface="Arial"/>
              </a:rPr>
              <a:t>ABSTRACT </a:t>
            </a:r>
            <a:endParaRPr lang="en-IN" sz="4000" b="1" u="sng" dirty="0">
              <a:latin typeface="Times New Roman" panose="02020603050405020304" pitchFamily="18" charset="0"/>
              <a:cs typeface="Times New Roman" panose="02020603050405020304" pitchFamily="18" charset="0"/>
            </a:endParaRPr>
          </a:p>
        </p:txBody>
      </p:sp>
      <p:sp>
        <p:nvSpPr>
          <p:cNvPr id="104" name="Google Shape;104;p15"/>
          <p:cNvSpPr txBox="1">
            <a:spLocks noGrp="1"/>
          </p:cNvSpPr>
          <p:nvPr>
            <p:ph idx="1"/>
          </p:nvPr>
        </p:nvSpPr>
        <p:spPr>
          <a:xfrm>
            <a:off x="636948" y="1677756"/>
            <a:ext cx="11438686" cy="5438274"/>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pPr>
            <a:r>
              <a:rPr lang="en-IN" sz="2000" dirty="0">
                <a:latin typeface="Times New Roman" panose="02020603050405020304" pitchFamily="18" charset="0"/>
                <a:ea typeface="Times New Roman"/>
                <a:cs typeface="Times New Roman" panose="02020603050405020304" pitchFamily="18" charset="0"/>
                <a:sym typeface="Times New Roman"/>
              </a:rPr>
              <a:t>The main aim of the project is to design a system which is capable of automatically deducting the amount of petrol dispensed from user card based on RFID technology. </a:t>
            </a:r>
          </a:p>
          <a:p>
            <a:pPr marL="285750" indent="-285750" algn="just">
              <a:lnSpc>
                <a:spcPct val="150000"/>
              </a:lnSpc>
            </a:pPr>
            <a:r>
              <a:rPr lang="en-IN" sz="2000" dirty="0">
                <a:latin typeface="Times New Roman" panose="02020603050405020304" pitchFamily="18" charset="0"/>
                <a:ea typeface="Times New Roman"/>
                <a:cs typeface="Times New Roman" panose="02020603050405020304" pitchFamily="18" charset="0"/>
                <a:sym typeface="Times New Roman"/>
              </a:rPr>
              <a:t>Here we are going to present modern era petrol dispensing system which is meant to be operated with prepaid card using RFID technology. </a:t>
            </a:r>
          </a:p>
          <a:p>
            <a:pPr marL="285750" indent="-285750" algn="just">
              <a:lnSpc>
                <a:spcPct val="150000"/>
              </a:lnSpc>
            </a:pPr>
            <a:r>
              <a:rPr lang="en-IN" sz="2000" dirty="0">
                <a:latin typeface="Times New Roman" panose="02020603050405020304" pitchFamily="18" charset="0"/>
                <a:ea typeface="Times New Roman"/>
                <a:cs typeface="Times New Roman" panose="02020603050405020304" pitchFamily="18" charset="0"/>
                <a:sym typeface="Times New Roman"/>
              </a:rPr>
              <a:t>The project mainly aims in designing a prepaid card for petrol bunk system and also petrol dispensing system using RFID technology. In current days the petrol stations are operated manually. These petrol pumps are time consuming and require more man power. </a:t>
            </a:r>
            <a:endParaRPr sz="2000" dirty="0">
              <a:latin typeface="Times New Roman" panose="02020603050405020304" pitchFamily="18" charset="0"/>
              <a:cs typeface="Times New Roman" panose="02020603050405020304" pitchFamily="18" charset="0"/>
            </a:endParaRPr>
          </a:p>
          <a:p>
            <a:pPr indent="0" algn="just">
              <a:lnSpc>
                <a:spcPct val="150000"/>
              </a:lnSpc>
              <a:spcBef>
                <a:spcPts val="1200"/>
              </a:spcBef>
              <a:buNone/>
            </a:pPr>
            <a:endParaRPr sz="2000" dirty="0">
              <a:solidFill>
                <a:srgbClr val="595959"/>
              </a:solidFill>
              <a:latin typeface="Times New Roman" panose="02020603050405020304" pitchFamily="18" charset="0"/>
              <a:ea typeface="Times New Roman"/>
              <a:cs typeface="Times New Roman" panose="02020603050405020304" pitchFamily="18" charset="0"/>
              <a:sym typeface="Times New Roman"/>
            </a:endParaRPr>
          </a:p>
          <a:p>
            <a:pPr marL="0" indent="0" algn="just">
              <a:lnSpc>
                <a:spcPct val="150000"/>
              </a:lnSpc>
              <a:spcBef>
                <a:spcPts val="1200"/>
              </a:spcBef>
              <a:buSzPts val="2800"/>
              <a:buNone/>
            </a:pPr>
            <a:r>
              <a:rPr lang="en-IN" sz="2000" dirty="0">
                <a:latin typeface="Times New Roman" panose="02020603050405020304" pitchFamily="18" charset="0"/>
                <a:ea typeface="Times New Roman"/>
                <a:cs typeface="Times New Roman" panose="02020603050405020304" pitchFamily="18" charset="0"/>
                <a:sym typeface="Times New Roman"/>
              </a:rPr>
              <a:t>	</a:t>
            </a:r>
            <a:endParaRPr sz="2000" dirty="0">
              <a:latin typeface="Times New Roman" panose="02020603050405020304" pitchFamily="18" charset="0"/>
              <a:ea typeface="Times New Roman"/>
              <a:cs typeface="Times New Roman" panose="02020603050405020304" pitchFamily="18" charset="0"/>
              <a:sym typeface="Times New Roman"/>
            </a:endParaRPr>
          </a:p>
        </p:txBody>
      </p:sp>
      <p:pic>
        <p:nvPicPr>
          <p:cNvPr id="105" name="Google Shape;105;p15"/>
          <p:cNvPicPr preferRelativeResize="0"/>
          <p:nvPr/>
        </p:nvPicPr>
        <p:blipFill rotWithShape="1">
          <a:blip r:embed="rId3">
            <a:alphaModFix/>
          </a:blip>
          <a:srcRect/>
          <a:stretch/>
        </p:blipFill>
        <p:spPr>
          <a:xfrm>
            <a:off x="9674120" y="91341"/>
            <a:ext cx="2517880" cy="850768"/>
          </a:xfrm>
          <a:prstGeom prst="rect">
            <a:avLst/>
          </a:prstGeom>
          <a:noFill/>
          <a:ln>
            <a:noFill/>
          </a:ln>
        </p:spPr>
      </p:pic>
      <p:sp>
        <p:nvSpPr>
          <p:cNvPr id="6" name="TextBox 5">
            <a:extLst>
              <a:ext uri="{FF2B5EF4-FFF2-40B4-BE49-F238E27FC236}">
                <a16:creationId xmlns:a16="http://schemas.microsoft.com/office/drawing/2014/main" id="{048FF7EB-0E87-4297-B312-2400B7CAEB58}"/>
              </a:ext>
            </a:extLst>
          </p:cNvPr>
          <p:cNvSpPr txBox="1"/>
          <p:nvPr/>
        </p:nvSpPr>
        <p:spPr>
          <a:xfrm>
            <a:off x="1078004" y="6203369"/>
            <a:ext cx="6096000" cy="307777"/>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dirty="0"/>
              <a:t>5/03/2022</a:t>
            </a:r>
          </a:p>
        </p:txBody>
      </p:sp>
      <p:sp>
        <p:nvSpPr>
          <p:cNvPr id="8" name="TextBox 7">
            <a:extLst>
              <a:ext uri="{FF2B5EF4-FFF2-40B4-BE49-F238E27FC236}">
                <a16:creationId xmlns:a16="http://schemas.microsoft.com/office/drawing/2014/main" id="{10BB3468-9E21-C2F4-5551-1435B0691775}"/>
              </a:ext>
            </a:extLst>
          </p:cNvPr>
          <p:cNvSpPr txBox="1"/>
          <p:nvPr/>
        </p:nvSpPr>
        <p:spPr>
          <a:xfrm>
            <a:off x="5867718" y="6141814"/>
            <a:ext cx="6096000" cy="369332"/>
          </a:xfrm>
          <a:prstGeom prst="rect">
            <a:avLst/>
          </a:prstGeom>
          <a:noFill/>
        </p:spPr>
        <p:txBody>
          <a:bodyPr wrap="square">
            <a:spAutoFit/>
          </a:bodyPr>
          <a:lstStyle/>
          <a:p>
            <a:pPr marL="0" lvl="0" indent="0" algn="r" rtl="0">
              <a:lnSpc>
                <a:spcPct val="100000"/>
              </a:lnSpc>
              <a:spcBef>
                <a:spcPts val="0"/>
              </a:spcBef>
              <a:spcAft>
                <a:spcPts val="0"/>
              </a:spcAft>
              <a:buSzPts val="1200"/>
              <a:buNone/>
            </a:pPr>
            <a:fld id="{00000000-1234-1234-1234-123412341234}" type="slidenum">
              <a:rPr lang="en-IN" sz="1800" smtClean="0">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3</a:t>
            </a:fld>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7373" y="499194"/>
            <a:ext cx="3614166" cy="826864"/>
          </a:xfrm>
        </p:spPr>
        <p:txBody>
          <a:bodyPr spcFirstLastPara="1" vert="horz" wrap="square" lIns="82296" tIns="41148" rIns="82296" bIns="41148" rtlCol="0" anchor="b" anchorCtr="0">
            <a:noAutofit/>
          </a:bodyPr>
          <a:lstStyle/>
          <a:p>
            <a:pPr>
              <a:lnSpc>
                <a:spcPct val="90000"/>
              </a:lnSpc>
              <a:spcBef>
                <a:spcPct val="0"/>
              </a:spcBef>
            </a:pPr>
            <a:r>
              <a:rPr lang="en-US" sz="4000" b="1" u="sng" kern="1200" dirty="0">
                <a:solidFill>
                  <a:schemeClr val="tx1"/>
                </a:solidFill>
                <a:latin typeface="Times New Roman" panose="02020603050405020304" pitchFamily="18" charset="0"/>
                <a:ea typeface="+mj-ea"/>
                <a:cs typeface="Times New Roman" panose="02020603050405020304" pitchFamily="18" charset="0"/>
              </a:rPr>
              <a:t>OBJECTIVE</a:t>
            </a:r>
          </a:p>
        </p:txBody>
      </p:sp>
      <p:sp>
        <p:nvSpPr>
          <p:cNvPr id="3" name="Text Placeholder 2"/>
          <p:cNvSpPr>
            <a:spLocks noGrp="1"/>
          </p:cNvSpPr>
          <p:nvPr>
            <p:ph type="body" idx="1"/>
          </p:nvPr>
        </p:nvSpPr>
        <p:spPr>
          <a:xfrm>
            <a:off x="579368" y="1476615"/>
            <a:ext cx="6263221" cy="3547872"/>
          </a:xfrm>
        </p:spPr>
        <p:txBody>
          <a:bodyPr spcFirstLastPara="1" vert="horz" wrap="square" lIns="82296" tIns="41148" rIns="82296" bIns="41148" rtlCol="0" anchor="t" anchorCtr="0">
            <a:normAutofit/>
          </a:bodyPr>
          <a:lstStyle/>
          <a:p>
            <a:pPr marL="0" indent="-205740">
              <a:spcBef>
                <a:spcPts val="27"/>
              </a:spcBef>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382905" marR="12002" indent="-205740">
              <a:spcBef>
                <a:spcPts val="5"/>
              </a:spcBef>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382905" marR="12002" indent="-205740">
              <a:spcBef>
                <a:spcPts val="5"/>
              </a:spcBef>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indent="-205740">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objective of this project is to provide easy access and save time in the fuel bunk.</a:t>
            </a:r>
          </a:p>
          <a:p>
            <a:pPr indent="-205740">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indent="-20574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Through this project we can achieve the dream of digital petrol pump stations</a:t>
            </a:r>
            <a:r>
              <a:rPr lang="en-IN" sz="20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indent="-205740">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indent="-205740">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5" name="Picture 5">
            <a:extLst>
              <a:ext uri="{FF2B5EF4-FFF2-40B4-BE49-F238E27FC236}">
                <a16:creationId xmlns:a16="http://schemas.microsoft.com/office/drawing/2014/main" id="{FF7FD4DB-F15C-45E2-912F-5431393E16B5}"/>
              </a:ext>
            </a:extLst>
          </p:cNvPr>
          <p:cNvPicPr>
            <a:picLocks noChangeAspect="1"/>
          </p:cNvPicPr>
          <p:nvPr/>
        </p:nvPicPr>
        <p:blipFill>
          <a:blip r:embed="rId2"/>
          <a:stretch>
            <a:fillRect/>
          </a:stretch>
        </p:blipFill>
        <p:spPr>
          <a:xfrm>
            <a:off x="6961315" y="2144436"/>
            <a:ext cx="4094226" cy="2569127"/>
          </a:xfrm>
          <a:prstGeom prst="rect">
            <a:avLst/>
          </a:prstGeom>
        </p:spPr>
      </p:pic>
      <p:pic>
        <p:nvPicPr>
          <p:cNvPr id="8" name="Google Shape;105;p15">
            <a:extLst>
              <a:ext uri="{FF2B5EF4-FFF2-40B4-BE49-F238E27FC236}">
                <a16:creationId xmlns:a16="http://schemas.microsoft.com/office/drawing/2014/main" id="{7697D982-99AC-47BD-B186-439BA1FF7AA2}"/>
              </a:ext>
            </a:extLst>
          </p:cNvPr>
          <p:cNvPicPr preferRelativeResize="0"/>
          <p:nvPr/>
        </p:nvPicPr>
        <p:blipFill rotWithShape="1">
          <a:blip r:embed="rId3">
            <a:alphaModFix/>
          </a:blip>
          <a:srcRect/>
          <a:stretch/>
        </p:blipFill>
        <p:spPr>
          <a:xfrm>
            <a:off x="9608488" y="91341"/>
            <a:ext cx="2517880" cy="850768"/>
          </a:xfrm>
          <a:prstGeom prst="rect">
            <a:avLst/>
          </a:prstGeom>
          <a:noFill/>
          <a:ln>
            <a:noFill/>
          </a:ln>
        </p:spPr>
      </p:pic>
      <p:sp>
        <p:nvSpPr>
          <p:cNvPr id="7" name="TextBox 6">
            <a:extLst>
              <a:ext uri="{FF2B5EF4-FFF2-40B4-BE49-F238E27FC236}">
                <a16:creationId xmlns:a16="http://schemas.microsoft.com/office/drawing/2014/main" id="{7396DD12-295D-4A5C-9DF8-3664E7B9F8AA}"/>
              </a:ext>
            </a:extLst>
          </p:cNvPr>
          <p:cNvSpPr txBox="1"/>
          <p:nvPr/>
        </p:nvSpPr>
        <p:spPr>
          <a:xfrm>
            <a:off x="746589" y="6358806"/>
            <a:ext cx="6096000" cy="307777"/>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dirty="0"/>
              <a:t>5/03/2022</a:t>
            </a:r>
          </a:p>
        </p:txBody>
      </p:sp>
      <p:sp>
        <p:nvSpPr>
          <p:cNvPr id="9" name="Google Shape;149;p18">
            <a:extLst>
              <a:ext uri="{FF2B5EF4-FFF2-40B4-BE49-F238E27FC236}">
                <a16:creationId xmlns:a16="http://schemas.microsoft.com/office/drawing/2014/main" id="{771B765D-7FBE-49F1-AEE1-10E25629B6C6}"/>
              </a:ext>
            </a:extLst>
          </p:cNvPr>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IN" sz="1800" smtClean="0">
                <a:latin typeface="Times New Roman" panose="02020603050405020304" pitchFamily="18" charset="0"/>
                <a:cs typeface="Times New Roman" panose="02020603050405020304" pitchFamily="18" charset="0"/>
              </a:rPr>
              <a:pPr algn="r">
                <a:buSzPts val="1200"/>
              </a:pPr>
              <a:t>4</a:t>
            </a:fld>
            <a:endParaRPr lang="en-IN" sz="1800" dirty="0">
              <a:latin typeface="Times New Roman" panose="02020603050405020304" pitchFamily="18" charset="0"/>
              <a:cs typeface="Times New Roman" panose="02020603050405020304" pitchFamily="18" charset="0"/>
            </a:endParaRPr>
          </a:p>
        </p:txBody>
      </p:sp>
      <p:sp>
        <p:nvSpPr>
          <p:cNvPr id="11" name="Google Shape;149;p18">
            <a:extLst>
              <a:ext uri="{FF2B5EF4-FFF2-40B4-BE49-F238E27FC236}">
                <a16:creationId xmlns:a16="http://schemas.microsoft.com/office/drawing/2014/main" id="{8F7BF749-34D9-4E9C-9042-C7066C8938BB}"/>
              </a:ext>
            </a:extLst>
          </p:cNvPr>
          <p:cNvSpPr txBox="1">
            <a:spLocks/>
          </p:cNvSpPr>
          <p:nvPr/>
        </p:nvSpPr>
        <p:spPr>
          <a:xfrm>
            <a:off x="7287013" y="4487010"/>
            <a:ext cx="2647173" cy="10449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r>
              <a:rPr lang="en-IN" dirty="0"/>
              <a:t>Fig1 –  RFID Fuel Station</a:t>
            </a:r>
          </a:p>
          <a:p>
            <a:pPr algn="r">
              <a:buSzPts val="1200"/>
            </a:pP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E54CE1-A6CD-C757-774A-C71CCF6E7206}"/>
              </a:ext>
            </a:extLst>
          </p:cNvPr>
          <p:cNvSpPr>
            <a:spLocks noGrp="1"/>
          </p:cNvSpPr>
          <p:nvPr>
            <p:ph type="body" idx="1"/>
          </p:nvPr>
        </p:nvSpPr>
        <p:spPr>
          <a:xfrm>
            <a:off x="191588" y="141111"/>
            <a:ext cx="11460480" cy="548639"/>
          </a:xfrm>
        </p:spPr>
        <p:txBody>
          <a:bodyPr>
            <a:noAutofit/>
          </a:bodyPr>
          <a:lstStyle/>
          <a:p>
            <a:pPr marL="0" indent="0">
              <a:buNone/>
            </a:pPr>
            <a:r>
              <a:rPr lang="en-IN" sz="4000" b="1" u="sng"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758D5D29-0732-50DB-6DB2-A951ABA9F85F}"/>
              </a:ext>
            </a:extLst>
          </p:cNvPr>
          <p:cNvSpPr txBox="1"/>
          <p:nvPr/>
        </p:nvSpPr>
        <p:spPr>
          <a:xfrm>
            <a:off x="668701" y="689750"/>
            <a:ext cx="11331711" cy="5565947"/>
          </a:xfrm>
          <a:prstGeom prst="rect">
            <a:avLst/>
          </a:prstGeom>
          <a:noFill/>
        </p:spPr>
        <p:txBody>
          <a:bodyPr wrap="square" rtlCol="0">
            <a:spAutoFit/>
          </a:bodyPr>
          <a:lstStyle/>
          <a:p>
            <a:pPr marL="285750" marR="0" lvl="0" indent="-285750" algn="l" rtl="0">
              <a:lnSpc>
                <a:spcPct val="150000"/>
              </a:lnSpc>
              <a:spcBef>
                <a:spcPts val="0"/>
              </a:spcBef>
              <a:spcAft>
                <a:spcPts val="0"/>
              </a:spcAft>
              <a:buClr>
                <a:srgbClr val="000000"/>
              </a:buClr>
              <a:buSzPts val="1800"/>
              <a:buFont typeface="Times New Roman"/>
              <a:buChar char="•"/>
            </a:pPr>
            <a:r>
              <a:rPr lang="en-US" sz="2400" dirty="0">
                <a:latin typeface="Times New Roman" panose="02020603050405020304" pitchFamily="18" charset="0"/>
                <a:cs typeface="Times New Roman" panose="02020603050405020304" pitchFamily="18" charset="0"/>
              </a:rPr>
              <a:t>The increase in the number of vehicles in India in recent years led to the congestions and traffic jams in almost all cities of India . The dispensing of the fuel to this huge number of vehicles at the fuel stations has caused many complications in India . </a:t>
            </a:r>
          </a:p>
          <a:p>
            <a:pPr marL="285750" marR="0" lvl="0" indent="-285750" algn="l" rtl="0">
              <a:lnSpc>
                <a:spcPct val="150000"/>
              </a:lnSpc>
              <a:spcBef>
                <a:spcPts val="0"/>
              </a:spcBef>
              <a:spcAft>
                <a:spcPts val="0"/>
              </a:spcAft>
              <a:buClr>
                <a:srgbClr val="000000"/>
              </a:buClr>
              <a:buSzPts val="1800"/>
              <a:buFont typeface="Times New Roman"/>
              <a:buChar char="•"/>
            </a:pPr>
            <a:r>
              <a:rPr lang="en-US" sz="2400" dirty="0">
                <a:latin typeface="Times New Roman" panose="02020603050405020304" pitchFamily="18" charset="0"/>
                <a:cs typeface="Times New Roman" panose="02020603050405020304" pitchFamily="18" charset="0"/>
              </a:rPr>
              <a:t>The vehicle driver has to pay for fuel with cash money and may have to pay more than the amount of dispensed fuel due to the lack of small money change available with station operator.</a:t>
            </a:r>
          </a:p>
          <a:p>
            <a:pPr marL="285750" marR="0" lvl="0" indent="-285750" algn="l" rtl="0">
              <a:lnSpc>
                <a:spcPct val="150000"/>
              </a:lnSpc>
              <a:spcBef>
                <a:spcPts val="0"/>
              </a:spcBef>
              <a:spcAft>
                <a:spcPts val="0"/>
              </a:spcAft>
              <a:buClr>
                <a:srgbClr val="000000"/>
              </a:buClr>
              <a:buSzPts val="1800"/>
              <a:buFont typeface="Times New Roman"/>
              <a:buChar char="•"/>
            </a:pPr>
            <a:r>
              <a:rPr lang="en-US" sz="2400" dirty="0">
                <a:latin typeface="Times New Roman" panose="02020603050405020304" pitchFamily="18" charset="0"/>
                <a:cs typeface="Times New Roman" panose="02020603050405020304" pitchFamily="18" charset="0"/>
              </a:rPr>
              <a:t> RFID Based Automated Petrol Pump , is to reduce human work and develop an auto guided mechanism and to implement the task .</a:t>
            </a:r>
          </a:p>
          <a:p>
            <a:pPr marL="285750" marR="0" lvl="0" indent="-285750" algn="l" rtl="0">
              <a:lnSpc>
                <a:spcPct val="150000"/>
              </a:lnSpc>
              <a:spcBef>
                <a:spcPts val="0"/>
              </a:spcBef>
              <a:spcAft>
                <a:spcPts val="0"/>
              </a:spcAft>
              <a:buClr>
                <a:srgbClr val="000000"/>
              </a:buClr>
              <a:buSzPts val="1800"/>
              <a:buFont typeface="Times New Roman"/>
              <a:buChar char="•"/>
            </a:pPr>
            <a:r>
              <a:rPr lang="en-US" sz="2400" dirty="0">
                <a:latin typeface="Times New Roman" panose="02020603050405020304" pitchFamily="18" charset="0"/>
                <a:cs typeface="Times New Roman" panose="02020603050405020304" pitchFamily="18" charset="0"/>
              </a:rPr>
              <a:t>Sequentially by using RFID technology .These systems are highly reliable and less time-consuming devices. </a:t>
            </a:r>
            <a:endParaRPr lang="en-IN" sz="1800" dirty="0">
              <a:latin typeface="Times New Roman" panose="02020603050405020304" pitchFamily="18" charset="0"/>
              <a:cs typeface="Times New Roman" panose="02020603050405020304" pitchFamily="18" charset="0"/>
            </a:endParaRPr>
          </a:p>
        </p:txBody>
      </p:sp>
      <p:pic>
        <p:nvPicPr>
          <p:cNvPr id="4" name="Google Shape;105;p15">
            <a:extLst>
              <a:ext uri="{FF2B5EF4-FFF2-40B4-BE49-F238E27FC236}">
                <a16:creationId xmlns:a16="http://schemas.microsoft.com/office/drawing/2014/main" id="{1D1BE069-AE7C-7AE5-1CCF-52B75FD9A13D}"/>
              </a:ext>
            </a:extLst>
          </p:cNvPr>
          <p:cNvPicPr preferRelativeResize="0"/>
          <p:nvPr/>
        </p:nvPicPr>
        <p:blipFill rotWithShape="1">
          <a:blip r:embed="rId3">
            <a:alphaModFix/>
          </a:blip>
          <a:srcRect/>
          <a:stretch/>
        </p:blipFill>
        <p:spPr>
          <a:xfrm>
            <a:off x="9608488" y="47798"/>
            <a:ext cx="2517880" cy="850768"/>
          </a:xfrm>
          <a:prstGeom prst="rect">
            <a:avLst/>
          </a:prstGeom>
          <a:noFill/>
          <a:ln>
            <a:noFill/>
          </a:ln>
        </p:spPr>
      </p:pic>
      <p:sp>
        <p:nvSpPr>
          <p:cNvPr id="6" name="TextBox 5">
            <a:extLst>
              <a:ext uri="{FF2B5EF4-FFF2-40B4-BE49-F238E27FC236}">
                <a16:creationId xmlns:a16="http://schemas.microsoft.com/office/drawing/2014/main" id="{D48E9762-A47D-8AEA-B4D4-EC80840CE3A8}"/>
              </a:ext>
            </a:extLst>
          </p:cNvPr>
          <p:cNvSpPr txBox="1"/>
          <p:nvPr/>
        </p:nvSpPr>
        <p:spPr>
          <a:xfrm>
            <a:off x="668701" y="6288731"/>
            <a:ext cx="6096000" cy="36933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dirty="0"/>
              <a:t>5/03/2022</a:t>
            </a:r>
          </a:p>
        </p:txBody>
      </p:sp>
      <p:sp>
        <p:nvSpPr>
          <p:cNvPr id="8" name="TextBox 7">
            <a:extLst>
              <a:ext uri="{FF2B5EF4-FFF2-40B4-BE49-F238E27FC236}">
                <a16:creationId xmlns:a16="http://schemas.microsoft.com/office/drawing/2014/main" id="{798987A1-EA3C-2D13-5ED2-3BDE29A5DAF5}"/>
              </a:ext>
            </a:extLst>
          </p:cNvPr>
          <p:cNvSpPr txBox="1"/>
          <p:nvPr/>
        </p:nvSpPr>
        <p:spPr>
          <a:xfrm>
            <a:off x="5747657" y="6288731"/>
            <a:ext cx="6096000" cy="369332"/>
          </a:xfrm>
          <a:prstGeom prst="rect">
            <a:avLst/>
          </a:prstGeom>
          <a:noFill/>
        </p:spPr>
        <p:txBody>
          <a:bodyPr wrap="square">
            <a:spAutoFit/>
          </a:bodyPr>
          <a:lstStyle/>
          <a:p>
            <a:pPr marL="0" lvl="0" indent="0" algn="r" rtl="0">
              <a:lnSpc>
                <a:spcPct val="100000"/>
              </a:lnSpc>
              <a:spcBef>
                <a:spcPts val="0"/>
              </a:spcBef>
              <a:spcAft>
                <a:spcPts val="0"/>
              </a:spcAft>
              <a:buSzPts val="1200"/>
              <a:buNone/>
            </a:pPr>
            <a:fld id="{00000000-1234-1234-1234-123412341234}" type="slidenum">
              <a:rPr lang="en-IN" sz="1800" smtClean="0">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5</a:t>
            </a:fld>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10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616" y="52529"/>
            <a:ext cx="6444384" cy="822960"/>
          </a:xfrm>
        </p:spPr>
        <p:txBody>
          <a:bodyPr/>
          <a:lstStyle/>
          <a:p>
            <a:pPr algn="ctr"/>
            <a:r>
              <a:rPr lang="en-US" sz="4000" u="sng" dirty="0">
                <a:latin typeface="Times New Roman" panose="02020603050405020304" pitchFamily="18" charset="0"/>
                <a:cs typeface="Times New Roman" panose="02020603050405020304" pitchFamily="18" charset="0"/>
              </a:rPr>
              <a:t>LITERATURE SURVEY</a:t>
            </a:r>
          </a:p>
        </p:txBody>
      </p:sp>
      <p:sp>
        <p:nvSpPr>
          <p:cNvPr id="3" name="Text Placeholder 2"/>
          <p:cNvSpPr>
            <a:spLocks noGrp="1"/>
          </p:cNvSpPr>
          <p:nvPr>
            <p:ph type="body" idx="1"/>
          </p:nvPr>
        </p:nvSpPr>
        <p:spPr>
          <a:xfrm>
            <a:off x="1798319" y="1097281"/>
            <a:ext cx="8595360" cy="4937759"/>
          </a:xfrm>
        </p:spPr>
        <p:txBody>
          <a:bodyPr/>
          <a:lstStyle/>
          <a:p>
            <a:pPr algn="just"/>
            <a:endParaRPr lang="en-US" sz="1620" dirty="0">
              <a:solidFill>
                <a:srgbClr val="333333"/>
              </a:solidFill>
              <a:latin typeface="Times New Roman" panose="02020603050405020304" pitchFamily="18" charset="0"/>
              <a:cs typeface="Times New Roman" panose="02020603050405020304" pitchFamily="18" charset="0"/>
            </a:endParaRPr>
          </a:p>
          <a:p>
            <a:pPr algn="just"/>
            <a:endParaRPr lang="en-US" sz="1440"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2DC66665-C17A-43EB-AB64-2217E366E024}"/>
              </a:ext>
            </a:extLst>
          </p:cNvPr>
          <p:cNvGraphicFramePr>
            <a:graphicFrameLocks noGrp="1"/>
          </p:cNvGraphicFramePr>
          <p:nvPr/>
        </p:nvGraphicFramePr>
        <p:xfrm>
          <a:off x="3048000" y="1397000"/>
          <a:ext cx="6096000" cy="1001268"/>
        </p:xfrm>
        <a:graphic>
          <a:graphicData uri="http://schemas.openxmlformats.org/drawingml/2006/table">
            <a:tbl>
              <a:tblPr firstRow="1" bandRow="1">
                <a:tableStyleId>{775DCB02-9BB8-47FD-8907-85C794F793BA}</a:tableStyleId>
              </a:tblPr>
              <a:tblGrid>
                <a:gridCol w="2032000">
                  <a:extLst>
                    <a:ext uri="{9D8B030D-6E8A-4147-A177-3AD203B41FA5}">
                      <a16:colId xmlns:a16="http://schemas.microsoft.com/office/drawing/2014/main" val="1198292927"/>
                    </a:ext>
                  </a:extLst>
                </a:gridCol>
                <a:gridCol w="2032000">
                  <a:extLst>
                    <a:ext uri="{9D8B030D-6E8A-4147-A177-3AD203B41FA5}">
                      <a16:colId xmlns:a16="http://schemas.microsoft.com/office/drawing/2014/main" val="3557277030"/>
                    </a:ext>
                  </a:extLst>
                </a:gridCol>
                <a:gridCol w="2032000">
                  <a:extLst>
                    <a:ext uri="{9D8B030D-6E8A-4147-A177-3AD203B41FA5}">
                      <a16:colId xmlns:a16="http://schemas.microsoft.com/office/drawing/2014/main" val="4070170507"/>
                    </a:ext>
                  </a:extLst>
                </a:gridCol>
              </a:tblGrid>
              <a:tr h="333756">
                <a:tc>
                  <a:txBody>
                    <a:bodyPr/>
                    <a:lstStyle/>
                    <a:p>
                      <a:endParaRPr lang="en-IN" sz="1100" dirty="0"/>
                    </a:p>
                  </a:txBody>
                  <a:tcPr marL="82296" marR="82296" marT="41148" marB="41148"/>
                </a:tc>
                <a:tc>
                  <a:txBody>
                    <a:bodyPr/>
                    <a:lstStyle/>
                    <a:p>
                      <a:endParaRPr lang="en-IN" sz="1100" dirty="0"/>
                    </a:p>
                  </a:txBody>
                  <a:tcPr marL="82296" marR="82296" marT="41148" marB="41148"/>
                </a:tc>
                <a:tc>
                  <a:txBody>
                    <a:bodyPr/>
                    <a:lstStyle/>
                    <a:p>
                      <a:endParaRPr lang="en-IN" sz="1100"/>
                    </a:p>
                  </a:txBody>
                  <a:tcPr marL="82296" marR="82296" marT="41148" marB="41148"/>
                </a:tc>
                <a:extLst>
                  <a:ext uri="{0D108BD9-81ED-4DB2-BD59-A6C34878D82A}">
                    <a16:rowId xmlns:a16="http://schemas.microsoft.com/office/drawing/2014/main" val="3891507184"/>
                  </a:ext>
                </a:extLst>
              </a:tr>
              <a:tr h="333756">
                <a:tc>
                  <a:txBody>
                    <a:bodyPr/>
                    <a:lstStyle/>
                    <a:p>
                      <a:endParaRPr lang="en-IN" sz="1100"/>
                    </a:p>
                  </a:txBody>
                  <a:tcPr marL="82296" marR="82296" marT="41148" marB="41148"/>
                </a:tc>
                <a:tc>
                  <a:txBody>
                    <a:bodyPr/>
                    <a:lstStyle/>
                    <a:p>
                      <a:endParaRPr lang="en-IN" sz="1100"/>
                    </a:p>
                  </a:txBody>
                  <a:tcPr marL="82296" marR="82296" marT="41148" marB="41148"/>
                </a:tc>
                <a:tc>
                  <a:txBody>
                    <a:bodyPr/>
                    <a:lstStyle/>
                    <a:p>
                      <a:endParaRPr lang="en-IN" sz="1100"/>
                    </a:p>
                  </a:txBody>
                  <a:tcPr marL="82296" marR="82296" marT="41148" marB="41148"/>
                </a:tc>
                <a:extLst>
                  <a:ext uri="{0D108BD9-81ED-4DB2-BD59-A6C34878D82A}">
                    <a16:rowId xmlns:a16="http://schemas.microsoft.com/office/drawing/2014/main" val="1476534741"/>
                  </a:ext>
                </a:extLst>
              </a:tr>
              <a:tr h="333756">
                <a:tc>
                  <a:txBody>
                    <a:bodyPr/>
                    <a:lstStyle/>
                    <a:p>
                      <a:endParaRPr lang="en-IN" sz="1100"/>
                    </a:p>
                  </a:txBody>
                  <a:tcPr marL="82296" marR="82296" marT="41148" marB="41148"/>
                </a:tc>
                <a:tc>
                  <a:txBody>
                    <a:bodyPr/>
                    <a:lstStyle/>
                    <a:p>
                      <a:endParaRPr lang="en-IN" sz="1100"/>
                    </a:p>
                  </a:txBody>
                  <a:tcPr marL="82296" marR="82296" marT="41148" marB="41148"/>
                </a:tc>
                <a:tc>
                  <a:txBody>
                    <a:bodyPr/>
                    <a:lstStyle/>
                    <a:p>
                      <a:endParaRPr lang="en-IN" sz="1100" dirty="0"/>
                    </a:p>
                  </a:txBody>
                  <a:tcPr marL="82296" marR="82296" marT="41148" marB="41148"/>
                </a:tc>
                <a:extLst>
                  <a:ext uri="{0D108BD9-81ED-4DB2-BD59-A6C34878D82A}">
                    <a16:rowId xmlns:a16="http://schemas.microsoft.com/office/drawing/2014/main" val="1067426773"/>
                  </a:ext>
                </a:extLst>
              </a:tr>
            </a:tbl>
          </a:graphicData>
        </a:graphic>
      </p:graphicFrame>
      <p:graphicFrame>
        <p:nvGraphicFramePr>
          <p:cNvPr id="6" name="Table 6">
            <a:extLst>
              <a:ext uri="{FF2B5EF4-FFF2-40B4-BE49-F238E27FC236}">
                <a16:creationId xmlns:a16="http://schemas.microsoft.com/office/drawing/2014/main" id="{746A12C4-70B1-4C1D-BEB2-76DEEBAB72F8}"/>
              </a:ext>
            </a:extLst>
          </p:cNvPr>
          <p:cNvGraphicFramePr>
            <a:graphicFrameLocks noGrp="1"/>
          </p:cNvGraphicFramePr>
          <p:nvPr>
            <p:extLst>
              <p:ext uri="{D42A27DB-BD31-4B8C-83A1-F6EECF244321}">
                <p14:modId xmlns:p14="http://schemas.microsoft.com/office/powerpoint/2010/main" val="1407810877"/>
              </p:ext>
            </p:extLst>
          </p:nvPr>
        </p:nvGraphicFramePr>
        <p:xfrm>
          <a:off x="1510302" y="1093111"/>
          <a:ext cx="9195373" cy="5420705"/>
        </p:xfrm>
        <a:graphic>
          <a:graphicData uri="http://schemas.openxmlformats.org/drawingml/2006/table">
            <a:tbl>
              <a:tblPr firstRow="1" bandRow="1">
                <a:tableStyleId>{5C22544A-7EE6-4342-B048-85BDC9FD1C3A}</a:tableStyleId>
              </a:tblPr>
              <a:tblGrid>
                <a:gridCol w="1222210">
                  <a:extLst>
                    <a:ext uri="{9D8B030D-6E8A-4147-A177-3AD203B41FA5}">
                      <a16:colId xmlns:a16="http://schemas.microsoft.com/office/drawing/2014/main" val="1080761950"/>
                    </a:ext>
                  </a:extLst>
                </a:gridCol>
                <a:gridCol w="3401596">
                  <a:extLst>
                    <a:ext uri="{9D8B030D-6E8A-4147-A177-3AD203B41FA5}">
                      <a16:colId xmlns:a16="http://schemas.microsoft.com/office/drawing/2014/main" val="1170734116"/>
                    </a:ext>
                  </a:extLst>
                </a:gridCol>
                <a:gridCol w="2240076">
                  <a:extLst>
                    <a:ext uri="{9D8B030D-6E8A-4147-A177-3AD203B41FA5}">
                      <a16:colId xmlns:a16="http://schemas.microsoft.com/office/drawing/2014/main" val="1315931310"/>
                    </a:ext>
                  </a:extLst>
                </a:gridCol>
                <a:gridCol w="2331491">
                  <a:extLst>
                    <a:ext uri="{9D8B030D-6E8A-4147-A177-3AD203B41FA5}">
                      <a16:colId xmlns:a16="http://schemas.microsoft.com/office/drawing/2014/main" val="4264993896"/>
                    </a:ext>
                  </a:extLst>
                </a:gridCol>
              </a:tblGrid>
              <a:tr h="766872">
                <a:tc>
                  <a:txBody>
                    <a:bodyPr/>
                    <a:lstStyle/>
                    <a:p>
                      <a:r>
                        <a:rPr lang="en-IN" sz="1100" dirty="0"/>
                        <a:t>S.NO</a:t>
                      </a:r>
                    </a:p>
                  </a:txBody>
                  <a:tcPr marL="82296" marR="82296" marT="41148" marB="41148"/>
                </a:tc>
                <a:tc>
                  <a:txBody>
                    <a:bodyPr/>
                    <a:lstStyle/>
                    <a:p>
                      <a:r>
                        <a:rPr lang="en-IN" sz="1100" dirty="0"/>
                        <a:t>Title of the paper</a:t>
                      </a:r>
                    </a:p>
                  </a:txBody>
                  <a:tcPr marL="82296" marR="82296" marT="41148" marB="41148"/>
                </a:tc>
                <a:tc>
                  <a:txBody>
                    <a:bodyPr/>
                    <a:lstStyle/>
                    <a:p>
                      <a:r>
                        <a:rPr lang="en-IN" sz="1100" dirty="0"/>
                        <a:t>Features</a:t>
                      </a:r>
                    </a:p>
                  </a:txBody>
                  <a:tcPr marL="82296" marR="82296" marT="41148" marB="41148"/>
                </a:tc>
                <a:tc>
                  <a:txBody>
                    <a:bodyPr/>
                    <a:lstStyle/>
                    <a:p>
                      <a:r>
                        <a:rPr lang="en-IN" sz="1100" dirty="0"/>
                        <a:t>Remarks</a:t>
                      </a:r>
                    </a:p>
                  </a:txBody>
                  <a:tcPr marL="82296" marR="82296" marT="41148" marB="41148"/>
                </a:tc>
                <a:extLst>
                  <a:ext uri="{0D108BD9-81ED-4DB2-BD59-A6C34878D82A}">
                    <a16:rowId xmlns:a16="http://schemas.microsoft.com/office/drawing/2014/main" val="3783920208"/>
                  </a:ext>
                </a:extLst>
              </a:tr>
              <a:tr h="2213217">
                <a:tc>
                  <a:txBody>
                    <a:bodyPr/>
                    <a:lstStyle/>
                    <a:p>
                      <a:r>
                        <a:rPr lang="en-IN" sz="1600" dirty="0"/>
                        <a:t>1.</a:t>
                      </a:r>
                    </a:p>
                  </a:txBody>
                  <a:tcPr marL="82296" marR="82296" marT="41148" marB="41148"/>
                </a:tc>
                <a:tc>
                  <a:txBody>
                    <a:bodyPr/>
                    <a:lstStyle/>
                    <a:p>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 </a:t>
                      </a:r>
                      <a:r>
                        <a:rPr lang="en-IN" sz="1600" b="0" i="0" u="none" strike="noStrike" cap="none" dirty="0">
                          <a:solidFill>
                            <a:srgbClr val="000000"/>
                          </a:solidFill>
                          <a:latin typeface="Times New Roman"/>
                          <a:ea typeface="Times New Roman"/>
                          <a:cs typeface="Times New Roman"/>
                          <a:sym typeface="Times New Roman"/>
                        </a:rPr>
                        <a:t>Kulkarni Amruta M. &amp;</a:t>
                      </a:r>
                      <a:r>
                        <a:rPr lang="en-IN" sz="1600" b="0" i="0" u="none" strike="noStrike" cap="none" dirty="0" err="1">
                          <a:solidFill>
                            <a:srgbClr val="000000"/>
                          </a:solidFill>
                          <a:latin typeface="Times New Roman"/>
                          <a:ea typeface="Times New Roman"/>
                          <a:cs typeface="Times New Roman"/>
                          <a:sym typeface="Times New Roman"/>
                        </a:rPr>
                        <a:t>Taware</a:t>
                      </a:r>
                      <a:r>
                        <a:rPr lang="en-IN" sz="1600" b="0" i="0" u="none" strike="noStrike" cap="none" dirty="0">
                          <a:solidFill>
                            <a:srgbClr val="000000"/>
                          </a:solidFill>
                          <a:latin typeface="Times New Roman"/>
                          <a:ea typeface="Times New Roman"/>
                          <a:cs typeface="Times New Roman"/>
                          <a:sym typeface="Times New Roman"/>
                        </a:rPr>
                        <a:t> Sachin S</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(2019). </a:t>
                      </a:r>
                      <a:r>
                        <a:rPr lang="en-US" sz="1600" b="0" i="1"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Multipurpose Self Fuel Dispensing Automated Framework Utilizing RFID Prepaid Cards. </a:t>
                      </a:r>
                      <a:r>
                        <a:rPr lang="en-US" sz="1300" b="0" i="1" u="none" strike="noStrike" cap="none" dirty="0">
                          <a:solidFill>
                            <a:schemeClr val="dk1"/>
                          </a:solidFill>
                          <a:effectLst/>
                          <a:latin typeface="+mn-lt"/>
                          <a:ea typeface="+mn-ea"/>
                          <a:cs typeface="+mn-cs"/>
                          <a:sym typeface="Arial" panose="020B0604020202020204"/>
                        </a:rPr>
                        <a:t>.</a:t>
                      </a:r>
                      <a:endParaRPr lang="en-IN" sz="1100" u="none" dirty="0">
                        <a:solidFill>
                          <a:schemeClr val="tx1"/>
                        </a:solidFill>
                      </a:endParaRPr>
                    </a:p>
                  </a:txBody>
                  <a:tcPr marL="82296" marR="82296" marT="41148" marB="41148"/>
                </a:tc>
                <a:tc>
                  <a:txBody>
                    <a:bodyPr/>
                    <a:lstStyle/>
                    <a:p>
                      <a:r>
                        <a:rPr lang="en-IN" sz="1500" dirty="0">
                          <a:latin typeface="Times New Roman" panose="02020603050405020304" pitchFamily="18" charset="0"/>
                          <a:cs typeface="Times New Roman" panose="02020603050405020304" pitchFamily="18" charset="0"/>
                        </a:rPr>
                        <a:t>They have designed on based on </a:t>
                      </a:r>
                      <a:r>
                        <a:rPr lang="en-IN" sz="1500" dirty="0" err="1">
                          <a:latin typeface="Times New Roman" panose="02020603050405020304" pitchFamily="18" charset="0"/>
                          <a:cs typeface="Times New Roman" panose="02020603050405020304" pitchFamily="18" charset="0"/>
                        </a:rPr>
                        <a:t>rfid</a:t>
                      </a:r>
                      <a:r>
                        <a:rPr lang="en-IN" sz="1500" dirty="0">
                          <a:latin typeface="Times New Roman" panose="02020603050405020304" pitchFamily="18" charset="0"/>
                          <a:cs typeface="Times New Roman" panose="02020603050405020304" pitchFamily="18" charset="0"/>
                        </a:rPr>
                        <a:t> technology of </a:t>
                      </a:r>
                      <a:r>
                        <a:rPr lang="en-IN" sz="1500" dirty="0" err="1">
                          <a:latin typeface="Times New Roman" panose="02020603050405020304" pitchFamily="18" charset="0"/>
                          <a:cs typeface="Times New Roman" panose="02020603050405020304" pitchFamily="18" charset="0"/>
                        </a:rPr>
                        <a:t>automative</a:t>
                      </a:r>
                      <a:r>
                        <a:rPr lang="en-IN" sz="1500" dirty="0">
                          <a:latin typeface="Times New Roman" panose="02020603050405020304" pitchFamily="18" charset="0"/>
                          <a:cs typeface="Times New Roman" panose="02020603050405020304" pitchFamily="18" charset="0"/>
                        </a:rPr>
                        <a:t> fuel out. With using </a:t>
                      </a:r>
                      <a:r>
                        <a:rPr lang="en-IN" sz="1500" dirty="0" err="1">
                          <a:latin typeface="Times New Roman" panose="02020603050405020304" pitchFamily="18" charset="0"/>
                          <a:cs typeface="Times New Roman" panose="02020603050405020304" pitchFamily="18" charset="0"/>
                        </a:rPr>
                        <a:t>rfid</a:t>
                      </a:r>
                      <a:r>
                        <a:rPr lang="en-IN" sz="1500" dirty="0">
                          <a:latin typeface="Times New Roman" panose="02020603050405020304" pitchFamily="18" charset="0"/>
                          <a:cs typeface="Times New Roman" panose="02020603050405020304" pitchFamily="18" charset="0"/>
                        </a:rPr>
                        <a:t> tags </a:t>
                      </a:r>
                      <a:r>
                        <a:rPr lang="en-IN" sz="1100" dirty="0"/>
                        <a:t>.</a:t>
                      </a:r>
                    </a:p>
                  </a:txBody>
                  <a:tcPr marL="82296" marR="82296" marT="41148" marB="41148"/>
                </a:tc>
                <a:tc>
                  <a:txBody>
                    <a:bodyPr/>
                    <a:lstStyle/>
                    <a:p>
                      <a:r>
                        <a:rPr lang="en-US" sz="1500" dirty="0">
                          <a:latin typeface="Times New Roman" panose="02020603050405020304" pitchFamily="18" charset="0"/>
                          <a:cs typeface="Times New Roman" panose="02020603050405020304" pitchFamily="18" charset="0"/>
                        </a:rPr>
                        <a:t>In our application, RFID framework apportions the exact measure of fuel which diminishes the abuse of the fuel. What's more, it additionally lessens the labor</a:t>
                      </a:r>
                      <a:r>
                        <a:rPr lang="en-US" sz="1100" dirty="0"/>
                        <a:t>.</a:t>
                      </a:r>
                      <a:endParaRPr lang="en-IN" sz="1100" dirty="0"/>
                    </a:p>
                  </a:txBody>
                  <a:tcPr marL="82296" marR="82296" marT="41148" marB="41148"/>
                </a:tc>
                <a:extLst>
                  <a:ext uri="{0D108BD9-81ED-4DB2-BD59-A6C34878D82A}">
                    <a16:rowId xmlns:a16="http://schemas.microsoft.com/office/drawing/2014/main" val="2300297131"/>
                  </a:ext>
                </a:extLst>
              </a:tr>
              <a:tr h="2440616">
                <a:tc>
                  <a:txBody>
                    <a:bodyPr/>
                    <a:lstStyle/>
                    <a:p>
                      <a:r>
                        <a:rPr lang="en-IN" sz="1600" dirty="0"/>
                        <a:t>2.</a:t>
                      </a:r>
                    </a:p>
                  </a:txBody>
                  <a:tcPr marL="82296" marR="82296" marT="41148" marB="41148"/>
                </a:tc>
                <a:tc>
                  <a:txBody>
                    <a:bodyPr/>
                    <a:lstStyle/>
                    <a:p>
                      <a:r>
                        <a:rPr lang="en-IN" sz="1600" b="0" i="0" u="none" strike="noStrike" cap="none" dirty="0">
                          <a:solidFill>
                            <a:srgbClr val="000000"/>
                          </a:solidFill>
                          <a:latin typeface="Times New Roman"/>
                          <a:ea typeface="Times New Roman"/>
                          <a:cs typeface="Times New Roman"/>
                          <a:sym typeface="Times New Roman"/>
                        </a:rPr>
                        <a:t>Christo Ananth, </a:t>
                      </a:r>
                      <a:r>
                        <a:rPr lang="en-IN" sz="1600" b="0" i="0" u="none" strike="noStrike" cap="none" dirty="0" err="1">
                          <a:solidFill>
                            <a:srgbClr val="000000"/>
                          </a:solidFill>
                          <a:latin typeface="Times New Roman"/>
                          <a:ea typeface="Times New Roman"/>
                          <a:cs typeface="Times New Roman"/>
                          <a:sym typeface="Times New Roman"/>
                        </a:rPr>
                        <a:t>G.Poncelina</a:t>
                      </a:r>
                      <a:r>
                        <a:rPr lang="en-IN" sz="1600" b="0" i="0" u="none" strike="noStrike" cap="none" dirty="0">
                          <a:solidFill>
                            <a:srgbClr val="000000"/>
                          </a:solidFill>
                          <a:latin typeface="Times New Roman"/>
                          <a:ea typeface="Times New Roman"/>
                          <a:cs typeface="Times New Roman"/>
                          <a:sym typeface="Times New Roman"/>
                        </a:rPr>
                        <a:t>, </a:t>
                      </a:r>
                      <a:r>
                        <a:rPr lang="en-IN" sz="1600" b="0" i="0" u="none" strike="noStrike" cap="none" dirty="0" err="1">
                          <a:solidFill>
                            <a:srgbClr val="000000"/>
                          </a:solidFill>
                          <a:latin typeface="Times New Roman"/>
                          <a:ea typeface="Times New Roman"/>
                          <a:cs typeface="Times New Roman"/>
                          <a:sym typeface="Times New Roman"/>
                        </a:rPr>
                        <a:t>M.Poolammal</a:t>
                      </a:r>
                      <a:r>
                        <a:rPr lang="en-IN" sz="1600" b="0" i="0" u="none" strike="noStrike" cap="none" dirty="0">
                          <a:solidFill>
                            <a:srgbClr val="000000"/>
                          </a:solidFill>
                          <a:latin typeface="Times New Roman"/>
                          <a:ea typeface="Times New Roman"/>
                          <a:cs typeface="Times New Roman"/>
                          <a:sym typeface="Times New Roman"/>
                        </a:rPr>
                        <a:t>, </a:t>
                      </a:r>
                      <a:r>
                        <a:rPr lang="en-IN" sz="1600" b="0" i="0" u="none" strike="noStrike" cap="none" dirty="0" err="1">
                          <a:solidFill>
                            <a:srgbClr val="000000"/>
                          </a:solidFill>
                          <a:latin typeface="Times New Roman"/>
                          <a:ea typeface="Times New Roman"/>
                          <a:cs typeface="Times New Roman"/>
                          <a:sym typeface="Times New Roman"/>
                        </a:rPr>
                        <a:t>S.Priyanka</a:t>
                      </a:r>
                      <a:r>
                        <a:rPr lang="en-IN" sz="1600" b="0" i="0" u="none" strike="noStrike" cap="none" dirty="0">
                          <a:solidFill>
                            <a:srgbClr val="000000"/>
                          </a:solidFill>
                          <a:latin typeface="Times New Roman"/>
                          <a:ea typeface="Times New Roman"/>
                          <a:cs typeface="Times New Roman"/>
                          <a:sym typeface="Times New Roman"/>
                        </a:rPr>
                        <a:t>, </a:t>
                      </a:r>
                      <a:r>
                        <a:rPr lang="en-IN" sz="1600" b="0" i="0" u="none" strike="noStrike" cap="none" dirty="0" err="1">
                          <a:solidFill>
                            <a:srgbClr val="000000"/>
                          </a:solidFill>
                          <a:latin typeface="Times New Roman"/>
                          <a:ea typeface="Times New Roman"/>
                          <a:cs typeface="Times New Roman"/>
                          <a:sym typeface="Times New Roman"/>
                        </a:rPr>
                        <a:t>M.Rakshana</a:t>
                      </a:r>
                      <a:r>
                        <a:rPr lang="en-IN" sz="1600" b="0" i="0" u="none" strike="noStrike" cap="none" dirty="0">
                          <a:solidFill>
                            <a:srgbClr val="000000"/>
                          </a:solidFill>
                          <a:latin typeface="Times New Roman"/>
                          <a:ea typeface="Times New Roman"/>
                          <a:cs typeface="Times New Roman"/>
                          <a:sym typeface="Times New Roman"/>
                        </a:rPr>
                        <a:t>, </a:t>
                      </a:r>
                      <a:r>
                        <a:rPr lang="en-IN" sz="1600" dirty="0" err="1">
                          <a:latin typeface="Times New Roman"/>
                          <a:ea typeface="Times New Roman"/>
                          <a:cs typeface="Times New Roman"/>
                          <a:sym typeface="Times New Roman"/>
                        </a:rPr>
                        <a:t>Prakash</a:t>
                      </a:r>
                      <a:r>
                        <a:rPr lang="en-IN" sz="1600" b="0" i="0" u="none" strike="noStrike" cap="none" dirty="0" err="1">
                          <a:solidFill>
                            <a:srgbClr val="000000"/>
                          </a:solidFill>
                          <a:latin typeface="Times New Roman"/>
                          <a:ea typeface="Times New Roman"/>
                          <a:cs typeface="Times New Roman"/>
                          <a:sym typeface="Times New Roman"/>
                        </a:rPr>
                        <a:t>.K</a:t>
                      </a:r>
                      <a:r>
                        <a:rPr lang="en-IN" sz="1600" b="0" i="0" u="none" strike="noStrike" cap="none" dirty="0">
                          <a:solidFill>
                            <a:srgbClr val="000000"/>
                          </a:solidFill>
                          <a:latin typeface="Times New Roman"/>
                          <a:ea typeface="Times New Roman"/>
                          <a:cs typeface="Times New Roman"/>
                          <a:sym typeface="Times New Roman"/>
                        </a:rPr>
                        <a:t> </a:t>
                      </a:r>
                      <a:r>
                        <a:rPr lang="en-US"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(2018). </a:t>
                      </a:r>
                      <a:r>
                        <a:rPr lang="en-US" sz="1500" b="0" i="1"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A System Design for the Regulated Distribution of Automotive Fuel Using RFID.  </a:t>
                      </a:r>
                      <a:r>
                        <a:rPr lang="en-US" sz="1500" b="0" i="1"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UKSim</a:t>
                      </a:r>
                      <a:r>
                        <a:rPr lang="en-US" sz="1500" b="0" i="1"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-AMSS International Conference on Modelling and Simulation (</a:t>
                      </a:r>
                      <a:r>
                        <a:rPr lang="en-US" sz="1500" b="0" i="1"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UKSim</a:t>
                      </a:r>
                      <a:r>
                        <a:rPr lang="en-US" sz="1500" b="0" i="1"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a:t>
                      </a:r>
                      <a:endParaRPr lang="en-IN" sz="1500" dirty="0">
                        <a:latin typeface="Times New Roman" panose="02020603050405020304" pitchFamily="18" charset="0"/>
                        <a:cs typeface="Times New Roman" panose="02020603050405020304" pitchFamily="18" charset="0"/>
                      </a:endParaRPr>
                    </a:p>
                  </a:txBody>
                  <a:tcPr marL="82296" marR="82296" marT="41148" marB="41148"/>
                </a:tc>
                <a:tc>
                  <a:txBody>
                    <a:bodyPr/>
                    <a:lstStyle/>
                    <a:p>
                      <a:r>
                        <a:rPr lang="en-US" sz="1500" dirty="0">
                          <a:latin typeface="Times New Roman" panose="02020603050405020304" pitchFamily="18" charset="0"/>
                          <a:cs typeface="Times New Roman" panose="02020603050405020304" pitchFamily="18" charset="0"/>
                        </a:rPr>
                        <a:t>The majority of the system construction and implementation is in a petrol dispensing unit, where-in there is an application processor connected to a cloud database containing pertinent details regarding fuel consumption</a:t>
                      </a:r>
                      <a:endParaRPr lang="en-IN" sz="1500" dirty="0">
                        <a:latin typeface="Times New Roman" panose="02020603050405020304" pitchFamily="18" charset="0"/>
                        <a:cs typeface="Times New Roman" panose="02020603050405020304" pitchFamily="18" charset="0"/>
                      </a:endParaRPr>
                    </a:p>
                  </a:txBody>
                  <a:tcPr marL="82296" marR="82296" marT="41148" marB="41148"/>
                </a:tc>
                <a:tc>
                  <a:txBody>
                    <a:bodyPr/>
                    <a:lstStyle/>
                    <a:p>
                      <a:r>
                        <a:rPr lang="en-US" sz="1500" dirty="0">
                          <a:latin typeface="Times New Roman" panose="02020603050405020304" pitchFamily="18" charset="0"/>
                          <a:cs typeface="Times New Roman" panose="02020603050405020304" pitchFamily="18" charset="0"/>
                        </a:rPr>
                        <a:t>Information is scanned by readers on the dispensing units and used to retrieve fuel consumption details of the user from the centralized database via the local servers</a:t>
                      </a:r>
                      <a:endParaRPr lang="en-IN" sz="1500" dirty="0">
                        <a:latin typeface="Times New Roman" panose="02020603050405020304" pitchFamily="18" charset="0"/>
                        <a:cs typeface="Times New Roman" panose="02020603050405020304" pitchFamily="18" charset="0"/>
                      </a:endParaRPr>
                    </a:p>
                  </a:txBody>
                  <a:tcPr marL="82296" marR="82296" marT="41148" marB="41148"/>
                </a:tc>
                <a:extLst>
                  <a:ext uri="{0D108BD9-81ED-4DB2-BD59-A6C34878D82A}">
                    <a16:rowId xmlns:a16="http://schemas.microsoft.com/office/drawing/2014/main" val="3832855594"/>
                  </a:ext>
                </a:extLst>
              </a:tr>
            </a:tbl>
          </a:graphicData>
        </a:graphic>
      </p:graphicFrame>
      <p:pic>
        <p:nvPicPr>
          <p:cNvPr id="7" name="Google Shape;105;p15">
            <a:extLst>
              <a:ext uri="{FF2B5EF4-FFF2-40B4-BE49-F238E27FC236}">
                <a16:creationId xmlns:a16="http://schemas.microsoft.com/office/drawing/2014/main" id="{F4C44CF4-9764-4A3B-8C3B-68AADB378219}"/>
              </a:ext>
            </a:extLst>
          </p:cNvPr>
          <p:cNvPicPr preferRelativeResize="0"/>
          <p:nvPr/>
        </p:nvPicPr>
        <p:blipFill rotWithShape="1">
          <a:blip r:embed="rId3">
            <a:alphaModFix/>
          </a:blip>
          <a:srcRect/>
          <a:stretch/>
        </p:blipFill>
        <p:spPr>
          <a:xfrm>
            <a:off x="9608488" y="91341"/>
            <a:ext cx="2517880" cy="850768"/>
          </a:xfrm>
          <a:prstGeom prst="rect">
            <a:avLst/>
          </a:prstGeom>
          <a:noFill/>
          <a:ln>
            <a:noFill/>
          </a:ln>
        </p:spPr>
      </p:pic>
      <p:sp>
        <p:nvSpPr>
          <p:cNvPr id="8" name="TextBox 7">
            <a:extLst>
              <a:ext uri="{FF2B5EF4-FFF2-40B4-BE49-F238E27FC236}">
                <a16:creationId xmlns:a16="http://schemas.microsoft.com/office/drawing/2014/main" id="{4C7B9FD5-50E6-4F3D-838C-52DEC58D3DC3}"/>
              </a:ext>
            </a:extLst>
          </p:cNvPr>
          <p:cNvSpPr txBox="1"/>
          <p:nvPr/>
        </p:nvSpPr>
        <p:spPr>
          <a:xfrm>
            <a:off x="642257" y="6527529"/>
            <a:ext cx="6096000" cy="307777"/>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dirty="0"/>
              <a:t>5/03/2022</a:t>
            </a:r>
          </a:p>
        </p:txBody>
      </p:sp>
      <p:sp>
        <p:nvSpPr>
          <p:cNvPr id="9" name="Google Shape;149;p18">
            <a:extLst>
              <a:ext uri="{FF2B5EF4-FFF2-40B4-BE49-F238E27FC236}">
                <a16:creationId xmlns:a16="http://schemas.microsoft.com/office/drawing/2014/main" id="{AA2CD753-7E69-4162-9641-859CCC5899CD}"/>
              </a:ext>
            </a:extLst>
          </p:cNvPr>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IN" sz="1800" smtClean="0">
                <a:latin typeface="Times New Roman" panose="02020603050405020304" pitchFamily="18" charset="0"/>
                <a:cs typeface="Times New Roman" panose="02020603050405020304" pitchFamily="18" charset="0"/>
              </a:rPr>
              <a:pPr algn="r">
                <a:buSzPts val="1200"/>
              </a:pPr>
              <a:t>6</a:t>
            </a:fld>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DD8F34F-0A41-47DD-A3F6-CE9237F9A339}"/>
              </a:ext>
            </a:extLst>
          </p:cNvPr>
          <p:cNvGraphicFramePr>
            <a:graphicFrameLocks noGrp="1"/>
          </p:cNvGraphicFramePr>
          <p:nvPr>
            <p:extLst>
              <p:ext uri="{D42A27DB-BD31-4B8C-83A1-F6EECF244321}">
                <p14:modId xmlns:p14="http://schemas.microsoft.com/office/powerpoint/2010/main" val="3160307158"/>
              </p:ext>
            </p:extLst>
          </p:nvPr>
        </p:nvGraphicFramePr>
        <p:xfrm>
          <a:off x="1513971" y="866260"/>
          <a:ext cx="8972207" cy="5352837"/>
        </p:xfrm>
        <a:graphic>
          <a:graphicData uri="http://schemas.openxmlformats.org/drawingml/2006/table">
            <a:tbl>
              <a:tblPr firstRow="1" bandRow="1">
                <a:tableStyleId>{5C22544A-7EE6-4342-B048-85BDC9FD1C3A}</a:tableStyleId>
              </a:tblPr>
              <a:tblGrid>
                <a:gridCol w="1980344">
                  <a:extLst>
                    <a:ext uri="{9D8B030D-6E8A-4147-A177-3AD203B41FA5}">
                      <a16:colId xmlns:a16="http://schemas.microsoft.com/office/drawing/2014/main" val="3366847773"/>
                    </a:ext>
                  </a:extLst>
                </a:gridCol>
                <a:gridCol w="1998938">
                  <a:extLst>
                    <a:ext uri="{9D8B030D-6E8A-4147-A177-3AD203B41FA5}">
                      <a16:colId xmlns:a16="http://schemas.microsoft.com/office/drawing/2014/main" val="4052462030"/>
                    </a:ext>
                  </a:extLst>
                </a:gridCol>
                <a:gridCol w="1989641">
                  <a:extLst>
                    <a:ext uri="{9D8B030D-6E8A-4147-A177-3AD203B41FA5}">
                      <a16:colId xmlns:a16="http://schemas.microsoft.com/office/drawing/2014/main" val="645136634"/>
                    </a:ext>
                  </a:extLst>
                </a:gridCol>
                <a:gridCol w="3003284">
                  <a:extLst>
                    <a:ext uri="{9D8B030D-6E8A-4147-A177-3AD203B41FA5}">
                      <a16:colId xmlns:a16="http://schemas.microsoft.com/office/drawing/2014/main" val="3132671957"/>
                    </a:ext>
                  </a:extLst>
                </a:gridCol>
              </a:tblGrid>
              <a:tr h="5964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S.NO</a:t>
                      </a:r>
                    </a:p>
                    <a:p>
                      <a:endParaRPr lang="en-IN" sz="1100" dirty="0"/>
                    </a:p>
                  </a:txBody>
                  <a:tcPr marL="82296" marR="82296" marT="41148" marB="4114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Title of the paper</a:t>
                      </a:r>
                    </a:p>
                    <a:p>
                      <a:endParaRPr lang="en-IN" sz="1100" dirty="0"/>
                    </a:p>
                  </a:txBody>
                  <a:tcPr marL="82296" marR="82296" marT="41148" marB="4114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Features</a:t>
                      </a:r>
                    </a:p>
                    <a:p>
                      <a:endParaRPr lang="en-IN" sz="1100" dirty="0"/>
                    </a:p>
                  </a:txBody>
                  <a:tcPr marL="82296" marR="82296" marT="41148" marB="4114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Remarks</a:t>
                      </a:r>
                    </a:p>
                    <a:p>
                      <a:endParaRPr lang="en-IN" sz="1100" dirty="0"/>
                    </a:p>
                  </a:txBody>
                  <a:tcPr marL="82296" marR="82296" marT="41148" marB="41148"/>
                </a:tc>
                <a:extLst>
                  <a:ext uri="{0D108BD9-81ED-4DB2-BD59-A6C34878D82A}">
                    <a16:rowId xmlns:a16="http://schemas.microsoft.com/office/drawing/2014/main" val="1567072754"/>
                  </a:ext>
                </a:extLst>
              </a:tr>
              <a:tr h="2261257">
                <a:tc>
                  <a:txBody>
                    <a:bodyPr/>
                    <a:lstStyle/>
                    <a:p>
                      <a:r>
                        <a:rPr lang="en-IN" sz="1600" dirty="0"/>
                        <a:t>3.</a:t>
                      </a:r>
                    </a:p>
                    <a:p>
                      <a:endParaRPr lang="en-IN" sz="1100" dirty="0"/>
                    </a:p>
                    <a:p>
                      <a:endParaRPr lang="en-IN" sz="1100" dirty="0"/>
                    </a:p>
                    <a:p>
                      <a:endParaRPr lang="en-IN" sz="1100" dirty="0"/>
                    </a:p>
                    <a:p>
                      <a:endParaRPr lang="en-IN" sz="1100" dirty="0"/>
                    </a:p>
                  </a:txBody>
                  <a:tcPr marL="82296" marR="82296" marT="41148" marB="41148"/>
                </a:tc>
                <a:tc>
                  <a:txBody>
                    <a:bodyPr/>
                    <a:lstStyle/>
                    <a:p>
                      <a:r>
                        <a:rPr lang="en-IN" sz="15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Pranto</a:t>
                      </a:r>
                      <a:r>
                        <a:rPr lang="en-IN"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 M. B., Rahman, M. M., &amp; </a:t>
                      </a:r>
                      <a:r>
                        <a:rPr lang="en-IN" sz="15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Zunayeed</a:t>
                      </a:r>
                      <a:r>
                        <a:rPr lang="en-IN"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-Bin-</a:t>
                      </a:r>
                      <a:r>
                        <a:rPr lang="en-IN" sz="15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Zahir</a:t>
                      </a:r>
                      <a:r>
                        <a:rPr lang="en-IN"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 (2020). </a:t>
                      </a:r>
                      <a:r>
                        <a:rPr lang="en-IN" sz="1500" b="0" i="1"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Vehicle Fuel Monitoring and Management using RFID authentication and Telematics system.</a:t>
                      </a:r>
                      <a:endParaRPr lang="en-IN" sz="1500" dirty="0">
                        <a:latin typeface="Times New Roman" panose="02020603050405020304" pitchFamily="18" charset="0"/>
                        <a:cs typeface="Times New Roman" panose="02020603050405020304" pitchFamily="18" charset="0"/>
                      </a:endParaRPr>
                    </a:p>
                  </a:txBody>
                  <a:tcPr marL="82296" marR="82296" marT="41148" marB="41148"/>
                </a:tc>
                <a:tc>
                  <a:txBody>
                    <a:bodyPr/>
                    <a:lstStyle/>
                    <a:p>
                      <a:r>
                        <a:rPr lang="en-US" sz="15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panose="020B0604020202020204"/>
                        </a:rPr>
                        <a:t>In this project, they have proposed that the RFID application of the fuel management system by scanning RFID tags of the person allows it.</a:t>
                      </a:r>
                      <a:endParaRPr lang="en-IN" sz="1500" dirty="0">
                        <a:latin typeface="Times New Roman" panose="02020603050405020304" pitchFamily="18" charset="0"/>
                        <a:cs typeface="Times New Roman" panose="02020603050405020304" pitchFamily="18" charset="0"/>
                      </a:endParaRPr>
                    </a:p>
                  </a:txBody>
                  <a:tcPr marL="82296" marR="82296" marT="41148" marB="41148"/>
                </a:tc>
                <a:tc>
                  <a:txBody>
                    <a:bodyPr/>
                    <a:lstStyle/>
                    <a:p>
                      <a:r>
                        <a:rPr lang="en-US" sz="1500" dirty="0">
                          <a:latin typeface="Times New Roman" panose="02020603050405020304" pitchFamily="18" charset="0"/>
                          <a:cs typeface="Times New Roman" panose="02020603050405020304" pitchFamily="18" charset="0"/>
                        </a:rPr>
                        <a:t>h RFID technology is being used in many sectors of security field, our system includes mobile application and automated fuel disposal pump with RFID technology which makes the system more efficient, secure and user friendly</a:t>
                      </a:r>
                      <a:endParaRPr lang="en-IN" sz="1500" dirty="0">
                        <a:latin typeface="Times New Roman" panose="02020603050405020304" pitchFamily="18" charset="0"/>
                        <a:cs typeface="Times New Roman" panose="02020603050405020304" pitchFamily="18" charset="0"/>
                      </a:endParaRPr>
                    </a:p>
                  </a:txBody>
                  <a:tcPr marL="82296" marR="82296" marT="41148" marB="41148"/>
                </a:tc>
                <a:extLst>
                  <a:ext uri="{0D108BD9-81ED-4DB2-BD59-A6C34878D82A}">
                    <a16:rowId xmlns:a16="http://schemas.microsoft.com/office/drawing/2014/main" val="2727467749"/>
                  </a:ext>
                </a:extLst>
              </a:tr>
              <a:tr h="2495112">
                <a:tc>
                  <a:txBody>
                    <a:bodyPr/>
                    <a:lstStyle/>
                    <a:p>
                      <a:r>
                        <a:rPr lang="en-IN" sz="1600" dirty="0"/>
                        <a:t>4.</a:t>
                      </a:r>
                    </a:p>
                  </a:txBody>
                  <a:tcPr marL="82296" marR="82296" marT="41148" marB="41148"/>
                </a:tc>
                <a:tc>
                  <a:txBody>
                    <a:bodyPr/>
                    <a:lstStyle/>
                    <a:p>
                      <a:r>
                        <a:rPr lang="it-IT" sz="1500" dirty="0">
                          <a:latin typeface="Times New Roman" panose="02020603050405020304" pitchFamily="18" charset="0"/>
                          <a:cs typeface="Times New Roman" panose="02020603050405020304" pitchFamily="18" charset="0"/>
                        </a:rPr>
                        <a:t>Al-Naima, Fawzi M and Hasan, Mohannad M (2015</a:t>
                      </a:r>
                      <a:r>
                        <a:rPr lang="it-IT" sz="1500" i="1" dirty="0">
                          <a:latin typeface="Times New Roman" panose="02020603050405020304" pitchFamily="18" charset="0"/>
                          <a:cs typeface="Times New Roman" panose="02020603050405020304" pitchFamily="18" charset="0"/>
                        </a:rPr>
                        <a:t>)</a:t>
                      </a:r>
                      <a:r>
                        <a:rPr lang="en-US" sz="1500" i="1"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Design and implementation of RFID-based fuel dispensing system</a:t>
                      </a:r>
                      <a:r>
                        <a:rPr lang="it-IT" sz="1600" i="1"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International Journal of Computing and Network Technology</a:t>
                      </a:r>
                      <a:endParaRPr lang="en-IN" sz="1500" i="1" dirty="0">
                        <a:latin typeface="Times New Roman" panose="02020603050405020304" pitchFamily="18" charset="0"/>
                        <a:cs typeface="Times New Roman" panose="02020603050405020304" pitchFamily="18" charset="0"/>
                      </a:endParaRPr>
                    </a:p>
                  </a:txBody>
                  <a:tcPr marL="82296" marR="82296" marT="41148" marB="41148"/>
                </a:tc>
                <a:tc>
                  <a:txBody>
                    <a:bodyPr/>
                    <a:lstStyle/>
                    <a:p>
                      <a:r>
                        <a:rPr lang="en-US" sz="1500" dirty="0">
                          <a:latin typeface="Times New Roman" panose="02020603050405020304" pitchFamily="18" charset="0"/>
                          <a:cs typeface="Times New Roman" panose="02020603050405020304" pitchFamily="18" charset="0"/>
                        </a:rPr>
                        <a:t>In this proposed petrol pump automation system, we are using RFID card to access petrol at different petrol stations of different petrol companies across the country and here. </a:t>
                      </a:r>
                      <a:endParaRPr lang="en-IN" sz="1500" dirty="0">
                        <a:latin typeface="Times New Roman" panose="02020603050405020304" pitchFamily="18" charset="0"/>
                        <a:cs typeface="Times New Roman" panose="02020603050405020304" pitchFamily="18" charset="0"/>
                      </a:endParaRPr>
                    </a:p>
                  </a:txBody>
                  <a:tcPr marL="82296" marR="82296" marT="41148" marB="41148"/>
                </a:tc>
                <a:tc>
                  <a:txBody>
                    <a:bodyPr/>
                    <a:lstStyle/>
                    <a:p>
                      <a:r>
                        <a:rPr lang="en-US" sz="1500" dirty="0">
                          <a:latin typeface="Times New Roman" panose="02020603050405020304" pitchFamily="18" charset="0"/>
                          <a:cs typeface="Times New Roman" panose="02020603050405020304" pitchFamily="18" charset="0"/>
                        </a:rPr>
                        <a:t>By using this project one can design a secured system. For filling petrol to vehicles at the petrol bunks using Smart Card based Accessing System. </a:t>
                      </a:r>
                      <a:endParaRPr lang="en-IN" sz="1500" dirty="0">
                        <a:latin typeface="Times New Roman" panose="02020603050405020304" pitchFamily="18" charset="0"/>
                        <a:cs typeface="Times New Roman" panose="02020603050405020304" pitchFamily="18" charset="0"/>
                      </a:endParaRPr>
                    </a:p>
                  </a:txBody>
                  <a:tcPr marL="82296" marR="82296" marT="41148" marB="41148"/>
                </a:tc>
                <a:extLst>
                  <a:ext uri="{0D108BD9-81ED-4DB2-BD59-A6C34878D82A}">
                    <a16:rowId xmlns:a16="http://schemas.microsoft.com/office/drawing/2014/main" val="693571328"/>
                  </a:ext>
                </a:extLst>
              </a:tr>
            </a:tbl>
          </a:graphicData>
        </a:graphic>
      </p:graphicFrame>
      <p:pic>
        <p:nvPicPr>
          <p:cNvPr id="5" name="Google Shape;105;p15">
            <a:extLst>
              <a:ext uri="{FF2B5EF4-FFF2-40B4-BE49-F238E27FC236}">
                <a16:creationId xmlns:a16="http://schemas.microsoft.com/office/drawing/2014/main" id="{E6406DA5-EC81-460D-8D6F-AE6E95F27AE3}"/>
              </a:ext>
            </a:extLst>
          </p:cNvPr>
          <p:cNvPicPr preferRelativeResize="0"/>
          <p:nvPr/>
        </p:nvPicPr>
        <p:blipFill rotWithShape="1">
          <a:blip r:embed="rId2">
            <a:alphaModFix/>
          </a:blip>
          <a:srcRect/>
          <a:stretch/>
        </p:blipFill>
        <p:spPr>
          <a:xfrm>
            <a:off x="9608488" y="91341"/>
            <a:ext cx="2517880" cy="850768"/>
          </a:xfrm>
          <a:prstGeom prst="rect">
            <a:avLst/>
          </a:prstGeom>
          <a:noFill/>
          <a:ln>
            <a:noFill/>
          </a:ln>
        </p:spPr>
      </p:pic>
      <p:sp>
        <p:nvSpPr>
          <p:cNvPr id="6" name="TextBox 5">
            <a:extLst>
              <a:ext uri="{FF2B5EF4-FFF2-40B4-BE49-F238E27FC236}">
                <a16:creationId xmlns:a16="http://schemas.microsoft.com/office/drawing/2014/main" id="{3978909A-6638-48F5-BEFA-F8F891AF915A}"/>
              </a:ext>
            </a:extLst>
          </p:cNvPr>
          <p:cNvSpPr txBox="1"/>
          <p:nvPr/>
        </p:nvSpPr>
        <p:spPr>
          <a:xfrm>
            <a:off x="631371" y="6465558"/>
            <a:ext cx="6096000" cy="307777"/>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dirty="0"/>
              <a:t>5/03/2022</a:t>
            </a:r>
          </a:p>
        </p:txBody>
      </p:sp>
      <p:sp>
        <p:nvSpPr>
          <p:cNvPr id="7" name="Google Shape;149;p18">
            <a:extLst>
              <a:ext uri="{FF2B5EF4-FFF2-40B4-BE49-F238E27FC236}">
                <a16:creationId xmlns:a16="http://schemas.microsoft.com/office/drawing/2014/main" id="{950F54B5-C5ED-41B7-8240-B3AFDF4C0309}"/>
              </a:ext>
            </a:extLst>
          </p:cNvPr>
          <p:cNvSpPr txBox="1">
            <a:spLocks/>
          </p:cNvSpPr>
          <p:nvPr/>
        </p:nvSpPr>
        <p:spPr>
          <a:xfrm>
            <a:off x="8610600" y="6367236"/>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IN" sz="1800" smtClean="0">
                <a:latin typeface="Times New Roman" panose="02020603050405020304" pitchFamily="18" charset="0"/>
                <a:cs typeface="Times New Roman" panose="02020603050405020304" pitchFamily="18" charset="0"/>
              </a:rPr>
              <a:pPr algn="r">
                <a:buSzPts val="1200"/>
              </a:pPr>
              <a:t>7</a:t>
            </a:fld>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03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2A1FBD-E1A3-C16E-8BE6-BB4383D3290C}"/>
              </a:ext>
            </a:extLst>
          </p:cNvPr>
          <p:cNvSpPr>
            <a:spLocks noGrp="1"/>
          </p:cNvSpPr>
          <p:nvPr>
            <p:ph type="body" idx="1"/>
          </p:nvPr>
        </p:nvSpPr>
        <p:spPr>
          <a:xfrm>
            <a:off x="365760" y="189412"/>
            <a:ext cx="11460480" cy="548639"/>
          </a:xfrm>
        </p:spPr>
        <p:txBody>
          <a:bodyPr>
            <a:normAutofit fontScale="77500" lnSpcReduction="20000"/>
          </a:bodyPr>
          <a:lstStyle/>
          <a:p>
            <a:pPr marL="0" indent="0">
              <a:buNone/>
            </a:pPr>
            <a:r>
              <a:rPr lang="en-IN" sz="4000" b="1" u="sng"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BEF70120-74EE-EFD6-F3AE-2CF0D889FD85}"/>
              </a:ext>
            </a:extLst>
          </p:cNvPr>
          <p:cNvSpPr txBox="1"/>
          <p:nvPr/>
        </p:nvSpPr>
        <p:spPr>
          <a:xfrm>
            <a:off x="892629" y="1556657"/>
            <a:ext cx="11064240" cy="3903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beginning days, the petrol pumps were disseminating petrol utilizing labor to particular client vehicles and were thoroughly relies upon man’s steadfastness who was carrying out this responsibility.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petrol pumps are time consuming and require more man power. To place petrol stations in distant area is very costly to provide excellent facility to the consumers.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these problems are sorted out by the use of unmanned power pump which requires less time to operate and it is effective and can be installed anywhere. </a:t>
            </a:r>
            <a:endParaRPr lang="en-IN" sz="2400" dirty="0">
              <a:latin typeface="Times New Roman" panose="02020603050405020304" pitchFamily="18" charset="0"/>
              <a:cs typeface="Times New Roman" panose="02020603050405020304" pitchFamily="18" charset="0"/>
            </a:endParaRPr>
          </a:p>
        </p:txBody>
      </p:sp>
      <p:pic>
        <p:nvPicPr>
          <p:cNvPr id="4" name="Google Shape;105;p15">
            <a:extLst>
              <a:ext uri="{FF2B5EF4-FFF2-40B4-BE49-F238E27FC236}">
                <a16:creationId xmlns:a16="http://schemas.microsoft.com/office/drawing/2014/main" id="{4B60CA91-EC92-AD48-699C-B122D0990CC0}"/>
              </a:ext>
            </a:extLst>
          </p:cNvPr>
          <p:cNvPicPr preferRelativeResize="0"/>
          <p:nvPr/>
        </p:nvPicPr>
        <p:blipFill rotWithShape="1">
          <a:blip r:embed="rId2">
            <a:alphaModFix/>
          </a:blip>
          <a:srcRect/>
          <a:stretch/>
        </p:blipFill>
        <p:spPr>
          <a:xfrm>
            <a:off x="9608488" y="47798"/>
            <a:ext cx="2517880" cy="850768"/>
          </a:xfrm>
          <a:prstGeom prst="rect">
            <a:avLst/>
          </a:prstGeom>
          <a:noFill/>
          <a:ln>
            <a:noFill/>
          </a:ln>
        </p:spPr>
      </p:pic>
      <p:sp>
        <p:nvSpPr>
          <p:cNvPr id="6" name="TextBox 5">
            <a:extLst>
              <a:ext uri="{FF2B5EF4-FFF2-40B4-BE49-F238E27FC236}">
                <a16:creationId xmlns:a16="http://schemas.microsoft.com/office/drawing/2014/main" id="{BDF36EE7-902A-EA55-9398-D80DCA332958}"/>
              </a:ext>
            </a:extLst>
          </p:cNvPr>
          <p:cNvSpPr txBox="1"/>
          <p:nvPr/>
        </p:nvSpPr>
        <p:spPr>
          <a:xfrm>
            <a:off x="365760" y="6299256"/>
            <a:ext cx="6096000" cy="36933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dirty="0"/>
              <a:t>5/03/2022</a:t>
            </a:r>
          </a:p>
        </p:txBody>
      </p:sp>
      <p:sp>
        <p:nvSpPr>
          <p:cNvPr id="8" name="TextBox 7">
            <a:extLst>
              <a:ext uri="{FF2B5EF4-FFF2-40B4-BE49-F238E27FC236}">
                <a16:creationId xmlns:a16="http://schemas.microsoft.com/office/drawing/2014/main" id="{3C75063D-09A5-E35E-9197-C305A04D5C60}"/>
              </a:ext>
            </a:extLst>
          </p:cNvPr>
          <p:cNvSpPr txBox="1"/>
          <p:nvPr/>
        </p:nvSpPr>
        <p:spPr>
          <a:xfrm>
            <a:off x="5860869" y="6299256"/>
            <a:ext cx="6096000" cy="369332"/>
          </a:xfrm>
          <a:prstGeom prst="rect">
            <a:avLst/>
          </a:prstGeom>
          <a:noFill/>
        </p:spPr>
        <p:txBody>
          <a:bodyPr wrap="square">
            <a:spAutoFit/>
          </a:bodyPr>
          <a:lstStyle/>
          <a:p>
            <a:pPr marL="0" lvl="0" indent="0" algn="r" rtl="0">
              <a:lnSpc>
                <a:spcPct val="100000"/>
              </a:lnSpc>
              <a:spcBef>
                <a:spcPts val="0"/>
              </a:spcBef>
              <a:spcAft>
                <a:spcPts val="0"/>
              </a:spcAft>
              <a:buSzPts val="1200"/>
              <a:buNone/>
            </a:pPr>
            <a:fld id="{00000000-1234-1234-1234-123412341234}" type="slidenum">
              <a:rPr lang="en-IN" sz="1800" smtClean="0">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8</a:t>
            </a:fld>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5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D41539-8FDB-686B-746F-4DDAAC044F7D}"/>
              </a:ext>
            </a:extLst>
          </p:cNvPr>
          <p:cNvSpPr>
            <a:spLocks noGrp="1"/>
          </p:cNvSpPr>
          <p:nvPr>
            <p:ph type="body" idx="1"/>
          </p:nvPr>
        </p:nvSpPr>
        <p:spPr>
          <a:xfrm>
            <a:off x="365760" y="349927"/>
            <a:ext cx="11460480" cy="548639"/>
          </a:xfrm>
        </p:spPr>
        <p:txBody>
          <a:bodyPr>
            <a:normAutofit fontScale="77500" lnSpcReduction="20000"/>
          </a:bodyPr>
          <a:lstStyle/>
          <a:p>
            <a:pPr marL="0" indent="0">
              <a:buNone/>
            </a:pPr>
            <a:r>
              <a:rPr lang="en-IN" sz="4000" b="1" u="sng" dirty="0">
                <a:latin typeface="Times New Roman" panose="02020603050405020304" pitchFamily="18" charset="0"/>
                <a:cs typeface="Times New Roman" panose="02020603050405020304" pitchFamily="18" charset="0"/>
              </a:rPr>
              <a:t>PROPOSED SYSTEM</a:t>
            </a:r>
          </a:p>
        </p:txBody>
      </p:sp>
      <p:pic>
        <p:nvPicPr>
          <p:cNvPr id="3" name="Google Shape;105;p15">
            <a:extLst>
              <a:ext uri="{FF2B5EF4-FFF2-40B4-BE49-F238E27FC236}">
                <a16:creationId xmlns:a16="http://schemas.microsoft.com/office/drawing/2014/main" id="{1DEC6A84-51C2-01E4-827E-F2888BBBCA80}"/>
              </a:ext>
            </a:extLst>
          </p:cNvPr>
          <p:cNvPicPr preferRelativeResize="0"/>
          <p:nvPr/>
        </p:nvPicPr>
        <p:blipFill rotWithShape="1">
          <a:blip r:embed="rId2">
            <a:alphaModFix/>
          </a:blip>
          <a:srcRect/>
          <a:stretch/>
        </p:blipFill>
        <p:spPr>
          <a:xfrm>
            <a:off x="9608488" y="47798"/>
            <a:ext cx="2517880" cy="850768"/>
          </a:xfrm>
          <a:prstGeom prst="rect">
            <a:avLst/>
          </a:prstGeom>
          <a:noFill/>
          <a:ln>
            <a:noFill/>
          </a:ln>
        </p:spPr>
      </p:pic>
      <p:sp>
        <p:nvSpPr>
          <p:cNvPr id="4" name="TextBox 3">
            <a:extLst>
              <a:ext uri="{FF2B5EF4-FFF2-40B4-BE49-F238E27FC236}">
                <a16:creationId xmlns:a16="http://schemas.microsoft.com/office/drawing/2014/main" id="{3E0EE3EB-82BF-D3AA-2849-08A768B03AFE}"/>
              </a:ext>
            </a:extLst>
          </p:cNvPr>
          <p:cNvSpPr txBox="1"/>
          <p:nvPr/>
        </p:nvSpPr>
        <p:spPr>
          <a:xfrm>
            <a:off x="646612" y="768360"/>
            <a:ext cx="11479756" cy="60386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project, the customer having the RFID card. The card is nothing; magnetic member is embedded in the card. The reader circuit generates majestic signal to read the majestic number.</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customer shows this card on the reader, the reader reads that majestic number and given the corresponding signal to microcontroller. In microcontroller, we have already programmed.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it checks the number whether it is an authorized card or not and the corresponding information is displayed on the LCD display. The keypad is used to enter the quantity of petrol.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microcontroller we already set time for liters. When you entered the designed quantity on the keypad the microcontroller activates the relay driver for that particular time period. The driver circuit is used to turn ON, turn OFF the relays. Relay output is directly connected to petrol pump.</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 it pumps the petrol as per our designed quantity entered in the keypad. The petrol quantity and their corresponding cost are displayed on the LCD display. All the status of card information SMS to user, using GSM Module.</a:t>
            </a:r>
          </a:p>
          <a:p>
            <a:pPr marL="285750" indent="-28575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3EC5F6-23E7-5D0B-42BD-5F5E47261E6E}"/>
              </a:ext>
            </a:extLst>
          </p:cNvPr>
          <p:cNvSpPr txBox="1"/>
          <p:nvPr/>
        </p:nvSpPr>
        <p:spPr>
          <a:xfrm>
            <a:off x="1251857" y="6437669"/>
            <a:ext cx="6096000" cy="36933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dirty="0"/>
              <a:t>5/03/2022</a:t>
            </a:r>
          </a:p>
        </p:txBody>
      </p:sp>
      <p:sp>
        <p:nvSpPr>
          <p:cNvPr id="10" name="TextBox 9">
            <a:extLst>
              <a:ext uri="{FF2B5EF4-FFF2-40B4-BE49-F238E27FC236}">
                <a16:creationId xmlns:a16="http://schemas.microsoft.com/office/drawing/2014/main" id="{E26FEFFA-8A70-8AEA-9A41-AE15845C68B3}"/>
              </a:ext>
            </a:extLst>
          </p:cNvPr>
          <p:cNvSpPr txBox="1"/>
          <p:nvPr/>
        </p:nvSpPr>
        <p:spPr>
          <a:xfrm>
            <a:off x="5900057" y="6437669"/>
            <a:ext cx="6096000" cy="369332"/>
          </a:xfrm>
          <a:prstGeom prst="rect">
            <a:avLst/>
          </a:prstGeom>
          <a:noFill/>
        </p:spPr>
        <p:txBody>
          <a:bodyPr wrap="square">
            <a:spAutoFit/>
          </a:bodyPr>
          <a:lstStyle/>
          <a:p>
            <a:pPr marL="0" lvl="0" indent="0" algn="r" rtl="0">
              <a:lnSpc>
                <a:spcPct val="100000"/>
              </a:lnSpc>
              <a:spcBef>
                <a:spcPts val="0"/>
              </a:spcBef>
              <a:spcAft>
                <a:spcPts val="0"/>
              </a:spcAft>
              <a:buSzPts val="1200"/>
              <a:buNone/>
            </a:pPr>
            <a:fld id="{00000000-1234-1234-1234-123412341234}" type="slidenum">
              <a:rPr lang="en-IN" sz="1800" smtClean="0">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9</a:t>
            </a:fld>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6335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1375</TotalTime>
  <Words>1898</Words>
  <Application>Microsoft Office PowerPoint</Application>
  <PresentationFormat>Widescreen</PresentationFormat>
  <Paragraphs>210</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Schoolbook</vt:lpstr>
      <vt:lpstr>Times New Roman</vt:lpstr>
      <vt:lpstr>Calibri Light</vt:lpstr>
      <vt:lpstr>Office Theme</vt:lpstr>
      <vt:lpstr>PowerPoint Presentation</vt:lpstr>
      <vt:lpstr>CONTENT</vt:lpstr>
      <vt:lpstr>ABSTRACT </vt:lpstr>
      <vt:lpstr>OBJECTIVE</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ADAVANTAGES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raja kalyanapu</cp:lastModifiedBy>
  <cp:revision>43</cp:revision>
  <dcterms:modified xsi:type="dcterms:W3CDTF">2022-05-08T05:23:47Z</dcterms:modified>
</cp:coreProperties>
</file>