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237" y="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eganography-d2er.onrender.com/" TargetMode="External"/><Relationship Id="rId2" Type="http://schemas.openxmlformats.org/officeDocument/2006/relationships/hyperlink" Target="https://github.com/Raja-Rajeshwari-J/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44012" y="4058588"/>
            <a:ext cx="990397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Raja Rajeshwari J</a:t>
            </a:r>
          </a:p>
          <a:p>
            <a:r>
              <a:rPr lang="en-US" sz="2000" b="1" dirty="0">
                <a:solidFill>
                  <a:schemeClr val="accent1">
                    <a:lumMod val="75000"/>
                  </a:schemeClr>
                </a:solidFill>
                <a:latin typeface="Arial"/>
                <a:cs typeface="Arial"/>
              </a:rPr>
              <a:t>College Name &amp; Department : Chennai Institute of Technology</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				B.E. Electronics and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1387956"/>
            <a:ext cx="11029616" cy="530296"/>
          </a:xfrm>
        </p:spPr>
        <p:txBody>
          <a:bodyPr>
            <a:noAutofit/>
          </a:bodyPr>
          <a:lstStyle/>
          <a:p>
            <a:r>
              <a:rPr lang="en-IN" sz="4000" b="1" dirty="0">
                <a:solidFill>
                  <a:schemeClr val="accent1"/>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980569"/>
            <a:ext cx="11029615" cy="1281517"/>
          </a:xfrm>
        </p:spPr>
        <p:txBody>
          <a:bodyPr>
            <a:normAutofit/>
          </a:bodyPr>
          <a:lstStyle/>
          <a:p>
            <a:r>
              <a:rPr lang="en-IN" sz="2600" dirty="0">
                <a:hlinkClick r:id="rId2"/>
              </a:rPr>
              <a:t>https://github.com/Raja-Rajeshwari-J/steganography.git</a:t>
            </a:r>
            <a:endParaRPr lang="en-IN" sz="2600" dirty="0"/>
          </a:p>
        </p:txBody>
      </p:sp>
      <p:sp>
        <p:nvSpPr>
          <p:cNvPr id="4" name="Title 1">
            <a:extLst>
              <a:ext uri="{FF2B5EF4-FFF2-40B4-BE49-F238E27FC236}">
                <a16:creationId xmlns:a16="http://schemas.microsoft.com/office/drawing/2014/main" id="{AF9E2121-CC07-9821-845B-CE50EF12E774}"/>
              </a:ext>
            </a:extLst>
          </p:cNvPr>
          <p:cNvSpPr txBox="1">
            <a:spLocks/>
          </p:cNvSpPr>
          <p:nvPr/>
        </p:nvSpPr>
        <p:spPr>
          <a:xfrm>
            <a:off x="581193" y="4089400"/>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a:solidFill>
                  <a:schemeClr val="accent1"/>
                </a:solidFill>
                <a:latin typeface="Arial" panose="020B0604020202020204" pitchFamily="34" charset="0"/>
                <a:cs typeface="Arial" panose="020B0604020202020204" pitchFamily="34" charset="0"/>
              </a:rPr>
              <a:t>LIVE DEMO Link</a:t>
            </a:r>
          </a:p>
        </p:txBody>
      </p:sp>
      <p:sp>
        <p:nvSpPr>
          <p:cNvPr id="5" name="Content Placeholder 2">
            <a:extLst>
              <a:ext uri="{FF2B5EF4-FFF2-40B4-BE49-F238E27FC236}">
                <a16:creationId xmlns:a16="http://schemas.microsoft.com/office/drawing/2014/main" id="{93995E64-742D-BAAC-2579-E92105A53BE7}"/>
              </a:ext>
            </a:extLst>
          </p:cNvPr>
          <p:cNvSpPr txBox="1">
            <a:spLocks/>
          </p:cNvSpPr>
          <p:nvPr/>
        </p:nvSpPr>
        <p:spPr>
          <a:xfrm>
            <a:off x="581193" y="4689270"/>
            <a:ext cx="11029615" cy="128151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600" dirty="0">
                <a:hlinkClick r:id="rId3"/>
              </a:rPr>
              <a:t>https://steganography-d2er.onrender.com</a:t>
            </a:r>
            <a:endParaRPr lang="en-IN" sz="26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095293"/>
            <a:ext cx="11029615" cy="5708374"/>
          </a:xfrm>
        </p:spPr>
        <p:txBody>
          <a:bodyPr>
            <a:normAutofit fontScale="25000" lnSpcReduction="20000"/>
          </a:bodyPr>
          <a:lstStyle/>
          <a:p>
            <a:pPr marL="0" indent="0">
              <a:buNone/>
            </a:pPr>
            <a:endParaRPr lang="en-GB" dirty="0"/>
          </a:p>
          <a:p>
            <a:pPr marL="305435" indent="-305435"/>
            <a:r>
              <a:rPr kumimoji="0" lang="en-US" altLang="en-US" sz="8800" b="1" i="0" u="none" strike="noStrike" cap="none" normalizeH="0" baseline="0" dirty="0">
                <a:ln>
                  <a:noFill/>
                </a:ln>
                <a:effectLst/>
              </a:rPr>
              <a:t>Steganography in Live Streams </a:t>
            </a:r>
            <a:r>
              <a:rPr kumimoji="0" lang="en-US" altLang="en-US" sz="8800" i="0" u="none" strike="noStrike" cap="none" normalizeH="0" baseline="0" dirty="0">
                <a:ln>
                  <a:noFill/>
                </a:ln>
                <a:effectLst/>
              </a:rPr>
              <a:t>– Embedding secret messages in real-time audio/video streams for secure and undetectable communication.</a:t>
            </a:r>
          </a:p>
          <a:p>
            <a:pPr marL="305435" indent="-305435"/>
            <a:r>
              <a:rPr kumimoji="0" lang="en-US" altLang="en-US" sz="8800" b="1" i="0" u="none" strike="noStrike" cap="none" normalizeH="0" baseline="0" dirty="0">
                <a:ln>
                  <a:noFill/>
                </a:ln>
                <a:effectLst/>
              </a:rPr>
              <a:t>Advanced Encryption Integration (AES, RSA) </a:t>
            </a:r>
            <a:r>
              <a:rPr kumimoji="0" lang="en-US" altLang="en-US" sz="8800" i="0" u="none" strike="noStrike" cap="none" normalizeH="0" baseline="0" dirty="0">
                <a:ln>
                  <a:noFill/>
                </a:ln>
                <a:effectLst/>
              </a:rPr>
              <a:t>– </a:t>
            </a:r>
            <a:r>
              <a:rPr lang="en-GB" sz="8800" dirty="0"/>
              <a:t>Enhancing security by combining steganography with strong encryption methods.</a:t>
            </a:r>
            <a:endParaRPr kumimoji="0" lang="en-US" altLang="en-US" sz="8800" i="0" u="none" strike="noStrike" cap="none" normalizeH="0" baseline="0" dirty="0">
              <a:ln>
                <a:noFill/>
              </a:ln>
              <a:effectLst/>
            </a:endParaRPr>
          </a:p>
          <a:p>
            <a:pPr marL="305435" indent="-305435"/>
            <a:r>
              <a:rPr kumimoji="0" lang="en-US" altLang="en-US" sz="8800" b="1" i="0" u="none" strike="noStrike" cap="none" normalizeH="0" baseline="0" dirty="0">
                <a:ln>
                  <a:noFill/>
                </a:ln>
                <a:effectLst/>
              </a:rPr>
              <a:t>Multi-Layered Steganography </a:t>
            </a:r>
            <a:r>
              <a:rPr kumimoji="0" lang="en-US" altLang="en-US" sz="8800" i="0" u="none" strike="noStrike" cap="none" normalizeH="0" baseline="0" dirty="0">
                <a:ln>
                  <a:noFill/>
                </a:ln>
                <a:effectLst/>
              </a:rPr>
              <a:t>– </a:t>
            </a:r>
            <a:r>
              <a:rPr lang="en-GB" sz="8800" dirty="0"/>
              <a:t>Distributing hidden data across images, audio, and video to resist detection.</a:t>
            </a:r>
          </a:p>
          <a:p>
            <a:pPr marL="305435" indent="-305435"/>
            <a:r>
              <a:rPr kumimoji="0" lang="en-US" altLang="en-US" sz="8800" b="1" i="0" u="none" strike="noStrike" cap="none" normalizeH="0" baseline="0" dirty="0">
                <a:ln>
                  <a:noFill/>
                </a:ln>
                <a:effectLst/>
              </a:rPr>
              <a:t>Blockchain-Based Verification </a:t>
            </a:r>
            <a:r>
              <a:rPr kumimoji="0" lang="en-US" altLang="en-US" sz="8800" i="0" u="none" strike="noStrike" cap="none" normalizeH="0" baseline="0" dirty="0">
                <a:ln>
                  <a:noFill/>
                </a:ln>
                <a:effectLst/>
              </a:rPr>
              <a:t>– Ensuring message integrity and authenticity using blockchain.</a:t>
            </a:r>
          </a:p>
          <a:p>
            <a:pPr marL="305435" indent="-305435"/>
            <a:r>
              <a:rPr lang="en-GB" sz="8800" b="1" dirty="0"/>
              <a:t>Mobile App Development</a:t>
            </a:r>
            <a:r>
              <a:rPr lang="en-GB" sz="8800" dirty="0"/>
              <a:t> – Creating a dedicated Android &amp; iOS app for on-the-go encryption &amp; decryption.</a:t>
            </a:r>
          </a:p>
          <a:p>
            <a:pPr marL="305435" indent="-305435"/>
            <a:r>
              <a:rPr kumimoji="0" lang="en-US" altLang="en-US" sz="8800" b="1" i="0" u="none" strike="noStrike" cap="none" normalizeH="0" baseline="0" dirty="0">
                <a:ln>
                  <a:noFill/>
                </a:ln>
                <a:effectLst/>
              </a:rPr>
              <a:t>Cross-Platform Compatibility </a:t>
            </a:r>
            <a:r>
              <a:rPr kumimoji="0" lang="en-US" altLang="en-US" sz="8800" i="0" u="none" strike="noStrike" cap="none" normalizeH="0" baseline="0" dirty="0">
                <a:ln>
                  <a:noFill/>
                </a:ln>
                <a:effectLst/>
              </a:rPr>
              <a:t>– </a:t>
            </a:r>
            <a:r>
              <a:rPr lang="en-GB" sz="8800" dirty="0"/>
              <a:t>Expanding support to Mac, Linux, and mobile devices for wider accessibility.</a:t>
            </a:r>
            <a:endParaRPr kumimoji="0" lang="en-US" altLang="en-US" sz="8800" i="0" u="none" strike="noStrike" cap="none" normalizeH="0" baseline="0" dirty="0">
              <a:ln>
                <a:noFill/>
              </a:ln>
              <a:effectLst/>
            </a:endParaRPr>
          </a:p>
          <a:p>
            <a:pPr marL="305435" indent="-305435"/>
            <a:r>
              <a:rPr lang="en-GB" sz="8800" b="1" dirty="0"/>
              <a:t>Enhancing Performance for Larger Files</a:t>
            </a:r>
            <a:r>
              <a:rPr lang="en-GB" sz="8800" dirty="0"/>
              <a:t> – Enhancing speed and efficiency for processing larger files securely.</a:t>
            </a:r>
            <a:endParaRPr lang="en-US" sz="8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4" y="1482520"/>
            <a:ext cx="10953582" cy="4673324"/>
          </a:xfrm>
        </p:spPr>
        <p:txBody>
          <a:bodyPr>
            <a:normAutofit/>
          </a:bodyPr>
          <a:lstStyle/>
          <a:p>
            <a:pPr marL="0" indent="0" algn="just">
              <a:buNone/>
            </a:pPr>
            <a:r>
              <a:rPr lang="en-GB" sz="3200" dirty="0"/>
              <a:t>		In today's digital world, sensitive information is often transmitted online, making it vulnerable to interception, hacking, and unauthorized access. Traditional encryption methods can raise suspicion, as encrypted messages stand out. Cybercriminals can exploit unsecured communication channels, leading to data breaches and privacy violations. There is a need for a covert method to securely transmit confidential information without drawing attention.</a:t>
            </a: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71373"/>
            <a:ext cx="11613485" cy="5200650"/>
          </a:xfrm>
        </p:spPr>
        <p:txBody>
          <a:bodyPr vert="horz" lIns="91440" tIns="45720" rIns="91440" bIns="45720" rtlCol="0" anchor="ctr">
            <a:noAutofit/>
          </a:bodyPr>
          <a:lstStyle/>
          <a:p>
            <a:r>
              <a:rPr lang="en-IN" sz="2200" b="1" dirty="0"/>
              <a:t>PROGRAMMING LANGUAGE &amp; FRAMEWORK</a:t>
            </a:r>
          </a:p>
          <a:p>
            <a:pPr lvl="2">
              <a:buFont typeface="Arial" panose="020B0604020202020204" pitchFamily="34" charset="0"/>
              <a:buChar char="•"/>
            </a:pPr>
            <a:r>
              <a:rPr lang="en-IN" sz="1800" b="1" dirty="0"/>
              <a:t>Python</a:t>
            </a:r>
            <a:r>
              <a:rPr lang="en-IN" sz="1800" dirty="0"/>
              <a:t> – Core implementation of steganography</a:t>
            </a:r>
          </a:p>
          <a:p>
            <a:pPr lvl="2">
              <a:buFont typeface="Arial" panose="020B0604020202020204" pitchFamily="34" charset="0"/>
              <a:buChar char="•"/>
            </a:pPr>
            <a:r>
              <a:rPr lang="en-IN" sz="1800" b="1" dirty="0"/>
              <a:t>Flask</a:t>
            </a:r>
            <a:r>
              <a:rPr lang="en-IN" sz="1800" dirty="0"/>
              <a:t> – Backend framework for web-based encryption and decryption</a:t>
            </a:r>
          </a:p>
          <a:p>
            <a:pPr lvl="2">
              <a:buFont typeface="Arial" panose="020B0604020202020204" pitchFamily="34" charset="0"/>
              <a:buChar char="•"/>
            </a:pPr>
            <a:r>
              <a:rPr lang="en-IN" sz="1800" b="1" dirty="0"/>
              <a:t>HTML/CSS/JavaScript </a:t>
            </a:r>
            <a:r>
              <a:rPr lang="en-IN" sz="1800" dirty="0"/>
              <a:t>– Frontend for user interface and interaction</a:t>
            </a:r>
          </a:p>
          <a:p>
            <a:r>
              <a:rPr lang="en-IN" sz="2200" b="1" dirty="0"/>
              <a:t>LIBRARIES USED</a:t>
            </a:r>
          </a:p>
          <a:p>
            <a:pPr lvl="2">
              <a:buFont typeface="Arial" panose="020B0604020202020204" pitchFamily="34" charset="0"/>
              <a:buChar char="•"/>
            </a:pPr>
            <a:r>
              <a:rPr lang="en-IN" sz="1800" b="1" dirty="0"/>
              <a:t>OpenCV</a:t>
            </a:r>
            <a:r>
              <a:rPr lang="en-IN" sz="1800" dirty="0"/>
              <a:t> – Image processing for encoding and decoding messages</a:t>
            </a:r>
          </a:p>
          <a:p>
            <a:pPr lvl="2">
              <a:buFont typeface="Arial" panose="020B0604020202020204" pitchFamily="34" charset="0"/>
              <a:buChar char="•"/>
            </a:pPr>
            <a:r>
              <a:rPr lang="en-IN" sz="1800" b="1" dirty="0"/>
              <a:t>NumPy</a:t>
            </a:r>
            <a:r>
              <a:rPr lang="en-IN" sz="1800" dirty="0"/>
              <a:t> – Efficient pixel manipulation and binary conversion</a:t>
            </a:r>
          </a:p>
          <a:p>
            <a:pPr lvl="2">
              <a:buFont typeface="Arial" panose="020B0604020202020204" pitchFamily="34" charset="0"/>
              <a:buChar char="•"/>
            </a:pPr>
            <a:r>
              <a:rPr lang="en-IN" sz="1800" b="1" dirty="0"/>
              <a:t>io</a:t>
            </a:r>
            <a:r>
              <a:rPr lang="en-IN" sz="1800" dirty="0"/>
              <a:t> – Handling in-memory file operations</a:t>
            </a:r>
          </a:p>
          <a:p>
            <a:pPr lvl="2">
              <a:buFont typeface="Arial" panose="020B0604020202020204" pitchFamily="34" charset="0"/>
              <a:buChar char="•"/>
            </a:pPr>
            <a:r>
              <a:rPr lang="en-IN" sz="1800" b="1" dirty="0"/>
              <a:t>Flask (Request, Response, </a:t>
            </a:r>
            <a:r>
              <a:rPr lang="en-IN" sz="1800" b="1" dirty="0" err="1"/>
              <a:t>jsonify</a:t>
            </a:r>
            <a:r>
              <a:rPr lang="en-IN" sz="1800" b="1" dirty="0"/>
              <a:t>, </a:t>
            </a:r>
            <a:r>
              <a:rPr lang="en-IN" sz="1800" b="1" dirty="0" err="1"/>
              <a:t>send_file</a:t>
            </a:r>
            <a:r>
              <a:rPr lang="en-IN" sz="1800" b="1" dirty="0"/>
              <a:t>)</a:t>
            </a:r>
            <a:r>
              <a:rPr lang="en-IN" sz="1800" dirty="0"/>
              <a:t> – API handling and data transmission</a:t>
            </a:r>
          </a:p>
          <a:p>
            <a:r>
              <a:rPr lang="en-IN" sz="2200" b="1" dirty="0"/>
              <a:t>PLATFORMS &amp; HOSTING</a:t>
            </a:r>
          </a:p>
          <a:p>
            <a:pPr lvl="2">
              <a:buFont typeface="Arial" panose="020B0604020202020204" pitchFamily="34" charset="0"/>
              <a:buChar char="•"/>
            </a:pPr>
            <a:r>
              <a:rPr lang="en-IN" sz="1800" b="1" dirty="0"/>
              <a:t>Render</a:t>
            </a:r>
            <a:r>
              <a:rPr lang="en-IN" sz="1800" dirty="0"/>
              <a:t> – Cloud hosting for deploying the web application</a:t>
            </a:r>
          </a:p>
          <a:p>
            <a:pPr lvl="2">
              <a:buFont typeface="Arial" panose="020B0604020202020204" pitchFamily="34" charset="0"/>
              <a:buChar char="•"/>
            </a:pPr>
            <a:r>
              <a:rPr lang="en-IN" sz="1800" b="1" dirty="0"/>
              <a:t>GitHub</a:t>
            </a:r>
            <a:r>
              <a:rPr lang="en-IN" sz="1800" dirty="0"/>
              <a:t> – Version control and code management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91614"/>
            <a:ext cx="11029615" cy="4673324"/>
          </a:xfrm>
        </p:spPr>
        <p:txBody>
          <a:bodyPr>
            <a:normAutofit/>
          </a:bodyPr>
          <a:lstStyle/>
          <a:p>
            <a:pPr marL="0" indent="0">
              <a:buNone/>
            </a:pPr>
            <a:r>
              <a:rPr lang="en-IN" sz="2600" b="1" dirty="0"/>
              <a:t>Unique Features</a:t>
            </a:r>
          </a:p>
          <a:p>
            <a:r>
              <a:rPr lang="en-IN" sz="2000" b="1" dirty="0"/>
              <a:t>User-Friendly GUI</a:t>
            </a:r>
            <a:r>
              <a:rPr lang="en-IN" sz="2000" dirty="0"/>
              <a:t> – Allows easy text embedding and extraction from images through a simple interface.</a:t>
            </a:r>
          </a:p>
          <a:p>
            <a:r>
              <a:rPr lang="en-IN" sz="2000" b="1" dirty="0"/>
              <a:t>Password Protection</a:t>
            </a:r>
            <a:r>
              <a:rPr lang="en-IN" sz="2000" dirty="0"/>
              <a:t> – Messages can be encrypted with a password for enhanced security.</a:t>
            </a:r>
          </a:p>
          <a:p>
            <a:r>
              <a:rPr lang="en-IN" sz="2000" b="1" dirty="0"/>
              <a:t>Real-Time Processing</a:t>
            </a:r>
            <a:r>
              <a:rPr lang="en-IN" sz="2000" dirty="0"/>
              <a:t> – Quick encoding and decoding with efficient algorithms.</a:t>
            </a:r>
          </a:p>
          <a:p>
            <a:r>
              <a:rPr lang="en-IN" sz="2000" b="1" dirty="0"/>
              <a:t>Multi-File Support</a:t>
            </a:r>
            <a:r>
              <a:rPr lang="en-IN" sz="2000" dirty="0"/>
              <a:t> – Supports multiple image formats (JPG, PNG, etc.). </a:t>
            </a:r>
          </a:p>
          <a:p>
            <a:r>
              <a:rPr lang="en-IN" sz="2000" b="1" dirty="0"/>
              <a:t>Secure Handling</a:t>
            </a:r>
            <a:r>
              <a:rPr lang="en-IN" sz="2000" dirty="0"/>
              <a:t> – Uploaded images are not stored on the server, ensuring privacy and security.</a:t>
            </a:r>
          </a:p>
          <a:p>
            <a:r>
              <a:rPr lang="en-IN" sz="2000" b="1" dirty="0"/>
              <a:t>Responsive Design</a:t>
            </a:r>
            <a:r>
              <a:rPr lang="en-IN" sz="2000" dirty="0"/>
              <a:t> – The website is mobile-friendly and adapts to different screen sizes for a seamless user experience.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482520"/>
            <a:ext cx="11029615" cy="4673324"/>
          </a:xfrm>
        </p:spPr>
        <p:txBody>
          <a:bodyPr/>
          <a:lstStyle/>
          <a:p>
            <a:r>
              <a:rPr kumimoji="0" lang="en-US" altLang="en-US" sz="2000" b="1" i="0" u="none" strike="noStrike" cap="none" normalizeH="0" baseline="0" dirty="0">
                <a:ln>
                  <a:noFill/>
                </a:ln>
                <a:effectLst/>
                <a:latin typeface="Arial" panose="020B0604020202020204" pitchFamily="34" charset="0"/>
              </a:rPr>
              <a:t>Journalists &amp; Whistleblowers:</a:t>
            </a:r>
            <a:r>
              <a:rPr kumimoji="0" lang="en-US" altLang="en-US" sz="2000" b="0" i="0" u="none" strike="noStrike" cap="none" normalizeH="0" baseline="0" dirty="0">
                <a:ln>
                  <a:noFill/>
                </a:ln>
                <a:effectLst/>
                <a:latin typeface="Arial" panose="020B0604020202020204" pitchFamily="34" charset="0"/>
              </a:rPr>
              <a:t> Communicating securely without raising suspicion.</a:t>
            </a:r>
          </a:p>
          <a:p>
            <a:r>
              <a:rPr kumimoji="0" lang="en-US" altLang="en-US" sz="2000" b="1" i="0" u="none" strike="noStrike" cap="none" normalizeH="0" baseline="0" dirty="0">
                <a:ln>
                  <a:noFill/>
                </a:ln>
                <a:effectLst/>
                <a:latin typeface="Arial" panose="020B0604020202020204" pitchFamily="34" charset="0"/>
              </a:rPr>
              <a:t>Data Security Professionals:</a:t>
            </a:r>
            <a:r>
              <a:rPr kumimoji="0" lang="en-US" altLang="en-US" sz="2000" b="0" i="0" u="none" strike="noStrike" cap="none" normalizeH="0" baseline="0" dirty="0">
                <a:ln>
                  <a:noFill/>
                </a:ln>
                <a:effectLst/>
                <a:latin typeface="Arial" panose="020B0604020202020204" pitchFamily="34" charset="0"/>
              </a:rPr>
              <a:t> Testing and improving hidden communication methods.</a:t>
            </a:r>
          </a:p>
          <a:p>
            <a:r>
              <a:rPr kumimoji="0" lang="en-US" altLang="en-US" sz="2000" b="1" i="0" u="none" strike="noStrike" cap="none" normalizeH="0" baseline="0" dirty="0">
                <a:ln>
                  <a:noFill/>
                </a:ln>
                <a:effectLst/>
                <a:latin typeface="Arial" panose="020B0604020202020204" pitchFamily="34" charset="0"/>
              </a:rPr>
              <a:t>Cybersecurity Enthusiasts:</a:t>
            </a:r>
            <a:r>
              <a:rPr kumimoji="0" lang="en-US" altLang="en-US" sz="2000" b="0" i="0" u="none" strike="noStrike" cap="none" normalizeH="0" baseline="0" dirty="0">
                <a:ln>
                  <a:noFill/>
                </a:ln>
                <a:effectLst/>
                <a:latin typeface="Arial" panose="020B0604020202020204" pitchFamily="34" charset="0"/>
              </a:rPr>
              <a:t> Learning about steganography in an interactive way.</a:t>
            </a:r>
          </a:p>
          <a:p>
            <a:r>
              <a:rPr lang="en-US" altLang="en-US" sz="2000" b="1" dirty="0">
                <a:latin typeface="Arial" panose="020B0604020202020204" pitchFamily="34" charset="0"/>
              </a:rPr>
              <a:t>Students &amp; Educators </a:t>
            </a:r>
            <a:r>
              <a:rPr lang="en-US" altLang="en-US" sz="2000" dirty="0">
                <a:latin typeface="Arial" panose="020B0604020202020204" pitchFamily="34" charset="0"/>
              </a:rPr>
              <a:t>– Learning about cybersecurity, cryptography, and steganography through hands-on experience.</a:t>
            </a:r>
            <a:r>
              <a:rPr kumimoji="0" lang="en-US" altLang="en-US" sz="2000" b="0" i="0" u="none" strike="noStrike" cap="none" normalizeH="0" baseline="0" dirty="0">
                <a:ln>
                  <a:noFill/>
                </a:ln>
                <a:effectLst/>
                <a:latin typeface="Arial" panose="020B0604020202020204" pitchFamily="34" charset="0"/>
              </a:rPr>
              <a:t> </a:t>
            </a:r>
          </a:p>
          <a:p>
            <a:r>
              <a:rPr lang="en-US" altLang="en-US" sz="2000" b="1" dirty="0">
                <a:latin typeface="Arial" panose="020B0604020202020204" pitchFamily="34" charset="0"/>
              </a:rPr>
              <a:t>Law Enforcement &amp; Intelligence Agencies </a:t>
            </a:r>
            <a:r>
              <a:rPr lang="en-US" altLang="en-US" sz="2000" dirty="0">
                <a:latin typeface="Arial" panose="020B0604020202020204" pitchFamily="34" charset="0"/>
              </a:rPr>
              <a:t>– Securely transmitting sensitive information without attracting attention.</a:t>
            </a:r>
            <a:endParaRPr kumimoji="0" lang="en-US" altLang="en-US" sz="2000" b="0" i="0" u="none" strike="noStrike" cap="none" normalizeH="0" baseline="0" dirty="0">
              <a:ln>
                <a:noFill/>
              </a:ln>
              <a:effectLst/>
              <a:latin typeface="Arial" panose="020B0604020202020204" pitchFamily="34" charset="0"/>
            </a:endParaRPr>
          </a:p>
          <a:p>
            <a:r>
              <a:rPr lang="en-GB" sz="2000" b="1" dirty="0">
                <a:latin typeface="Arial" panose="020B0604020202020204" pitchFamily="34" charset="0"/>
                <a:cs typeface="Arial" panose="020B0604020202020204" pitchFamily="34" charset="0"/>
              </a:rPr>
              <a:t>Corporate Professionals</a:t>
            </a:r>
            <a:r>
              <a:rPr lang="en-GB" sz="2000" dirty="0">
                <a:latin typeface="Arial" panose="020B0604020202020204" pitchFamily="34" charset="0"/>
                <a:cs typeface="Arial" panose="020B0604020202020204" pitchFamily="34" charset="0"/>
              </a:rPr>
              <a:t> – Protecting confidential business communications or intellectual property.</a:t>
            </a:r>
          </a:p>
          <a:p>
            <a:r>
              <a:rPr kumimoji="0" lang="en-US" altLang="en-US" sz="2000" b="1" i="0" u="none" strike="noStrike" cap="none" normalizeH="0" baseline="0" dirty="0">
                <a:ln>
                  <a:noFill/>
                </a:ln>
                <a:effectLst/>
                <a:latin typeface="Arial" panose="020B0604020202020204" pitchFamily="34" charset="0"/>
              </a:rPr>
              <a:t>General Users:</a:t>
            </a:r>
            <a:r>
              <a:rPr kumimoji="0" lang="en-US" altLang="en-US" sz="2000" b="0" i="0" u="none" strike="noStrike" cap="none" normalizeH="0" baseline="0" dirty="0">
                <a:ln>
                  <a:noFill/>
                </a:ln>
                <a:effectLst/>
                <a:latin typeface="Arial" panose="020B0604020202020204" pitchFamily="34" charset="0"/>
              </a:rPr>
              <a:t> Sending hidden messages in images for privacy or fun.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dirty="0">
                <a:solidFill>
                  <a:schemeClr val="accent1"/>
                </a:solidFill>
              </a:rPr>
              <a:t>Results</a:t>
            </a:r>
          </a:p>
        </p:txBody>
      </p:sp>
      <p:pic>
        <p:nvPicPr>
          <p:cNvPr id="5" name="Content Placeholder 4">
            <a:extLst>
              <a:ext uri="{FF2B5EF4-FFF2-40B4-BE49-F238E27FC236}">
                <a16:creationId xmlns:a16="http://schemas.microsoft.com/office/drawing/2014/main" id="{E57209EB-233C-9C89-DA91-C3F4DCE2FF7C}"/>
              </a:ext>
            </a:extLst>
          </p:cNvPr>
          <p:cNvPicPr>
            <a:picLocks noGrp="1" noChangeAspect="1"/>
          </p:cNvPicPr>
          <p:nvPr>
            <p:ph idx="1"/>
          </p:nvPr>
        </p:nvPicPr>
        <p:blipFill>
          <a:blip r:embed="rId2"/>
          <a:stretch>
            <a:fillRect/>
          </a:stretch>
        </p:blipFill>
        <p:spPr>
          <a:xfrm>
            <a:off x="581192" y="1187621"/>
            <a:ext cx="3300246" cy="5217507"/>
          </a:xfrm>
        </p:spPr>
      </p:pic>
      <p:pic>
        <p:nvPicPr>
          <p:cNvPr id="7" name="Picture 6">
            <a:extLst>
              <a:ext uri="{FF2B5EF4-FFF2-40B4-BE49-F238E27FC236}">
                <a16:creationId xmlns:a16="http://schemas.microsoft.com/office/drawing/2014/main" id="{E019D8B7-9AFD-A520-98A9-8B8BD5858B29}"/>
              </a:ext>
            </a:extLst>
          </p:cNvPr>
          <p:cNvPicPr>
            <a:picLocks noChangeAspect="1"/>
          </p:cNvPicPr>
          <p:nvPr/>
        </p:nvPicPr>
        <p:blipFill>
          <a:blip r:embed="rId3"/>
          <a:stretch>
            <a:fillRect/>
          </a:stretch>
        </p:blipFill>
        <p:spPr>
          <a:xfrm>
            <a:off x="4484381" y="1187621"/>
            <a:ext cx="3223238" cy="5223116"/>
          </a:xfrm>
          <a:prstGeom prst="rect">
            <a:avLst/>
          </a:prstGeom>
        </p:spPr>
      </p:pic>
      <p:pic>
        <p:nvPicPr>
          <p:cNvPr id="9" name="Picture 8">
            <a:extLst>
              <a:ext uri="{FF2B5EF4-FFF2-40B4-BE49-F238E27FC236}">
                <a16:creationId xmlns:a16="http://schemas.microsoft.com/office/drawing/2014/main" id="{0908FA43-B7AC-0838-CBE3-A3BFC4384E5A}"/>
              </a:ext>
            </a:extLst>
          </p:cNvPr>
          <p:cNvPicPr>
            <a:picLocks noChangeAspect="1"/>
          </p:cNvPicPr>
          <p:nvPr/>
        </p:nvPicPr>
        <p:blipFill>
          <a:blip r:embed="rId4"/>
          <a:stretch>
            <a:fillRect/>
          </a:stretch>
        </p:blipFill>
        <p:spPr>
          <a:xfrm>
            <a:off x="8387570" y="1187621"/>
            <a:ext cx="3223238" cy="5217667"/>
          </a:xfrm>
          <a:prstGeom prst="rect">
            <a:avLst/>
          </a:prstGeom>
        </p:spPr>
      </p:pic>
      <p:sp>
        <p:nvSpPr>
          <p:cNvPr id="10" name="TextBox 9">
            <a:extLst>
              <a:ext uri="{FF2B5EF4-FFF2-40B4-BE49-F238E27FC236}">
                <a16:creationId xmlns:a16="http://schemas.microsoft.com/office/drawing/2014/main" id="{F962B365-87FB-F09C-9C9E-6C02A6801E81}"/>
              </a:ext>
            </a:extLst>
          </p:cNvPr>
          <p:cNvSpPr txBox="1"/>
          <p:nvPr/>
        </p:nvSpPr>
        <p:spPr>
          <a:xfrm>
            <a:off x="1081087" y="6405128"/>
            <a:ext cx="7562852" cy="323165"/>
          </a:xfrm>
          <a:prstGeom prst="rect">
            <a:avLst/>
          </a:prstGeom>
          <a:noFill/>
        </p:spPr>
        <p:txBody>
          <a:bodyPr wrap="square" rtlCol="0">
            <a:spAutoFit/>
          </a:bodyPr>
          <a:lstStyle/>
          <a:p>
            <a:r>
              <a:rPr lang="en-GB" sz="1500" b="1" dirty="0"/>
              <a:t>Successful Encryption                             Decryption without password (when required)</a:t>
            </a:r>
            <a:endParaRPr lang="en-IN" sz="1500" b="1" dirty="0"/>
          </a:p>
        </p:txBody>
      </p:sp>
      <p:sp>
        <p:nvSpPr>
          <p:cNvPr id="11" name="TextBox 10">
            <a:extLst>
              <a:ext uri="{FF2B5EF4-FFF2-40B4-BE49-F238E27FC236}">
                <a16:creationId xmlns:a16="http://schemas.microsoft.com/office/drawing/2014/main" id="{2F05674E-DA67-1BF5-9DF0-05E3A8B371EB}"/>
              </a:ext>
            </a:extLst>
          </p:cNvPr>
          <p:cNvSpPr txBox="1"/>
          <p:nvPr/>
        </p:nvSpPr>
        <p:spPr>
          <a:xfrm>
            <a:off x="9041924" y="805721"/>
            <a:ext cx="2045175" cy="323165"/>
          </a:xfrm>
          <a:prstGeom prst="rect">
            <a:avLst/>
          </a:prstGeom>
          <a:noFill/>
        </p:spPr>
        <p:txBody>
          <a:bodyPr wrap="square" rtlCol="0">
            <a:spAutoFit/>
          </a:bodyPr>
          <a:lstStyle/>
          <a:p>
            <a:r>
              <a:rPr lang="en-GB" sz="1500" b="1" dirty="0"/>
              <a:t>Successful Decryption</a:t>
            </a:r>
            <a:endParaRPr lang="en-IN" sz="1500" b="1"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40ECE-1019-54D1-ABBF-30BB3C34AB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7D8B5B-78F6-5F62-E57E-07D9326EABEA}"/>
              </a:ext>
            </a:extLst>
          </p:cNvPr>
          <p:cNvSpPr>
            <a:spLocks noGrp="1"/>
          </p:cNvSpPr>
          <p:nvPr>
            <p:ph type="title"/>
          </p:nvPr>
        </p:nvSpPr>
        <p:spPr/>
        <p:txBody>
          <a:bodyPr>
            <a:noAutofit/>
          </a:bodyPr>
          <a:lstStyle/>
          <a:p>
            <a:r>
              <a:rPr lang="en-IN" sz="4000" dirty="0">
                <a:solidFill>
                  <a:schemeClr val="accent1"/>
                </a:solidFill>
              </a:rPr>
              <a:t>Results</a:t>
            </a:r>
          </a:p>
        </p:txBody>
      </p:sp>
      <p:sp>
        <p:nvSpPr>
          <p:cNvPr id="10" name="TextBox 9">
            <a:extLst>
              <a:ext uri="{FF2B5EF4-FFF2-40B4-BE49-F238E27FC236}">
                <a16:creationId xmlns:a16="http://schemas.microsoft.com/office/drawing/2014/main" id="{15AD8A91-516B-BAF4-A0F6-4E721E7676A9}"/>
              </a:ext>
            </a:extLst>
          </p:cNvPr>
          <p:cNvSpPr txBox="1"/>
          <p:nvPr/>
        </p:nvSpPr>
        <p:spPr>
          <a:xfrm>
            <a:off x="2824755" y="5934466"/>
            <a:ext cx="2701763" cy="323165"/>
          </a:xfrm>
          <a:prstGeom prst="rect">
            <a:avLst/>
          </a:prstGeom>
          <a:noFill/>
        </p:spPr>
        <p:txBody>
          <a:bodyPr wrap="square" rtlCol="0">
            <a:spAutoFit/>
          </a:bodyPr>
          <a:lstStyle/>
          <a:p>
            <a:r>
              <a:rPr lang="en-GB" sz="1500" b="1" dirty="0"/>
              <a:t>Responsive User Interface (UI)</a:t>
            </a:r>
            <a:endParaRPr lang="en-IN" sz="1500" b="1" dirty="0"/>
          </a:p>
        </p:txBody>
      </p:sp>
      <p:pic>
        <p:nvPicPr>
          <p:cNvPr id="8" name="Picture 7">
            <a:extLst>
              <a:ext uri="{FF2B5EF4-FFF2-40B4-BE49-F238E27FC236}">
                <a16:creationId xmlns:a16="http://schemas.microsoft.com/office/drawing/2014/main" id="{23EF8EDD-E2F9-570F-7766-B2345DDC7EBF}"/>
              </a:ext>
            </a:extLst>
          </p:cNvPr>
          <p:cNvPicPr>
            <a:picLocks noChangeAspect="1"/>
          </p:cNvPicPr>
          <p:nvPr/>
        </p:nvPicPr>
        <p:blipFill>
          <a:blip r:embed="rId2"/>
          <a:stretch>
            <a:fillRect/>
          </a:stretch>
        </p:blipFill>
        <p:spPr>
          <a:xfrm>
            <a:off x="526764" y="1317932"/>
            <a:ext cx="7297747" cy="4554817"/>
          </a:xfrm>
          <a:prstGeom prst="rect">
            <a:avLst/>
          </a:prstGeom>
        </p:spPr>
      </p:pic>
      <p:sp>
        <p:nvSpPr>
          <p:cNvPr id="16" name="TextBox 15">
            <a:extLst>
              <a:ext uri="{FF2B5EF4-FFF2-40B4-BE49-F238E27FC236}">
                <a16:creationId xmlns:a16="http://schemas.microsoft.com/office/drawing/2014/main" id="{2C7C3C93-FDCD-CCDC-7D3D-523C423A0850}"/>
              </a:ext>
            </a:extLst>
          </p:cNvPr>
          <p:cNvSpPr txBox="1"/>
          <p:nvPr/>
        </p:nvSpPr>
        <p:spPr>
          <a:xfrm>
            <a:off x="7894677" y="5934466"/>
            <a:ext cx="4074150" cy="553998"/>
          </a:xfrm>
          <a:prstGeom prst="rect">
            <a:avLst/>
          </a:prstGeom>
          <a:noFill/>
        </p:spPr>
        <p:txBody>
          <a:bodyPr wrap="square" rtlCol="0">
            <a:spAutoFit/>
          </a:bodyPr>
          <a:lstStyle/>
          <a:p>
            <a:pPr algn="ctr"/>
            <a:r>
              <a:rPr lang="en-GB" sz="1500" b="1" dirty="0"/>
              <a:t>Image after Encryption (Image-HD_encrypted.png)</a:t>
            </a:r>
            <a:endParaRPr lang="en-IN" sz="1500" b="1" dirty="0"/>
          </a:p>
        </p:txBody>
      </p:sp>
      <p:sp>
        <p:nvSpPr>
          <p:cNvPr id="17" name="TextBox 16">
            <a:extLst>
              <a:ext uri="{FF2B5EF4-FFF2-40B4-BE49-F238E27FC236}">
                <a16:creationId xmlns:a16="http://schemas.microsoft.com/office/drawing/2014/main" id="{0C541DAF-3C8F-BD45-83B2-BAA19892C575}"/>
              </a:ext>
            </a:extLst>
          </p:cNvPr>
          <p:cNvSpPr txBox="1"/>
          <p:nvPr/>
        </p:nvSpPr>
        <p:spPr>
          <a:xfrm>
            <a:off x="7894677" y="933049"/>
            <a:ext cx="3813093" cy="323165"/>
          </a:xfrm>
          <a:prstGeom prst="rect">
            <a:avLst/>
          </a:prstGeom>
          <a:noFill/>
        </p:spPr>
        <p:txBody>
          <a:bodyPr wrap="square" rtlCol="0">
            <a:spAutoFit/>
          </a:bodyPr>
          <a:lstStyle/>
          <a:p>
            <a:pPr algn="ctr"/>
            <a:r>
              <a:rPr lang="en-GB" sz="1500" b="1" dirty="0"/>
              <a:t>Image before Encryption (Image-HD.jpg)</a:t>
            </a:r>
            <a:endParaRPr lang="en-IN" sz="1500" b="1" dirty="0"/>
          </a:p>
        </p:txBody>
      </p:sp>
      <p:pic>
        <p:nvPicPr>
          <p:cNvPr id="19" name="Picture 18">
            <a:extLst>
              <a:ext uri="{FF2B5EF4-FFF2-40B4-BE49-F238E27FC236}">
                <a16:creationId xmlns:a16="http://schemas.microsoft.com/office/drawing/2014/main" id="{29BE7279-36C8-5B8C-38ED-1ED9A6EE0781}"/>
              </a:ext>
            </a:extLst>
          </p:cNvPr>
          <p:cNvPicPr>
            <a:picLocks noChangeAspect="1"/>
          </p:cNvPicPr>
          <p:nvPr/>
        </p:nvPicPr>
        <p:blipFill>
          <a:blip r:embed="rId3"/>
          <a:stretch>
            <a:fillRect/>
          </a:stretch>
        </p:blipFill>
        <p:spPr>
          <a:xfrm>
            <a:off x="7991642" y="1317932"/>
            <a:ext cx="3619167" cy="2261979"/>
          </a:xfrm>
          <a:prstGeom prst="rect">
            <a:avLst/>
          </a:prstGeom>
        </p:spPr>
      </p:pic>
      <p:pic>
        <p:nvPicPr>
          <p:cNvPr id="21" name="Picture 20">
            <a:extLst>
              <a:ext uri="{FF2B5EF4-FFF2-40B4-BE49-F238E27FC236}">
                <a16:creationId xmlns:a16="http://schemas.microsoft.com/office/drawing/2014/main" id="{C40F9131-885C-D013-FB3D-CA62FC260FB5}"/>
              </a:ext>
            </a:extLst>
          </p:cNvPr>
          <p:cNvPicPr>
            <a:picLocks noChangeAspect="1"/>
          </p:cNvPicPr>
          <p:nvPr/>
        </p:nvPicPr>
        <p:blipFill>
          <a:blip r:embed="rId4"/>
          <a:stretch>
            <a:fillRect/>
          </a:stretch>
        </p:blipFill>
        <p:spPr>
          <a:xfrm>
            <a:off x="7991642" y="3610769"/>
            <a:ext cx="3619166" cy="2261979"/>
          </a:xfrm>
          <a:prstGeom prst="rect">
            <a:avLst/>
          </a:prstGeom>
        </p:spPr>
      </p:pic>
    </p:spTree>
    <p:extLst>
      <p:ext uri="{BB962C8B-B14F-4D97-AF65-F5344CB8AC3E}">
        <p14:creationId xmlns:p14="http://schemas.microsoft.com/office/powerpoint/2010/main" val="2445694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82520"/>
            <a:ext cx="11029615" cy="4673324"/>
          </a:xfrm>
        </p:spPr>
        <p:txBody>
          <a:bodyPr>
            <a:noAutofit/>
          </a:bodyPr>
          <a:lstStyle/>
          <a:p>
            <a:pPr marL="0" indent="0" algn="just">
              <a:buNone/>
            </a:pPr>
            <a:r>
              <a:rPr lang="en-GB" sz="2600" dirty="0"/>
              <a:t>		This steganography project successfully addresses the challenge of securely hiding and transmitting sensitive information within images. By leveraging LSB-based encoding, password protection, and a user-friendly web interface, it ensures confidentiality while maintaining image integrity. The  real-time encryption and decryption process enhances usability, making it accessible for both security-conscious users and general audiences. With the added security of not storing uploaded images on the server, the system prioritizes privacy. This project demonstrates the practical application of steganography in modern digital communication, paving the way for further enhancements in secure messaging.</a:t>
            </a:r>
            <a:endParaRPr lang="en-IN" sz="26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139</TotalTime>
  <Words>691</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Balaji Jawaharlal</cp:lastModifiedBy>
  <cp:revision>29</cp:revision>
  <dcterms:created xsi:type="dcterms:W3CDTF">2021-05-26T16:50:10Z</dcterms:created>
  <dcterms:modified xsi:type="dcterms:W3CDTF">2025-02-24T08:51:59Z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