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74" r:id="rId4"/>
    <p:sldId id="261" r:id="rId5"/>
    <p:sldId id="275" r:id="rId6"/>
    <p:sldId id="277" r:id="rId7"/>
    <p:sldId id="276" r:id="rId8"/>
    <p:sldId id="278" r:id="rId9"/>
    <p:sldId id="271" r:id="rId10"/>
    <p:sldId id="272" r:id="rId11"/>
    <p:sldId id="280" r:id="rId12"/>
    <p:sldId id="273" r:id="rId13"/>
    <p:sldId id="279" r:id="rId14"/>
    <p:sldId id="28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2D169C-16D1-4449-9786-CF09F9486705}" type="datetimeFigureOut">
              <a:rPr lang="en-US" smtClean="0"/>
              <a:pPr/>
              <a:t>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448D0-F17A-4A8D-95F0-EA4C0BA9D6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6448D0-F17A-4A8D-95F0-EA4C0BA9D60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9785" y="4956050"/>
            <a:ext cx="7772400" cy="859205"/>
          </a:xfrm>
        </p:spPr>
        <p:txBody>
          <a:bodyPr>
            <a:normAutofit/>
          </a:bodyPr>
          <a:lstStyle>
            <a:lvl1pPr algn="r">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446940" y="5719575"/>
            <a:ext cx="6400800" cy="835455"/>
          </a:xfrm>
        </p:spPr>
        <p:txBody>
          <a:bodyPr>
            <a:normAutofit/>
          </a:bodyPr>
          <a:lstStyle>
            <a:lvl1pPr marL="0" indent="0" algn="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2E4C34-7822-46FA-A31B-E0CAF81B2792}"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1D9E3-A80B-421C-8716-5D4243F08360}"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E4C34-7822-46FA-A31B-E0CAF81B2792}"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1D9E3-A80B-421C-8716-5D4243F08360}"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E4C34-7822-46FA-A31B-E0CAF81B2792}"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1D9E3-A80B-421C-8716-5D4243F08360}"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E4C34-7822-46FA-A31B-E0CAF81B2792}"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1D9E3-A80B-421C-8716-5D4243F08360}" type="slidenum">
              <a:rPr lang="en-US" smtClean="0"/>
              <a:pPr/>
              <a:t>‹#›</a:t>
            </a:fld>
            <a:endParaRPr lang="en-US"/>
          </a:p>
        </p:txBody>
      </p:sp>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solidFill>
                  <a:srgbClr val="D4890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2E4C34-7822-46FA-A31B-E0CAF81B2792}"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1D9E3-A80B-421C-8716-5D4243F08360}"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0604" y="274638"/>
            <a:ext cx="7016195" cy="1143000"/>
          </a:xfrm>
        </p:spPr>
        <p:txBody>
          <a:bodyPr>
            <a:normAutofit/>
          </a:bodyPr>
          <a:lstStyle>
            <a:lvl1pPr algn="l">
              <a:defRPr sz="3600">
                <a:solidFill>
                  <a:srgbClr val="D4890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670604" y="1443836"/>
            <a:ext cx="7016195" cy="4275740"/>
          </a:xfrm>
        </p:spPr>
        <p:txBody>
          <a:bodyPr/>
          <a:lstStyle>
            <a:lvl1pPr>
              <a:defRPr sz="28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2E4C34-7822-46FA-A31B-E0CAF81B2792}"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1D9E3-A80B-421C-8716-5D4243F08360}"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E4C34-7822-46FA-A31B-E0CAF81B2792}"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1D9E3-A80B-421C-8716-5D4243F08360}"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2E4C34-7822-46FA-A31B-E0CAF81B2792}"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1D9E3-A80B-421C-8716-5D4243F08360}"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solidFill>
                  <a:srgbClr val="D4890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44383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73697"/>
            <a:ext cx="4040188" cy="379858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44383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73697"/>
            <a:ext cx="4041775" cy="379858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2E4C34-7822-46FA-A31B-E0CAF81B2792}" type="datetimeFigureOut">
              <a:rPr lang="en-US" smtClean="0"/>
              <a:pPr/>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1D9E3-A80B-421C-8716-5D4243F08360}"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2E4C34-7822-46FA-A31B-E0CAF81B2792}" type="datetimeFigureOut">
              <a:rPr lang="en-US" smtClean="0"/>
              <a:pPr/>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1D9E3-A80B-421C-8716-5D4243F08360}"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E4C34-7822-46FA-A31B-E0CAF81B2792}" type="datetimeFigureOut">
              <a:rPr lang="en-US" smtClean="0"/>
              <a:pPr/>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1D9E3-A80B-421C-8716-5D4243F08360}"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E4C34-7822-46FA-A31B-E0CAF81B2792}"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1D9E3-A80B-421C-8716-5D4243F08360}"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E4C34-7822-46FA-A31B-E0CAF81B2792}" type="datetimeFigureOut">
              <a:rPr lang="en-US" smtClean="0"/>
              <a:pPr/>
              <a:t>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1D9E3-A80B-421C-8716-5D4243F08360}" type="slidenum">
              <a:rPr lang="en-US" smtClean="0"/>
              <a:pPr/>
              <a:t>‹#›</a:t>
            </a:fld>
            <a:endParaRPr lang="en-US"/>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00042"/>
            <a:ext cx="918758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IN"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Black" pitchFamily="34" charset="0"/>
              </a:rPr>
              <a:t>Pet category Prediction</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 name="Title 4"/>
          <p:cNvSpPr>
            <a:spLocks noGrp="1"/>
          </p:cNvSpPr>
          <p:nvPr>
            <p:ph type="ctrTitle"/>
          </p:nvPr>
        </p:nvSpPr>
        <p:spPr>
          <a:xfrm>
            <a:off x="642910" y="4429132"/>
            <a:ext cx="7215206" cy="859205"/>
          </a:xfrm>
        </p:spPr>
        <p:txBody>
          <a:bodyPr>
            <a:normAutofit fontScale="90000"/>
          </a:bodyPr>
          <a:lstStyle/>
          <a:p>
            <a:r>
              <a:rPr lang="en-IN" sz="4400" b="1" dirty="0" err="1" smtClean="0">
                <a:solidFill>
                  <a:schemeClr val="tx1"/>
                </a:solidFill>
              </a:rPr>
              <a:t>V.Raja</a:t>
            </a:r>
            <a:r>
              <a:rPr lang="en-IN" sz="4400" b="1" dirty="0" smtClean="0">
                <a:solidFill>
                  <a:schemeClr val="tx1"/>
                </a:solidFill>
              </a:rPr>
              <a:t> </a:t>
            </a:r>
            <a:r>
              <a:rPr lang="en-IN" sz="4400" b="1" dirty="0" err="1" smtClean="0">
                <a:solidFill>
                  <a:schemeClr val="tx1"/>
                </a:solidFill>
              </a:rPr>
              <a:t>Swethaa</a:t>
            </a:r>
            <a:r>
              <a:rPr lang="en-IN" sz="4400" b="1" dirty="0" smtClean="0">
                <a:solidFill>
                  <a:schemeClr val="tx1"/>
                </a:solidFill>
              </a:rPr>
              <a:t/>
            </a:r>
            <a:br>
              <a:rPr lang="en-IN" sz="4400" b="1" dirty="0" smtClean="0">
                <a:solidFill>
                  <a:schemeClr val="tx1"/>
                </a:solidFill>
              </a:rPr>
            </a:br>
            <a:r>
              <a:rPr lang="en-IN" sz="4400" b="1" dirty="0" smtClean="0">
                <a:solidFill>
                  <a:schemeClr val="tx1"/>
                </a:solidFill>
              </a:rPr>
              <a:t>Chennai EXL - 9744</a:t>
            </a:r>
            <a:endParaRPr lang="en-US" sz="4400" b="1" dirty="0">
              <a:solidFill>
                <a:schemeClr val="tx1"/>
              </a:solidFill>
            </a:endParaRPr>
          </a:p>
        </p:txBody>
      </p:sp>
      <p:sp>
        <p:nvSpPr>
          <p:cNvPr id="6" name="TextBox 5"/>
          <p:cNvSpPr txBox="1"/>
          <p:nvPr/>
        </p:nvSpPr>
        <p:spPr>
          <a:xfrm>
            <a:off x="642910" y="1428736"/>
            <a:ext cx="7572428" cy="2616101"/>
          </a:xfrm>
          <a:prstGeom prst="rect">
            <a:avLst/>
          </a:prstGeom>
          <a:noFill/>
        </p:spPr>
        <p:txBody>
          <a:bodyPr wrap="square" rtlCol="0">
            <a:spAutoFit/>
          </a:bodyPr>
          <a:lstStyle/>
          <a:p>
            <a:r>
              <a:rPr lang="en-US" sz="2800" i="1" dirty="0" smtClean="0"/>
              <a:t>In this project , we aim to predict the pet category based on it’s dependent variables and to identify the hidden insights and patterns of the data that helps in effective prediction.</a:t>
            </a:r>
          </a:p>
          <a:p>
            <a:endParaRPr lang="en-US" sz="2800" i="1" dirty="0" smtClean="0"/>
          </a:p>
          <a:p>
            <a:endParaRPr lang="en-US" sz="2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Models after Feature Selection</a:t>
            </a:r>
            <a:endParaRPr lang="en-US" dirty="0"/>
          </a:p>
        </p:txBody>
      </p:sp>
      <p:pic>
        <p:nvPicPr>
          <p:cNvPr id="5123" name="Picture 3"/>
          <p:cNvPicPr>
            <a:picLocks noGrp="1" noChangeAspect="1" noChangeArrowheads="1"/>
          </p:cNvPicPr>
          <p:nvPr>
            <p:ph idx="1"/>
          </p:nvPr>
        </p:nvPicPr>
        <p:blipFill>
          <a:blip r:embed="rId2"/>
          <a:srcRect/>
          <a:stretch>
            <a:fillRect/>
          </a:stretch>
        </p:blipFill>
        <p:spPr bwMode="auto">
          <a:xfrm>
            <a:off x="642910" y="1500174"/>
            <a:ext cx="7715304" cy="428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pPr algn="ctr"/>
            <a:r>
              <a:rPr lang="en-IN" b="1" dirty="0" smtClean="0"/>
              <a:t>Final Conclusion</a:t>
            </a:r>
            <a:endParaRPr lang="en-US" b="1" dirty="0"/>
          </a:p>
        </p:txBody>
      </p:sp>
      <p:sp>
        <p:nvSpPr>
          <p:cNvPr id="3" name="Content Placeholder 2"/>
          <p:cNvSpPr>
            <a:spLocks noGrp="1"/>
          </p:cNvSpPr>
          <p:nvPr>
            <p:ph idx="1"/>
          </p:nvPr>
        </p:nvSpPr>
        <p:spPr>
          <a:xfrm>
            <a:off x="457200" y="1142984"/>
            <a:ext cx="8229600" cy="4983179"/>
          </a:xfrm>
        </p:spPr>
        <p:txBody>
          <a:bodyPr/>
          <a:lstStyle/>
          <a:p>
            <a:r>
              <a:rPr lang="en-IN" i="1" dirty="0" smtClean="0"/>
              <a:t>In the base ML models, XG boost gives higher accuracy compared with other models.</a:t>
            </a:r>
          </a:p>
          <a:p>
            <a:r>
              <a:rPr lang="en-IN" i="1" dirty="0" smtClean="0"/>
              <a:t>There’s only same difference in accuracy after applying smote over-sampling technique in which again XG Boost acts as better model.</a:t>
            </a:r>
          </a:p>
          <a:p>
            <a:r>
              <a:rPr lang="en-IN" i="1" dirty="0" smtClean="0"/>
              <a:t>Even after Feature selection method there’s no huge difference in the accuracy.</a:t>
            </a:r>
          </a:p>
          <a:p>
            <a:r>
              <a:rPr lang="en-IN" i="1" dirty="0" smtClean="0"/>
              <a:t>Finally , XG Boost acts as a better model in accuracy and performance.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p:spPr>
        <p:txBody>
          <a:bodyPr/>
          <a:lstStyle/>
          <a:p>
            <a:pPr algn="ctr"/>
            <a:r>
              <a:rPr lang="en-IN" b="1" dirty="0" smtClean="0"/>
              <a:t>Cross - Validation</a:t>
            </a:r>
            <a:endParaRPr lang="en-US" b="1" dirty="0"/>
          </a:p>
        </p:txBody>
      </p:sp>
      <p:sp>
        <p:nvSpPr>
          <p:cNvPr id="4" name="Content Placeholder 3"/>
          <p:cNvSpPr>
            <a:spLocks noGrp="1"/>
          </p:cNvSpPr>
          <p:nvPr>
            <p:ph idx="1"/>
          </p:nvPr>
        </p:nvSpPr>
        <p:spPr>
          <a:xfrm>
            <a:off x="457200" y="857232"/>
            <a:ext cx="8229600" cy="5268931"/>
          </a:xfrm>
        </p:spPr>
        <p:txBody>
          <a:bodyPr/>
          <a:lstStyle/>
          <a:p>
            <a:r>
              <a:rPr lang="en-US" i="1" dirty="0" smtClean="0">
                <a:solidFill>
                  <a:srgbClr val="272525"/>
                </a:solidFill>
                <a:latin typeface="Eudoxus Sans" pitchFamily="34" charset="0"/>
                <a:ea typeface="Eudoxus Sans" pitchFamily="34" charset="-122"/>
                <a:cs typeface="Eudoxus Sans" pitchFamily="34" charset="-120"/>
              </a:rPr>
              <a:t>Cross validation is a technique used in machine learning to assess the performance of a model on unseen data. </a:t>
            </a:r>
          </a:p>
          <a:p>
            <a:r>
              <a:rPr lang="en-US" i="1" dirty="0" smtClean="0">
                <a:solidFill>
                  <a:srgbClr val="272525"/>
                </a:solidFill>
                <a:latin typeface="Eudoxus Sans" pitchFamily="34" charset="0"/>
                <a:ea typeface="Eudoxus Sans" pitchFamily="34" charset="-122"/>
                <a:cs typeface="Eudoxus Sans" pitchFamily="34" charset="-120"/>
              </a:rPr>
              <a:t>The k-fold method is a popular approach in cross validation, where the dataset is divided into k subsets or folds. </a:t>
            </a:r>
          </a:p>
          <a:p>
            <a:r>
              <a:rPr lang="en-US" i="1" dirty="0" smtClean="0">
                <a:solidFill>
                  <a:srgbClr val="272525"/>
                </a:solidFill>
                <a:latin typeface="Eudoxus Sans" pitchFamily="34" charset="0"/>
                <a:ea typeface="Eudoxus Sans" pitchFamily="34" charset="-122"/>
                <a:cs typeface="Eudoxus Sans" pitchFamily="34" charset="-120"/>
              </a:rPr>
              <a:t>The model is trained on k-1 folds and tested on the remaining fold, repeating the process k times. This helps to get a more reliable estimate of the model's performance.</a:t>
            </a:r>
            <a:endParaRPr lang="en-US"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pPr algn="ctr"/>
            <a:r>
              <a:rPr lang="en-US" sz="4000" b="1" smtClean="0"/>
              <a:t>Drawbacks </a:t>
            </a:r>
            <a:r>
              <a:rPr lang="en-US" dirty="0" smtClean="0"/>
              <a:t/>
            </a:r>
            <a:br>
              <a:rPr lang="en-US" dirty="0" smtClean="0"/>
            </a:br>
            <a:endParaRPr lang="en-US" dirty="0"/>
          </a:p>
        </p:txBody>
      </p:sp>
      <p:sp>
        <p:nvSpPr>
          <p:cNvPr id="3" name="Content Placeholder 2"/>
          <p:cNvSpPr>
            <a:spLocks noGrp="1"/>
          </p:cNvSpPr>
          <p:nvPr>
            <p:ph idx="1"/>
          </p:nvPr>
        </p:nvSpPr>
        <p:spPr>
          <a:xfrm>
            <a:off x="457200" y="785794"/>
            <a:ext cx="8229600" cy="5786478"/>
          </a:xfrm>
        </p:spPr>
        <p:txBody>
          <a:bodyPr>
            <a:normAutofit fontScale="92500" lnSpcReduction="10000"/>
          </a:bodyPr>
          <a:lstStyle/>
          <a:p>
            <a:r>
              <a:rPr lang="en-US" b="1" i="1" u="sng" dirty="0" smtClean="0">
                <a:solidFill>
                  <a:srgbClr val="272525"/>
                </a:solidFill>
                <a:latin typeface="Eudoxus Sans" pitchFamily="34" charset="0"/>
                <a:ea typeface="Eudoxus Sans" pitchFamily="34" charset="-122"/>
                <a:cs typeface="Eudoxus Sans" pitchFamily="34" charset="-120"/>
              </a:rPr>
              <a:t>Data Quality: </a:t>
            </a:r>
            <a:r>
              <a:rPr lang="en-US" dirty="0" smtClean="0">
                <a:solidFill>
                  <a:srgbClr val="272525"/>
                </a:solidFill>
                <a:latin typeface="Eudoxus Sans" pitchFamily="34" charset="0"/>
                <a:ea typeface="Eudoxus Sans" pitchFamily="34" charset="-122"/>
                <a:cs typeface="Eudoxus Sans" pitchFamily="34" charset="-120"/>
              </a:rPr>
              <a:t>The accuracy of a machine learning model is heavily dependent on the quality of the data it is trained on. If the data is noisy, incomplete, or biased, the model's predictions may be unreliable.</a:t>
            </a:r>
          </a:p>
          <a:p>
            <a:pPr>
              <a:buNone/>
            </a:pPr>
            <a:endParaRPr lang="en-US" dirty="0" smtClean="0"/>
          </a:p>
          <a:p>
            <a:r>
              <a:rPr lang="en-US" b="1" i="1" u="sng" dirty="0" smtClean="0">
                <a:solidFill>
                  <a:srgbClr val="272525"/>
                </a:solidFill>
                <a:latin typeface="Eudoxus Sans" pitchFamily="34" charset="0"/>
                <a:ea typeface="Eudoxus Sans" pitchFamily="34" charset="-122"/>
                <a:cs typeface="Eudoxus Sans" pitchFamily="34" charset="-120"/>
              </a:rPr>
              <a:t>Hidden Patterns</a:t>
            </a:r>
            <a:r>
              <a:rPr lang="en-US" dirty="0" smtClean="0">
                <a:solidFill>
                  <a:srgbClr val="272525"/>
                </a:solidFill>
                <a:latin typeface="Eudoxus Sans" pitchFamily="34" charset="0"/>
                <a:ea typeface="Eudoxus Sans" pitchFamily="34" charset="-122"/>
                <a:cs typeface="Eudoxus Sans" pitchFamily="34" charset="-120"/>
              </a:rPr>
              <a:t>: Machine learning models may not perform well on data that has seasonal patterns or trends.</a:t>
            </a:r>
          </a:p>
          <a:p>
            <a:endParaRPr lang="en-IN" dirty="0" smtClean="0">
              <a:solidFill>
                <a:srgbClr val="272525"/>
              </a:solidFill>
              <a:latin typeface="Eudoxus Sans" pitchFamily="34" charset="0"/>
              <a:ea typeface="Eudoxus Sans" pitchFamily="34" charset="-122"/>
              <a:cs typeface="Eudoxus Sans" pitchFamily="34" charset="-120"/>
            </a:endParaRPr>
          </a:p>
          <a:p>
            <a:r>
              <a:rPr lang="en-US" b="1" i="1" u="sng" dirty="0" smtClean="0">
                <a:solidFill>
                  <a:srgbClr val="272525"/>
                </a:solidFill>
                <a:latin typeface="Eudoxus Sans" pitchFamily="34" charset="0"/>
                <a:ea typeface="Eudoxus Sans" pitchFamily="34" charset="-122"/>
                <a:cs typeface="Eudoxus Sans" pitchFamily="34" charset="-120"/>
              </a:rPr>
              <a:t>Non-measurable factors: </a:t>
            </a:r>
            <a:r>
              <a:rPr lang="en-US" dirty="0" smtClean="0">
                <a:solidFill>
                  <a:srgbClr val="272525"/>
                </a:solidFill>
                <a:latin typeface="Eudoxus Sans" pitchFamily="34" charset="0"/>
                <a:ea typeface="Eudoxus Sans" pitchFamily="34" charset="-122"/>
                <a:cs typeface="Eudoxus Sans" pitchFamily="34" charset="-120"/>
              </a:rPr>
              <a:t>Some factors that affect the outcome of a prediction may not be measurable or quantifiable, making it difficult for a machine learning model to accurately predict the outcome.</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40444"/>
          </a:xfrm>
        </p:spPr>
        <p:txBody>
          <a:bodyPr/>
          <a:lstStyle/>
          <a:p>
            <a:endParaRPr lang="en-US" dirty="0"/>
          </a:p>
        </p:txBody>
      </p:sp>
      <p:sp>
        <p:nvSpPr>
          <p:cNvPr id="3" name="Rectangle 2"/>
          <p:cNvSpPr/>
          <p:nvPr/>
        </p:nvSpPr>
        <p:spPr>
          <a:xfrm>
            <a:off x="1285852" y="1571612"/>
            <a:ext cx="6687665" cy="1569660"/>
          </a:xfrm>
          <a:prstGeom prst="rect">
            <a:avLst/>
          </a:prstGeom>
          <a:noFill/>
        </p:spPr>
        <p:txBody>
          <a:bodyPr wrap="none" lIns="91440" tIns="45720" rIns="91440" bIns="45720">
            <a:spAutoFit/>
          </a:bodyPr>
          <a:lstStyle/>
          <a:p>
            <a:pPr algn="ctr"/>
            <a:r>
              <a:rPr lang="en-US" sz="9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en-US" sz="9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t>Problem Statement</a:t>
            </a:r>
            <a:endParaRPr lang="en-US" sz="4000" b="1" dirty="0"/>
          </a:p>
        </p:txBody>
      </p:sp>
      <p:sp>
        <p:nvSpPr>
          <p:cNvPr id="3" name="Content Placeholder 2"/>
          <p:cNvSpPr>
            <a:spLocks noGrp="1"/>
          </p:cNvSpPr>
          <p:nvPr>
            <p:ph idx="1"/>
          </p:nvPr>
        </p:nvSpPr>
        <p:spPr>
          <a:xfrm>
            <a:off x="428596" y="1571612"/>
            <a:ext cx="8229600" cy="4911741"/>
          </a:xfrm>
        </p:spPr>
        <p:txBody>
          <a:bodyPr/>
          <a:lstStyle/>
          <a:p>
            <a:r>
              <a:rPr lang="en-US" sz="3200" i="1" dirty="0" smtClean="0"/>
              <a:t>Our goal is to develop a machine learning model that can predict the dog breed , differing in condition, color, length, height, issue date, etc. By analyzing various features and factors, we try to predict the category with high accuracy.</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00042"/>
          </a:xfrm>
        </p:spPr>
        <p:txBody>
          <a:bodyPr>
            <a:normAutofit fontScale="90000"/>
          </a:bodyPr>
          <a:lstStyle/>
          <a:p>
            <a:pPr algn="ctr"/>
            <a:r>
              <a:rPr lang="en-US" b="1" dirty="0" smtClean="0"/>
              <a:t>Flow of the project</a:t>
            </a:r>
            <a:endParaRPr lang="en-US" b="1" dirty="0"/>
          </a:p>
        </p:txBody>
      </p:sp>
      <p:graphicFrame>
        <p:nvGraphicFramePr>
          <p:cNvPr id="6" name="Content Placeholder 5"/>
          <p:cNvGraphicFramePr>
            <a:graphicFrameLocks noGrp="1"/>
          </p:cNvGraphicFramePr>
          <p:nvPr>
            <p:ph idx="1"/>
          </p:nvPr>
        </p:nvGraphicFramePr>
        <p:xfrm>
          <a:off x="357158" y="642918"/>
          <a:ext cx="8572560" cy="7054398"/>
        </p:xfrm>
        <a:graphic>
          <a:graphicData uri="http://schemas.openxmlformats.org/drawingml/2006/table">
            <a:tbl>
              <a:tblPr firstRow="1" bandRow="1">
                <a:tableStyleId>{912C8C85-51F0-491E-9774-3900AFEF0FD7}</a:tableStyleId>
              </a:tblPr>
              <a:tblGrid>
                <a:gridCol w="2500330"/>
                <a:gridCol w="6072230"/>
              </a:tblGrid>
              <a:tr h="461098">
                <a:tc>
                  <a:txBody>
                    <a:bodyPr/>
                    <a:lstStyle/>
                    <a:p>
                      <a:r>
                        <a:rPr lang="en-US" dirty="0" smtClean="0"/>
                        <a:t>Tasks</a:t>
                      </a:r>
                      <a:endParaRPr lang="en-US" dirty="0"/>
                    </a:p>
                  </a:txBody>
                  <a:tcPr/>
                </a:tc>
                <a:tc>
                  <a:txBody>
                    <a:bodyPr/>
                    <a:lstStyle/>
                    <a:p>
                      <a:r>
                        <a:rPr lang="en-US" dirty="0" smtClean="0"/>
                        <a:t>Details</a:t>
                      </a:r>
                      <a:endParaRPr lang="en-US" dirty="0"/>
                    </a:p>
                  </a:txBody>
                  <a:tcPr/>
                </a:tc>
              </a:tr>
              <a:tr h="461098">
                <a:tc>
                  <a:txBody>
                    <a:bodyPr/>
                    <a:lstStyle/>
                    <a:p>
                      <a:r>
                        <a:rPr lang="en-US" dirty="0" smtClean="0"/>
                        <a:t>Data Collection</a:t>
                      </a:r>
                      <a:endParaRPr lang="en-US" dirty="0"/>
                    </a:p>
                  </a:txBody>
                  <a:tcPr/>
                </a:tc>
                <a:tc>
                  <a:txBody>
                    <a:bodyPr/>
                    <a:lstStyle/>
                    <a:p>
                      <a:r>
                        <a:rPr lang="en-US" dirty="0" smtClean="0"/>
                        <a:t>Gather relevant details on the pets that differs in each factor,</a:t>
                      </a:r>
                      <a:endParaRPr lang="en-US" dirty="0"/>
                    </a:p>
                  </a:txBody>
                  <a:tcPr/>
                </a:tc>
              </a:tr>
              <a:tr h="461098">
                <a:tc>
                  <a:txBody>
                    <a:bodyPr/>
                    <a:lstStyle/>
                    <a:p>
                      <a:r>
                        <a:rPr lang="en-US" dirty="0" smtClean="0"/>
                        <a:t>Data Pre-</a:t>
                      </a:r>
                      <a:r>
                        <a:rPr lang="en-US" dirty="0" err="1" smtClean="0"/>
                        <a:t>Processsing</a:t>
                      </a:r>
                      <a:endParaRPr lang="en-US" dirty="0"/>
                    </a:p>
                  </a:txBody>
                  <a:tcPr/>
                </a:tc>
                <a:tc>
                  <a:txBody>
                    <a:bodyPr/>
                    <a:lstStyle/>
                    <a:p>
                      <a:r>
                        <a:rPr lang="en-US" dirty="0" smtClean="0"/>
                        <a:t>Impute the missing values ,</a:t>
                      </a:r>
                      <a:r>
                        <a:rPr lang="en-US" baseline="0" dirty="0" smtClean="0"/>
                        <a:t> </a:t>
                      </a:r>
                      <a:r>
                        <a:rPr lang="en-US" baseline="0" dirty="0" err="1" smtClean="0"/>
                        <a:t>dtype</a:t>
                      </a:r>
                      <a:r>
                        <a:rPr lang="en-US" baseline="0" dirty="0" smtClean="0"/>
                        <a:t> conversion and process the data easier for data analysis.</a:t>
                      </a:r>
                      <a:endParaRPr lang="en-US" dirty="0"/>
                    </a:p>
                  </a:txBody>
                  <a:tcPr/>
                </a:tc>
              </a:tr>
              <a:tr h="461098">
                <a:tc>
                  <a:txBody>
                    <a:bodyPr/>
                    <a:lstStyle/>
                    <a:p>
                      <a:r>
                        <a:rPr lang="en-US" dirty="0" smtClean="0"/>
                        <a:t>Class Imbalance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Address any class imbalance issues in the dataset to ensure fair and accurate model training.</a:t>
                      </a:r>
                    </a:p>
                  </a:txBody>
                  <a:tcPr/>
                </a:tc>
              </a:tr>
              <a:tr h="461098">
                <a:tc>
                  <a:txBody>
                    <a:bodyPr/>
                    <a:lstStyle/>
                    <a:p>
                      <a:r>
                        <a:rPr lang="en-US" dirty="0" smtClean="0"/>
                        <a:t>Base Models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Evaluate the performance of various ML</a:t>
                      </a:r>
                      <a:r>
                        <a:rPr lang="en-US" sz="1800" baseline="0" dirty="0" smtClean="0"/>
                        <a:t> </a:t>
                      </a:r>
                      <a:r>
                        <a:rPr lang="en-US" sz="1800" dirty="0" smtClean="0"/>
                        <a:t>models to establish a baseline.</a:t>
                      </a:r>
                    </a:p>
                  </a:txBody>
                  <a:tcPr/>
                </a:tc>
              </a:tr>
              <a:tr h="7294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EDA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r>
                        <a:rPr lang="en-US" dirty="0" smtClean="0"/>
                        <a:t>Discover key insights through Exploratory Data Analysis (EDA) techniques.</a:t>
                      </a:r>
                    </a:p>
                  </a:txBody>
                  <a:tcPr/>
                </a:tc>
              </a:tr>
              <a:tr h="461098">
                <a:tc>
                  <a:txBody>
                    <a:bodyPr/>
                    <a:lstStyle/>
                    <a:p>
                      <a:r>
                        <a:rPr lang="en-US" dirty="0" smtClean="0"/>
                        <a:t>Feature Selection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Select the most relevant features for the final model to enhance performance and interpretability.</a:t>
                      </a:r>
                    </a:p>
                  </a:txBody>
                  <a:tcPr/>
                </a:tc>
              </a:tr>
              <a:tr h="461098">
                <a:tc>
                  <a:txBody>
                    <a:bodyPr/>
                    <a:lstStyle/>
                    <a:p>
                      <a:r>
                        <a:rPr lang="en-US" dirty="0" smtClean="0"/>
                        <a:t>Models After Feature Selection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Finalize and evaluate models after feature selection to maximize predictive power.</a:t>
                      </a:r>
                    </a:p>
                  </a:txBody>
                  <a:tcPr/>
                </a:tc>
              </a:tr>
              <a:tr h="461098">
                <a:tc>
                  <a:txBody>
                    <a:bodyPr/>
                    <a:lstStyle/>
                    <a:p>
                      <a:r>
                        <a:rPr lang="en-US" dirty="0" smtClean="0"/>
                        <a:t>Cross - Validation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Validate the models using cross-validation techniques to assess generalization performance.</a:t>
                      </a:r>
                    </a:p>
                  </a:txBody>
                  <a:tcPr/>
                </a:tc>
              </a:tr>
              <a:tr h="437232">
                <a:tc>
                  <a:txBody>
                    <a:bodyPr/>
                    <a:lstStyle/>
                    <a:p>
                      <a:r>
                        <a:rPr lang="en-US" dirty="0" smtClean="0"/>
                        <a:t>Conclusion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Summarize the findings and implications of the project</a:t>
                      </a:r>
                      <a:endParaRPr lang="en-US" dirty="0"/>
                    </a:p>
                  </a:txBody>
                  <a:tcPr/>
                </a:tc>
              </a:tr>
              <a:tr h="461098">
                <a:tc>
                  <a:txBody>
                    <a:bodyPr/>
                    <a:lstStyle/>
                    <a:p>
                      <a:endParaRPr lang="en-US"/>
                    </a:p>
                  </a:txBody>
                  <a:tcPr/>
                </a:tc>
                <a:tc>
                  <a:txBody>
                    <a:bodyPr/>
                    <a:lstStyle/>
                    <a:p>
                      <a:endParaRPr lang="en-US"/>
                    </a:p>
                  </a:txBody>
                  <a:tcPr/>
                </a:tc>
              </a:tr>
              <a:tr h="461098">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Base Model </a:t>
            </a:r>
            <a:r>
              <a:rPr lang="en-IN" b="1" dirty="0" err="1" smtClean="0"/>
              <a:t>dataframe</a:t>
            </a:r>
            <a:r>
              <a:rPr lang="en-IN" b="1" dirty="0" smtClean="0"/>
              <a:t> </a:t>
            </a:r>
            <a:endParaRPr lang="en-US" b="1" dirty="0"/>
          </a:p>
        </p:txBody>
      </p:sp>
      <p:pic>
        <p:nvPicPr>
          <p:cNvPr id="1026" name="Picture 2"/>
          <p:cNvPicPr>
            <a:picLocks noGrp="1" noChangeAspect="1" noChangeArrowheads="1"/>
          </p:cNvPicPr>
          <p:nvPr>
            <p:ph idx="1"/>
          </p:nvPr>
        </p:nvPicPr>
        <p:blipFill>
          <a:blip r:embed="rId2"/>
          <a:srcRect/>
          <a:stretch>
            <a:fillRect/>
          </a:stretch>
        </p:blipFill>
        <p:spPr bwMode="auto">
          <a:xfrm>
            <a:off x="785786" y="1785926"/>
            <a:ext cx="7429552" cy="40005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pPr algn="ctr"/>
            <a:r>
              <a:rPr lang="en-IN" b="1" dirty="0" smtClean="0"/>
              <a:t>Correlation between columns</a:t>
            </a:r>
            <a:endParaRPr lang="en-US" b="1" dirty="0"/>
          </a:p>
        </p:txBody>
      </p:sp>
      <p:pic>
        <p:nvPicPr>
          <p:cNvPr id="5" name="Picture 2"/>
          <p:cNvPicPr>
            <a:picLocks noGrp="1" noChangeAspect="1" noChangeArrowheads="1"/>
          </p:cNvPicPr>
          <p:nvPr>
            <p:ph idx="1"/>
          </p:nvPr>
        </p:nvPicPr>
        <p:blipFill>
          <a:blip r:embed="rId2"/>
          <a:stretch>
            <a:fillRect/>
          </a:stretch>
        </p:blipFill>
        <p:spPr bwMode="auto">
          <a:xfrm>
            <a:off x="1000100" y="1214422"/>
            <a:ext cx="7072362"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82660"/>
          </a:xfrm>
        </p:spPr>
        <p:txBody>
          <a:bodyPr>
            <a:normAutofit fontScale="90000"/>
          </a:bodyPr>
          <a:lstStyle/>
          <a:p>
            <a:pPr algn="ctr"/>
            <a:r>
              <a:rPr lang="en-US" sz="4000" b="1" dirty="0" smtClean="0"/>
              <a:t>Exploratory Data Analysis (EDA)</a:t>
            </a:r>
            <a:r>
              <a:rPr lang="en-US" dirty="0" smtClean="0"/>
              <a:t/>
            </a:r>
            <a:br>
              <a:rPr lang="en-US" dirty="0" smtClean="0"/>
            </a:br>
            <a:endParaRPr lang="en-US" dirty="0"/>
          </a:p>
        </p:txBody>
      </p:sp>
      <p:sp>
        <p:nvSpPr>
          <p:cNvPr id="3" name="Content Placeholder 2"/>
          <p:cNvSpPr>
            <a:spLocks noGrp="1"/>
          </p:cNvSpPr>
          <p:nvPr>
            <p:ph idx="1"/>
          </p:nvPr>
        </p:nvSpPr>
        <p:spPr>
          <a:xfrm>
            <a:off x="457200" y="928670"/>
            <a:ext cx="8229600" cy="5214974"/>
          </a:xfrm>
        </p:spPr>
        <p:txBody>
          <a:bodyPr>
            <a:normAutofit fontScale="92500"/>
          </a:bodyPr>
          <a:lstStyle/>
          <a:p>
            <a:r>
              <a:rPr lang="en-IN" dirty="0" smtClean="0"/>
              <a:t>Outlier Treatment:</a:t>
            </a:r>
          </a:p>
          <a:p>
            <a:pPr lvl="1"/>
            <a:r>
              <a:rPr lang="en-US" dirty="0" smtClean="0"/>
              <a:t>Outliers are values within a dataset that vary greatly from the others—they're either much larger, or significantly smaller. Outliers may indicate </a:t>
            </a:r>
            <a:r>
              <a:rPr lang="en-US" dirty="0" err="1" smtClean="0"/>
              <a:t>variabilities</a:t>
            </a:r>
            <a:r>
              <a:rPr lang="en-US" dirty="0" smtClean="0"/>
              <a:t> in a measurement, experimental errors.</a:t>
            </a:r>
          </a:p>
          <a:p>
            <a:pPr marL="0" lvl="1" indent="457200">
              <a:buFont typeface="Arial" pitchFamily="34" charset="0"/>
              <a:buChar char="•"/>
            </a:pPr>
            <a:r>
              <a:rPr lang="en-IN" dirty="0" err="1" smtClean="0"/>
              <a:t>Skewness</a:t>
            </a:r>
            <a:r>
              <a:rPr lang="en-IN" dirty="0" smtClean="0"/>
              <a:t> Treatment:</a:t>
            </a:r>
          </a:p>
          <a:p>
            <a:pPr marL="857250" lvl="3" indent="-404813"/>
            <a:r>
              <a:rPr lang="en-US" sz="2800" dirty="0" smtClean="0"/>
              <a:t>High </a:t>
            </a:r>
            <a:r>
              <a:rPr lang="en-US" sz="2800" dirty="0" err="1" smtClean="0"/>
              <a:t>skewness</a:t>
            </a:r>
            <a:r>
              <a:rPr lang="en-US" sz="2800" dirty="0" smtClean="0"/>
              <a:t> means a distribution curve has a shorter tail on one end a distribution curve and a long tail on the other. The data set follows a normal distribution curve; however, higher skewed data means the data is not evenly distributed.</a:t>
            </a:r>
          </a:p>
          <a:p>
            <a:pPr lvl="1">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900"/>
            <a:ext cx="8229600" cy="1143000"/>
          </a:xfrm>
        </p:spPr>
        <p:txBody>
          <a:bodyPr/>
          <a:lstStyle/>
          <a:p>
            <a:pPr algn="ctr"/>
            <a:r>
              <a:rPr lang="en-IN" b="1" dirty="0" smtClean="0"/>
              <a:t>Outliers</a:t>
            </a:r>
            <a:endParaRPr lang="en-US" b="1" dirty="0"/>
          </a:p>
        </p:txBody>
      </p:sp>
      <p:pic>
        <p:nvPicPr>
          <p:cNvPr id="3074" name="Picture 2"/>
          <p:cNvPicPr>
            <a:picLocks noGrp="1" noChangeAspect="1" noChangeArrowheads="1"/>
          </p:cNvPicPr>
          <p:nvPr>
            <p:ph idx="1"/>
          </p:nvPr>
        </p:nvPicPr>
        <p:blipFill>
          <a:blip r:embed="rId2"/>
          <a:srcRect/>
          <a:stretch>
            <a:fillRect/>
          </a:stretch>
        </p:blipFill>
        <p:spPr bwMode="auto">
          <a:xfrm>
            <a:off x="428596" y="1071546"/>
            <a:ext cx="8229600" cy="3449949"/>
          </a:xfrm>
          <a:prstGeom prst="rect">
            <a:avLst/>
          </a:prstGeom>
          <a:noFill/>
          <a:ln w="9525">
            <a:noFill/>
            <a:miter lim="800000"/>
            <a:headEnd/>
            <a:tailEnd/>
          </a:ln>
          <a:effectLst/>
        </p:spPr>
      </p:pic>
      <p:sp>
        <p:nvSpPr>
          <p:cNvPr id="5" name="TextBox 4"/>
          <p:cNvSpPr txBox="1"/>
          <p:nvPr/>
        </p:nvSpPr>
        <p:spPr>
          <a:xfrm>
            <a:off x="500034" y="4643446"/>
            <a:ext cx="8143932" cy="1077218"/>
          </a:xfrm>
          <a:prstGeom prst="rect">
            <a:avLst/>
          </a:prstGeom>
          <a:noFill/>
        </p:spPr>
        <p:txBody>
          <a:bodyPr wrap="square" rtlCol="0">
            <a:spAutoFit/>
          </a:bodyPr>
          <a:lstStyle/>
          <a:p>
            <a:pPr marL="342900" indent="-342900">
              <a:spcBef>
                <a:spcPct val="20000"/>
              </a:spcBef>
              <a:buFont typeface="Arial" pitchFamily="34" charset="0"/>
              <a:buChar char="•"/>
            </a:pPr>
            <a:r>
              <a:rPr lang="en-IN" sz="3200" dirty="0" smtClean="0"/>
              <a:t>There’s no outliers in the dataset as represented in the above </a:t>
            </a:r>
            <a:r>
              <a:rPr lang="en-IN" sz="3200" dirty="0" err="1" smtClean="0"/>
              <a:t>boxplot</a:t>
            </a:r>
            <a:r>
              <a:rPr lang="en-IN" sz="3200" dirty="0" smtClean="0"/>
              <a:t>.</a:t>
            </a:r>
            <a:endParaRPr lang="en-US" sz="3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lstStyle/>
          <a:p>
            <a:pPr algn="ctr"/>
            <a:r>
              <a:rPr lang="en-IN" b="1" dirty="0" smtClean="0"/>
              <a:t>Class Imbalance (Over- Sampling: Smote)</a:t>
            </a:r>
            <a:endParaRPr lang="en-US" b="1" dirty="0"/>
          </a:p>
        </p:txBody>
      </p:sp>
      <p:pic>
        <p:nvPicPr>
          <p:cNvPr id="4098" name="Picture 2"/>
          <p:cNvPicPr>
            <a:picLocks noGrp="1" noChangeAspect="1" noChangeArrowheads="1"/>
          </p:cNvPicPr>
          <p:nvPr>
            <p:ph idx="1"/>
          </p:nvPr>
        </p:nvPicPr>
        <p:blipFill>
          <a:blip r:embed="rId2"/>
          <a:srcRect/>
          <a:stretch>
            <a:fillRect/>
          </a:stretch>
        </p:blipFill>
        <p:spPr bwMode="auto">
          <a:xfrm>
            <a:off x="1000100" y="1428736"/>
            <a:ext cx="7358114"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lstStyle/>
          <a:p>
            <a:pPr algn="ctr"/>
            <a:r>
              <a:rPr lang="en-IN" b="1" dirty="0" smtClean="0"/>
              <a:t>Feature Selection</a:t>
            </a:r>
            <a:endParaRPr lang="en-US" b="1" dirty="0"/>
          </a:p>
        </p:txBody>
      </p:sp>
      <p:sp>
        <p:nvSpPr>
          <p:cNvPr id="5" name="Content Placeholder 4"/>
          <p:cNvSpPr>
            <a:spLocks noGrp="1"/>
          </p:cNvSpPr>
          <p:nvPr>
            <p:ph idx="1"/>
          </p:nvPr>
        </p:nvSpPr>
        <p:spPr>
          <a:xfrm>
            <a:off x="457200" y="928670"/>
            <a:ext cx="8229600" cy="5197493"/>
          </a:xfrm>
        </p:spPr>
        <p:txBody>
          <a:bodyPr/>
          <a:lstStyle/>
          <a:p>
            <a:r>
              <a:rPr lang="en-US" dirty="0" smtClean="0">
                <a:solidFill>
                  <a:srgbClr val="272525"/>
                </a:solidFill>
                <a:latin typeface="Eudoxus Sans" pitchFamily="34" charset="0"/>
                <a:ea typeface="Eudoxus Sans" pitchFamily="34" charset="-122"/>
                <a:cs typeface="Eudoxus Sans" pitchFamily="34" charset="-120"/>
              </a:rPr>
              <a:t>Feature selection is a important step in machine learning to improve model performance. It involves identifying the most relevant features from the dataset and eliminating irrelevant ones. By selecting the right set of features, we can enhance model accuracy and efficiency.</a:t>
            </a:r>
          </a:p>
          <a:p>
            <a:r>
              <a:rPr lang="en-IN" dirty="0" smtClean="0">
                <a:solidFill>
                  <a:srgbClr val="272525"/>
                </a:solidFill>
                <a:latin typeface="Eudoxus Sans" pitchFamily="34" charset="0"/>
                <a:ea typeface="Eudoxus Sans" pitchFamily="34" charset="-122"/>
              </a:rPr>
              <a:t>In the project </a:t>
            </a:r>
            <a:r>
              <a:rPr lang="en-US" b="1" dirty="0" smtClean="0"/>
              <a:t>RFE :Recursive Feature Elimination </a:t>
            </a:r>
            <a:r>
              <a:rPr lang="en-US" dirty="0" smtClean="0"/>
              <a:t>method is used for feature selection.</a:t>
            </a:r>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83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234</TotalTime>
  <Words>575</Words>
  <Application>Microsoft Office PowerPoint</Application>
  <PresentationFormat>On-screen Show (4:3)</PresentationFormat>
  <Paragraphs>57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2833</vt:lpstr>
      <vt:lpstr>V.Raja Swethaa Chennai EXL - 9744</vt:lpstr>
      <vt:lpstr>Problem Statement</vt:lpstr>
      <vt:lpstr>Flow of the project</vt:lpstr>
      <vt:lpstr>Base Model dataframe </vt:lpstr>
      <vt:lpstr>Correlation between columns</vt:lpstr>
      <vt:lpstr>Exploratory Data Analysis (EDA) </vt:lpstr>
      <vt:lpstr>Outliers</vt:lpstr>
      <vt:lpstr>Class Imbalance (Over- Sampling: Smote)</vt:lpstr>
      <vt:lpstr>Feature Selection</vt:lpstr>
      <vt:lpstr>Models after Feature Selection</vt:lpstr>
      <vt:lpstr>Final Conclusion</vt:lpstr>
      <vt:lpstr>Cross - Validation</vt:lpstr>
      <vt:lpstr>Drawbacks  </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category Prediction</dc:title>
  <dc:creator>Swetha</dc:creator>
  <cp:lastModifiedBy>Swetha</cp:lastModifiedBy>
  <cp:revision>36</cp:revision>
  <dcterms:created xsi:type="dcterms:W3CDTF">2023-10-21T07:27:22Z</dcterms:created>
  <dcterms:modified xsi:type="dcterms:W3CDTF">2024-01-03T14:45:31Z</dcterms:modified>
</cp:coreProperties>
</file>