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4" r:id="rId9"/>
    <p:sldId id="282" r:id="rId10"/>
    <p:sldId id="266" r:id="rId11"/>
    <p:sldId id="270" r:id="rId12"/>
    <p:sldId id="274" r:id="rId13"/>
    <p:sldId id="275" r:id="rId14"/>
    <p:sldId id="276" r:id="rId15"/>
    <p:sldId id="277" r:id="rId16"/>
    <p:sldId id="278" r:id="rId17"/>
    <p:sldId id="279" r:id="rId18"/>
    <p:sldId id="280" r:id="rId19"/>
    <p:sldId id="281" r:id="rId20"/>
    <p:sldId id="271" r:id="rId21"/>
    <p:sldId id="283" r:id="rId22"/>
    <p:sldId id="272" r:id="rId23"/>
    <p:sldId id="273"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6679FA-5794-442C-9555-1D8E03E9F9A9}">
  <a:tblStyle styleId="{706679FA-5794-442C-9555-1D8E03E9F9A9}"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E63C8B-EEB5-4124-ACD9-8112596D44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5" d="100"/>
          <a:sy n="115" d="100"/>
        </p:scale>
        <p:origin x="51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singh" userId="f8ee08ebd1536b98" providerId="LiveId" clId="{A1D2651B-85DF-49D1-97D8-9D62ABF20757}"/>
    <pc:docChg chg="undo custSel addSld delSld modSld sldOrd">
      <pc:chgData name="mayank singh" userId="f8ee08ebd1536b98" providerId="LiveId" clId="{A1D2651B-85DF-49D1-97D8-9D62ABF20757}" dt="2024-11-13T06:08:55.540" v="1686"/>
      <pc:docMkLst>
        <pc:docMk/>
      </pc:docMkLst>
      <pc:sldChg chg="modSp mod">
        <pc:chgData name="mayank singh" userId="f8ee08ebd1536b98" providerId="LiveId" clId="{A1D2651B-85DF-49D1-97D8-9D62ABF20757}" dt="2024-11-13T06:02:23.645" v="1617" actId="20577"/>
        <pc:sldMkLst>
          <pc:docMk/>
          <pc:sldMk cId="0" sldId="256"/>
        </pc:sldMkLst>
        <pc:spChg chg="mod">
          <ac:chgData name="mayank singh" userId="f8ee08ebd1536b98" providerId="LiveId" clId="{A1D2651B-85DF-49D1-97D8-9D62ABF20757}" dt="2024-11-13T05:57:28.978" v="1313" actId="1076"/>
          <ac:spMkLst>
            <pc:docMk/>
            <pc:sldMk cId="0" sldId="256"/>
            <ac:spMk id="55" creationId="{00000000-0000-0000-0000-000000000000}"/>
          </ac:spMkLst>
        </pc:spChg>
        <pc:spChg chg="mod">
          <ac:chgData name="mayank singh" userId="f8ee08ebd1536b98" providerId="LiveId" clId="{A1D2651B-85DF-49D1-97D8-9D62ABF20757}" dt="2024-11-13T05:57:33.293" v="1314" actId="1076"/>
          <ac:spMkLst>
            <pc:docMk/>
            <pc:sldMk cId="0" sldId="256"/>
            <ac:spMk id="56" creationId="{00000000-0000-0000-0000-000000000000}"/>
          </ac:spMkLst>
        </pc:spChg>
        <pc:spChg chg="mod">
          <ac:chgData name="mayank singh" userId="f8ee08ebd1536b98" providerId="LiveId" clId="{A1D2651B-85DF-49D1-97D8-9D62ABF20757}" dt="2024-11-13T06:00:38.172" v="1502" actId="1076"/>
          <ac:spMkLst>
            <pc:docMk/>
            <pc:sldMk cId="0" sldId="256"/>
            <ac:spMk id="57" creationId="{00000000-0000-0000-0000-000000000000}"/>
          </ac:spMkLst>
        </pc:spChg>
        <pc:spChg chg="mod">
          <ac:chgData name="mayank singh" userId="f8ee08ebd1536b98" providerId="LiveId" clId="{A1D2651B-85DF-49D1-97D8-9D62ABF20757}" dt="2024-11-13T06:02:23.645" v="1617" actId="20577"/>
          <ac:spMkLst>
            <pc:docMk/>
            <pc:sldMk cId="0" sldId="256"/>
            <ac:spMk id="58" creationId="{00000000-0000-0000-0000-000000000000}"/>
          </ac:spMkLst>
        </pc:spChg>
      </pc:sldChg>
      <pc:sldChg chg="delSp modSp mod">
        <pc:chgData name="mayank singh" userId="f8ee08ebd1536b98" providerId="LiveId" clId="{A1D2651B-85DF-49D1-97D8-9D62ABF20757}" dt="2024-11-13T06:02:57.066" v="1620" actId="14100"/>
        <pc:sldMkLst>
          <pc:docMk/>
          <pc:sldMk cId="0" sldId="260"/>
        </pc:sldMkLst>
        <pc:spChg chg="del">
          <ac:chgData name="mayank singh" userId="f8ee08ebd1536b98" providerId="LiveId" clId="{A1D2651B-85DF-49D1-97D8-9D62ABF20757}" dt="2024-11-13T06:02:52.932" v="1619" actId="21"/>
          <ac:spMkLst>
            <pc:docMk/>
            <pc:sldMk cId="0" sldId="260"/>
            <ac:spMk id="83" creationId="{00000000-0000-0000-0000-000000000000}"/>
          </ac:spMkLst>
        </pc:spChg>
        <pc:graphicFrameChg chg="mod modGraphic">
          <ac:chgData name="mayank singh" userId="f8ee08ebd1536b98" providerId="LiveId" clId="{A1D2651B-85DF-49D1-97D8-9D62ABF20757}" dt="2024-11-13T06:02:57.066" v="1620" actId="14100"/>
          <ac:graphicFrameMkLst>
            <pc:docMk/>
            <pc:sldMk cId="0" sldId="260"/>
            <ac:graphicFrameMk id="84" creationId="{00000000-0000-0000-0000-000000000000}"/>
          </ac:graphicFrameMkLst>
        </pc:graphicFrameChg>
      </pc:sldChg>
      <pc:sldChg chg="modSp mod">
        <pc:chgData name="mayank singh" userId="f8ee08ebd1536b98" providerId="LiveId" clId="{A1D2651B-85DF-49D1-97D8-9D62ABF20757}" dt="2024-11-13T03:41:26.915" v="424" actId="255"/>
        <pc:sldMkLst>
          <pc:docMk/>
          <pc:sldMk cId="0" sldId="261"/>
        </pc:sldMkLst>
        <pc:spChg chg="mod">
          <ac:chgData name="mayank singh" userId="f8ee08ebd1536b98" providerId="LiveId" clId="{A1D2651B-85DF-49D1-97D8-9D62ABF20757}" dt="2024-11-13T03:41:26.915" v="424" actId="255"/>
          <ac:spMkLst>
            <pc:docMk/>
            <pc:sldMk cId="0" sldId="261"/>
            <ac:spMk id="90" creationId="{00000000-0000-0000-0000-000000000000}"/>
          </ac:spMkLst>
        </pc:spChg>
      </pc:sldChg>
      <pc:sldChg chg="modSp mod">
        <pc:chgData name="mayank singh" userId="f8ee08ebd1536b98" providerId="LiveId" clId="{A1D2651B-85DF-49D1-97D8-9D62ABF20757}" dt="2024-11-13T03:46:39" v="503" actId="20577"/>
        <pc:sldMkLst>
          <pc:docMk/>
          <pc:sldMk cId="0" sldId="262"/>
        </pc:sldMkLst>
        <pc:spChg chg="mod">
          <ac:chgData name="mayank singh" userId="f8ee08ebd1536b98" providerId="LiveId" clId="{A1D2651B-85DF-49D1-97D8-9D62ABF20757}" dt="2024-11-13T03:46:39" v="503" actId="20577"/>
          <ac:spMkLst>
            <pc:docMk/>
            <pc:sldMk cId="0" sldId="262"/>
            <ac:spMk id="96" creationId="{00000000-0000-0000-0000-000000000000}"/>
          </ac:spMkLst>
        </pc:spChg>
      </pc:sldChg>
      <pc:sldChg chg="add del">
        <pc:chgData name="mayank singh" userId="f8ee08ebd1536b98" providerId="LiveId" clId="{A1D2651B-85DF-49D1-97D8-9D62ABF20757}" dt="2024-11-13T04:31:35.312" v="511" actId="47"/>
        <pc:sldMkLst>
          <pc:docMk/>
          <pc:sldMk cId="0" sldId="263"/>
        </pc:sldMkLst>
      </pc:sldChg>
      <pc:sldChg chg="addSp delSp modSp mod">
        <pc:chgData name="mayank singh" userId="f8ee08ebd1536b98" providerId="LiveId" clId="{A1D2651B-85DF-49D1-97D8-9D62ABF20757}" dt="2024-11-13T06:04:48.248" v="1678"/>
        <pc:sldMkLst>
          <pc:docMk/>
          <pc:sldMk cId="0" sldId="264"/>
        </pc:sldMkLst>
        <pc:spChg chg="add del mod">
          <ac:chgData name="mayank singh" userId="f8ee08ebd1536b98" providerId="LiveId" clId="{A1D2651B-85DF-49D1-97D8-9D62ABF20757}" dt="2024-11-13T04:50:42.905" v="831"/>
          <ac:spMkLst>
            <pc:docMk/>
            <pc:sldMk cId="0" sldId="264"/>
            <ac:spMk id="2" creationId="{D9A8140A-ED82-71FF-227F-D03DA32EABC4}"/>
          </ac:spMkLst>
        </pc:spChg>
        <pc:spChg chg="add mod">
          <ac:chgData name="mayank singh" userId="f8ee08ebd1536b98" providerId="LiveId" clId="{A1D2651B-85DF-49D1-97D8-9D62ABF20757}" dt="2024-11-13T05:01:44.163" v="1137" actId="20577"/>
          <ac:spMkLst>
            <pc:docMk/>
            <pc:sldMk cId="0" sldId="264"/>
            <ac:spMk id="3" creationId="{54E4A8A9-F945-4411-8179-F47D290DDA4B}"/>
          </ac:spMkLst>
        </pc:spChg>
        <pc:spChg chg="add mod">
          <ac:chgData name="mayank singh" userId="f8ee08ebd1536b98" providerId="LiveId" clId="{A1D2651B-85DF-49D1-97D8-9D62ABF20757}" dt="2024-11-13T05:01:37.689" v="1133" actId="20577"/>
          <ac:spMkLst>
            <pc:docMk/>
            <pc:sldMk cId="0" sldId="264"/>
            <ac:spMk id="4" creationId="{234F6A50-DA3B-466B-2E13-252CCE246B70}"/>
          </ac:spMkLst>
        </pc:spChg>
        <pc:spChg chg="mod">
          <ac:chgData name="mayank singh" userId="f8ee08ebd1536b98" providerId="LiveId" clId="{A1D2651B-85DF-49D1-97D8-9D62ABF20757}" dt="2024-11-13T06:04:48.248" v="1678"/>
          <ac:spMkLst>
            <pc:docMk/>
            <pc:sldMk cId="0" sldId="264"/>
            <ac:spMk id="107" creationId="{00000000-0000-0000-0000-000000000000}"/>
          </ac:spMkLst>
        </pc:spChg>
        <pc:spChg chg="del mod">
          <ac:chgData name="mayank singh" userId="f8ee08ebd1536b98" providerId="LiveId" clId="{A1D2651B-85DF-49D1-97D8-9D62ABF20757}" dt="2024-11-13T04:50:28.327" v="828" actId="21"/>
          <ac:spMkLst>
            <pc:docMk/>
            <pc:sldMk cId="0" sldId="264"/>
            <ac:spMk id="108" creationId="{00000000-0000-0000-0000-000000000000}"/>
          </ac:spMkLst>
        </pc:spChg>
      </pc:sldChg>
      <pc:sldChg chg="del">
        <pc:chgData name="mayank singh" userId="f8ee08ebd1536b98" providerId="LiveId" clId="{A1D2651B-85DF-49D1-97D8-9D62ABF20757}" dt="2024-11-13T06:06:56.131" v="1681" actId="47"/>
        <pc:sldMkLst>
          <pc:docMk/>
          <pc:sldMk cId="0" sldId="265"/>
        </pc:sldMkLst>
      </pc:sldChg>
      <pc:sldChg chg="delSp modSp mod ord">
        <pc:chgData name="mayank singh" userId="f8ee08ebd1536b98" providerId="LiveId" clId="{A1D2651B-85DF-49D1-97D8-9D62ABF20757}" dt="2024-11-13T06:08:55.540" v="1686"/>
        <pc:sldMkLst>
          <pc:docMk/>
          <pc:sldMk cId="0" sldId="266"/>
        </pc:sldMkLst>
        <pc:spChg chg="del">
          <ac:chgData name="mayank singh" userId="f8ee08ebd1536b98" providerId="LiveId" clId="{A1D2651B-85DF-49D1-97D8-9D62ABF20757}" dt="2024-11-13T06:05:09.973" v="1679" actId="21"/>
          <ac:spMkLst>
            <pc:docMk/>
            <pc:sldMk cId="0" sldId="266"/>
            <ac:spMk id="120" creationId="{00000000-0000-0000-0000-000000000000}"/>
          </ac:spMkLst>
        </pc:spChg>
        <pc:graphicFrameChg chg="modGraphic">
          <ac:chgData name="mayank singh" userId="f8ee08ebd1536b98" providerId="LiveId" clId="{A1D2651B-85DF-49D1-97D8-9D62ABF20757}" dt="2024-11-13T06:06:28.947" v="1680" actId="20577"/>
          <ac:graphicFrameMkLst>
            <pc:docMk/>
            <pc:sldMk cId="0" sldId="266"/>
            <ac:graphicFrameMk id="121" creationId="{00000000-0000-0000-0000-000000000000}"/>
          </ac:graphicFrameMkLst>
        </pc:graphicFrameChg>
      </pc:sldChg>
      <pc:sldChg chg="del">
        <pc:chgData name="mayank singh" userId="f8ee08ebd1536b98" providerId="LiveId" clId="{A1D2651B-85DF-49D1-97D8-9D62ABF20757}" dt="2024-11-13T06:06:57.919" v="1682" actId="47"/>
        <pc:sldMkLst>
          <pc:docMk/>
          <pc:sldMk cId="0" sldId="267"/>
        </pc:sldMkLst>
      </pc:sldChg>
      <pc:sldChg chg="del">
        <pc:chgData name="mayank singh" userId="f8ee08ebd1536b98" providerId="LiveId" clId="{A1D2651B-85DF-49D1-97D8-9D62ABF20757}" dt="2024-11-13T06:06:59.872" v="1683" actId="47"/>
        <pc:sldMkLst>
          <pc:docMk/>
          <pc:sldMk cId="0" sldId="268"/>
        </pc:sldMkLst>
      </pc:sldChg>
      <pc:sldChg chg="modSp del mod ord">
        <pc:chgData name="mayank singh" userId="f8ee08ebd1536b98" providerId="LiveId" clId="{A1D2651B-85DF-49D1-97D8-9D62ABF20757}" dt="2024-11-13T06:08:50.725" v="1684" actId="47"/>
        <pc:sldMkLst>
          <pc:docMk/>
          <pc:sldMk cId="0" sldId="269"/>
        </pc:sldMkLst>
        <pc:graphicFrameChg chg="modGraphic">
          <ac:chgData name="mayank singh" userId="f8ee08ebd1536b98" providerId="LiveId" clId="{A1D2651B-85DF-49D1-97D8-9D62ABF20757}" dt="2024-11-13T02:54:43.011" v="64" actId="20577"/>
          <ac:graphicFrameMkLst>
            <pc:docMk/>
            <pc:sldMk cId="0" sldId="269"/>
            <ac:graphicFrameMk id="140" creationId="{00000000-0000-0000-0000-000000000000}"/>
          </ac:graphicFrameMkLst>
        </pc:graphicFrameChg>
      </pc:sldChg>
      <pc:sldChg chg="addSp delSp modSp mod">
        <pc:chgData name="mayank singh" userId="f8ee08ebd1536b98" providerId="LiveId" clId="{A1D2651B-85DF-49D1-97D8-9D62ABF20757}" dt="2024-11-13T05:22:58.737" v="1241" actId="1076"/>
        <pc:sldMkLst>
          <pc:docMk/>
          <pc:sldMk cId="0" sldId="271"/>
        </pc:sldMkLst>
        <pc:picChg chg="add del mod">
          <ac:chgData name="mayank singh" userId="f8ee08ebd1536b98" providerId="LiveId" clId="{A1D2651B-85DF-49D1-97D8-9D62ABF20757}" dt="2024-11-13T04:29:16.316" v="506" actId="478"/>
          <ac:picMkLst>
            <pc:docMk/>
            <pc:sldMk cId="0" sldId="271"/>
            <ac:picMk id="3" creationId="{1537A92A-36C1-E08F-B475-1EF6F7CC8E61}"/>
          </ac:picMkLst>
        </pc:picChg>
        <pc:picChg chg="add mod">
          <ac:chgData name="mayank singh" userId="f8ee08ebd1536b98" providerId="LiveId" clId="{A1D2651B-85DF-49D1-97D8-9D62ABF20757}" dt="2024-11-13T05:22:18.778" v="1232" actId="1076"/>
          <ac:picMkLst>
            <pc:docMk/>
            <pc:sldMk cId="0" sldId="271"/>
            <ac:picMk id="5" creationId="{BC5E73A6-A51E-2DD2-64B8-CE4D5FB57AD7}"/>
          </ac:picMkLst>
        </pc:picChg>
        <pc:picChg chg="add mod">
          <ac:chgData name="mayank singh" userId="f8ee08ebd1536b98" providerId="LiveId" clId="{A1D2651B-85DF-49D1-97D8-9D62ABF20757}" dt="2024-11-13T05:22:09.860" v="1231" actId="1076"/>
          <ac:picMkLst>
            <pc:docMk/>
            <pc:sldMk cId="0" sldId="271"/>
            <ac:picMk id="7" creationId="{A8280B7B-A9F3-99F0-0B47-D0585334E609}"/>
          </ac:picMkLst>
        </pc:picChg>
        <pc:picChg chg="add mod">
          <ac:chgData name="mayank singh" userId="f8ee08ebd1536b98" providerId="LiveId" clId="{A1D2651B-85DF-49D1-97D8-9D62ABF20757}" dt="2024-11-13T05:22:08.320" v="1230" actId="1076"/>
          <ac:picMkLst>
            <pc:docMk/>
            <pc:sldMk cId="0" sldId="271"/>
            <ac:picMk id="9" creationId="{92B7D97B-B161-658B-5259-C84E2864A66A}"/>
          </ac:picMkLst>
        </pc:picChg>
        <pc:picChg chg="add mod">
          <ac:chgData name="mayank singh" userId="f8ee08ebd1536b98" providerId="LiveId" clId="{A1D2651B-85DF-49D1-97D8-9D62ABF20757}" dt="2024-11-13T05:22:45.462" v="1238" actId="1076"/>
          <ac:picMkLst>
            <pc:docMk/>
            <pc:sldMk cId="0" sldId="271"/>
            <ac:picMk id="11" creationId="{7C039475-2203-A651-C975-2B7677DD8C51}"/>
          </ac:picMkLst>
        </pc:picChg>
        <pc:picChg chg="add mod">
          <ac:chgData name="mayank singh" userId="f8ee08ebd1536b98" providerId="LiveId" clId="{A1D2651B-85DF-49D1-97D8-9D62ABF20757}" dt="2024-11-13T05:22:58.737" v="1241" actId="1076"/>
          <ac:picMkLst>
            <pc:docMk/>
            <pc:sldMk cId="0" sldId="271"/>
            <ac:picMk id="13" creationId="{2E91CCA2-052C-2452-7649-A7ADE5466DB4}"/>
          </ac:picMkLst>
        </pc:picChg>
        <pc:picChg chg="add del mod">
          <ac:chgData name="mayank singh" userId="f8ee08ebd1536b98" providerId="LiveId" clId="{A1D2651B-85DF-49D1-97D8-9D62ABF20757}" dt="2024-11-13T05:22:02.302" v="1229" actId="478"/>
          <ac:picMkLst>
            <pc:docMk/>
            <pc:sldMk cId="0" sldId="271"/>
            <ac:picMk id="15" creationId="{E4B467D5-2BA6-3429-E62B-346D0A8FB14C}"/>
          </ac:picMkLst>
        </pc:picChg>
      </pc:sldChg>
      <pc:sldChg chg="modSp mod">
        <pc:chgData name="mayank singh" userId="f8ee08ebd1536b98" providerId="LiveId" clId="{A1D2651B-85DF-49D1-97D8-9D62ABF20757}" dt="2024-11-13T04:29:19.123" v="507"/>
        <pc:sldMkLst>
          <pc:docMk/>
          <pc:sldMk cId="0" sldId="272"/>
        </pc:sldMkLst>
        <pc:spChg chg="mod">
          <ac:chgData name="mayank singh" userId="f8ee08ebd1536b98" providerId="LiveId" clId="{A1D2651B-85DF-49D1-97D8-9D62ABF20757}" dt="2024-11-13T04:29:19.123" v="507"/>
          <ac:spMkLst>
            <pc:docMk/>
            <pc:sldMk cId="0" sldId="272"/>
            <ac:spMk id="158" creationId="{00000000-0000-0000-0000-000000000000}"/>
          </ac:spMkLst>
        </pc:spChg>
      </pc:sldChg>
      <pc:sldChg chg="addSp modSp add mod">
        <pc:chgData name="mayank singh" userId="f8ee08ebd1536b98" providerId="LiveId" clId="{A1D2651B-85DF-49D1-97D8-9D62ABF20757}" dt="2024-11-13T06:04:24.750" v="1675"/>
        <pc:sldMkLst>
          <pc:docMk/>
          <pc:sldMk cId="436957042" sldId="282"/>
        </pc:sldMkLst>
        <pc:spChg chg="add mod">
          <ac:chgData name="mayank singh" userId="f8ee08ebd1536b98" providerId="LiveId" clId="{A1D2651B-85DF-49D1-97D8-9D62ABF20757}" dt="2024-11-13T04:54:05.644" v="922" actId="20577"/>
          <ac:spMkLst>
            <pc:docMk/>
            <pc:sldMk cId="436957042" sldId="282"/>
            <ac:spMk id="2" creationId="{B9384583-2BF8-981D-5736-73CF1D65E54A}"/>
          </ac:spMkLst>
        </pc:spChg>
        <pc:spChg chg="add mod">
          <ac:chgData name="mayank singh" userId="f8ee08ebd1536b98" providerId="LiveId" clId="{A1D2651B-85DF-49D1-97D8-9D62ABF20757}" dt="2024-11-13T05:04:59.463" v="1158" actId="14100"/>
          <ac:spMkLst>
            <pc:docMk/>
            <pc:sldMk cId="436957042" sldId="282"/>
            <ac:spMk id="3" creationId="{70EF7D92-E4DF-5221-97FC-D9D6F67CF18A}"/>
          </ac:spMkLst>
        </pc:spChg>
        <pc:spChg chg="mod">
          <ac:chgData name="mayank singh" userId="f8ee08ebd1536b98" providerId="LiveId" clId="{A1D2651B-85DF-49D1-97D8-9D62ABF20757}" dt="2024-11-13T06:04:24.750" v="1675"/>
          <ac:spMkLst>
            <pc:docMk/>
            <pc:sldMk cId="436957042" sldId="282"/>
            <ac:spMk id="107" creationId="{95AC9158-0EF3-ED0B-DDBD-B9F2BEEE4A24}"/>
          </ac:spMkLst>
        </pc:spChg>
        <pc:spChg chg="mod">
          <ac:chgData name="mayank singh" userId="f8ee08ebd1536b98" providerId="LiveId" clId="{A1D2651B-85DF-49D1-97D8-9D62ABF20757}" dt="2024-11-13T04:47:28.095" v="748" actId="14100"/>
          <ac:spMkLst>
            <pc:docMk/>
            <pc:sldMk cId="436957042" sldId="282"/>
            <ac:spMk id="108" creationId="{C921C54C-0F82-0561-D24D-51D75DECE6B1}"/>
          </ac:spMkLst>
        </pc:spChg>
      </pc:sldChg>
      <pc:sldChg chg="addSp delSp modSp add mod">
        <pc:chgData name="mayank singh" userId="f8ee08ebd1536b98" providerId="LiveId" clId="{A1D2651B-85DF-49D1-97D8-9D62ABF20757}" dt="2024-11-13T05:21:49.779" v="1228" actId="1076"/>
        <pc:sldMkLst>
          <pc:docMk/>
          <pc:sldMk cId="4075461511" sldId="283"/>
        </pc:sldMkLst>
        <pc:picChg chg="add mod">
          <ac:chgData name="mayank singh" userId="f8ee08ebd1536b98" providerId="LiveId" clId="{A1D2651B-85DF-49D1-97D8-9D62ABF20757}" dt="2024-11-13T05:19:30.745" v="1216" actId="1076"/>
          <ac:picMkLst>
            <pc:docMk/>
            <pc:sldMk cId="4075461511" sldId="283"/>
            <ac:picMk id="3" creationId="{9FB3B3CD-96EE-90E0-C5D3-01366F59F324}"/>
          </ac:picMkLst>
        </pc:picChg>
        <pc:picChg chg="del">
          <ac:chgData name="mayank singh" userId="f8ee08ebd1536b98" providerId="LiveId" clId="{A1D2651B-85DF-49D1-97D8-9D62ABF20757}" dt="2024-11-13T05:19:13.513" v="1208" actId="478"/>
          <ac:picMkLst>
            <pc:docMk/>
            <pc:sldMk cId="4075461511" sldId="283"/>
            <ac:picMk id="5" creationId="{E327F351-70B3-F736-9A68-E9DAF7ED437B}"/>
          </ac:picMkLst>
        </pc:picChg>
        <pc:picChg chg="add mod">
          <ac:chgData name="mayank singh" userId="f8ee08ebd1536b98" providerId="LiveId" clId="{A1D2651B-85DF-49D1-97D8-9D62ABF20757}" dt="2024-11-13T05:20:07.036" v="1220" actId="14100"/>
          <ac:picMkLst>
            <pc:docMk/>
            <pc:sldMk cId="4075461511" sldId="283"/>
            <ac:picMk id="6" creationId="{767A7E8C-FD4A-E05B-8A65-C2F3BDFC1F20}"/>
          </ac:picMkLst>
        </pc:picChg>
        <pc:picChg chg="del">
          <ac:chgData name="mayank singh" userId="f8ee08ebd1536b98" providerId="LiveId" clId="{A1D2651B-85DF-49D1-97D8-9D62ABF20757}" dt="2024-11-13T05:19:14.239" v="1209" actId="478"/>
          <ac:picMkLst>
            <pc:docMk/>
            <pc:sldMk cId="4075461511" sldId="283"/>
            <ac:picMk id="7" creationId="{56DEFF6B-4FF5-2A9F-565C-9C8B5830C547}"/>
          </ac:picMkLst>
        </pc:picChg>
        <pc:picChg chg="del">
          <ac:chgData name="mayank singh" userId="f8ee08ebd1536b98" providerId="LiveId" clId="{A1D2651B-85DF-49D1-97D8-9D62ABF20757}" dt="2024-11-13T05:19:15.216" v="1210" actId="478"/>
          <ac:picMkLst>
            <pc:docMk/>
            <pc:sldMk cId="4075461511" sldId="283"/>
            <ac:picMk id="9" creationId="{7FCE1503-6881-8C3B-99F2-A83930BAD531}"/>
          </ac:picMkLst>
        </pc:picChg>
        <pc:picChg chg="add mod">
          <ac:chgData name="mayank singh" userId="f8ee08ebd1536b98" providerId="LiveId" clId="{A1D2651B-85DF-49D1-97D8-9D62ABF20757}" dt="2024-11-13T05:21:01.369" v="1224" actId="14100"/>
          <ac:picMkLst>
            <pc:docMk/>
            <pc:sldMk cId="4075461511" sldId="283"/>
            <ac:picMk id="10" creationId="{45E3136E-8FBF-EA4D-716A-EF5E80BD232B}"/>
          </ac:picMkLst>
        </pc:picChg>
        <pc:picChg chg="del">
          <ac:chgData name="mayank singh" userId="f8ee08ebd1536b98" providerId="LiveId" clId="{A1D2651B-85DF-49D1-97D8-9D62ABF20757}" dt="2024-11-13T05:19:16.544" v="1212" actId="478"/>
          <ac:picMkLst>
            <pc:docMk/>
            <pc:sldMk cId="4075461511" sldId="283"/>
            <ac:picMk id="11" creationId="{4BB6FEA3-C6E5-2504-6636-6AF30D7842C2}"/>
          </ac:picMkLst>
        </pc:picChg>
        <pc:picChg chg="del">
          <ac:chgData name="mayank singh" userId="f8ee08ebd1536b98" providerId="LiveId" clId="{A1D2651B-85DF-49D1-97D8-9D62ABF20757}" dt="2024-11-13T05:19:15.939" v="1211" actId="478"/>
          <ac:picMkLst>
            <pc:docMk/>
            <pc:sldMk cId="4075461511" sldId="283"/>
            <ac:picMk id="13" creationId="{959CBCC2-EA64-2641-BA82-11FBCEBA220B}"/>
          </ac:picMkLst>
        </pc:picChg>
        <pc:picChg chg="add mod">
          <ac:chgData name="mayank singh" userId="f8ee08ebd1536b98" providerId="LiveId" clId="{A1D2651B-85DF-49D1-97D8-9D62ABF20757}" dt="2024-11-13T05:21:49.779" v="1228" actId="1076"/>
          <ac:picMkLst>
            <pc:docMk/>
            <pc:sldMk cId="4075461511" sldId="283"/>
            <ac:picMk id="14" creationId="{57A5ACA9-7B41-4063-C140-1C6002C94B27}"/>
          </ac:picMkLst>
        </pc:picChg>
        <pc:picChg chg="del mod">
          <ac:chgData name="mayank singh" userId="f8ee08ebd1536b98" providerId="LiveId" clId="{A1D2651B-85DF-49D1-97D8-9D62ABF20757}" dt="2024-11-13T05:19:10.441" v="1207" actId="478"/>
          <ac:picMkLst>
            <pc:docMk/>
            <pc:sldMk cId="4075461511" sldId="283"/>
            <ac:picMk id="15" creationId="{DAC21CD3-7A6A-44E9-E2C3-26BE7D9C5D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adf3d297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DFEA124C-9AD5-3563-840B-04872713DA75}"/>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A71A73B3-EC6B-1F09-5138-851E7CE6C3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B5484A80-16C4-8675-8A18-814A2323D8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837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15B2B30-68BC-7420-F04F-6C5E83C39BA4}"/>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DF3461B8-4968-ACF5-7734-AD3CED1EA3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B3890CDD-2E6B-CBD3-AF77-A9737EDD7A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473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2ACEA4DE-65BF-8F9D-07F4-315B77B6A253}"/>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6E404259-65ED-20F7-252A-31ED9C9369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1A53E770-1C21-4669-FECA-9A6A53AA2E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061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A2A44C76-5E1F-64AD-5673-44A4D068DC2F}"/>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04565182-2D50-A2E9-4D2B-C53AA8BF07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D061F114-6EFA-EB54-D72F-AE85076D75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023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4EC54F6F-AEC6-4F29-22D5-6F1852F0F248}"/>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BED46BAB-32B2-2207-BE1A-9FDEFF21BB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83AA1161-4064-1CA7-2914-6617742263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287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98D7AA78-98D1-FA0C-67BF-3C10A9A31690}"/>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011A8C9E-F4EA-1592-C5A2-59B893C29C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C9D6AC20-A8B9-32FF-8723-4C64DF9995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486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A1ADEC55-6C3C-41A9-0C03-6DC5BEFCDEE1}"/>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52A37E4F-8234-710C-566B-50E12EF16C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387ACE7C-D899-65A5-134E-5CB866A2E7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644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B08F8410-9B0D-52DC-E440-D9DC0CE3D09C}"/>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BB3B9114-9807-81B9-7A93-ED7724AD3E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8C54AC9C-96C7-A869-732E-C082F19602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47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a1ff3fac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a1ff3fa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adf3d29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C411E8F7-1683-9F4F-E87E-26C6CEC67434}"/>
            </a:ext>
          </a:extLst>
        </p:cNvPr>
        <p:cNvGrpSpPr/>
        <p:nvPr/>
      </p:nvGrpSpPr>
      <p:grpSpPr>
        <a:xfrm>
          <a:off x="0" y="0"/>
          <a:ext cx="0" cy="0"/>
          <a:chOff x="0" y="0"/>
          <a:chExt cx="0" cy="0"/>
        </a:xfrm>
      </p:grpSpPr>
      <p:sp>
        <p:nvSpPr>
          <p:cNvPr id="148" name="Google Shape;148;g30adf3d297a_0_84:notes">
            <a:extLst>
              <a:ext uri="{FF2B5EF4-FFF2-40B4-BE49-F238E27FC236}">
                <a16:creationId xmlns:a16="http://schemas.microsoft.com/office/drawing/2014/main" id="{AA1BCA9C-BDB3-46D0-F4F9-94CBFF05E4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a:extLst>
              <a:ext uri="{FF2B5EF4-FFF2-40B4-BE49-F238E27FC236}">
                <a16:creationId xmlns:a16="http://schemas.microsoft.com/office/drawing/2014/main" id="{59BECD4E-6AA1-FD8A-2FE2-071FA33046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040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adf3d297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adf3d29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adf3d297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adf3d29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a1ff3fa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a1ff3fa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adf3d29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adf3d29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df3d29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df3d29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adf3d297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adf3d29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0adf3d29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0adf3d29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df3d2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81EB1BBA-4212-D775-2109-6513D16F88F3}"/>
            </a:ext>
          </a:extLst>
        </p:cNvPr>
        <p:cNvGrpSpPr/>
        <p:nvPr/>
      </p:nvGrpSpPr>
      <p:grpSpPr>
        <a:xfrm>
          <a:off x="0" y="0"/>
          <a:ext cx="0" cy="0"/>
          <a:chOff x="0" y="0"/>
          <a:chExt cx="0" cy="0"/>
        </a:xfrm>
      </p:grpSpPr>
      <p:sp>
        <p:nvSpPr>
          <p:cNvPr id="104" name="Google Shape;104;g30adf3d297a_0_1:notes">
            <a:extLst>
              <a:ext uri="{FF2B5EF4-FFF2-40B4-BE49-F238E27FC236}">
                <a16:creationId xmlns:a16="http://schemas.microsoft.com/office/drawing/2014/main" id="{1B83F30B-F13A-E767-CB6F-C0203B3709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a:extLst>
              <a:ext uri="{FF2B5EF4-FFF2-40B4-BE49-F238E27FC236}">
                <a16:creationId xmlns:a16="http://schemas.microsoft.com/office/drawing/2014/main" id="{71BB74A5-E2D7-49DE-8F8E-0904208493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85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93974" y="33849"/>
            <a:ext cx="8323308" cy="88789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OBE Implementation</a:t>
            </a:r>
            <a:endParaRPr dirty="0"/>
          </a:p>
        </p:txBody>
      </p:sp>
      <p:sp>
        <p:nvSpPr>
          <p:cNvPr id="56" name="Google Shape;56;p13"/>
          <p:cNvSpPr txBox="1">
            <a:spLocks noGrp="1"/>
          </p:cNvSpPr>
          <p:nvPr>
            <p:ph type="subTitle" idx="1"/>
          </p:nvPr>
        </p:nvSpPr>
        <p:spPr>
          <a:xfrm>
            <a:off x="99665" y="764375"/>
            <a:ext cx="8520600" cy="5154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dirty="0"/>
              <a:t>Module-1:University </a:t>
            </a:r>
            <a:endParaRPr dirty="0"/>
          </a:p>
        </p:txBody>
      </p:sp>
      <p:sp>
        <p:nvSpPr>
          <p:cNvPr id="57" name="Google Shape;57;p13"/>
          <p:cNvSpPr txBox="1"/>
          <p:nvPr/>
        </p:nvSpPr>
        <p:spPr>
          <a:xfrm>
            <a:off x="469244" y="1163596"/>
            <a:ext cx="1687800" cy="4837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Submitted By</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
        <p:nvSpPr>
          <p:cNvPr id="58" name="Google Shape;58;p13"/>
          <p:cNvSpPr txBox="1"/>
          <p:nvPr/>
        </p:nvSpPr>
        <p:spPr>
          <a:xfrm>
            <a:off x="523460" y="1763479"/>
            <a:ext cx="8323308" cy="27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solidFill>
                  <a:schemeClr val="dk2"/>
                </a:solidFill>
              </a:rPr>
              <a:t>Raja -&gt;             AP23110010694         vamsikrishnaraja_anna@srmap.edu.in</a:t>
            </a:r>
          </a:p>
          <a:p>
            <a:pPr marL="0" lvl="0" indent="0" algn="l" rtl="0">
              <a:spcBef>
                <a:spcPts val="0"/>
              </a:spcBef>
              <a:spcAft>
                <a:spcPts val="0"/>
              </a:spcAft>
              <a:buClr>
                <a:schemeClr val="dk1"/>
              </a:buClr>
              <a:buSzPts val="1100"/>
              <a:buFont typeface="Arial"/>
              <a:buNone/>
            </a:pPr>
            <a:r>
              <a:rPr lang="en-US" sz="1800" dirty="0">
                <a:solidFill>
                  <a:schemeClr val="dk2"/>
                </a:solidFill>
              </a:rPr>
              <a:t>Koushik -&gt;        AP23110010695	   koushik_ande@srmap.edu.in</a:t>
            </a:r>
          </a:p>
          <a:p>
            <a:pPr marL="0" lvl="0" indent="0" algn="l" rtl="0">
              <a:spcBef>
                <a:spcPts val="0"/>
              </a:spcBef>
              <a:spcAft>
                <a:spcPts val="0"/>
              </a:spcAft>
              <a:buClr>
                <a:schemeClr val="dk1"/>
              </a:buClr>
              <a:buSzPts val="1100"/>
              <a:buFont typeface="Arial"/>
              <a:buNone/>
            </a:pPr>
            <a:r>
              <a:rPr lang="en-US" sz="1800" dirty="0">
                <a:solidFill>
                  <a:schemeClr val="dk2"/>
                </a:solidFill>
              </a:rPr>
              <a:t>Lokesh -&gt;         AP23110010705	   lokeshramji_peethani@srmap.edu.in</a:t>
            </a:r>
          </a:p>
          <a:p>
            <a:pPr marL="0" lvl="0" indent="0" algn="l" rtl="0">
              <a:spcBef>
                <a:spcPts val="0"/>
              </a:spcBef>
              <a:spcAft>
                <a:spcPts val="0"/>
              </a:spcAft>
              <a:buClr>
                <a:schemeClr val="dk1"/>
              </a:buClr>
              <a:buSzPts val="1100"/>
              <a:buFont typeface="Arial"/>
              <a:buNone/>
            </a:pPr>
            <a:r>
              <a:rPr lang="en-US" sz="1800" dirty="0">
                <a:solidFill>
                  <a:schemeClr val="dk2"/>
                </a:solidFill>
              </a:rPr>
              <a:t>Praveen -&gt;       AP23110011016         praveen_bapanapalli@srmap.edu.in</a:t>
            </a:r>
          </a:p>
          <a:p>
            <a:pPr marL="0" lvl="0" indent="0" algn="l" rtl="0">
              <a:spcBef>
                <a:spcPts val="0"/>
              </a:spcBef>
              <a:spcAft>
                <a:spcPts val="0"/>
              </a:spcAft>
              <a:buClr>
                <a:schemeClr val="dk1"/>
              </a:buClr>
              <a:buSzPts val="1100"/>
              <a:buFont typeface="Arial"/>
              <a:buNone/>
            </a:pPr>
            <a:r>
              <a:rPr lang="en-US" sz="1800" dirty="0">
                <a:solidFill>
                  <a:schemeClr val="dk2"/>
                </a:solidFill>
              </a:rPr>
              <a:t>Mayank -&gt;        AP23110010704	   mayank_singh@srmap.edu.in	</a:t>
            </a:r>
            <a:endParaRPr sz="1800" dirty="0">
              <a:solidFill>
                <a:schemeClr val="dk2"/>
              </a:solidFill>
            </a:endParaRPr>
          </a:p>
          <a:p>
            <a:pPr marL="0" lvl="0" indent="0" algn="l" rtl="0">
              <a:spcBef>
                <a:spcPts val="0"/>
              </a:spcBef>
              <a:spcAft>
                <a:spcPts val="0"/>
              </a:spcAft>
              <a:buClr>
                <a:schemeClr val="dk1"/>
              </a:buClr>
              <a:buSzPts val="1100"/>
              <a:buFont typeface="Arial"/>
              <a:buNone/>
            </a:pPr>
            <a:r>
              <a:rPr lang="en" sz="1800" dirty="0">
                <a:solidFill>
                  <a:schemeClr val="dk2"/>
                </a:solidFill>
              </a:rPr>
              <a:t>Department : Btech ,Cse – O, 3</a:t>
            </a:r>
            <a:r>
              <a:rPr lang="en" sz="1800" baseline="30000" dirty="0">
                <a:solidFill>
                  <a:schemeClr val="dk2"/>
                </a:solidFill>
              </a:rPr>
              <a:t>rd</a:t>
            </a:r>
            <a:r>
              <a:rPr lang="en" sz="1800" dirty="0">
                <a:solidFill>
                  <a:schemeClr val="dk2"/>
                </a:solidFill>
              </a:rPr>
              <a:t> semester</a:t>
            </a:r>
          </a:p>
          <a:p>
            <a:pPr marL="0" lvl="0" indent="0" algn="l" rtl="0">
              <a:spcBef>
                <a:spcPts val="0"/>
              </a:spcBef>
              <a:spcAft>
                <a:spcPts val="0"/>
              </a:spcAft>
              <a:buClr>
                <a:schemeClr val="dk1"/>
              </a:buClr>
              <a:buSzPts val="1100"/>
              <a:buFont typeface="Arial"/>
              <a:buNone/>
            </a:pPr>
            <a:r>
              <a:rPr lang="en" sz="1800" dirty="0">
                <a:solidFill>
                  <a:schemeClr val="dk2"/>
                </a:solidFill>
              </a:rPr>
              <a:t> </a:t>
            </a: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University : Time Complexity of Sorting Algorithm</a:t>
            </a:r>
            <a:endParaRPr/>
          </a:p>
        </p:txBody>
      </p:sp>
      <p:graphicFrame>
        <p:nvGraphicFramePr>
          <p:cNvPr id="121" name="Google Shape;121;p23"/>
          <p:cNvGraphicFramePr/>
          <p:nvPr>
            <p:extLst>
              <p:ext uri="{D42A27DB-BD31-4B8C-83A1-F6EECF244321}">
                <p14:modId xmlns:p14="http://schemas.microsoft.com/office/powerpoint/2010/main" val="4234149356"/>
              </p:ext>
            </p:extLst>
          </p:nvPr>
        </p:nvGraphicFramePr>
        <p:xfrm>
          <a:off x="599800" y="1706325"/>
          <a:ext cx="7547600" cy="1525575"/>
        </p:xfrm>
        <a:graphic>
          <a:graphicData uri="http://schemas.openxmlformats.org/drawingml/2006/table">
            <a:tbl>
              <a:tblPr>
                <a:noFill/>
                <a:tableStyleId>{A8E63C8B-EEB5-4124-ACD9-8112596D4479}</a:tableStyleId>
              </a:tblPr>
              <a:tblGrid>
                <a:gridCol w="1274775">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4017425">
                  <a:extLst>
                    <a:ext uri="{9D8B030D-6E8A-4147-A177-3AD203B41FA5}">
                      <a16:colId xmlns:a16="http://schemas.microsoft.com/office/drawing/2014/main" val="20002"/>
                    </a:ext>
                  </a:extLst>
                </a:gridCol>
              </a:tblGrid>
              <a:tr h="521875">
                <a:tc>
                  <a:txBody>
                    <a:bodyPr/>
                    <a:lstStyle/>
                    <a:p>
                      <a:pPr marL="0" lvl="0" indent="0" algn="l" rtl="0">
                        <a:spcBef>
                          <a:spcPts val="0"/>
                        </a:spcBef>
                        <a:spcAft>
                          <a:spcPts val="0"/>
                        </a:spcAft>
                        <a:buNone/>
                      </a:pPr>
                      <a:r>
                        <a:rPr lang="en" sz="1500" b="1"/>
                        <a:t>Sl.No</a:t>
                      </a:r>
                      <a:endParaRPr sz="1500" b="1"/>
                    </a:p>
                  </a:txBody>
                  <a:tcPr marL="91425" marR="91425" marT="91425" marB="91425"/>
                </a:tc>
                <a:tc>
                  <a:txBody>
                    <a:bodyPr/>
                    <a:lstStyle/>
                    <a:p>
                      <a:pPr marL="0" lvl="0" indent="0" algn="l" rtl="0">
                        <a:spcBef>
                          <a:spcPts val="0"/>
                        </a:spcBef>
                        <a:spcAft>
                          <a:spcPts val="0"/>
                        </a:spcAft>
                        <a:buNone/>
                      </a:pPr>
                      <a:r>
                        <a:rPr lang="en" sz="1500" b="1"/>
                        <a:t>Algorithm Name</a:t>
                      </a:r>
                      <a:endParaRPr sz="1500" b="1"/>
                    </a:p>
                  </a:txBody>
                  <a:tcPr marL="91425" marR="91425" marT="91425" marB="91425"/>
                </a:tc>
                <a:tc>
                  <a:txBody>
                    <a:bodyPr/>
                    <a:lstStyle/>
                    <a:p>
                      <a:pPr marL="0" lvl="0" indent="0" algn="l" rtl="0">
                        <a:spcBef>
                          <a:spcPts val="0"/>
                        </a:spcBef>
                        <a:spcAft>
                          <a:spcPts val="0"/>
                        </a:spcAft>
                        <a:buNone/>
                      </a:pPr>
                      <a:r>
                        <a:rPr lang="en" sz="1500" b="1" dirty="0"/>
                        <a:t>Compared Algorithm</a:t>
                      </a:r>
                      <a:endParaRPr sz="1500" b="1" dirty="0"/>
                    </a:p>
                  </a:txBody>
                  <a:tcPr marL="91425" marR="91425" marT="91425" marB="91425"/>
                </a:tc>
                <a:extLst>
                  <a:ext uri="{0D108BD9-81ED-4DB2-BD59-A6C34878D82A}">
                    <a16:rowId xmlns:a16="http://schemas.microsoft.com/office/drawing/2014/main" val="10000"/>
                  </a:ext>
                </a:extLst>
              </a:tr>
              <a:tr h="501850">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dirty="0"/>
                        <a:t>Binary search [ o(log n) ]</a:t>
                      </a:r>
                      <a:endParaRPr dirty="0"/>
                    </a:p>
                  </a:txBody>
                  <a:tcPr marL="91425" marR="91425" marT="91425" marB="91425"/>
                </a:tc>
                <a:tc>
                  <a:txBody>
                    <a:bodyPr/>
                    <a:lstStyle/>
                    <a:p>
                      <a:pPr marL="0" lvl="0" indent="0" algn="l" rtl="0">
                        <a:spcBef>
                          <a:spcPts val="0"/>
                        </a:spcBef>
                        <a:spcAft>
                          <a:spcPts val="0"/>
                        </a:spcAft>
                        <a:buNone/>
                      </a:pPr>
                      <a:r>
                        <a:rPr lang="en-US" dirty="0"/>
                        <a:t>Linear search [o(n)]</a:t>
                      </a:r>
                      <a:endParaRPr dirty="0"/>
                    </a:p>
                  </a:txBody>
                  <a:tcPr marL="91425" marR="91425" marT="91425" marB="91425"/>
                </a:tc>
                <a:extLst>
                  <a:ext uri="{0D108BD9-81ED-4DB2-BD59-A6C34878D82A}">
                    <a16:rowId xmlns:a16="http://schemas.microsoft.com/office/drawing/2014/main" val="10001"/>
                  </a:ext>
                </a:extLst>
              </a:tr>
              <a:tr h="501850">
                <a:tc>
                  <a:txBody>
                    <a:bodyPr/>
                    <a:lstStyle/>
                    <a:p>
                      <a:pPr marL="0" lvl="0" indent="0" algn="l" rtl="0">
                        <a:spcBef>
                          <a:spcPts val="0"/>
                        </a:spcBef>
                        <a:spcAft>
                          <a:spcPts val="0"/>
                        </a:spcAft>
                        <a:buNone/>
                      </a:pPr>
                      <a:r>
                        <a:rPr lang="en-US" dirty="0"/>
                        <a:t>2</a:t>
                      </a:r>
                      <a:endParaRPr dirty="0"/>
                    </a:p>
                  </a:txBody>
                  <a:tcPr marL="91425" marR="91425" marT="91425" marB="91425"/>
                </a:tc>
                <a:tc>
                  <a:txBody>
                    <a:bodyPr/>
                    <a:lstStyle/>
                    <a:p>
                      <a:pPr marL="0" lvl="0" indent="0" algn="l" rtl="0">
                        <a:spcBef>
                          <a:spcPts val="0"/>
                        </a:spcBef>
                        <a:spcAft>
                          <a:spcPts val="0"/>
                        </a:spcAft>
                        <a:buNone/>
                      </a:pPr>
                      <a:r>
                        <a:rPr lang="en-US" dirty="0"/>
                        <a:t>Bubble sort [ o(n^2) ]</a:t>
                      </a:r>
                      <a:endParaRPr dirty="0"/>
                    </a:p>
                  </a:txBody>
                  <a:tcPr marL="91425" marR="91425" marT="91425" marB="91425"/>
                </a:tc>
                <a:tc>
                  <a:txBody>
                    <a:bodyPr/>
                    <a:lstStyle/>
                    <a:p>
                      <a:pPr marL="0" lvl="0" indent="0" algn="l" rtl="0">
                        <a:spcBef>
                          <a:spcPts val="0"/>
                        </a:spcBef>
                        <a:spcAft>
                          <a:spcPts val="0"/>
                        </a:spcAft>
                        <a:buNone/>
                      </a:pPr>
                      <a:r>
                        <a:rPr lang="en-US" dirty="0"/>
                        <a:t>Quick sort [ o(n^2) ]</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fontScale="25000" lnSpcReduction="20000"/>
          </a:bodyPr>
          <a:lstStyle/>
          <a:p>
            <a:pPr>
              <a:lnSpc>
                <a:spcPts val="1425"/>
              </a:lnSpc>
            </a:pPr>
            <a:r>
              <a:rPr lang="en-US" sz="4200" b="0" dirty="0">
                <a:solidFill>
                  <a:srgbClr val="C586C0"/>
                </a:solidFill>
                <a:effectLst/>
                <a:latin typeface="Consolas" panose="020B0609020204030204" pitchFamily="49" charset="0"/>
              </a:rPr>
              <a:t>#include</a:t>
            </a:r>
            <a:r>
              <a:rPr lang="en-US" sz="4200" b="0" dirty="0">
                <a:solidFill>
                  <a:srgbClr val="569CD6"/>
                </a:solidFill>
                <a:effectLst/>
                <a:latin typeface="Consolas" panose="020B0609020204030204" pitchFamily="49" charset="0"/>
              </a:rPr>
              <a:t> </a:t>
            </a:r>
            <a:r>
              <a:rPr lang="en-US" sz="4200" b="0" dirty="0">
                <a:solidFill>
                  <a:srgbClr val="CE9178"/>
                </a:solidFill>
                <a:effectLst/>
                <a:latin typeface="Consolas" panose="020B0609020204030204" pitchFamily="49" charset="0"/>
              </a:rPr>
              <a:t>&lt;</a:t>
            </a:r>
            <a:r>
              <a:rPr lang="en-US" sz="4200" b="0" dirty="0" err="1">
                <a:solidFill>
                  <a:srgbClr val="CE9178"/>
                </a:solidFill>
                <a:effectLst/>
                <a:latin typeface="Consolas" panose="020B0609020204030204" pitchFamily="49" charset="0"/>
              </a:rPr>
              <a:t>stdio.h</a:t>
            </a:r>
            <a:r>
              <a:rPr lang="en-US" sz="4200" b="0" dirty="0">
                <a:solidFill>
                  <a:srgbClr val="CE9178"/>
                </a:solidFill>
                <a:effectLst/>
                <a:latin typeface="Consolas" panose="020B0609020204030204" pitchFamily="49" charset="0"/>
              </a:rPr>
              <a:t>&gt;</a:t>
            </a:r>
            <a:endParaRPr lang="en-US" sz="4200" b="0" dirty="0">
              <a:solidFill>
                <a:srgbClr val="CCCCCC"/>
              </a:solidFill>
              <a:effectLst/>
              <a:latin typeface="Consolas" panose="020B0609020204030204" pitchFamily="49" charset="0"/>
            </a:endParaRPr>
          </a:p>
          <a:p>
            <a:pPr>
              <a:lnSpc>
                <a:spcPts val="1425"/>
              </a:lnSpc>
            </a:pPr>
            <a:r>
              <a:rPr lang="en-US" sz="4200" b="0" dirty="0">
                <a:solidFill>
                  <a:srgbClr val="C586C0"/>
                </a:solidFill>
                <a:effectLst/>
                <a:latin typeface="Consolas" panose="020B0609020204030204" pitchFamily="49" charset="0"/>
              </a:rPr>
              <a:t>#include</a:t>
            </a:r>
            <a:r>
              <a:rPr lang="en-US" sz="4200" b="0" dirty="0">
                <a:solidFill>
                  <a:srgbClr val="569CD6"/>
                </a:solidFill>
                <a:effectLst/>
                <a:latin typeface="Consolas" panose="020B0609020204030204" pitchFamily="49" charset="0"/>
              </a:rPr>
              <a:t> </a:t>
            </a:r>
            <a:r>
              <a:rPr lang="en-US" sz="4200" b="0" dirty="0">
                <a:solidFill>
                  <a:srgbClr val="CE9178"/>
                </a:solidFill>
                <a:effectLst/>
                <a:latin typeface="Consolas" panose="020B0609020204030204" pitchFamily="49" charset="0"/>
              </a:rPr>
              <a:t>&lt;</a:t>
            </a:r>
            <a:r>
              <a:rPr lang="en-US" sz="4200" b="0" dirty="0" err="1">
                <a:solidFill>
                  <a:srgbClr val="CE9178"/>
                </a:solidFill>
                <a:effectLst/>
                <a:latin typeface="Consolas" panose="020B0609020204030204" pitchFamily="49" charset="0"/>
              </a:rPr>
              <a:t>stdlib.h</a:t>
            </a:r>
            <a:r>
              <a:rPr lang="en-US" sz="4200" b="0" dirty="0">
                <a:solidFill>
                  <a:srgbClr val="CE9178"/>
                </a:solidFill>
                <a:effectLst/>
                <a:latin typeface="Consolas" panose="020B0609020204030204" pitchFamily="49" charset="0"/>
              </a:rPr>
              <a:t>&gt;</a:t>
            </a:r>
            <a:endParaRPr lang="en-US" sz="4200" b="0" dirty="0">
              <a:solidFill>
                <a:srgbClr val="CCCCCC"/>
              </a:solidFill>
              <a:effectLst/>
              <a:latin typeface="Consolas" panose="020B0609020204030204" pitchFamily="49" charset="0"/>
            </a:endParaRPr>
          </a:p>
          <a:p>
            <a:pPr>
              <a:lnSpc>
                <a:spcPts val="1425"/>
              </a:lnSpc>
            </a:pPr>
            <a:r>
              <a:rPr lang="en-US" sz="4200" b="0" dirty="0">
                <a:solidFill>
                  <a:srgbClr val="C586C0"/>
                </a:solidFill>
                <a:effectLst/>
                <a:latin typeface="Consolas" panose="020B0609020204030204" pitchFamily="49" charset="0"/>
              </a:rPr>
              <a:t>#include</a:t>
            </a:r>
            <a:r>
              <a:rPr lang="en-US" sz="4200" b="0" dirty="0">
                <a:solidFill>
                  <a:srgbClr val="569CD6"/>
                </a:solidFill>
                <a:effectLst/>
                <a:latin typeface="Consolas" panose="020B0609020204030204" pitchFamily="49" charset="0"/>
              </a:rPr>
              <a:t> </a:t>
            </a:r>
            <a:r>
              <a:rPr lang="en-US" sz="4200" b="0" dirty="0">
                <a:solidFill>
                  <a:srgbClr val="CE9178"/>
                </a:solidFill>
                <a:effectLst/>
                <a:latin typeface="Consolas" panose="020B0609020204030204" pitchFamily="49" charset="0"/>
              </a:rPr>
              <a:t>&lt;</a:t>
            </a:r>
            <a:r>
              <a:rPr lang="en-US" sz="4200" b="0" dirty="0" err="1">
                <a:solidFill>
                  <a:srgbClr val="CE9178"/>
                </a:solidFill>
                <a:effectLst/>
                <a:latin typeface="Consolas" panose="020B0609020204030204" pitchFamily="49" charset="0"/>
              </a:rPr>
              <a:t>string.h</a:t>
            </a:r>
            <a:r>
              <a:rPr lang="en-US" sz="4200" b="0" dirty="0">
                <a:solidFill>
                  <a:srgbClr val="CE9178"/>
                </a:solidFill>
                <a:effectLst/>
                <a:latin typeface="Consolas" panose="020B0609020204030204" pitchFamily="49" charset="0"/>
              </a:rPr>
              <a:t>&gt;</a:t>
            </a:r>
            <a:endParaRPr lang="en-US" sz="4200" b="0" dirty="0">
              <a:solidFill>
                <a:srgbClr val="CCCCCC"/>
              </a:solidFill>
              <a:effectLst/>
              <a:latin typeface="Consolas" panose="020B0609020204030204" pitchFamily="49" charset="0"/>
            </a:endParaRPr>
          </a:p>
          <a:p>
            <a:pPr>
              <a:lnSpc>
                <a:spcPts val="1425"/>
              </a:lnSpc>
            </a:pPr>
            <a:r>
              <a:rPr lang="en-US" sz="4200" b="0" dirty="0">
                <a:solidFill>
                  <a:srgbClr val="C586C0"/>
                </a:solidFill>
                <a:effectLst/>
                <a:latin typeface="Consolas" panose="020B0609020204030204" pitchFamily="49" charset="0"/>
              </a:rPr>
              <a:t>#include</a:t>
            </a:r>
            <a:r>
              <a:rPr lang="en-US" sz="4200" b="0" dirty="0">
                <a:solidFill>
                  <a:srgbClr val="569CD6"/>
                </a:solidFill>
                <a:effectLst/>
                <a:latin typeface="Consolas" panose="020B0609020204030204" pitchFamily="49" charset="0"/>
              </a:rPr>
              <a:t> </a:t>
            </a:r>
            <a:r>
              <a:rPr lang="en-US" sz="4200" b="0" dirty="0">
                <a:solidFill>
                  <a:srgbClr val="CE9178"/>
                </a:solidFill>
                <a:effectLst/>
                <a:latin typeface="Consolas" panose="020B0609020204030204" pitchFamily="49" charset="0"/>
              </a:rPr>
              <a:t>&lt;</a:t>
            </a:r>
            <a:r>
              <a:rPr lang="en-US" sz="4200" b="0" dirty="0" err="1">
                <a:solidFill>
                  <a:srgbClr val="CE9178"/>
                </a:solidFill>
                <a:effectLst/>
                <a:latin typeface="Consolas" panose="020B0609020204030204" pitchFamily="49" charset="0"/>
              </a:rPr>
              <a:t>time.h</a:t>
            </a:r>
            <a:r>
              <a:rPr lang="en-US" sz="4200" b="0" dirty="0">
                <a:solidFill>
                  <a:srgbClr val="CE9178"/>
                </a:solidFill>
                <a:effectLst/>
                <a:latin typeface="Consolas" panose="020B0609020204030204" pitchFamily="49" charset="0"/>
              </a:rPr>
              <a:t>&gt;</a:t>
            </a:r>
            <a:endParaRPr lang="en-US" sz="4200" b="0" dirty="0">
              <a:solidFill>
                <a:srgbClr val="CCCCCC"/>
              </a:solidFill>
              <a:effectLst/>
              <a:latin typeface="Consolas" panose="020B0609020204030204" pitchFamily="49" charset="0"/>
            </a:endParaRPr>
          </a:p>
          <a:p>
            <a:pPr>
              <a:lnSpc>
                <a:spcPts val="1425"/>
              </a:lnSpc>
            </a:pPr>
            <a:br>
              <a:rPr lang="en-US" sz="4200" b="0" dirty="0">
                <a:solidFill>
                  <a:srgbClr val="CCCCCC"/>
                </a:solidFill>
                <a:effectLst/>
                <a:latin typeface="Consolas" panose="020B0609020204030204" pitchFamily="49" charset="0"/>
              </a:rPr>
            </a:br>
            <a:r>
              <a:rPr lang="en-US" sz="4200" b="0" dirty="0">
                <a:solidFill>
                  <a:srgbClr val="C586C0"/>
                </a:solidFill>
                <a:effectLst/>
                <a:latin typeface="Consolas" panose="020B0609020204030204" pitchFamily="49" charset="0"/>
              </a:rPr>
              <a:t>#define</a:t>
            </a:r>
            <a:r>
              <a:rPr lang="en-US" sz="4200" b="0" dirty="0">
                <a:solidFill>
                  <a:srgbClr val="569CD6"/>
                </a:solidFill>
                <a:effectLst/>
                <a:latin typeface="Consolas" panose="020B0609020204030204" pitchFamily="49" charset="0"/>
              </a:rPr>
              <a:t> max </a:t>
            </a:r>
            <a:r>
              <a:rPr lang="en-US" sz="4200" b="0" dirty="0">
                <a:solidFill>
                  <a:srgbClr val="B5CEA8"/>
                </a:solidFill>
                <a:effectLst/>
                <a:latin typeface="Consolas" panose="020B0609020204030204" pitchFamily="49" charset="0"/>
              </a:rPr>
              <a:t>100</a:t>
            </a:r>
            <a:endParaRPr lang="en-US" sz="4200" b="0" dirty="0">
              <a:solidFill>
                <a:srgbClr val="CCCCCC"/>
              </a:solidFill>
              <a:effectLst/>
              <a:latin typeface="Consolas" panose="020B0609020204030204" pitchFamily="49" charset="0"/>
            </a:endParaRPr>
          </a:p>
          <a:p>
            <a:pPr>
              <a:lnSpc>
                <a:spcPts val="1425"/>
              </a:lnSpc>
            </a:pPr>
            <a:br>
              <a:rPr lang="en-US" sz="4200" b="0" dirty="0">
                <a:solidFill>
                  <a:srgbClr val="CCCCCC"/>
                </a:solidFill>
                <a:effectLst/>
                <a:latin typeface="Consolas" panose="020B0609020204030204" pitchFamily="49" charset="0"/>
              </a:rPr>
            </a:br>
            <a:r>
              <a:rPr lang="en-US" sz="4200" b="0" dirty="0">
                <a:solidFill>
                  <a:srgbClr val="569CD6"/>
                </a:solidFill>
                <a:effectLst/>
                <a:latin typeface="Consolas" panose="020B0609020204030204" pitchFamily="49" charset="0"/>
              </a:rPr>
              <a:t>struct</a:t>
            </a:r>
            <a:r>
              <a:rPr lang="en-US" sz="4200" b="0" dirty="0">
                <a:solidFill>
                  <a:srgbClr val="CCCCCC"/>
                </a:solidFill>
                <a:effectLst/>
                <a:latin typeface="Consolas" panose="020B0609020204030204" pitchFamily="49" charset="0"/>
              </a:rPr>
              <a:t> </a:t>
            </a:r>
            <a:r>
              <a:rPr lang="en-US" sz="4200" b="0" dirty="0">
                <a:solidFill>
                  <a:srgbClr val="4EC9B0"/>
                </a:solidFill>
                <a:effectLst/>
                <a:latin typeface="Consolas" panose="020B0609020204030204" pitchFamily="49" charset="0"/>
              </a:rPr>
              <a:t>University</a:t>
            </a:r>
            <a:r>
              <a:rPr lang="en-US" sz="4200" b="0" dirty="0">
                <a:solidFill>
                  <a:srgbClr val="CCCCCC"/>
                </a:solidFill>
                <a:effectLst/>
                <a:latin typeface="Consolas" panose="020B0609020204030204" pitchFamily="49" charset="0"/>
              </a:rPr>
              <a:t> {</a:t>
            </a:r>
          </a:p>
          <a:p>
            <a:pPr>
              <a:lnSpc>
                <a:spcPts val="1425"/>
              </a:lnSpc>
            </a:pPr>
            <a:r>
              <a:rPr lang="en-US" sz="4200" b="0" dirty="0">
                <a:solidFill>
                  <a:srgbClr val="CCCCCC"/>
                </a:solidFill>
                <a:effectLst/>
                <a:latin typeface="Consolas" panose="020B0609020204030204" pitchFamily="49" charset="0"/>
              </a:rPr>
              <a:t>    </a:t>
            </a:r>
            <a:r>
              <a:rPr lang="en-US" sz="4200" b="0" dirty="0">
                <a:solidFill>
                  <a:srgbClr val="569CD6"/>
                </a:solidFill>
                <a:effectLst/>
                <a:latin typeface="Consolas" panose="020B0609020204030204" pitchFamily="49" charset="0"/>
              </a:rPr>
              <a:t>int</a:t>
            </a:r>
            <a:r>
              <a:rPr lang="en-US" sz="4200" b="0" dirty="0">
                <a:solidFill>
                  <a:srgbClr val="CCCCCC"/>
                </a:solidFill>
                <a:effectLst/>
                <a:latin typeface="Consolas" panose="020B0609020204030204" pitchFamily="49" charset="0"/>
              </a:rPr>
              <a:t> </a:t>
            </a:r>
            <a:r>
              <a:rPr lang="en-US" sz="4200" b="0" dirty="0" err="1">
                <a:solidFill>
                  <a:srgbClr val="CCCCCC"/>
                </a:solidFill>
                <a:effectLst/>
                <a:latin typeface="Consolas" panose="020B0609020204030204" pitchFamily="49" charset="0"/>
              </a:rPr>
              <a:t>univ_Id</a:t>
            </a:r>
            <a:r>
              <a:rPr lang="en-US" sz="4200" b="0" dirty="0">
                <a:solidFill>
                  <a:srgbClr val="CCCCCC"/>
                </a:solidFill>
                <a:effectLst/>
                <a:latin typeface="Consolas" panose="020B0609020204030204" pitchFamily="49" charset="0"/>
              </a:rPr>
              <a:t>;</a:t>
            </a:r>
          </a:p>
          <a:p>
            <a:pPr>
              <a:lnSpc>
                <a:spcPts val="1425"/>
              </a:lnSpc>
            </a:pPr>
            <a:r>
              <a:rPr lang="en-US" sz="4200" b="0" dirty="0">
                <a:solidFill>
                  <a:srgbClr val="CCCCCC"/>
                </a:solidFill>
                <a:effectLst/>
                <a:latin typeface="Consolas" panose="020B0609020204030204" pitchFamily="49" charset="0"/>
              </a:rPr>
              <a:t>    </a:t>
            </a:r>
            <a:r>
              <a:rPr lang="en-US" sz="4200" b="0" dirty="0">
                <a:solidFill>
                  <a:srgbClr val="569CD6"/>
                </a:solidFill>
                <a:effectLst/>
                <a:latin typeface="Consolas" panose="020B0609020204030204" pitchFamily="49" charset="0"/>
              </a:rPr>
              <a:t>char</a:t>
            </a:r>
            <a:r>
              <a:rPr lang="en-US" sz="4200" b="0" dirty="0">
                <a:solidFill>
                  <a:srgbClr val="CCCCCC"/>
                </a:solidFill>
                <a:effectLst/>
                <a:latin typeface="Consolas" panose="020B0609020204030204" pitchFamily="49" charset="0"/>
              </a:rPr>
              <a:t> </a:t>
            </a:r>
            <a:r>
              <a:rPr lang="en-US" sz="4200" b="0" dirty="0" err="1">
                <a:solidFill>
                  <a:srgbClr val="9CDCFE"/>
                </a:solidFill>
                <a:effectLst/>
                <a:latin typeface="Consolas" panose="020B0609020204030204" pitchFamily="49" charset="0"/>
              </a:rPr>
              <a:t>univ_code</a:t>
            </a:r>
            <a:r>
              <a:rPr lang="en-US" sz="4200" b="0" dirty="0">
                <a:solidFill>
                  <a:srgbClr val="CCCCCC"/>
                </a:solidFill>
                <a:effectLst/>
                <a:latin typeface="Consolas" panose="020B0609020204030204" pitchFamily="49" charset="0"/>
              </a:rPr>
              <a:t>[</a:t>
            </a:r>
            <a:r>
              <a:rPr lang="en-US" sz="4200" b="0" dirty="0">
                <a:solidFill>
                  <a:srgbClr val="B5CEA8"/>
                </a:solidFill>
                <a:effectLst/>
                <a:latin typeface="Consolas" panose="020B0609020204030204" pitchFamily="49" charset="0"/>
              </a:rPr>
              <a:t>10</a:t>
            </a:r>
            <a:r>
              <a:rPr lang="en-US" sz="4200" b="0" dirty="0">
                <a:solidFill>
                  <a:srgbClr val="CCCCCC"/>
                </a:solidFill>
                <a:effectLst/>
                <a:latin typeface="Consolas" panose="020B0609020204030204" pitchFamily="49" charset="0"/>
              </a:rPr>
              <a:t>];</a:t>
            </a:r>
          </a:p>
          <a:p>
            <a:pPr>
              <a:lnSpc>
                <a:spcPts val="1425"/>
              </a:lnSpc>
            </a:pPr>
            <a:r>
              <a:rPr lang="en-US" sz="4200" b="0" dirty="0">
                <a:solidFill>
                  <a:srgbClr val="CCCCCC"/>
                </a:solidFill>
                <a:effectLst/>
                <a:latin typeface="Consolas" panose="020B0609020204030204" pitchFamily="49" charset="0"/>
              </a:rPr>
              <a:t>    </a:t>
            </a:r>
            <a:r>
              <a:rPr lang="en-US" sz="4200" b="0" dirty="0">
                <a:solidFill>
                  <a:srgbClr val="569CD6"/>
                </a:solidFill>
                <a:effectLst/>
                <a:latin typeface="Consolas" panose="020B0609020204030204" pitchFamily="49" charset="0"/>
              </a:rPr>
              <a:t>char</a:t>
            </a:r>
            <a:r>
              <a:rPr lang="en-US" sz="4200" b="0" dirty="0">
                <a:solidFill>
                  <a:srgbClr val="CCCCCC"/>
                </a:solidFill>
                <a:effectLst/>
                <a:latin typeface="Consolas" panose="020B0609020204030204" pitchFamily="49" charset="0"/>
              </a:rPr>
              <a:t> </a:t>
            </a:r>
            <a:r>
              <a:rPr lang="en-US" sz="4200" b="0" dirty="0" err="1">
                <a:solidFill>
                  <a:srgbClr val="9CDCFE"/>
                </a:solidFill>
                <a:effectLst/>
                <a:latin typeface="Consolas" panose="020B0609020204030204" pitchFamily="49" charset="0"/>
              </a:rPr>
              <a:t>univ_name</a:t>
            </a:r>
            <a:r>
              <a:rPr lang="en-US" sz="4200" b="0" dirty="0">
                <a:solidFill>
                  <a:srgbClr val="CCCCCC"/>
                </a:solidFill>
                <a:effectLst/>
                <a:latin typeface="Consolas" panose="020B0609020204030204" pitchFamily="49" charset="0"/>
              </a:rPr>
              <a:t>[</a:t>
            </a:r>
            <a:r>
              <a:rPr lang="en-US" sz="4200" b="0" dirty="0">
                <a:solidFill>
                  <a:srgbClr val="B5CEA8"/>
                </a:solidFill>
                <a:effectLst/>
                <a:latin typeface="Consolas" panose="020B0609020204030204" pitchFamily="49" charset="0"/>
              </a:rPr>
              <a:t>20</a:t>
            </a:r>
            <a:r>
              <a:rPr lang="en-US" sz="4200" b="0" dirty="0">
                <a:solidFill>
                  <a:srgbClr val="CCCCCC"/>
                </a:solidFill>
                <a:effectLst/>
                <a:latin typeface="Consolas" panose="020B0609020204030204" pitchFamily="49" charset="0"/>
              </a:rPr>
              <a:t>];</a:t>
            </a:r>
          </a:p>
          <a:p>
            <a:pPr>
              <a:lnSpc>
                <a:spcPts val="1425"/>
              </a:lnSpc>
            </a:pPr>
            <a:r>
              <a:rPr lang="en-US" sz="4200" b="0" dirty="0">
                <a:solidFill>
                  <a:srgbClr val="CCCCCC"/>
                </a:solidFill>
                <a:effectLst/>
                <a:latin typeface="Consolas" panose="020B0609020204030204" pitchFamily="49" charset="0"/>
              </a:rPr>
              <a:t>    </a:t>
            </a:r>
            <a:r>
              <a:rPr lang="en-US" sz="4200" b="0" dirty="0">
                <a:solidFill>
                  <a:srgbClr val="569CD6"/>
                </a:solidFill>
                <a:effectLst/>
                <a:latin typeface="Consolas" panose="020B0609020204030204" pitchFamily="49" charset="0"/>
              </a:rPr>
              <a:t>char</a:t>
            </a:r>
            <a:r>
              <a:rPr lang="en-US" sz="4200" b="0" dirty="0">
                <a:solidFill>
                  <a:srgbClr val="CCCCCC"/>
                </a:solidFill>
                <a:effectLst/>
                <a:latin typeface="Consolas" panose="020B0609020204030204" pitchFamily="49" charset="0"/>
              </a:rPr>
              <a:t> </a:t>
            </a:r>
            <a:r>
              <a:rPr lang="en-US" sz="4200" b="0" dirty="0" err="1">
                <a:solidFill>
                  <a:srgbClr val="9CDCFE"/>
                </a:solidFill>
                <a:effectLst/>
                <a:latin typeface="Consolas" panose="020B0609020204030204" pitchFamily="49" charset="0"/>
              </a:rPr>
              <a:t>univ_address</a:t>
            </a:r>
            <a:r>
              <a:rPr lang="en-US" sz="4200" b="0" dirty="0">
                <a:solidFill>
                  <a:srgbClr val="CCCCCC"/>
                </a:solidFill>
                <a:effectLst/>
                <a:latin typeface="Consolas" panose="020B0609020204030204" pitchFamily="49" charset="0"/>
              </a:rPr>
              <a:t>[</a:t>
            </a:r>
            <a:r>
              <a:rPr lang="en-US" sz="4200" b="0" dirty="0">
                <a:solidFill>
                  <a:srgbClr val="B5CEA8"/>
                </a:solidFill>
                <a:effectLst/>
                <a:latin typeface="Consolas" panose="020B0609020204030204" pitchFamily="49" charset="0"/>
              </a:rPr>
              <a:t>30</a:t>
            </a:r>
            <a:r>
              <a:rPr lang="en-US" sz="4200" b="0" dirty="0">
                <a:solidFill>
                  <a:srgbClr val="CCCCCC"/>
                </a:solidFill>
                <a:effectLst/>
                <a:latin typeface="Consolas" panose="020B0609020204030204" pitchFamily="49" charset="0"/>
              </a:rPr>
              <a:t>];</a:t>
            </a:r>
          </a:p>
          <a:p>
            <a:pPr>
              <a:lnSpc>
                <a:spcPts val="1425"/>
              </a:lnSpc>
            </a:pPr>
            <a:r>
              <a:rPr lang="en-US" sz="4200" b="0" dirty="0">
                <a:solidFill>
                  <a:srgbClr val="CCCCCC"/>
                </a:solidFill>
                <a:effectLst/>
                <a:latin typeface="Consolas" panose="020B0609020204030204" pitchFamily="49" charset="0"/>
              </a:rPr>
              <a:t>    </a:t>
            </a:r>
            <a:r>
              <a:rPr lang="en-US" sz="4200" b="0" dirty="0">
                <a:solidFill>
                  <a:srgbClr val="569CD6"/>
                </a:solidFill>
                <a:effectLst/>
                <a:latin typeface="Consolas" panose="020B0609020204030204" pitchFamily="49" charset="0"/>
              </a:rPr>
              <a:t>char</a:t>
            </a:r>
            <a:r>
              <a:rPr lang="en-US" sz="4200" b="0" dirty="0">
                <a:solidFill>
                  <a:srgbClr val="CCCCCC"/>
                </a:solidFill>
                <a:effectLst/>
                <a:latin typeface="Consolas" panose="020B0609020204030204" pitchFamily="49" charset="0"/>
              </a:rPr>
              <a:t> </a:t>
            </a:r>
            <a:r>
              <a:rPr lang="en-US" sz="4200" b="0" dirty="0" err="1">
                <a:solidFill>
                  <a:srgbClr val="9CDCFE"/>
                </a:solidFill>
                <a:effectLst/>
                <a:latin typeface="Consolas" panose="020B0609020204030204" pitchFamily="49" charset="0"/>
              </a:rPr>
              <a:t>univ_email</a:t>
            </a:r>
            <a:r>
              <a:rPr lang="en-US" sz="4200" b="0" dirty="0">
                <a:solidFill>
                  <a:srgbClr val="CCCCCC"/>
                </a:solidFill>
                <a:effectLst/>
                <a:latin typeface="Consolas" panose="020B0609020204030204" pitchFamily="49" charset="0"/>
              </a:rPr>
              <a:t>[</a:t>
            </a:r>
            <a:r>
              <a:rPr lang="en-US" sz="4200" b="0" dirty="0">
                <a:solidFill>
                  <a:srgbClr val="B5CEA8"/>
                </a:solidFill>
                <a:effectLst/>
                <a:latin typeface="Consolas" panose="020B0609020204030204" pitchFamily="49" charset="0"/>
              </a:rPr>
              <a:t>15</a:t>
            </a:r>
            <a:r>
              <a:rPr lang="en-US" sz="4200" b="0" dirty="0">
                <a:solidFill>
                  <a:srgbClr val="CCCCCC"/>
                </a:solidFill>
                <a:effectLst/>
                <a:latin typeface="Consolas" panose="020B0609020204030204" pitchFamily="49" charset="0"/>
              </a:rPr>
              <a:t>];</a:t>
            </a:r>
          </a:p>
          <a:p>
            <a:pPr>
              <a:lnSpc>
                <a:spcPts val="1425"/>
              </a:lnSpc>
            </a:pPr>
            <a:r>
              <a:rPr lang="en-US" sz="4200" b="0" dirty="0">
                <a:solidFill>
                  <a:srgbClr val="CCCCCC"/>
                </a:solidFill>
                <a:effectLst/>
                <a:latin typeface="Consolas" panose="020B0609020204030204" pitchFamily="49" charset="0"/>
              </a:rPr>
              <a:t>    </a:t>
            </a:r>
            <a:r>
              <a:rPr lang="en-US" sz="4200" b="0" dirty="0">
                <a:solidFill>
                  <a:srgbClr val="569CD6"/>
                </a:solidFill>
                <a:effectLst/>
                <a:latin typeface="Consolas" panose="020B0609020204030204" pitchFamily="49" charset="0"/>
              </a:rPr>
              <a:t>char</a:t>
            </a:r>
            <a:r>
              <a:rPr lang="en-US" sz="4200" b="0" dirty="0">
                <a:solidFill>
                  <a:srgbClr val="CCCCCC"/>
                </a:solidFill>
                <a:effectLst/>
                <a:latin typeface="Consolas" panose="020B0609020204030204" pitchFamily="49" charset="0"/>
              </a:rPr>
              <a:t> </a:t>
            </a:r>
            <a:r>
              <a:rPr lang="en-US" sz="4200" b="0" dirty="0" err="1">
                <a:solidFill>
                  <a:srgbClr val="9CDCFE"/>
                </a:solidFill>
                <a:effectLst/>
                <a:latin typeface="Consolas" panose="020B0609020204030204" pitchFamily="49" charset="0"/>
              </a:rPr>
              <a:t>univ_website</a:t>
            </a:r>
            <a:r>
              <a:rPr lang="en-US" sz="4200" b="0" dirty="0">
                <a:solidFill>
                  <a:srgbClr val="CCCCCC"/>
                </a:solidFill>
                <a:effectLst/>
                <a:latin typeface="Consolas" panose="020B0609020204030204" pitchFamily="49" charset="0"/>
              </a:rPr>
              <a:t>[</a:t>
            </a:r>
            <a:r>
              <a:rPr lang="en-US" sz="4200" b="0" dirty="0">
                <a:solidFill>
                  <a:srgbClr val="B5CEA8"/>
                </a:solidFill>
                <a:effectLst/>
                <a:latin typeface="Consolas" panose="020B0609020204030204" pitchFamily="49" charset="0"/>
              </a:rPr>
              <a:t>10</a:t>
            </a:r>
            <a:r>
              <a:rPr lang="en-US" sz="4200" b="0" dirty="0">
                <a:solidFill>
                  <a:srgbClr val="CCCCCC"/>
                </a:solidFill>
                <a:effectLst/>
                <a:latin typeface="Consolas" panose="020B0609020204030204" pitchFamily="49" charset="0"/>
              </a:rPr>
              <a:t>];</a:t>
            </a:r>
          </a:p>
          <a:p>
            <a:pPr>
              <a:lnSpc>
                <a:spcPts val="1425"/>
              </a:lnSpc>
            </a:pPr>
            <a:r>
              <a:rPr lang="en-US" sz="4200" b="0" dirty="0">
                <a:solidFill>
                  <a:srgbClr val="CCCCCC"/>
                </a:solidFill>
                <a:effectLst/>
                <a:latin typeface="Consolas" panose="020B0609020204030204" pitchFamily="49" charset="0"/>
              </a:rPr>
              <a:t>} </a:t>
            </a:r>
            <a:r>
              <a:rPr lang="en-US" sz="4200" b="0" dirty="0">
                <a:solidFill>
                  <a:srgbClr val="569CD6"/>
                </a:solidFill>
                <a:effectLst/>
                <a:latin typeface="Consolas" panose="020B0609020204030204" pitchFamily="49" charset="0"/>
              </a:rPr>
              <a:t>typedef</a:t>
            </a:r>
            <a:r>
              <a:rPr lang="en-US" sz="4200" b="0" dirty="0">
                <a:solidFill>
                  <a:srgbClr val="CCCCCC"/>
                </a:solidFill>
                <a:effectLst/>
                <a:latin typeface="Consolas" panose="020B0609020204030204" pitchFamily="49" charset="0"/>
              </a:rPr>
              <a:t> </a:t>
            </a:r>
            <a:r>
              <a:rPr lang="en-US" sz="4200" b="0" dirty="0" err="1">
                <a:solidFill>
                  <a:srgbClr val="CCCCCC"/>
                </a:solidFill>
                <a:effectLst/>
                <a:latin typeface="Consolas" panose="020B0609020204030204" pitchFamily="49" charset="0"/>
              </a:rPr>
              <a:t>uni</a:t>
            </a:r>
            <a:r>
              <a:rPr lang="en-US" sz="4200" b="0" dirty="0">
                <a:solidFill>
                  <a:srgbClr val="CCCCCC"/>
                </a:solidFill>
                <a:effectLst/>
                <a:latin typeface="Consolas" panose="020B0609020204030204" pitchFamily="49" charset="0"/>
              </a:rPr>
              <a:t>;</a:t>
            </a:r>
          </a:p>
          <a:p>
            <a:pPr>
              <a:lnSpc>
                <a:spcPts val="1425"/>
              </a:lnSpc>
            </a:pPr>
            <a:br>
              <a:rPr lang="en-US" sz="4200" b="0" dirty="0">
                <a:solidFill>
                  <a:srgbClr val="CCCCCC"/>
                </a:solidFill>
                <a:effectLst/>
                <a:latin typeface="Consolas" panose="020B0609020204030204" pitchFamily="49" charset="0"/>
              </a:rPr>
            </a:br>
            <a:r>
              <a:rPr lang="en-US" sz="4200" b="0" dirty="0" err="1">
                <a:solidFill>
                  <a:srgbClr val="CCCCCC"/>
                </a:solidFill>
                <a:effectLst/>
                <a:latin typeface="Consolas" panose="020B0609020204030204" pitchFamily="49" charset="0"/>
              </a:rPr>
              <a:t>uni</a:t>
            </a:r>
            <a:r>
              <a:rPr lang="en-US" sz="4200" b="0" dirty="0">
                <a:solidFill>
                  <a:srgbClr val="CCCCCC"/>
                </a:solidFill>
                <a:effectLst/>
                <a:latin typeface="Consolas" panose="020B0609020204030204" pitchFamily="49" charset="0"/>
              </a:rPr>
              <a:t> </a:t>
            </a:r>
            <a:r>
              <a:rPr lang="en-US" sz="4200" b="0" dirty="0">
                <a:solidFill>
                  <a:srgbClr val="9CDCFE"/>
                </a:solidFill>
                <a:effectLst/>
                <a:latin typeface="Consolas" panose="020B0609020204030204" pitchFamily="49" charset="0"/>
              </a:rPr>
              <a:t>university</a:t>
            </a:r>
            <a:r>
              <a:rPr lang="en-US" sz="4200" b="0" dirty="0">
                <a:solidFill>
                  <a:srgbClr val="CCCCCC"/>
                </a:solidFill>
                <a:effectLst/>
                <a:latin typeface="Consolas" panose="020B0609020204030204" pitchFamily="49" charset="0"/>
              </a:rPr>
              <a:t>[max];</a:t>
            </a:r>
          </a:p>
          <a:p>
            <a:pPr>
              <a:lnSpc>
                <a:spcPts val="1425"/>
              </a:lnSpc>
            </a:pPr>
            <a:r>
              <a:rPr lang="en-US" sz="4200" b="0" dirty="0">
                <a:solidFill>
                  <a:srgbClr val="569CD6"/>
                </a:solidFill>
                <a:effectLst/>
                <a:latin typeface="Consolas" panose="020B0609020204030204" pitchFamily="49" charset="0"/>
              </a:rPr>
              <a:t>int</a:t>
            </a:r>
            <a:r>
              <a:rPr lang="en-US" sz="4200" b="0" dirty="0">
                <a:solidFill>
                  <a:srgbClr val="CCCCCC"/>
                </a:solidFill>
                <a:effectLst/>
                <a:latin typeface="Consolas" panose="020B0609020204030204" pitchFamily="49" charset="0"/>
              </a:rPr>
              <a:t> </a:t>
            </a:r>
            <a:r>
              <a:rPr lang="en-US" sz="4200" b="0" dirty="0" err="1">
                <a:solidFill>
                  <a:srgbClr val="CCCCCC"/>
                </a:solidFill>
                <a:effectLst/>
                <a:latin typeface="Consolas" panose="020B0609020204030204" pitchFamily="49" charset="0"/>
              </a:rPr>
              <a:t>university_count</a:t>
            </a:r>
            <a:r>
              <a:rPr lang="en-US" sz="4200" b="0" dirty="0">
                <a:solidFill>
                  <a:srgbClr val="CCCCCC"/>
                </a:solidFill>
                <a:effectLst/>
                <a:latin typeface="Consolas" panose="020B0609020204030204" pitchFamily="49" charset="0"/>
              </a:rPr>
              <a:t> </a:t>
            </a:r>
            <a:r>
              <a:rPr lang="en-US" sz="4200" b="0" dirty="0">
                <a:solidFill>
                  <a:srgbClr val="D4D4D4"/>
                </a:solidFill>
                <a:effectLst/>
                <a:latin typeface="Consolas" panose="020B0609020204030204" pitchFamily="49" charset="0"/>
              </a:rPr>
              <a:t>=</a:t>
            </a:r>
            <a:r>
              <a:rPr lang="en-US" sz="4200" b="0" dirty="0">
                <a:solidFill>
                  <a:srgbClr val="CCCCCC"/>
                </a:solidFill>
                <a:effectLst/>
                <a:latin typeface="Consolas" panose="020B0609020204030204" pitchFamily="49" charset="0"/>
              </a:rPr>
              <a:t> </a:t>
            </a:r>
            <a:r>
              <a:rPr lang="en-US" sz="4200" b="0" dirty="0">
                <a:solidFill>
                  <a:srgbClr val="B5CEA8"/>
                </a:solidFill>
                <a:effectLst/>
                <a:latin typeface="Consolas" panose="020B0609020204030204" pitchFamily="49" charset="0"/>
              </a:rPr>
              <a:t>0</a:t>
            </a:r>
            <a:r>
              <a:rPr lang="en-US" sz="4200" b="0" dirty="0">
                <a:solidFill>
                  <a:srgbClr val="CCCCCC"/>
                </a:solidFill>
                <a:effectLst/>
                <a:latin typeface="Consolas" panose="020B0609020204030204" pitchFamily="49" charset="0"/>
              </a:rPr>
              <a:t>;</a:t>
            </a:r>
          </a:p>
          <a:p>
            <a:pPr>
              <a:lnSpc>
                <a:spcPts val="1425"/>
              </a:lnSpc>
            </a:pPr>
            <a:r>
              <a:rPr lang="en-US" sz="4200" b="0" dirty="0">
                <a:solidFill>
                  <a:srgbClr val="569CD6"/>
                </a:solidFill>
                <a:effectLst/>
                <a:latin typeface="Consolas" panose="020B0609020204030204" pitchFamily="49" charset="0"/>
              </a:rPr>
              <a:t>const</a:t>
            </a:r>
            <a:r>
              <a:rPr lang="en-US" sz="4200" b="0" dirty="0">
                <a:solidFill>
                  <a:srgbClr val="CCCCCC"/>
                </a:solidFill>
                <a:effectLst/>
                <a:latin typeface="Consolas" panose="020B0609020204030204" pitchFamily="49" charset="0"/>
              </a:rPr>
              <a:t> </a:t>
            </a:r>
            <a:r>
              <a:rPr lang="en-US" sz="4200" b="0" dirty="0">
                <a:solidFill>
                  <a:srgbClr val="569CD6"/>
                </a:solidFill>
                <a:effectLst/>
                <a:latin typeface="Consolas" panose="020B0609020204030204" pitchFamily="49" charset="0"/>
              </a:rPr>
              <a:t>char</a:t>
            </a:r>
            <a:r>
              <a:rPr lang="en-US" sz="4200" b="0" dirty="0">
                <a:solidFill>
                  <a:srgbClr val="CCCCCC"/>
                </a:solidFill>
                <a:effectLst/>
                <a:latin typeface="Consolas" panose="020B0609020204030204" pitchFamily="49" charset="0"/>
              </a:rPr>
              <a:t> </a:t>
            </a:r>
            <a:r>
              <a:rPr lang="en-US" sz="4200" b="0" dirty="0">
                <a:solidFill>
                  <a:srgbClr val="D4D4D4"/>
                </a:solidFill>
                <a:effectLst/>
                <a:latin typeface="Consolas" panose="020B0609020204030204" pitchFamily="49" charset="0"/>
              </a:rPr>
              <a:t>*</a:t>
            </a:r>
            <a:r>
              <a:rPr lang="en-US" sz="4200" b="0" dirty="0">
                <a:solidFill>
                  <a:srgbClr val="CCCCCC"/>
                </a:solidFill>
                <a:effectLst/>
                <a:latin typeface="Consolas" panose="020B0609020204030204" pitchFamily="49" charset="0"/>
              </a:rPr>
              <a:t>filename </a:t>
            </a:r>
            <a:r>
              <a:rPr lang="en-US" sz="4200" b="0" dirty="0">
                <a:solidFill>
                  <a:srgbClr val="D4D4D4"/>
                </a:solidFill>
                <a:effectLst/>
                <a:latin typeface="Consolas" panose="020B0609020204030204" pitchFamily="49" charset="0"/>
              </a:rPr>
              <a:t>=</a:t>
            </a:r>
            <a:r>
              <a:rPr lang="en-US" sz="4200" b="0" dirty="0">
                <a:solidFill>
                  <a:srgbClr val="CCCCCC"/>
                </a:solidFill>
                <a:effectLst/>
                <a:latin typeface="Consolas" panose="020B0609020204030204" pitchFamily="49" charset="0"/>
              </a:rPr>
              <a:t> </a:t>
            </a:r>
            <a:r>
              <a:rPr lang="en-US" sz="4200" b="0" dirty="0">
                <a:solidFill>
                  <a:srgbClr val="CE9178"/>
                </a:solidFill>
                <a:effectLst/>
                <a:latin typeface="Consolas" panose="020B0609020204030204" pitchFamily="49" charset="0"/>
              </a:rPr>
              <a:t>"university_data.txt"</a:t>
            </a:r>
            <a:r>
              <a:rPr lang="en-US" sz="4200" b="0" dirty="0">
                <a:solidFill>
                  <a:srgbClr val="CCCCCC"/>
                </a:solidFill>
                <a:effectLst/>
                <a:latin typeface="Consolas" panose="020B0609020204030204" pitchFamily="49" charset="0"/>
              </a:rPr>
              <a:t>;</a:t>
            </a:r>
            <a:r>
              <a:rPr lang="en-US" sz="4200" b="0" dirty="0">
                <a:solidFill>
                  <a:srgbClr val="6A9955"/>
                </a:solidFill>
                <a:effectLst/>
                <a:latin typeface="Consolas" panose="020B0609020204030204" pitchFamily="49" charset="0"/>
              </a:rPr>
              <a:t> // Text file to store data</a:t>
            </a:r>
            <a:endParaRPr lang="en-US" sz="4200" b="0" dirty="0">
              <a:solidFill>
                <a:srgbClr val="CCCCCC"/>
              </a:solidFill>
              <a:effectLst/>
              <a:latin typeface="Consolas" panose="020B0609020204030204" pitchFamily="49" charset="0"/>
            </a:endParaRPr>
          </a:p>
          <a:p>
            <a:pPr>
              <a:lnSpc>
                <a:spcPts val="1425"/>
              </a:lnSpc>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4" name="TextBox 3">
            <a:extLst>
              <a:ext uri="{FF2B5EF4-FFF2-40B4-BE49-F238E27FC236}">
                <a16:creationId xmlns:a16="http://schemas.microsoft.com/office/drawing/2014/main" id="{1AFC04EF-D3DE-0D22-C412-3D6A3B6CDAE8}"/>
              </a:ext>
            </a:extLst>
          </p:cNvPr>
          <p:cNvSpPr txBox="1"/>
          <p:nvPr/>
        </p:nvSpPr>
        <p:spPr>
          <a:xfrm>
            <a:off x="4572000" y="867552"/>
            <a:ext cx="4002156" cy="4383251"/>
          </a:xfrm>
          <a:prstGeom prst="rect">
            <a:avLst/>
          </a:prstGeom>
          <a:noFill/>
        </p:spPr>
        <p:txBody>
          <a:bodyPr wrap="square" rtlCol="0">
            <a:spAutoFit/>
          </a:bodyPr>
          <a:lstStyle/>
          <a:p>
            <a:pPr>
              <a:lnSpc>
                <a:spcPts val="1425"/>
              </a:lnSpc>
            </a:pPr>
            <a:r>
              <a:rPr lang="en-US" sz="1050" b="0" dirty="0">
                <a:solidFill>
                  <a:srgbClr val="6A9955"/>
                </a:solidFill>
                <a:effectLst/>
                <a:latin typeface="Consolas" panose="020B0609020204030204" pitchFamily="49" charset="0"/>
              </a:rPr>
              <a:t>// Function to save data to a text file</a:t>
            </a:r>
            <a:endParaRPr lang="en-US" sz="1050" b="0" dirty="0">
              <a:solidFill>
                <a:srgbClr val="CCCCCC"/>
              </a:solidFill>
              <a:effectLst/>
              <a:latin typeface="Consolas" panose="020B0609020204030204" pitchFamily="49" charset="0"/>
            </a:endParaRPr>
          </a:p>
          <a:p>
            <a:pPr>
              <a:lnSpc>
                <a:spcPts val="1425"/>
              </a:lnSpc>
            </a:pPr>
            <a:r>
              <a:rPr lang="en-US" sz="1050" b="0" dirty="0">
                <a:solidFill>
                  <a:srgbClr val="569CD6"/>
                </a:solidFill>
                <a:effectLst/>
                <a:latin typeface="Consolas" panose="020B0609020204030204" pitchFamily="49" charset="0"/>
              </a:rPr>
              <a:t>void</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save_to_file</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FILE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file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fopen</a:t>
            </a:r>
            <a:r>
              <a:rPr lang="en-US" sz="1050" b="0" dirty="0">
                <a:solidFill>
                  <a:srgbClr val="CCCCCC"/>
                </a:solidFill>
                <a:effectLst/>
                <a:latin typeface="Consolas" panose="020B0609020204030204" pitchFamily="49" charset="0"/>
              </a:rPr>
              <a:t>(filename, </a:t>
            </a:r>
            <a:r>
              <a:rPr lang="en-US" sz="1050" b="0" dirty="0">
                <a:solidFill>
                  <a:srgbClr val="CE9178"/>
                </a:solidFill>
                <a:effectLst/>
                <a:latin typeface="Consolas" panose="020B0609020204030204" pitchFamily="49" charset="0"/>
              </a:rPr>
              <a:t>"w"</a:t>
            </a:r>
            <a:r>
              <a:rPr lang="en-US" sz="1050" b="0" dirty="0">
                <a:solidFill>
                  <a:srgbClr val="CCCCCC"/>
                </a:solidFill>
                <a:effectLst/>
                <a:latin typeface="Consolas" panose="020B0609020204030204" pitchFamily="49" charset="0"/>
              </a:rPr>
              <a:t>);</a:t>
            </a:r>
            <a:r>
              <a:rPr lang="en-US" sz="1050" b="0" dirty="0">
                <a:solidFill>
                  <a:srgbClr val="6A9955"/>
                </a:solidFill>
                <a:effectLst/>
                <a:latin typeface="Consolas" panose="020B0609020204030204" pitchFamily="49" charset="0"/>
              </a:rPr>
              <a:t> // Open in write mode (text)</a:t>
            </a:r>
            <a:endParaRPr lang="en-US" sz="1050" b="0" dirty="0">
              <a:solidFill>
                <a:srgbClr val="CCCCCC"/>
              </a:solidFill>
              <a:effectLst/>
              <a:latin typeface="Consolas" panose="020B0609020204030204" pitchFamily="49" charset="0"/>
            </a:endParaRP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if</a:t>
            </a:r>
            <a:r>
              <a:rPr lang="en-US" sz="1050" b="0" dirty="0">
                <a:solidFill>
                  <a:srgbClr val="CCCCCC"/>
                </a:solidFill>
                <a:effectLst/>
                <a:latin typeface="Consolas" panose="020B0609020204030204" pitchFamily="49" charset="0"/>
              </a:rPr>
              <a:t> (file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NULL</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"Error opening file for writing.</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return</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p>
          <a:p>
            <a:pPr>
              <a:lnSpc>
                <a:spcPts val="1425"/>
              </a:lnSpc>
            </a:pPr>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fprintf</a:t>
            </a:r>
            <a:r>
              <a:rPr lang="en-US" sz="1050" b="0" dirty="0">
                <a:solidFill>
                  <a:srgbClr val="CCCCCC"/>
                </a:solidFill>
                <a:effectLst/>
                <a:latin typeface="Consolas" panose="020B0609020204030204" pitchFamily="49" charset="0"/>
              </a:rPr>
              <a:t>(file, </a:t>
            </a:r>
            <a:r>
              <a:rPr lang="en-US" sz="1050" b="0" dirty="0">
                <a:solidFill>
                  <a:srgbClr val="CE9178"/>
                </a:solidFill>
                <a:effectLst/>
                <a:latin typeface="Consolas" panose="020B0609020204030204" pitchFamily="49" charset="0"/>
              </a:rPr>
              <a:t>"</a:t>
            </a:r>
            <a:r>
              <a:rPr lang="en-US" sz="1050" b="0" dirty="0">
                <a:solidFill>
                  <a:srgbClr val="9CDCFE"/>
                </a:solidFill>
                <a:effectLst/>
                <a:latin typeface="Consolas" panose="020B0609020204030204" pitchFamily="49" charset="0"/>
              </a:rPr>
              <a:t>%d</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university_count</a:t>
            </a:r>
            <a:r>
              <a:rPr lang="en-US" sz="1050" b="0" dirty="0">
                <a:solidFill>
                  <a:srgbClr val="CCCCCC"/>
                </a:solidFill>
                <a:effectLst/>
                <a:latin typeface="Consolas" panose="020B0609020204030204" pitchFamily="49" charset="0"/>
              </a:rPr>
              <a:t>);</a:t>
            </a:r>
            <a:r>
              <a:rPr lang="en-US" sz="1050" b="0" dirty="0">
                <a:solidFill>
                  <a:srgbClr val="6A9955"/>
                </a:solidFill>
                <a:effectLst/>
                <a:latin typeface="Consolas" panose="020B0609020204030204" pitchFamily="49" charset="0"/>
              </a:rPr>
              <a:t> // Write count of universities</a:t>
            </a:r>
            <a:endParaRPr lang="en-US" sz="1050" b="0" dirty="0">
              <a:solidFill>
                <a:srgbClr val="CCCCCC"/>
              </a:solidFill>
              <a:effectLst/>
              <a:latin typeface="Consolas" panose="020B0609020204030204" pitchFamily="49" charset="0"/>
            </a:endParaRP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for</a:t>
            </a: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int</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i</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0</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i</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&lt;</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university_count</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i</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fprintf</a:t>
            </a:r>
            <a:r>
              <a:rPr lang="en-US" sz="1050" b="0" dirty="0">
                <a:solidFill>
                  <a:srgbClr val="CCCCCC"/>
                </a:solidFill>
                <a:effectLst/>
                <a:latin typeface="Consolas" panose="020B0609020204030204" pitchFamily="49" charset="0"/>
              </a:rPr>
              <a:t>(file, </a:t>
            </a:r>
            <a:r>
              <a:rPr lang="en-US" sz="1050" b="0" dirty="0">
                <a:solidFill>
                  <a:srgbClr val="CE9178"/>
                </a:solidFill>
                <a:effectLst/>
                <a:latin typeface="Consolas" panose="020B0609020204030204" pitchFamily="49" charset="0"/>
              </a:rPr>
              <a:t>"</a:t>
            </a:r>
            <a:r>
              <a:rPr lang="en-US" sz="1050" b="0" dirty="0">
                <a:solidFill>
                  <a:srgbClr val="9CDCFE"/>
                </a:solidFill>
                <a:effectLst/>
                <a:latin typeface="Consolas" panose="020B0609020204030204" pitchFamily="49" charset="0"/>
              </a:rPr>
              <a:t>%d</a:t>
            </a:r>
            <a:r>
              <a:rPr lang="en-US" sz="1050" b="0" dirty="0">
                <a:solidFill>
                  <a:srgbClr val="CE9178"/>
                </a:solidFill>
                <a:effectLst/>
                <a:latin typeface="Consolas" panose="020B0609020204030204" pitchFamily="49" charset="0"/>
              </a:rPr>
              <a:t> </a:t>
            </a:r>
            <a:r>
              <a:rPr lang="en-US" sz="1050" b="0" dirty="0">
                <a:solidFill>
                  <a:srgbClr val="9CDCFE"/>
                </a:solidFill>
                <a:effectLst/>
                <a:latin typeface="Consolas" panose="020B0609020204030204" pitchFamily="49" charset="0"/>
              </a:rPr>
              <a:t>%s</a:t>
            </a:r>
            <a:r>
              <a:rPr lang="en-US" sz="1050" b="0" dirty="0">
                <a:solidFill>
                  <a:srgbClr val="CE9178"/>
                </a:solidFill>
                <a:effectLst/>
                <a:latin typeface="Consolas" panose="020B0609020204030204" pitchFamily="49" charset="0"/>
              </a:rPr>
              <a:t> </a:t>
            </a:r>
            <a:r>
              <a:rPr lang="en-US" sz="1050" b="0" dirty="0">
                <a:solidFill>
                  <a:srgbClr val="9CDCFE"/>
                </a:solidFill>
                <a:effectLst/>
                <a:latin typeface="Consolas" panose="020B0609020204030204" pitchFamily="49" charset="0"/>
              </a:rPr>
              <a:t>%s</a:t>
            </a:r>
            <a:r>
              <a:rPr lang="en-US" sz="1050" b="0" dirty="0">
                <a:solidFill>
                  <a:srgbClr val="CE9178"/>
                </a:solidFill>
                <a:effectLst/>
                <a:latin typeface="Consolas" panose="020B0609020204030204" pitchFamily="49" charset="0"/>
              </a:rPr>
              <a:t> </a:t>
            </a:r>
            <a:r>
              <a:rPr lang="en-US" sz="1050" b="0" dirty="0">
                <a:solidFill>
                  <a:srgbClr val="9CDCFE"/>
                </a:solidFill>
                <a:effectLst/>
                <a:latin typeface="Consolas" panose="020B0609020204030204" pitchFamily="49" charset="0"/>
              </a:rPr>
              <a:t>%s</a:t>
            </a:r>
            <a:r>
              <a:rPr lang="en-US" sz="1050" b="0" dirty="0">
                <a:solidFill>
                  <a:srgbClr val="CE9178"/>
                </a:solidFill>
                <a:effectLst/>
                <a:latin typeface="Consolas" panose="020B0609020204030204" pitchFamily="49" charset="0"/>
              </a:rPr>
              <a:t> </a:t>
            </a:r>
            <a:r>
              <a:rPr lang="en-US" sz="1050" b="0" dirty="0">
                <a:solidFill>
                  <a:srgbClr val="9CDCFE"/>
                </a:solidFill>
                <a:effectLst/>
                <a:latin typeface="Consolas" panose="020B0609020204030204" pitchFamily="49" charset="0"/>
              </a:rPr>
              <a:t>%s</a:t>
            </a:r>
            <a:r>
              <a:rPr lang="en-US" sz="1050" b="0" dirty="0">
                <a:solidFill>
                  <a:srgbClr val="CE9178"/>
                </a:solidFill>
                <a:effectLst/>
                <a:latin typeface="Consolas" panose="020B0609020204030204" pitchFamily="49" charset="0"/>
              </a:rPr>
              <a:t> </a:t>
            </a:r>
            <a:r>
              <a:rPr lang="en-US" sz="1050" b="0" dirty="0">
                <a:solidFill>
                  <a:srgbClr val="9CDCFE"/>
                </a:solidFill>
                <a:effectLst/>
                <a:latin typeface="Consolas" panose="020B0609020204030204" pitchFamily="49" charset="0"/>
              </a:rPr>
              <a:t>%s</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university</a:t>
            </a:r>
            <a:r>
              <a:rPr lang="en-US" sz="1050" b="0" dirty="0">
                <a:solidFill>
                  <a:srgbClr val="CCCCCC"/>
                </a:solidFill>
                <a:effectLst/>
                <a:latin typeface="Consolas" panose="020B0609020204030204" pitchFamily="49" charset="0"/>
              </a:rPr>
              <a:t>[</a:t>
            </a:r>
            <a:r>
              <a:rPr lang="en-US" sz="1050" b="0" dirty="0" err="1">
                <a:solidFill>
                  <a:srgbClr val="CCCCCC"/>
                </a:solidFill>
                <a:effectLst/>
                <a:latin typeface="Consolas" panose="020B0609020204030204" pitchFamily="49" charset="0"/>
              </a:rPr>
              <a:t>i</a:t>
            </a:r>
            <a:r>
              <a:rPr lang="en-US" sz="1050" b="0" dirty="0">
                <a:solidFill>
                  <a:srgbClr val="CCCCCC"/>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univ_Id</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university</a:t>
            </a:r>
            <a:r>
              <a:rPr lang="en-US" sz="1050" b="0" dirty="0">
                <a:solidFill>
                  <a:srgbClr val="CCCCCC"/>
                </a:solidFill>
                <a:effectLst/>
                <a:latin typeface="Consolas" panose="020B0609020204030204" pitchFamily="49" charset="0"/>
              </a:rPr>
              <a:t>[</a:t>
            </a:r>
            <a:r>
              <a:rPr lang="en-US" sz="1050" b="0" dirty="0" err="1">
                <a:solidFill>
                  <a:srgbClr val="CCCCCC"/>
                </a:solidFill>
                <a:effectLst/>
                <a:latin typeface="Consolas" panose="020B0609020204030204" pitchFamily="49" charset="0"/>
              </a:rPr>
              <a:t>i</a:t>
            </a:r>
            <a:r>
              <a:rPr lang="en-US" sz="1050" b="0" dirty="0">
                <a:solidFill>
                  <a:srgbClr val="CCCCCC"/>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univ_code</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university</a:t>
            </a:r>
            <a:r>
              <a:rPr lang="en-US" sz="1050" b="0" dirty="0">
                <a:solidFill>
                  <a:srgbClr val="CCCCCC"/>
                </a:solidFill>
                <a:effectLst/>
                <a:latin typeface="Consolas" panose="020B0609020204030204" pitchFamily="49" charset="0"/>
              </a:rPr>
              <a:t>[</a:t>
            </a:r>
            <a:r>
              <a:rPr lang="en-US" sz="1050" b="0" dirty="0" err="1">
                <a:solidFill>
                  <a:srgbClr val="CCCCCC"/>
                </a:solidFill>
                <a:effectLst/>
                <a:latin typeface="Consolas" panose="020B0609020204030204" pitchFamily="49" charset="0"/>
              </a:rPr>
              <a:t>i</a:t>
            </a:r>
            <a:r>
              <a:rPr lang="en-US" sz="1050" b="0" dirty="0">
                <a:solidFill>
                  <a:srgbClr val="CCCCCC"/>
                </a:solidFill>
                <a:effectLst/>
                <a:latin typeface="Consolas" panose="020B0609020204030204" pitchFamily="49" charset="0"/>
              </a:rPr>
              <a:t>].</a:t>
            </a:r>
            <a:r>
              <a:rPr lang="en-US" sz="1050" b="0" dirty="0">
                <a:solidFill>
                  <a:srgbClr val="9CDCFE"/>
                </a:solidFill>
                <a:effectLst/>
                <a:latin typeface="Consolas" panose="020B0609020204030204" pitchFamily="49" charset="0"/>
              </a:rPr>
              <a:t>univ_name</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university</a:t>
            </a:r>
            <a:r>
              <a:rPr lang="en-US" sz="1050" b="0" dirty="0">
                <a:solidFill>
                  <a:srgbClr val="CCCCCC"/>
                </a:solidFill>
                <a:effectLst/>
                <a:latin typeface="Consolas" panose="020B0609020204030204" pitchFamily="49" charset="0"/>
              </a:rPr>
              <a:t>[</a:t>
            </a:r>
            <a:r>
              <a:rPr lang="en-US" sz="1050" b="0" dirty="0" err="1">
                <a:solidFill>
                  <a:srgbClr val="CCCCCC"/>
                </a:solidFill>
                <a:effectLst/>
                <a:latin typeface="Consolas" panose="020B0609020204030204" pitchFamily="49" charset="0"/>
              </a:rPr>
              <a:t>i</a:t>
            </a:r>
            <a:r>
              <a:rPr lang="en-US" sz="1050" b="0" dirty="0">
                <a:solidFill>
                  <a:srgbClr val="CCCCCC"/>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univ_address</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university</a:t>
            </a:r>
            <a:r>
              <a:rPr lang="en-US" sz="1050" b="0" dirty="0">
                <a:solidFill>
                  <a:srgbClr val="CCCCCC"/>
                </a:solidFill>
                <a:effectLst/>
                <a:latin typeface="Consolas" panose="020B0609020204030204" pitchFamily="49" charset="0"/>
              </a:rPr>
              <a:t>[</a:t>
            </a:r>
            <a:r>
              <a:rPr lang="en-US" sz="1050" b="0" dirty="0" err="1">
                <a:solidFill>
                  <a:srgbClr val="CCCCCC"/>
                </a:solidFill>
                <a:effectLst/>
                <a:latin typeface="Consolas" panose="020B0609020204030204" pitchFamily="49" charset="0"/>
              </a:rPr>
              <a:t>i</a:t>
            </a:r>
            <a:r>
              <a:rPr lang="en-US" sz="1050" b="0" dirty="0">
                <a:solidFill>
                  <a:srgbClr val="CCCCCC"/>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univ_email</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university</a:t>
            </a:r>
            <a:r>
              <a:rPr lang="en-US" sz="1050" b="0" dirty="0">
                <a:solidFill>
                  <a:srgbClr val="CCCCCC"/>
                </a:solidFill>
                <a:effectLst/>
                <a:latin typeface="Consolas" panose="020B0609020204030204" pitchFamily="49" charset="0"/>
              </a:rPr>
              <a:t>[</a:t>
            </a:r>
            <a:r>
              <a:rPr lang="en-US" sz="1050" b="0" dirty="0" err="1">
                <a:solidFill>
                  <a:srgbClr val="CCCCCC"/>
                </a:solidFill>
                <a:effectLst/>
                <a:latin typeface="Consolas" panose="020B0609020204030204" pitchFamily="49" charset="0"/>
              </a:rPr>
              <a:t>i</a:t>
            </a:r>
            <a:r>
              <a:rPr lang="en-US" sz="1050" b="0" dirty="0">
                <a:solidFill>
                  <a:srgbClr val="CCCCCC"/>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univ_website</a:t>
            </a:r>
            <a:r>
              <a:rPr lang="en-US" sz="1050" b="0" dirty="0">
                <a:solidFill>
                  <a:srgbClr val="CCCCCC"/>
                </a:solidFill>
                <a:effectLst/>
                <a:latin typeface="Consolas" panose="020B0609020204030204" pitchFamily="49" charset="0"/>
              </a:rPr>
              <a:t>);</a:t>
            </a:r>
            <a:r>
              <a:rPr lang="en-US" sz="1050" b="0" dirty="0">
                <a:solidFill>
                  <a:srgbClr val="6A9955"/>
                </a:solidFill>
                <a:effectLst/>
                <a:latin typeface="Consolas" panose="020B0609020204030204" pitchFamily="49" charset="0"/>
              </a:rPr>
              <a:t> // Write each university's data</a:t>
            </a:r>
            <a:endParaRPr lang="en-US" sz="1050" b="0" dirty="0">
              <a:solidFill>
                <a:srgbClr val="CCCCCC"/>
              </a:solidFill>
              <a:effectLst/>
              <a:latin typeface="Consolas" panose="020B0609020204030204" pitchFamily="49" charset="0"/>
            </a:endParaRPr>
          </a:p>
          <a:p>
            <a:pPr>
              <a:lnSpc>
                <a:spcPts val="1425"/>
              </a:lnSpc>
            </a:pPr>
            <a:r>
              <a:rPr lang="en-US" sz="1050" b="0" dirty="0">
                <a:solidFill>
                  <a:srgbClr val="CCCCCC"/>
                </a:solidFill>
                <a:effectLst/>
                <a:latin typeface="Consolas" panose="020B0609020204030204" pitchFamily="49" charset="0"/>
              </a:rPr>
              <a:t>    }</a:t>
            </a:r>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fclose</a:t>
            </a:r>
            <a:r>
              <a:rPr lang="en-US" sz="1050" b="0" dirty="0">
                <a:solidFill>
                  <a:srgbClr val="CCCCCC"/>
                </a:solidFill>
                <a:effectLst/>
                <a:latin typeface="Consolas" panose="020B0609020204030204" pitchFamily="49" charset="0"/>
              </a:rPr>
              <a:t>(file);</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"Data saved to file successfully.</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05A41C7-476A-0DA1-3460-9E9F7B2E5A54}"/>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326892AD-0C15-A743-C9F6-658B5C1BE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8187C6BF-C5CF-02DD-DE15-BC502836D724}"/>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2" name="TextBox 1">
            <a:extLst>
              <a:ext uri="{FF2B5EF4-FFF2-40B4-BE49-F238E27FC236}">
                <a16:creationId xmlns:a16="http://schemas.microsoft.com/office/drawing/2014/main" id="{7424CF39-2669-36C7-15FA-5B56146E17C6}"/>
              </a:ext>
            </a:extLst>
          </p:cNvPr>
          <p:cNvSpPr txBox="1"/>
          <p:nvPr/>
        </p:nvSpPr>
        <p:spPr>
          <a:xfrm>
            <a:off x="369651" y="1017725"/>
            <a:ext cx="4260715" cy="4555093"/>
          </a:xfrm>
          <a:prstGeom prst="rect">
            <a:avLst/>
          </a:prstGeom>
          <a:noFill/>
        </p:spPr>
        <p:txBody>
          <a:bodyPr wrap="square" rtlCol="0">
            <a:spAutoFit/>
          </a:bodyPr>
          <a:lstStyle/>
          <a:p>
            <a:pPr>
              <a:lnSpc>
                <a:spcPts val="1425"/>
              </a:lnSpc>
            </a:pPr>
            <a:r>
              <a:rPr lang="en-US" sz="1000" b="0" dirty="0">
                <a:solidFill>
                  <a:srgbClr val="6A9955"/>
                </a:solidFill>
                <a:effectLst/>
                <a:latin typeface="Consolas" panose="020B0609020204030204" pitchFamily="49" charset="0"/>
              </a:rPr>
              <a:t>// Function to load data from a text file</a:t>
            </a:r>
            <a:endParaRPr lang="en-US" sz="1000" b="0" dirty="0">
              <a:solidFill>
                <a:srgbClr val="CCCCCC"/>
              </a:solidFill>
              <a:effectLst/>
              <a:latin typeface="Consolas" panose="020B0609020204030204" pitchFamily="49" charset="0"/>
            </a:endParaRPr>
          </a:p>
          <a:p>
            <a:pPr>
              <a:lnSpc>
                <a:spcPts val="1425"/>
              </a:lnSpc>
            </a:pPr>
            <a:r>
              <a:rPr lang="en-US" sz="1000" b="0" dirty="0">
                <a:solidFill>
                  <a:srgbClr val="569CD6"/>
                </a:solidFill>
                <a:effectLst/>
                <a:latin typeface="Consolas" panose="020B0609020204030204" pitchFamily="49" charset="0"/>
              </a:rPr>
              <a:t>void</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load_from_file</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FILE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file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fopen</a:t>
            </a:r>
            <a:r>
              <a:rPr lang="en-US" sz="1000" b="0" dirty="0">
                <a:solidFill>
                  <a:srgbClr val="CCCCCC"/>
                </a:solidFill>
                <a:effectLst/>
                <a:latin typeface="Consolas" panose="020B0609020204030204" pitchFamily="49" charset="0"/>
              </a:rPr>
              <a:t>(filename, </a:t>
            </a:r>
            <a:r>
              <a:rPr lang="en-US" sz="1000" b="0" dirty="0">
                <a:solidFill>
                  <a:srgbClr val="CE9178"/>
                </a:solidFill>
                <a:effectLst/>
                <a:latin typeface="Consolas" panose="020B0609020204030204" pitchFamily="49" charset="0"/>
              </a:rPr>
              <a:t>"r"</a:t>
            </a:r>
            <a:r>
              <a:rPr lang="en-US" sz="1000" b="0" dirty="0">
                <a:solidFill>
                  <a:srgbClr val="CCCCCC"/>
                </a:solidFill>
                <a:effectLst/>
                <a:latin typeface="Consolas" panose="020B0609020204030204" pitchFamily="49" charset="0"/>
              </a:rPr>
              <a:t>);</a:t>
            </a:r>
            <a:r>
              <a:rPr lang="en-US" sz="1000" b="0" dirty="0">
                <a:solidFill>
                  <a:srgbClr val="6A9955"/>
                </a:solidFill>
                <a:effectLst/>
                <a:latin typeface="Consolas" panose="020B0609020204030204" pitchFamily="49" charset="0"/>
              </a:rPr>
              <a:t> // Open in read mode (text)</a:t>
            </a:r>
            <a:endParaRPr lang="en-US" sz="1000" b="0" dirty="0">
              <a:solidFill>
                <a:srgbClr val="CCCCCC"/>
              </a:solidFill>
              <a:effectLst/>
              <a:latin typeface="Consolas" panose="020B0609020204030204" pitchFamily="49" charset="0"/>
            </a:endParaRP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(file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NULL</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"No previous data found. Starting fresh.</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p>
          <a:p>
            <a:pPr>
              <a:lnSpc>
                <a:spcPts val="1425"/>
              </a:lnSpc>
            </a:pPr>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fscanf</a:t>
            </a:r>
            <a:r>
              <a:rPr lang="en-US" sz="1000" b="0" dirty="0">
                <a:solidFill>
                  <a:srgbClr val="CCCCCC"/>
                </a:solidFill>
                <a:effectLst/>
                <a:latin typeface="Consolas" panose="020B0609020204030204" pitchFamily="49" charset="0"/>
              </a:rPr>
              <a:t>(file, </a:t>
            </a:r>
            <a:r>
              <a:rPr lang="en-US" sz="1000" b="0" dirty="0">
                <a:solidFill>
                  <a:srgbClr val="CE9178"/>
                </a:solidFill>
                <a:effectLst/>
                <a:latin typeface="Consolas" panose="020B0609020204030204" pitchFamily="49" charset="0"/>
              </a:rPr>
              <a:t>"</a:t>
            </a:r>
            <a:r>
              <a:rPr lang="en-US" sz="1000" b="0" dirty="0">
                <a:solidFill>
                  <a:srgbClr val="9CDCFE"/>
                </a:solidFill>
                <a:effectLst/>
                <a:latin typeface="Consolas" panose="020B0609020204030204" pitchFamily="49" charset="0"/>
              </a:rPr>
              <a:t>%d</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&amp;</a:t>
            </a:r>
            <a:r>
              <a:rPr lang="en-US" sz="1000" b="0" dirty="0" err="1">
                <a:solidFill>
                  <a:srgbClr val="CCCCCC"/>
                </a:solidFill>
                <a:effectLst/>
                <a:latin typeface="Consolas" panose="020B0609020204030204" pitchFamily="49" charset="0"/>
              </a:rPr>
              <a:t>university_count</a:t>
            </a:r>
            <a:r>
              <a:rPr lang="en-US" sz="1000" b="0" dirty="0">
                <a:solidFill>
                  <a:srgbClr val="CCCCCC"/>
                </a:solidFill>
                <a:effectLst/>
                <a:latin typeface="Consolas" panose="020B0609020204030204" pitchFamily="49" charset="0"/>
              </a:rPr>
              <a:t>);</a:t>
            </a:r>
            <a:r>
              <a:rPr lang="en-US" sz="1000" b="0" dirty="0">
                <a:solidFill>
                  <a:srgbClr val="6A9955"/>
                </a:solidFill>
                <a:effectLst/>
                <a:latin typeface="Consolas" panose="020B0609020204030204" pitchFamily="49" charset="0"/>
              </a:rPr>
              <a:t> // Read the count of universities</a:t>
            </a:r>
            <a:endParaRPr lang="en-US" sz="1000" b="0" dirty="0">
              <a:solidFill>
                <a:srgbClr val="CCCCCC"/>
              </a:solidFill>
              <a:effectLst/>
              <a:latin typeface="Consolas" panose="020B0609020204030204" pitchFamily="49" charset="0"/>
            </a:endParaRP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&lt;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university_count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fscanf</a:t>
            </a:r>
            <a:r>
              <a:rPr lang="en-US" sz="1000" b="0" dirty="0">
                <a:solidFill>
                  <a:srgbClr val="CCCCCC"/>
                </a:solidFill>
                <a:effectLst/>
                <a:latin typeface="Consolas" panose="020B0609020204030204" pitchFamily="49" charset="0"/>
              </a:rPr>
              <a:t>(file, </a:t>
            </a:r>
            <a:r>
              <a:rPr lang="en-US" sz="1000" b="0" dirty="0">
                <a:solidFill>
                  <a:srgbClr val="CE9178"/>
                </a:solidFill>
                <a:effectLst/>
                <a:latin typeface="Consolas" panose="020B0609020204030204" pitchFamily="49" charset="0"/>
              </a:rPr>
              <a:t>"</a:t>
            </a:r>
            <a:r>
              <a:rPr lang="en-US" sz="1000" b="0" dirty="0">
                <a:solidFill>
                  <a:srgbClr val="9CDCFE"/>
                </a:solidFill>
                <a:effectLst/>
                <a:latin typeface="Consolas" panose="020B0609020204030204" pitchFamily="49" charset="0"/>
              </a:rPr>
              <a:t>%d</a:t>
            </a:r>
            <a:r>
              <a:rPr lang="en-US" sz="1000" b="0" dirty="0">
                <a:solidFill>
                  <a:srgbClr val="CE9178"/>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&amp;</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univ_Id</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univ_code</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univ_name</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univ_address</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univ_email</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univ_website</a:t>
            </a:r>
            <a:r>
              <a:rPr lang="en-US" sz="1000" b="0" dirty="0">
                <a:solidFill>
                  <a:srgbClr val="CCCCCC"/>
                </a:solidFill>
                <a:effectLst/>
                <a:latin typeface="Consolas" panose="020B0609020204030204" pitchFamily="49" charset="0"/>
              </a:rPr>
              <a:t>);</a:t>
            </a:r>
            <a:r>
              <a:rPr lang="en-US" sz="1000" b="0" dirty="0">
                <a:solidFill>
                  <a:srgbClr val="6A9955"/>
                </a:solidFill>
                <a:effectLst/>
                <a:latin typeface="Consolas" panose="020B0609020204030204" pitchFamily="49" charset="0"/>
              </a:rPr>
              <a:t> // Read each</a:t>
            </a:r>
          </a:p>
          <a:p>
            <a:pPr>
              <a:lnSpc>
                <a:spcPts val="1425"/>
              </a:lnSpc>
            </a:pPr>
            <a:r>
              <a:rPr lang="en-US" sz="1000" b="0" dirty="0">
                <a:solidFill>
                  <a:srgbClr val="6A9955"/>
                </a:solidFill>
                <a:effectLst/>
                <a:latin typeface="Consolas" panose="020B0609020204030204" pitchFamily="49" charset="0"/>
              </a:rPr>
              <a:t>university's data</a:t>
            </a:r>
            <a:r>
              <a:rPr lang="en-US" sz="1000" dirty="0">
                <a:solidFill>
                  <a:srgbClr val="CCCCCC"/>
                </a:solidFill>
                <a:latin typeface="Consolas" panose="020B0609020204030204" pitchFamily="49" charset="0"/>
              </a:rPr>
              <a:t>  </a:t>
            </a:r>
            <a:r>
              <a:rPr lang="en-US" sz="1000" b="0" dirty="0">
                <a:solidFill>
                  <a:srgbClr val="CCCCCC"/>
                </a:solidFill>
                <a:effectLst/>
                <a:latin typeface="Consolas" panose="020B0609020204030204" pitchFamily="49" charset="0"/>
              </a:rPr>
              <a:t>}</a:t>
            </a:r>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fclose</a:t>
            </a:r>
            <a:r>
              <a:rPr lang="en-US" sz="1000" b="0" dirty="0">
                <a:solidFill>
                  <a:srgbClr val="CCCCCC"/>
                </a:solidFill>
                <a:effectLst/>
                <a:latin typeface="Consolas" panose="020B0609020204030204" pitchFamily="49" charset="0"/>
              </a:rPr>
              <a:t>(file);</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"Data loaded from file successfully.</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a:t>
            </a:r>
          </a:p>
          <a:p>
            <a:endParaRPr lang="en-US" sz="1000" dirty="0"/>
          </a:p>
        </p:txBody>
      </p:sp>
      <p:sp>
        <p:nvSpPr>
          <p:cNvPr id="3" name="TextBox 2">
            <a:extLst>
              <a:ext uri="{FF2B5EF4-FFF2-40B4-BE49-F238E27FC236}">
                <a16:creationId xmlns:a16="http://schemas.microsoft.com/office/drawing/2014/main" id="{0323FB4D-AD2B-C39C-CA4B-744E6C767F34}"/>
              </a:ext>
            </a:extLst>
          </p:cNvPr>
          <p:cNvSpPr txBox="1"/>
          <p:nvPr/>
        </p:nvSpPr>
        <p:spPr>
          <a:xfrm>
            <a:off x="4727643" y="1017725"/>
            <a:ext cx="4046706" cy="4196020"/>
          </a:xfrm>
          <a:prstGeom prst="rect">
            <a:avLst/>
          </a:prstGeom>
          <a:noFill/>
        </p:spPr>
        <p:txBody>
          <a:bodyPr wrap="square" rtlCol="0">
            <a:spAutoFit/>
          </a:bodyPr>
          <a:lstStyle/>
          <a:p>
            <a:pPr>
              <a:lnSpc>
                <a:spcPts val="1425"/>
              </a:lnSpc>
            </a:pPr>
            <a:r>
              <a:rPr lang="en-US" sz="1000" b="0" dirty="0">
                <a:solidFill>
                  <a:srgbClr val="569CD6"/>
                </a:solidFill>
                <a:effectLst/>
                <a:latin typeface="Consolas" panose="020B0609020204030204" pitchFamily="49" charset="0"/>
              </a:rPr>
              <a:t>void</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getuniversitydetails</a:t>
            </a:r>
            <a:r>
              <a:rPr lang="en-US" sz="1000" b="0" dirty="0">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uni</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"Enter University ID: "</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scanf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a:t>
            </a:r>
            <a:r>
              <a:rPr lang="en-US" sz="1000" b="0" dirty="0">
                <a:solidFill>
                  <a:srgbClr val="9CDCFE"/>
                </a:solidFill>
                <a:effectLst/>
                <a:latin typeface="Consolas" panose="020B0609020204030204" pitchFamily="49" charset="0"/>
              </a:rPr>
              <a:t>%d</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&amp;</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err="1">
                <a:solidFill>
                  <a:srgbClr val="9CDCFE"/>
                </a:solidFill>
                <a:effectLst/>
                <a:latin typeface="Consolas" panose="020B0609020204030204" pitchFamily="49" charset="0"/>
              </a:rPr>
              <a:t>univ_Id</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"Enter University Code: "</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scanf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err="1">
                <a:solidFill>
                  <a:srgbClr val="9CDCFE"/>
                </a:solidFill>
                <a:effectLst/>
                <a:latin typeface="Consolas" panose="020B0609020204030204" pitchFamily="49" charset="0"/>
              </a:rPr>
              <a:t>univ_code</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"Enter University Name: "</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scanf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a:solidFill>
                  <a:srgbClr val="9CDCFE"/>
                </a:solidFill>
                <a:effectLst/>
                <a:latin typeface="Consolas" panose="020B0609020204030204" pitchFamily="49" charset="0"/>
              </a:rPr>
              <a:t>univ_name</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"Enter University Address: "</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scanf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err="1">
                <a:solidFill>
                  <a:srgbClr val="9CDCFE"/>
                </a:solidFill>
                <a:effectLst/>
                <a:latin typeface="Consolas" panose="020B0609020204030204" pitchFamily="49" charset="0"/>
              </a:rPr>
              <a:t>univ_address</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"Enter University Email: "</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scanf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err="1">
                <a:solidFill>
                  <a:srgbClr val="9CDCFE"/>
                </a:solidFill>
                <a:effectLst/>
                <a:latin typeface="Consolas" panose="020B0609020204030204" pitchFamily="49" charset="0"/>
              </a:rPr>
              <a:t>univ_email</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"Enter University Website: "</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scanf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err="1">
                <a:solidFill>
                  <a:srgbClr val="9CDCFE"/>
                </a:solidFill>
                <a:effectLst/>
                <a:latin typeface="Consolas" panose="020B0609020204030204" pitchFamily="49" charset="0"/>
              </a:rPr>
              <a:t>univ_website</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a:t>
            </a:r>
          </a:p>
          <a:p>
            <a:pPr>
              <a:lnSpc>
                <a:spcPts val="1425"/>
              </a:lnSpc>
            </a:pPr>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void</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showuniversitydetails</a:t>
            </a:r>
            <a:r>
              <a:rPr lang="en-US" sz="1000" b="0" dirty="0">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uni</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a:t>
            </a:r>
            <a:r>
              <a:rPr lang="en-US" sz="1000" b="0" dirty="0">
                <a:solidFill>
                  <a:srgbClr val="9CDCFE"/>
                </a:solidFill>
                <a:effectLst/>
                <a:latin typeface="Consolas" panose="020B0609020204030204" pitchFamily="49" charset="0"/>
              </a:rPr>
              <a:t>%d</a:t>
            </a:r>
            <a:r>
              <a:rPr lang="en-US" sz="1000" b="0" dirty="0">
                <a:solidFill>
                  <a:srgbClr val="CE9178"/>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CE9178"/>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err="1">
                <a:solidFill>
                  <a:srgbClr val="9CDCFE"/>
                </a:solidFill>
                <a:effectLst/>
                <a:latin typeface="Consolas" panose="020B0609020204030204" pitchFamily="49" charset="0"/>
              </a:rPr>
              <a:t>univ_Id</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err="1">
                <a:solidFill>
                  <a:srgbClr val="9CDCFE"/>
                </a:solidFill>
                <a:effectLst/>
                <a:latin typeface="Consolas" panose="020B0609020204030204" pitchFamily="49" charset="0"/>
              </a:rPr>
              <a:t>univ_code</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a:solidFill>
                  <a:srgbClr val="9CDCFE"/>
                </a:solidFill>
                <a:effectLst/>
                <a:latin typeface="Consolas" panose="020B0609020204030204" pitchFamily="49" charset="0"/>
              </a:rPr>
              <a:t>univ_name</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err="1">
                <a:solidFill>
                  <a:srgbClr val="9CDCFE"/>
                </a:solidFill>
                <a:effectLst/>
                <a:latin typeface="Consolas" panose="020B0609020204030204" pitchFamily="49" charset="0"/>
              </a:rPr>
              <a:t>univ_address</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err="1">
                <a:solidFill>
                  <a:srgbClr val="9CDCFE"/>
                </a:solidFill>
                <a:effectLst/>
                <a:latin typeface="Consolas" panose="020B0609020204030204" pitchFamily="49" charset="0"/>
              </a:rPr>
              <a:t>univ_email</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a:t>
            </a:r>
            <a:r>
              <a:rPr lang="en-US" sz="1000" b="0" dirty="0">
                <a:solidFill>
                  <a:srgbClr val="CCCCCC"/>
                </a:solidFill>
                <a:effectLst/>
                <a:latin typeface="Consolas" panose="020B0609020204030204" pitchFamily="49" charset="0"/>
              </a:rPr>
              <a:t>-&gt;</a:t>
            </a:r>
            <a:r>
              <a:rPr lang="en-US" sz="1000" b="0" dirty="0" err="1">
                <a:solidFill>
                  <a:srgbClr val="9CDCFE"/>
                </a:solidFill>
                <a:effectLst/>
                <a:latin typeface="Consolas" panose="020B0609020204030204" pitchFamily="49" charset="0"/>
              </a:rPr>
              <a:t>univ_website</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a:t>
            </a:r>
          </a:p>
          <a:p>
            <a:pPr>
              <a:lnSpc>
                <a:spcPts val="1425"/>
              </a:lnSpc>
            </a:pP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endParaRPr lang="en-US" sz="1000" dirty="0"/>
          </a:p>
        </p:txBody>
      </p:sp>
    </p:spTree>
    <p:extLst>
      <p:ext uri="{BB962C8B-B14F-4D97-AF65-F5344CB8AC3E}">
        <p14:creationId xmlns:p14="http://schemas.microsoft.com/office/powerpoint/2010/main" val="358926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54BB13BD-BB57-E22A-0B69-56F7F1505543}"/>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1DDE21AF-7188-F6A3-8CE4-9D47995BF0C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9D36D429-8A06-FE47-E498-CD8F17808932}"/>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2" name="TextBox 1">
            <a:extLst>
              <a:ext uri="{FF2B5EF4-FFF2-40B4-BE49-F238E27FC236}">
                <a16:creationId xmlns:a16="http://schemas.microsoft.com/office/drawing/2014/main" id="{22509157-210B-B3CD-C0BE-22A92093DB24}"/>
              </a:ext>
            </a:extLst>
          </p:cNvPr>
          <p:cNvSpPr txBox="1"/>
          <p:nvPr/>
        </p:nvSpPr>
        <p:spPr>
          <a:xfrm>
            <a:off x="202475" y="1017725"/>
            <a:ext cx="4427892" cy="2776786"/>
          </a:xfrm>
          <a:prstGeom prst="rect">
            <a:avLst/>
          </a:prstGeom>
          <a:noFill/>
        </p:spPr>
        <p:txBody>
          <a:bodyPr wrap="square" rtlCol="0">
            <a:spAutoFit/>
          </a:bodyPr>
          <a:lstStyle/>
          <a:p>
            <a:pPr>
              <a:lnSpc>
                <a:spcPts val="1425"/>
              </a:lnSpc>
            </a:pPr>
            <a:r>
              <a:rPr lang="en-US" sz="1100" b="0" dirty="0">
                <a:solidFill>
                  <a:srgbClr val="6A9955"/>
                </a:solidFill>
                <a:effectLst/>
                <a:latin typeface="Consolas" panose="020B0609020204030204" pitchFamily="49" charset="0"/>
              </a:rPr>
              <a:t>// Bubble Sort for Sorting the universities by </a:t>
            </a:r>
            <a:r>
              <a:rPr lang="en-US" sz="1100" b="0" dirty="0" err="1">
                <a:solidFill>
                  <a:srgbClr val="6A9955"/>
                </a:solidFill>
                <a:effectLst/>
                <a:latin typeface="Consolas" panose="020B0609020204030204" pitchFamily="49" charset="0"/>
              </a:rPr>
              <a:t>univ_Id</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569CD6"/>
                </a:solidFill>
                <a:effectLst/>
                <a:latin typeface="Consolas" panose="020B0609020204030204" pitchFamily="49" charset="0"/>
              </a:rPr>
              <a:t>void</a:t>
            </a: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bubble_sort</a:t>
            </a: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j;</a:t>
            </a:r>
          </a:p>
          <a:p>
            <a:pPr>
              <a:lnSpc>
                <a:spcPts val="1425"/>
              </a:lnSpc>
            </a:pP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uni</a:t>
            </a:r>
            <a:r>
              <a:rPr lang="en-US" sz="1100" b="0" dirty="0">
                <a:solidFill>
                  <a:srgbClr val="CCCCCC"/>
                </a:solidFill>
                <a:effectLst/>
                <a:latin typeface="Consolas" panose="020B0609020204030204" pitchFamily="49" charset="0"/>
              </a:rPr>
              <a:t> temp;</a:t>
            </a:r>
          </a:p>
          <a:p>
            <a:pPr>
              <a:lnSpc>
                <a:spcPts val="1425"/>
              </a:lnSpc>
            </a:pPr>
            <a:r>
              <a:rPr lang="en-US" sz="1100" b="0" dirty="0">
                <a:solidFill>
                  <a:srgbClr val="C586C0"/>
                </a:solidFill>
                <a:effectLst/>
                <a:latin typeface="Consolas" panose="020B0609020204030204" pitchFamily="49" charset="0"/>
              </a:rPr>
              <a:t>for</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&lt;</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university_count</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CCCCCC"/>
                </a:solidFill>
                <a:effectLst/>
                <a:latin typeface="Consolas" panose="020B0609020204030204" pitchFamily="49" charset="0"/>
              </a:rPr>
              <a:t> (j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CCCCCC"/>
                </a:solidFill>
                <a:effectLst/>
                <a:latin typeface="Consolas" panose="020B0609020204030204" pitchFamily="49" charset="0"/>
              </a:rPr>
              <a:t>; j </a:t>
            </a:r>
            <a:r>
              <a:rPr lang="en-US" sz="1100" b="0" dirty="0">
                <a:solidFill>
                  <a:srgbClr val="D4D4D4"/>
                </a:solidFill>
                <a:effectLst/>
                <a:latin typeface="Consolas" panose="020B0609020204030204" pitchFamily="49" charset="0"/>
              </a:rPr>
              <a:t>&lt;</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university_count</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j</a:t>
            </a:r>
            <a:r>
              <a:rPr lang="en-US" sz="1100" b="0" dirty="0" err="1">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[j].</a:t>
            </a:r>
            <a:r>
              <a:rPr lang="en-US" sz="1100" b="0" dirty="0" err="1">
                <a:solidFill>
                  <a:srgbClr val="9CDCFE"/>
                </a:solidFill>
                <a:effectLst/>
                <a:latin typeface="Consolas" panose="020B0609020204030204" pitchFamily="49" charset="0"/>
              </a:rPr>
              <a:t>univ_Id</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&gt;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[j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univ_Id</a:t>
            </a: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temp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[j];</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[j]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[j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[j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temp;</a:t>
            </a:r>
          </a:p>
          <a:p>
            <a:pPr>
              <a:lnSpc>
                <a:spcPts val="1425"/>
              </a:lnSpc>
            </a:pP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EE00F69-12FF-BD24-2DF6-45F229F7CD3C}"/>
              </a:ext>
            </a:extLst>
          </p:cNvPr>
          <p:cNvSpPr txBox="1"/>
          <p:nvPr/>
        </p:nvSpPr>
        <p:spPr>
          <a:xfrm>
            <a:off x="4727643" y="1017725"/>
            <a:ext cx="4046706" cy="4033540"/>
          </a:xfrm>
          <a:prstGeom prst="rect">
            <a:avLst/>
          </a:prstGeom>
          <a:noFill/>
        </p:spPr>
        <p:txBody>
          <a:bodyPr wrap="square" rtlCol="0">
            <a:spAutoFit/>
          </a:bodyPr>
          <a:lstStyle/>
          <a:p>
            <a:pPr>
              <a:lnSpc>
                <a:spcPts val="1425"/>
              </a:lnSpc>
            </a:pPr>
            <a:r>
              <a:rPr lang="en-US" sz="1100" b="0" dirty="0">
                <a:solidFill>
                  <a:srgbClr val="6A9955"/>
                </a:solidFill>
                <a:effectLst/>
                <a:latin typeface="Consolas" panose="020B0609020204030204" pitchFamily="49" charset="0"/>
              </a:rPr>
              <a:t>// Quick Sort for Sorting the universities by </a:t>
            </a:r>
            <a:r>
              <a:rPr lang="en-US" sz="1100" b="0" dirty="0" err="1">
                <a:solidFill>
                  <a:srgbClr val="6A9955"/>
                </a:solidFill>
                <a:effectLst/>
                <a:latin typeface="Consolas" panose="020B0609020204030204" pitchFamily="49" charset="0"/>
              </a:rPr>
              <a:t>univ_Id</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569CD6"/>
                </a:solidFill>
                <a:effectLst/>
                <a:latin typeface="Consolas" panose="020B0609020204030204" pitchFamily="49" charset="0"/>
              </a:rPr>
              <a:t>void</a:t>
            </a: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quick_sort</a:t>
            </a:r>
            <a:r>
              <a:rPr lang="en-US" sz="1100" b="0" dirty="0">
                <a:solidFill>
                  <a:srgbClr val="CCCCCC"/>
                </a:solidFill>
                <a:effectLst/>
                <a:latin typeface="Consolas" panose="020B0609020204030204" pitchFamily="49" charset="0"/>
              </a:rPr>
              <a:t>(</a:t>
            </a:r>
            <a:r>
              <a:rPr lang="en-US" sz="1100" b="0" dirty="0">
                <a:solidFill>
                  <a:srgbClr val="569CD6"/>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low</a:t>
            </a: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high</a:t>
            </a: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CCCCCC"/>
                </a:solidFill>
                <a:effectLst/>
                <a:latin typeface="Consolas" panose="020B0609020204030204" pitchFamily="49" charset="0"/>
              </a:rPr>
              <a:t> (low </a:t>
            </a:r>
            <a:r>
              <a:rPr lang="en-US" sz="1100" b="0" dirty="0">
                <a:solidFill>
                  <a:srgbClr val="D4D4D4"/>
                </a:solidFill>
                <a:effectLst/>
                <a:latin typeface="Consolas" panose="020B0609020204030204" pitchFamily="49" charset="0"/>
              </a:rPr>
              <a:t>&lt;</a:t>
            </a:r>
            <a:r>
              <a:rPr lang="en-US" sz="1100" b="0" dirty="0">
                <a:solidFill>
                  <a:srgbClr val="CCCCCC"/>
                </a:solidFill>
                <a:effectLst/>
                <a:latin typeface="Consolas" panose="020B0609020204030204" pitchFamily="49" charset="0"/>
              </a:rPr>
              <a:t> high)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pivot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[high].</a:t>
            </a:r>
            <a:r>
              <a:rPr lang="en-US" sz="1100" b="0" dirty="0" err="1">
                <a:solidFill>
                  <a:srgbClr val="9CDCFE"/>
                </a:solidFill>
                <a:effectLst/>
                <a:latin typeface="Consolas" panose="020B0609020204030204" pitchFamily="49" charset="0"/>
              </a:rPr>
              <a:t>univ_Id</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low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j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low; j </a:t>
            </a:r>
            <a:r>
              <a:rPr lang="en-US" sz="1100" b="0" dirty="0">
                <a:solidFill>
                  <a:srgbClr val="D4D4D4"/>
                </a:solidFill>
                <a:effectLst/>
                <a:latin typeface="Consolas" panose="020B0609020204030204" pitchFamily="49" charset="0"/>
              </a:rPr>
              <a:t>&lt;</a:t>
            </a:r>
            <a:r>
              <a:rPr lang="en-US" sz="1100" b="0" dirty="0">
                <a:solidFill>
                  <a:srgbClr val="CCCCCC"/>
                </a:solidFill>
                <a:effectLst/>
                <a:latin typeface="Consolas" panose="020B0609020204030204" pitchFamily="49" charset="0"/>
              </a:rPr>
              <a:t> high; </a:t>
            </a:r>
            <a:r>
              <a:rPr lang="en-US" sz="1100" b="0" dirty="0" err="1">
                <a:solidFill>
                  <a:srgbClr val="CCCCCC"/>
                </a:solidFill>
                <a:effectLst/>
                <a:latin typeface="Consolas" panose="020B0609020204030204" pitchFamily="49" charset="0"/>
              </a:rPr>
              <a:t>j</a:t>
            </a:r>
            <a:r>
              <a:rPr lang="en-US" sz="1100" b="0" dirty="0" err="1">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[j].</a:t>
            </a:r>
            <a:r>
              <a:rPr lang="en-US" sz="1100" b="0" dirty="0" err="1">
                <a:solidFill>
                  <a:srgbClr val="9CDCFE"/>
                </a:solidFill>
                <a:effectLst/>
                <a:latin typeface="Consolas" panose="020B0609020204030204" pitchFamily="49" charset="0"/>
              </a:rPr>
              <a:t>univ_Id</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&lt;</a:t>
            </a:r>
            <a:r>
              <a:rPr lang="en-US" sz="1100" b="0" dirty="0">
                <a:solidFill>
                  <a:srgbClr val="CCCCCC"/>
                </a:solidFill>
                <a:effectLst/>
                <a:latin typeface="Consolas" panose="020B0609020204030204" pitchFamily="49" charset="0"/>
              </a:rPr>
              <a:t> pivot) {</a:t>
            </a:r>
          </a:p>
          <a:p>
            <a:pPr>
              <a:lnSpc>
                <a:spcPts val="1425"/>
              </a:lnSpc>
            </a:pP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uni</a:t>
            </a:r>
            <a:r>
              <a:rPr lang="en-US" sz="1100" b="0" dirty="0">
                <a:solidFill>
                  <a:srgbClr val="CCCCCC"/>
                </a:solidFill>
                <a:effectLst/>
                <a:latin typeface="Consolas" panose="020B0609020204030204" pitchFamily="49" charset="0"/>
              </a:rPr>
              <a:t> temp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[j];</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[j]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temp;</a:t>
            </a:r>
          </a:p>
          <a:p>
            <a:pPr>
              <a:lnSpc>
                <a:spcPts val="1425"/>
              </a:lnSpc>
            </a:pP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uni</a:t>
            </a:r>
            <a:r>
              <a:rPr lang="en-US" sz="1100" b="0" dirty="0">
                <a:solidFill>
                  <a:srgbClr val="CCCCCC"/>
                </a:solidFill>
                <a:effectLst/>
                <a:latin typeface="Consolas" panose="020B0609020204030204" pitchFamily="49" charset="0"/>
              </a:rPr>
              <a:t> temp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[high];</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[high]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temp;</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pi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quick_sort</a:t>
            </a:r>
            <a:r>
              <a:rPr lang="en-US" sz="1100" b="0" dirty="0">
                <a:solidFill>
                  <a:srgbClr val="CCCCCC"/>
                </a:solidFill>
                <a:effectLst/>
                <a:latin typeface="Consolas" panose="020B0609020204030204" pitchFamily="49" charset="0"/>
              </a:rPr>
              <a:t>(low, pi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quick_sort</a:t>
            </a:r>
            <a:r>
              <a:rPr lang="en-US" sz="1100" b="0" dirty="0">
                <a:solidFill>
                  <a:srgbClr val="CCCCCC"/>
                </a:solidFill>
                <a:effectLst/>
                <a:latin typeface="Consolas" panose="020B0609020204030204" pitchFamily="49" charset="0"/>
              </a:rPr>
              <a:t>(pi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high);</a:t>
            </a:r>
          </a:p>
          <a:p>
            <a:pPr>
              <a:lnSpc>
                <a:spcPts val="1425"/>
              </a:lnSpc>
            </a:pP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47621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4016B240-6138-846C-6FF9-61E50275EA80}"/>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88D261F8-E12A-187D-2C3C-F5CD1BE01F5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CEA8199D-A3B0-DD58-103D-936609D3DB67}"/>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2" name="TextBox 1">
            <a:extLst>
              <a:ext uri="{FF2B5EF4-FFF2-40B4-BE49-F238E27FC236}">
                <a16:creationId xmlns:a16="http://schemas.microsoft.com/office/drawing/2014/main" id="{8C3F2068-EB08-0320-2FFF-9BEC4FF32A51}"/>
              </a:ext>
            </a:extLst>
          </p:cNvPr>
          <p:cNvSpPr txBox="1"/>
          <p:nvPr/>
        </p:nvSpPr>
        <p:spPr>
          <a:xfrm>
            <a:off x="369651" y="1017725"/>
            <a:ext cx="4260715" cy="2055306"/>
          </a:xfrm>
          <a:prstGeom prst="rect">
            <a:avLst/>
          </a:prstGeom>
          <a:noFill/>
        </p:spPr>
        <p:txBody>
          <a:bodyPr wrap="square" rtlCol="0">
            <a:spAutoFit/>
          </a:bodyPr>
          <a:lstStyle/>
          <a:p>
            <a:pPr>
              <a:lnSpc>
                <a:spcPts val="1425"/>
              </a:lnSpc>
            </a:pPr>
            <a:r>
              <a:rPr lang="en-US" sz="1050" dirty="0">
                <a:solidFill>
                  <a:srgbClr val="6A9955"/>
                </a:solidFill>
                <a:effectLst/>
                <a:latin typeface="Consolas" panose="020B0609020204030204" pitchFamily="49" charset="0"/>
              </a:rPr>
              <a:t>// Linear Search for a university by </a:t>
            </a:r>
            <a:r>
              <a:rPr lang="en-US" sz="1050" dirty="0" err="1">
                <a:solidFill>
                  <a:srgbClr val="6A9955"/>
                </a:solidFill>
                <a:effectLst/>
                <a:latin typeface="Consolas" panose="020B0609020204030204" pitchFamily="49" charset="0"/>
              </a:rPr>
              <a:t>univ_Id</a:t>
            </a:r>
            <a:endParaRPr lang="en-US" sz="1050" dirty="0">
              <a:solidFill>
                <a:srgbClr val="CCCCCC"/>
              </a:solidFill>
              <a:effectLst/>
              <a:latin typeface="Consolas" panose="020B0609020204030204" pitchFamily="49" charset="0"/>
            </a:endParaRPr>
          </a:p>
          <a:p>
            <a:pPr>
              <a:lnSpc>
                <a:spcPts val="1425"/>
              </a:lnSpc>
            </a:pPr>
            <a:r>
              <a:rPr lang="en-US" sz="1050" dirty="0">
                <a:solidFill>
                  <a:srgbClr val="569CD6"/>
                </a:solidFill>
                <a:effectLst/>
                <a:latin typeface="Consolas" panose="020B0609020204030204" pitchFamily="49" charset="0"/>
              </a:rPr>
              <a:t>int</a:t>
            </a:r>
            <a:r>
              <a:rPr lang="en-US" sz="1050" dirty="0">
                <a:solidFill>
                  <a:srgbClr val="CCCCCC"/>
                </a:solidFill>
                <a:effectLst/>
                <a:latin typeface="Consolas" panose="020B0609020204030204" pitchFamily="49" charset="0"/>
              </a:rPr>
              <a:t> </a:t>
            </a:r>
            <a:r>
              <a:rPr lang="en-US" sz="1050" dirty="0" err="1">
                <a:solidFill>
                  <a:srgbClr val="DCDCAA"/>
                </a:solidFill>
                <a:effectLst/>
                <a:latin typeface="Consolas" panose="020B0609020204030204" pitchFamily="49" charset="0"/>
              </a:rPr>
              <a:t>linear_search</a:t>
            </a:r>
            <a:r>
              <a:rPr lang="en-US" sz="1050" dirty="0">
                <a:solidFill>
                  <a:srgbClr val="CCCCCC"/>
                </a:solidFill>
                <a:effectLst/>
                <a:latin typeface="Consolas" panose="020B0609020204030204" pitchFamily="49" charset="0"/>
              </a:rPr>
              <a:t>(</a:t>
            </a:r>
            <a:r>
              <a:rPr lang="en-US" sz="1050" dirty="0">
                <a:solidFill>
                  <a:srgbClr val="569CD6"/>
                </a:solidFill>
                <a:effectLst/>
                <a:latin typeface="Consolas" panose="020B0609020204030204" pitchFamily="49" charset="0"/>
              </a:rPr>
              <a:t>int</a:t>
            </a:r>
            <a:r>
              <a:rPr lang="en-US" sz="1050" dirty="0">
                <a:solidFill>
                  <a:srgbClr val="CCCCCC"/>
                </a:solidFill>
                <a:effectLst/>
                <a:latin typeface="Consolas" panose="020B0609020204030204" pitchFamily="49" charset="0"/>
              </a:rPr>
              <a:t> </a:t>
            </a:r>
            <a:r>
              <a:rPr lang="en-US" sz="1050" dirty="0">
                <a:solidFill>
                  <a:srgbClr val="9CDCFE"/>
                </a:solidFill>
                <a:effectLst/>
                <a:latin typeface="Consolas" panose="020B0609020204030204" pitchFamily="49" charset="0"/>
              </a:rPr>
              <a:t>id</a:t>
            </a:r>
            <a:r>
              <a:rPr lang="en-US" sz="1050" dirty="0">
                <a:solidFill>
                  <a:srgbClr val="CCCCCC"/>
                </a:solidFill>
                <a:effectLst/>
                <a:latin typeface="Consolas" panose="020B0609020204030204" pitchFamily="49" charset="0"/>
              </a:rPr>
              <a:t>) {</a:t>
            </a:r>
          </a:p>
          <a:p>
            <a:pPr>
              <a:lnSpc>
                <a:spcPts val="1425"/>
              </a:lnSpc>
            </a:pPr>
            <a:r>
              <a:rPr lang="en-US" sz="1050" dirty="0">
                <a:solidFill>
                  <a:srgbClr val="CCCCCC"/>
                </a:solidFill>
                <a:effectLst/>
                <a:latin typeface="Consolas" panose="020B0609020204030204" pitchFamily="49" charset="0"/>
              </a:rPr>
              <a:t>    </a:t>
            </a:r>
            <a:r>
              <a:rPr lang="en-US" sz="1050" dirty="0">
                <a:solidFill>
                  <a:srgbClr val="C586C0"/>
                </a:solidFill>
                <a:effectLst/>
                <a:latin typeface="Consolas" panose="020B0609020204030204" pitchFamily="49" charset="0"/>
              </a:rPr>
              <a:t>for</a:t>
            </a:r>
            <a:r>
              <a:rPr lang="en-US" sz="1050" dirty="0">
                <a:solidFill>
                  <a:srgbClr val="CCCCCC"/>
                </a:solidFill>
                <a:effectLst/>
                <a:latin typeface="Consolas" panose="020B0609020204030204" pitchFamily="49" charset="0"/>
              </a:rPr>
              <a:t> (</a:t>
            </a:r>
            <a:r>
              <a:rPr lang="en-US" sz="1050" dirty="0">
                <a:solidFill>
                  <a:srgbClr val="569CD6"/>
                </a:solidFill>
                <a:effectLst/>
                <a:latin typeface="Consolas" panose="020B0609020204030204" pitchFamily="49" charset="0"/>
              </a:rPr>
              <a:t>int</a:t>
            </a:r>
            <a:r>
              <a:rPr lang="en-US" sz="1050" dirty="0">
                <a:solidFill>
                  <a:srgbClr val="CCCCCC"/>
                </a:solidFill>
                <a:effectLst/>
                <a:latin typeface="Consolas" panose="020B0609020204030204" pitchFamily="49" charset="0"/>
              </a:rPr>
              <a:t> </a:t>
            </a:r>
            <a:r>
              <a:rPr lang="en-US" sz="1050" dirty="0" err="1">
                <a:solidFill>
                  <a:srgbClr val="CCCCCC"/>
                </a:solidFill>
                <a:effectLst/>
                <a:latin typeface="Consolas" panose="020B0609020204030204" pitchFamily="49" charset="0"/>
              </a:rPr>
              <a:t>i</a:t>
            </a:r>
            <a:r>
              <a:rPr lang="en-US" sz="1050" dirty="0">
                <a:solidFill>
                  <a:srgbClr val="CCCCCC"/>
                </a:solidFill>
                <a:effectLst/>
                <a:latin typeface="Consolas" panose="020B0609020204030204" pitchFamily="49" charset="0"/>
              </a:rPr>
              <a:t>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a:t>
            </a:r>
            <a:r>
              <a:rPr lang="en-US" sz="1050" dirty="0">
                <a:solidFill>
                  <a:srgbClr val="B5CEA8"/>
                </a:solidFill>
                <a:effectLst/>
                <a:latin typeface="Consolas" panose="020B0609020204030204" pitchFamily="49" charset="0"/>
              </a:rPr>
              <a:t>0</a:t>
            </a:r>
            <a:r>
              <a:rPr lang="en-US" sz="1050" dirty="0">
                <a:solidFill>
                  <a:srgbClr val="CCCCCC"/>
                </a:solidFill>
                <a:effectLst/>
                <a:latin typeface="Consolas" panose="020B0609020204030204" pitchFamily="49" charset="0"/>
              </a:rPr>
              <a:t>; </a:t>
            </a:r>
            <a:r>
              <a:rPr lang="en-US" sz="1050" dirty="0" err="1">
                <a:solidFill>
                  <a:srgbClr val="CCCCCC"/>
                </a:solidFill>
                <a:effectLst/>
                <a:latin typeface="Consolas" panose="020B0609020204030204" pitchFamily="49" charset="0"/>
              </a:rPr>
              <a:t>i</a:t>
            </a:r>
            <a:r>
              <a:rPr lang="en-US" sz="1050" dirty="0">
                <a:solidFill>
                  <a:srgbClr val="CCCCCC"/>
                </a:solidFill>
                <a:effectLst/>
                <a:latin typeface="Consolas" panose="020B0609020204030204" pitchFamily="49" charset="0"/>
              </a:rPr>
              <a:t> </a:t>
            </a:r>
            <a:r>
              <a:rPr lang="en-US" sz="1050" dirty="0">
                <a:solidFill>
                  <a:srgbClr val="D4D4D4"/>
                </a:solidFill>
                <a:effectLst/>
                <a:latin typeface="Consolas" panose="020B0609020204030204" pitchFamily="49" charset="0"/>
              </a:rPr>
              <a:t>&lt;</a:t>
            </a:r>
            <a:r>
              <a:rPr lang="en-US" sz="1050" dirty="0">
                <a:solidFill>
                  <a:srgbClr val="CCCCCC"/>
                </a:solidFill>
                <a:effectLst/>
                <a:latin typeface="Consolas" panose="020B0609020204030204" pitchFamily="49" charset="0"/>
              </a:rPr>
              <a:t> </a:t>
            </a:r>
            <a:r>
              <a:rPr lang="en-US" sz="1050" dirty="0" err="1">
                <a:solidFill>
                  <a:srgbClr val="CCCCCC"/>
                </a:solidFill>
                <a:effectLst/>
                <a:latin typeface="Consolas" panose="020B0609020204030204" pitchFamily="49" charset="0"/>
              </a:rPr>
              <a:t>university_count</a:t>
            </a:r>
            <a:r>
              <a:rPr lang="en-US" sz="1050" dirty="0">
                <a:solidFill>
                  <a:srgbClr val="CCCCCC"/>
                </a:solidFill>
                <a:effectLst/>
                <a:latin typeface="Consolas" panose="020B0609020204030204" pitchFamily="49" charset="0"/>
              </a:rPr>
              <a:t>; </a:t>
            </a:r>
            <a:r>
              <a:rPr lang="en-US" sz="1050" dirty="0" err="1">
                <a:solidFill>
                  <a:srgbClr val="CCCCCC"/>
                </a:solidFill>
                <a:effectLst/>
                <a:latin typeface="Consolas" panose="020B0609020204030204" pitchFamily="49" charset="0"/>
              </a:rPr>
              <a:t>i</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a:t>
            </a:r>
          </a:p>
          <a:p>
            <a:pPr>
              <a:lnSpc>
                <a:spcPts val="1425"/>
              </a:lnSpc>
            </a:pPr>
            <a:r>
              <a:rPr lang="en-US" sz="1050" dirty="0">
                <a:solidFill>
                  <a:srgbClr val="CCCCCC"/>
                </a:solidFill>
                <a:effectLst/>
                <a:latin typeface="Consolas" panose="020B0609020204030204" pitchFamily="49" charset="0"/>
              </a:rPr>
              <a:t>        </a:t>
            </a:r>
            <a:r>
              <a:rPr lang="en-US" sz="1050" dirty="0">
                <a:solidFill>
                  <a:srgbClr val="C586C0"/>
                </a:solidFill>
                <a:effectLst/>
                <a:latin typeface="Consolas" panose="020B0609020204030204" pitchFamily="49" charset="0"/>
              </a:rPr>
              <a:t>if</a:t>
            </a:r>
            <a:r>
              <a:rPr lang="en-US" sz="1050" dirty="0">
                <a:solidFill>
                  <a:srgbClr val="CCCCCC"/>
                </a:solidFill>
                <a:effectLst/>
                <a:latin typeface="Consolas" panose="020B0609020204030204" pitchFamily="49" charset="0"/>
              </a:rPr>
              <a:t> (</a:t>
            </a:r>
            <a:r>
              <a:rPr lang="en-US" sz="1050" dirty="0">
                <a:solidFill>
                  <a:srgbClr val="9CDCFE"/>
                </a:solidFill>
                <a:effectLst/>
                <a:latin typeface="Consolas" panose="020B0609020204030204" pitchFamily="49" charset="0"/>
              </a:rPr>
              <a:t>university</a:t>
            </a:r>
            <a:r>
              <a:rPr lang="en-US" sz="1050" dirty="0">
                <a:solidFill>
                  <a:srgbClr val="CCCCCC"/>
                </a:solidFill>
                <a:effectLst/>
                <a:latin typeface="Consolas" panose="020B0609020204030204" pitchFamily="49" charset="0"/>
              </a:rPr>
              <a:t>[</a:t>
            </a:r>
            <a:r>
              <a:rPr lang="en-US" sz="1050" dirty="0" err="1">
                <a:solidFill>
                  <a:srgbClr val="CCCCCC"/>
                </a:solidFill>
                <a:effectLst/>
                <a:latin typeface="Consolas" panose="020B0609020204030204" pitchFamily="49" charset="0"/>
              </a:rPr>
              <a:t>i</a:t>
            </a:r>
            <a:r>
              <a:rPr lang="en-US" sz="1050" dirty="0">
                <a:solidFill>
                  <a:srgbClr val="CCCCCC"/>
                </a:solidFill>
                <a:effectLst/>
                <a:latin typeface="Consolas" panose="020B0609020204030204" pitchFamily="49" charset="0"/>
              </a:rPr>
              <a:t>].</a:t>
            </a:r>
            <a:r>
              <a:rPr lang="en-US" sz="1050" dirty="0" err="1">
                <a:solidFill>
                  <a:srgbClr val="9CDCFE"/>
                </a:solidFill>
                <a:effectLst/>
                <a:latin typeface="Consolas" panose="020B0609020204030204" pitchFamily="49" charset="0"/>
              </a:rPr>
              <a:t>univ_Id</a:t>
            </a:r>
            <a:r>
              <a:rPr lang="en-US" sz="1050" dirty="0">
                <a:solidFill>
                  <a:srgbClr val="CCCCCC"/>
                </a:solidFill>
                <a:effectLst/>
                <a:latin typeface="Consolas" panose="020B0609020204030204" pitchFamily="49" charset="0"/>
              </a:rPr>
              <a:t>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id) {</a:t>
            </a:r>
          </a:p>
          <a:p>
            <a:pPr>
              <a:lnSpc>
                <a:spcPts val="1425"/>
              </a:lnSpc>
            </a:pPr>
            <a:r>
              <a:rPr lang="en-US" sz="1050" dirty="0">
                <a:solidFill>
                  <a:srgbClr val="CCCCCC"/>
                </a:solidFill>
                <a:effectLst/>
                <a:latin typeface="Consolas" panose="020B0609020204030204" pitchFamily="49" charset="0"/>
              </a:rPr>
              <a:t>            </a:t>
            </a:r>
            <a:r>
              <a:rPr lang="en-US" sz="1050" dirty="0">
                <a:solidFill>
                  <a:srgbClr val="C586C0"/>
                </a:solidFill>
                <a:effectLst/>
                <a:latin typeface="Consolas" panose="020B0609020204030204" pitchFamily="49" charset="0"/>
              </a:rPr>
              <a:t>return</a:t>
            </a:r>
            <a:r>
              <a:rPr lang="en-US" sz="1050" dirty="0">
                <a:solidFill>
                  <a:srgbClr val="CCCCCC"/>
                </a:solidFill>
                <a:effectLst/>
                <a:latin typeface="Consolas" panose="020B0609020204030204" pitchFamily="49" charset="0"/>
              </a:rPr>
              <a:t> </a:t>
            </a:r>
            <a:r>
              <a:rPr lang="en-US" sz="1050" dirty="0" err="1">
                <a:solidFill>
                  <a:srgbClr val="CCCCCC"/>
                </a:solidFill>
                <a:effectLst/>
                <a:latin typeface="Consolas" panose="020B0609020204030204" pitchFamily="49" charset="0"/>
              </a:rPr>
              <a:t>i</a:t>
            </a:r>
            <a:r>
              <a:rPr lang="en-US" sz="1050" dirty="0">
                <a:solidFill>
                  <a:srgbClr val="CCCCCC"/>
                </a:solidFill>
                <a:effectLst/>
                <a:latin typeface="Consolas" panose="020B0609020204030204" pitchFamily="49" charset="0"/>
              </a:rPr>
              <a:t>;</a:t>
            </a:r>
            <a:r>
              <a:rPr lang="en-US" sz="1050" dirty="0">
                <a:solidFill>
                  <a:srgbClr val="6A9955"/>
                </a:solidFill>
                <a:effectLst/>
                <a:latin typeface="Consolas" panose="020B0609020204030204" pitchFamily="49" charset="0"/>
              </a:rPr>
              <a:t>  // University found at index </a:t>
            </a:r>
            <a:r>
              <a:rPr lang="en-US" sz="1050" dirty="0" err="1">
                <a:solidFill>
                  <a:srgbClr val="6A9955"/>
                </a:solidFill>
                <a:effectLst/>
                <a:latin typeface="Consolas" panose="020B0609020204030204" pitchFamily="49" charset="0"/>
              </a:rPr>
              <a:t>i</a:t>
            </a:r>
            <a:endParaRPr lang="en-US" sz="1050" dirty="0">
              <a:solidFill>
                <a:srgbClr val="CCCCCC"/>
              </a:solidFill>
              <a:effectLst/>
              <a:latin typeface="Consolas" panose="020B0609020204030204" pitchFamily="49" charset="0"/>
            </a:endParaRPr>
          </a:p>
          <a:p>
            <a:pPr>
              <a:lnSpc>
                <a:spcPts val="1425"/>
              </a:lnSpc>
            </a:pPr>
            <a:r>
              <a:rPr lang="en-US" sz="1050" dirty="0">
                <a:solidFill>
                  <a:srgbClr val="CCCCCC"/>
                </a:solidFill>
                <a:effectLst/>
                <a:latin typeface="Consolas" panose="020B0609020204030204" pitchFamily="49" charset="0"/>
              </a:rPr>
              <a:t>        }</a:t>
            </a:r>
          </a:p>
          <a:p>
            <a:pPr>
              <a:lnSpc>
                <a:spcPts val="1425"/>
              </a:lnSpc>
            </a:pPr>
            <a:r>
              <a:rPr lang="en-US" sz="1050" dirty="0">
                <a:solidFill>
                  <a:srgbClr val="CCCCCC"/>
                </a:solidFill>
                <a:effectLst/>
                <a:latin typeface="Consolas" panose="020B0609020204030204" pitchFamily="49" charset="0"/>
              </a:rPr>
              <a:t>    }</a:t>
            </a:r>
          </a:p>
          <a:p>
            <a:pPr>
              <a:lnSpc>
                <a:spcPts val="1425"/>
              </a:lnSpc>
            </a:pPr>
            <a:r>
              <a:rPr lang="en-US" sz="1050" dirty="0">
                <a:solidFill>
                  <a:srgbClr val="CCCCCC"/>
                </a:solidFill>
                <a:effectLst/>
                <a:latin typeface="Consolas" panose="020B0609020204030204" pitchFamily="49" charset="0"/>
              </a:rPr>
              <a:t>    </a:t>
            </a:r>
            <a:r>
              <a:rPr lang="en-US" sz="1050" dirty="0">
                <a:solidFill>
                  <a:srgbClr val="C586C0"/>
                </a:solidFill>
                <a:effectLst/>
                <a:latin typeface="Consolas" panose="020B0609020204030204" pitchFamily="49" charset="0"/>
              </a:rPr>
              <a:t>return</a:t>
            </a:r>
            <a:r>
              <a:rPr lang="en-US" sz="1050" dirty="0">
                <a:solidFill>
                  <a:srgbClr val="CCCCCC"/>
                </a:solidFill>
                <a:effectLst/>
                <a:latin typeface="Consolas" panose="020B0609020204030204" pitchFamily="49" charset="0"/>
              </a:rPr>
              <a:t> </a:t>
            </a:r>
            <a:r>
              <a:rPr lang="en-US" sz="1050" dirty="0">
                <a:solidFill>
                  <a:srgbClr val="D4D4D4"/>
                </a:solidFill>
                <a:effectLst/>
                <a:latin typeface="Consolas" panose="020B0609020204030204" pitchFamily="49" charset="0"/>
              </a:rPr>
              <a:t>-</a:t>
            </a:r>
            <a:r>
              <a:rPr lang="en-US" sz="1050" dirty="0">
                <a:solidFill>
                  <a:srgbClr val="B5CEA8"/>
                </a:solidFill>
                <a:effectLst/>
                <a:latin typeface="Consolas" panose="020B0609020204030204" pitchFamily="49" charset="0"/>
              </a:rPr>
              <a:t>1</a:t>
            </a:r>
            <a:r>
              <a:rPr lang="en-US" sz="1050" dirty="0">
                <a:solidFill>
                  <a:srgbClr val="CCCCCC"/>
                </a:solidFill>
                <a:effectLst/>
                <a:latin typeface="Consolas" panose="020B0609020204030204" pitchFamily="49" charset="0"/>
              </a:rPr>
              <a:t>;</a:t>
            </a:r>
            <a:r>
              <a:rPr lang="en-US" sz="1050" dirty="0">
                <a:solidFill>
                  <a:srgbClr val="6A9955"/>
                </a:solidFill>
                <a:effectLst/>
                <a:latin typeface="Consolas" panose="020B0609020204030204" pitchFamily="49" charset="0"/>
              </a:rPr>
              <a:t>  // University not found</a:t>
            </a:r>
            <a:endParaRPr lang="en-US" sz="1050" dirty="0">
              <a:solidFill>
                <a:srgbClr val="CCCCCC"/>
              </a:solidFill>
              <a:effectLst/>
              <a:latin typeface="Consolas" panose="020B0609020204030204" pitchFamily="49" charset="0"/>
            </a:endParaRPr>
          </a:p>
          <a:p>
            <a:pPr>
              <a:lnSpc>
                <a:spcPts val="1425"/>
              </a:lnSpc>
            </a:pPr>
            <a:r>
              <a:rPr lang="en-US" sz="1050" dirty="0">
                <a:solidFill>
                  <a:srgbClr val="CCCCCC"/>
                </a:solidFill>
                <a:effectLst/>
                <a:latin typeface="Consolas" panose="020B0609020204030204" pitchFamily="49" charset="0"/>
              </a:rPr>
              <a:t>}</a:t>
            </a:r>
          </a:p>
          <a:p>
            <a:pPr>
              <a:lnSpc>
                <a:spcPts val="1425"/>
              </a:lnSpc>
            </a:pPr>
            <a:br>
              <a:rPr lang="en-US" sz="1050" dirty="0">
                <a:solidFill>
                  <a:srgbClr val="CCCCCC"/>
                </a:solidFill>
                <a:effectLst/>
                <a:latin typeface="Consolas" panose="020B0609020204030204" pitchFamily="49" charset="0"/>
              </a:rPr>
            </a:br>
            <a:endParaRPr lang="en-US" sz="1050" dirty="0">
              <a:solidFill>
                <a:srgbClr val="CCCCCC"/>
              </a:solidFill>
              <a:effectLst/>
              <a:latin typeface="Consolas" panose="020B0609020204030204" pitchFamily="49" charset="0"/>
            </a:endParaRPr>
          </a:p>
        </p:txBody>
      </p:sp>
      <p:sp>
        <p:nvSpPr>
          <p:cNvPr id="3" name="TextBox 2">
            <a:extLst>
              <a:ext uri="{FF2B5EF4-FFF2-40B4-BE49-F238E27FC236}">
                <a16:creationId xmlns:a16="http://schemas.microsoft.com/office/drawing/2014/main" id="{BF491519-8314-514A-DDE0-F855D9AE36A4}"/>
              </a:ext>
            </a:extLst>
          </p:cNvPr>
          <p:cNvSpPr txBox="1"/>
          <p:nvPr/>
        </p:nvSpPr>
        <p:spPr>
          <a:xfrm>
            <a:off x="4727643" y="1017725"/>
            <a:ext cx="4046706" cy="3312061"/>
          </a:xfrm>
          <a:prstGeom prst="rect">
            <a:avLst/>
          </a:prstGeom>
          <a:noFill/>
        </p:spPr>
        <p:txBody>
          <a:bodyPr wrap="square" rtlCol="0">
            <a:spAutoFit/>
          </a:bodyPr>
          <a:lstStyle/>
          <a:p>
            <a:pPr>
              <a:lnSpc>
                <a:spcPts val="1425"/>
              </a:lnSpc>
            </a:pPr>
            <a:r>
              <a:rPr lang="en-US" sz="1050" dirty="0">
                <a:solidFill>
                  <a:srgbClr val="6A9955"/>
                </a:solidFill>
                <a:effectLst/>
                <a:latin typeface="Consolas" panose="020B0609020204030204" pitchFamily="49" charset="0"/>
              </a:rPr>
              <a:t>// Binary Search for a university by </a:t>
            </a:r>
            <a:r>
              <a:rPr lang="en-US" sz="1050" dirty="0" err="1">
                <a:solidFill>
                  <a:srgbClr val="6A9955"/>
                </a:solidFill>
                <a:effectLst/>
                <a:latin typeface="Consolas" panose="020B0609020204030204" pitchFamily="49" charset="0"/>
              </a:rPr>
              <a:t>univ_Id</a:t>
            </a:r>
            <a:endParaRPr lang="en-US" sz="1050" dirty="0">
              <a:solidFill>
                <a:srgbClr val="CCCCCC"/>
              </a:solidFill>
              <a:effectLst/>
              <a:latin typeface="Consolas" panose="020B0609020204030204" pitchFamily="49" charset="0"/>
            </a:endParaRPr>
          </a:p>
          <a:p>
            <a:pPr>
              <a:lnSpc>
                <a:spcPts val="1425"/>
              </a:lnSpc>
            </a:pPr>
            <a:r>
              <a:rPr lang="en-US" sz="1050" dirty="0">
                <a:solidFill>
                  <a:srgbClr val="569CD6"/>
                </a:solidFill>
                <a:effectLst/>
                <a:latin typeface="Consolas" panose="020B0609020204030204" pitchFamily="49" charset="0"/>
              </a:rPr>
              <a:t>int</a:t>
            </a:r>
            <a:r>
              <a:rPr lang="en-US" sz="1050" dirty="0">
                <a:solidFill>
                  <a:srgbClr val="CCCCCC"/>
                </a:solidFill>
                <a:effectLst/>
                <a:latin typeface="Consolas" panose="020B0609020204030204" pitchFamily="49" charset="0"/>
              </a:rPr>
              <a:t> </a:t>
            </a:r>
            <a:r>
              <a:rPr lang="en-US" sz="1050" dirty="0" err="1">
                <a:solidFill>
                  <a:srgbClr val="DCDCAA"/>
                </a:solidFill>
                <a:effectLst/>
                <a:latin typeface="Consolas" panose="020B0609020204030204" pitchFamily="49" charset="0"/>
              </a:rPr>
              <a:t>binary_search</a:t>
            </a:r>
            <a:r>
              <a:rPr lang="en-US" sz="1050" dirty="0">
                <a:solidFill>
                  <a:srgbClr val="CCCCCC"/>
                </a:solidFill>
                <a:effectLst/>
                <a:latin typeface="Consolas" panose="020B0609020204030204" pitchFamily="49" charset="0"/>
              </a:rPr>
              <a:t>(</a:t>
            </a:r>
            <a:r>
              <a:rPr lang="en-US" sz="1050" dirty="0">
                <a:solidFill>
                  <a:srgbClr val="569CD6"/>
                </a:solidFill>
                <a:effectLst/>
                <a:latin typeface="Consolas" panose="020B0609020204030204" pitchFamily="49" charset="0"/>
              </a:rPr>
              <a:t>int</a:t>
            </a:r>
            <a:r>
              <a:rPr lang="en-US" sz="1050" dirty="0">
                <a:solidFill>
                  <a:srgbClr val="CCCCCC"/>
                </a:solidFill>
                <a:effectLst/>
                <a:latin typeface="Consolas" panose="020B0609020204030204" pitchFamily="49" charset="0"/>
              </a:rPr>
              <a:t> </a:t>
            </a:r>
            <a:r>
              <a:rPr lang="en-US" sz="1050" dirty="0">
                <a:solidFill>
                  <a:srgbClr val="9CDCFE"/>
                </a:solidFill>
                <a:effectLst/>
                <a:latin typeface="Consolas" panose="020B0609020204030204" pitchFamily="49" charset="0"/>
              </a:rPr>
              <a:t>id</a:t>
            </a:r>
            <a:r>
              <a:rPr lang="en-US" sz="1050" dirty="0">
                <a:solidFill>
                  <a:srgbClr val="CCCCCC"/>
                </a:solidFill>
                <a:effectLst/>
                <a:latin typeface="Consolas" panose="020B0609020204030204" pitchFamily="49" charset="0"/>
              </a:rPr>
              <a:t>) {</a:t>
            </a:r>
          </a:p>
          <a:p>
            <a:pPr>
              <a:lnSpc>
                <a:spcPts val="1425"/>
              </a:lnSpc>
            </a:pPr>
            <a:r>
              <a:rPr lang="en-US" sz="1050" dirty="0">
                <a:solidFill>
                  <a:srgbClr val="CCCCCC"/>
                </a:solidFill>
                <a:effectLst/>
                <a:latin typeface="Consolas" panose="020B0609020204030204" pitchFamily="49" charset="0"/>
              </a:rPr>
              <a:t>    </a:t>
            </a:r>
            <a:r>
              <a:rPr lang="en-US" sz="1050" dirty="0">
                <a:solidFill>
                  <a:srgbClr val="569CD6"/>
                </a:solidFill>
                <a:effectLst/>
                <a:latin typeface="Consolas" panose="020B0609020204030204" pitchFamily="49" charset="0"/>
              </a:rPr>
              <a:t>int</a:t>
            </a:r>
            <a:r>
              <a:rPr lang="en-US" sz="1050" dirty="0">
                <a:solidFill>
                  <a:srgbClr val="CCCCCC"/>
                </a:solidFill>
                <a:effectLst/>
                <a:latin typeface="Consolas" panose="020B0609020204030204" pitchFamily="49" charset="0"/>
              </a:rPr>
              <a:t> low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a:t>
            </a:r>
            <a:r>
              <a:rPr lang="en-US" sz="1050" dirty="0">
                <a:solidFill>
                  <a:srgbClr val="B5CEA8"/>
                </a:solidFill>
                <a:effectLst/>
                <a:latin typeface="Consolas" panose="020B0609020204030204" pitchFamily="49" charset="0"/>
              </a:rPr>
              <a:t>0</a:t>
            </a:r>
            <a:r>
              <a:rPr lang="en-US" sz="1050" dirty="0">
                <a:solidFill>
                  <a:srgbClr val="CCCCCC"/>
                </a:solidFill>
                <a:effectLst/>
                <a:latin typeface="Consolas" panose="020B0609020204030204" pitchFamily="49" charset="0"/>
              </a:rPr>
              <a:t>, high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a:t>
            </a:r>
            <a:r>
              <a:rPr lang="en-US" sz="1050" dirty="0" err="1">
                <a:solidFill>
                  <a:srgbClr val="CCCCCC"/>
                </a:solidFill>
                <a:effectLst/>
                <a:latin typeface="Consolas" panose="020B0609020204030204" pitchFamily="49" charset="0"/>
              </a:rPr>
              <a:t>university_count</a:t>
            </a:r>
            <a:r>
              <a:rPr lang="en-US" sz="1050" dirty="0">
                <a:solidFill>
                  <a:srgbClr val="CCCCCC"/>
                </a:solidFill>
                <a:effectLst/>
                <a:latin typeface="Consolas" panose="020B0609020204030204" pitchFamily="49" charset="0"/>
              </a:rPr>
              <a:t>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a:t>
            </a:r>
            <a:r>
              <a:rPr lang="en-US" sz="1050" dirty="0">
                <a:solidFill>
                  <a:srgbClr val="B5CEA8"/>
                </a:solidFill>
                <a:effectLst/>
                <a:latin typeface="Consolas" panose="020B0609020204030204" pitchFamily="49" charset="0"/>
              </a:rPr>
              <a:t>1</a:t>
            </a:r>
            <a:r>
              <a:rPr lang="en-US" sz="1050" dirty="0">
                <a:solidFill>
                  <a:srgbClr val="CCCCCC"/>
                </a:solidFill>
                <a:effectLst/>
                <a:latin typeface="Consolas" panose="020B0609020204030204" pitchFamily="49" charset="0"/>
              </a:rPr>
              <a:t>;</a:t>
            </a:r>
          </a:p>
          <a:p>
            <a:pPr>
              <a:lnSpc>
                <a:spcPts val="1425"/>
              </a:lnSpc>
            </a:pPr>
            <a:r>
              <a:rPr lang="en-US" sz="1050" dirty="0">
                <a:solidFill>
                  <a:srgbClr val="CCCCCC"/>
                </a:solidFill>
                <a:effectLst/>
                <a:latin typeface="Consolas" panose="020B0609020204030204" pitchFamily="49" charset="0"/>
              </a:rPr>
              <a:t>    </a:t>
            </a:r>
            <a:r>
              <a:rPr lang="en-US" sz="1050" dirty="0">
                <a:solidFill>
                  <a:srgbClr val="C586C0"/>
                </a:solidFill>
                <a:effectLst/>
                <a:latin typeface="Consolas" panose="020B0609020204030204" pitchFamily="49" charset="0"/>
              </a:rPr>
              <a:t>while</a:t>
            </a:r>
            <a:r>
              <a:rPr lang="en-US" sz="1050" dirty="0">
                <a:solidFill>
                  <a:srgbClr val="CCCCCC"/>
                </a:solidFill>
                <a:effectLst/>
                <a:latin typeface="Consolas" panose="020B0609020204030204" pitchFamily="49" charset="0"/>
              </a:rPr>
              <a:t> (low </a:t>
            </a:r>
            <a:r>
              <a:rPr lang="en-US" sz="1050" dirty="0">
                <a:solidFill>
                  <a:srgbClr val="D4D4D4"/>
                </a:solidFill>
                <a:effectLst/>
                <a:latin typeface="Consolas" panose="020B0609020204030204" pitchFamily="49" charset="0"/>
              </a:rPr>
              <a:t>&lt;=</a:t>
            </a:r>
            <a:r>
              <a:rPr lang="en-US" sz="1050" dirty="0">
                <a:solidFill>
                  <a:srgbClr val="CCCCCC"/>
                </a:solidFill>
                <a:effectLst/>
                <a:latin typeface="Consolas" panose="020B0609020204030204" pitchFamily="49" charset="0"/>
              </a:rPr>
              <a:t> high) {</a:t>
            </a:r>
          </a:p>
          <a:p>
            <a:pPr>
              <a:lnSpc>
                <a:spcPts val="1425"/>
              </a:lnSpc>
            </a:pPr>
            <a:r>
              <a:rPr lang="en-US" sz="1050" dirty="0">
                <a:solidFill>
                  <a:srgbClr val="CCCCCC"/>
                </a:solidFill>
                <a:effectLst/>
                <a:latin typeface="Consolas" panose="020B0609020204030204" pitchFamily="49" charset="0"/>
              </a:rPr>
              <a:t>        </a:t>
            </a:r>
            <a:r>
              <a:rPr lang="en-US" sz="1050" dirty="0">
                <a:solidFill>
                  <a:srgbClr val="569CD6"/>
                </a:solidFill>
                <a:effectLst/>
                <a:latin typeface="Consolas" panose="020B0609020204030204" pitchFamily="49" charset="0"/>
              </a:rPr>
              <a:t>int</a:t>
            </a:r>
            <a:r>
              <a:rPr lang="en-US" sz="1050" dirty="0">
                <a:solidFill>
                  <a:srgbClr val="CCCCCC"/>
                </a:solidFill>
                <a:effectLst/>
                <a:latin typeface="Consolas" panose="020B0609020204030204" pitchFamily="49" charset="0"/>
              </a:rPr>
              <a:t> mid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low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(high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low)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a:t>
            </a:r>
            <a:r>
              <a:rPr lang="en-US" sz="1050" dirty="0">
                <a:solidFill>
                  <a:srgbClr val="B5CEA8"/>
                </a:solidFill>
                <a:effectLst/>
                <a:latin typeface="Consolas" panose="020B0609020204030204" pitchFamily="49" charset="0"/>
              </a:rPr>
              <a:t>2</a:t>
            </a:r>
            <a:r>
              <a:rPr lang="en-US" sz="1050" dirty="0">
                <a:solidFill>
                  <a:srgbClr val="CCCCCC"/>
                </a:solidFill>
                <a:effectLst/>
                <a:latin typeface="Consolas" panose="020B0609020204030204" pitchFamily="49" charset="0"/>
              </a:rPr>
              <a:t>;</a:t>
            </a:r>
          </a:p>
          <a:p>
            <a:pPr>
              <a:lnSpc>
                <a:spcPts val="1425"/>
              </a:lnSpc>
            </a:pPr>
            <a:r>
              <a:rPr lang="en-US" sz="1050" dirty="0">
                <a:solidFill>
                  <a:srgbClr val="CCCCCC"/>
                </a:solidFill>
                <a:effectLst/>
                <a:latin typeface="Consolas" panose="020B0609020204030204" pitchFamily="49" charset="0"/>
              </a:rPr>
              <a:t>        </a:t>
            </a:r>
            <a:r>
              <a:rPr lang="en-US" sz="1050" dirty="0">
                <a:solidFill>
                  <a:srgbClr val="C586C0"/>
                </a:solidFill>
                <a:effectLst/>
                <a:latin typeface="Consolas" panose="020B0609020204030204" pitchFamily="49" charset="0"/>
              </a:rPr>
              <a:t>if</a:t>
            </a:r>
            <a:r>
              <a:rPr lang="en-US" sz="1050" dirty="0">
                <a:solidFill>
                  <a:srgbClr val="CCCCCC"/>
                </a:solidFill>
                <a:effectLst/>
                <a:latin typeface="Consolas" panose="020B0609020204030204" pitchFamily="49" charset="0"/>
              </a:rPr>
              <a:t> (</a:t>
            </a:r>
            <a:r>
              <a:rPr lang="en-US" sz="1050" dirty="0">
                <a:solidFill>
                  <a:srgbClr val="9CDCFE"/>
                </a:solidFill>
                <a:effectLst/>
                <a:latin typeface="Consolas" panose="020B0609020204030204" pitchFamily="49" charset="0"/>
              </a:rPr>
              <a:t>university</a:t>
            </a:r>
            <a:r>
              <a:rPr lang="en-US" sz="1050" dirty="0">
                <a:solidFill>
                  <a:srgbClr val="CCCCCC"/>
                </a:solidFill>
                <a:effectLst/>
                <a:latin typeface="Consolas" panose="020B0609020204030204" pitchFamily="49" charset="0"/>
              </a:rPr>
              <a:t>[mid].</a:t>
            </a:r>
            <a:r>
              <a:rPr lang="en-US" sz="1050" dirty="0" err="1">
                <a:solidFill>
                  <a:srgbClr val="9CDCFE"/>
                </a:solidFill>
                <a:effectLst/>
                <a:latin typeface="Consolas" panose="020B0609020204030204" pitchFamily="49" charset="0"/>
              </a:rPr>
              <a:t>univ_Id</a:t>
            </a:r>
            <a:r>
              <a:rPr lang="en-US" sz="1050" dirty="0">
                <a:solidFill>
                  <a:srgbClr val="CCCCCC"/>
                </a:solidFill>
                <a:effectLst/>
                <a:latin typeface="Consolas" panose="020B0609020204030204" pitchFamily="49" charset="0"/>
              </a:rPr>
              <a:t>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id) {</a:t>
            </a:r>
          </a:p>
          <a:p>
            <a:pPr>
              <a:lnSpc>
                <a:spcPts val="1425"/>
              </a:lnSpc>
            </a:pPr>
            <a:r>
              <a:rPr lang="en-US" sz="1050" dirty="0">
                <a:solidFill>
                  <a:srgbClr val="CCCCCC"/>
                </a:solidFill>
                <a:effectLst/>
                <a:latin typeface="Consolas" panose="020B0609020204030204" pitchFamily="49" charset="0"/>
              </a:rPr>
              <a:t>            </a:t>
            </a:r>
            <a:r>
              <a:rPr lang="en-US" sz="1050" dirty="0">
                <a:solidFill>
                  <a:srgbClr val="C586C0"/>
                </a:solidFill>
                <a:effectLst/>
                <a:latin typeface="Consolas" panose="020B0609020204030204" pitchFamily="49" charset="0"/>
              </a:rPr>
              <a:t>return</a:t>
            </a:r>
            <a:r>
              <a:rPr lang="en-US" sz="1050" dirty="0">
                <a:solidFill>
                  <a:srgbClr val="CCCCCC"/>
                </a:solidFill>
                <a:effectLst/>
                <a:latin typeface="Consolas" panose="020B0609020204030204" pitchFamily="49" charset="0"/>
              </a:rPr>
              <a:t> mid;</a:t>
            </a:r>
          </a:p>
          <a:p>
            <a:pPr>
              <a:lnSpc>
                <a:spcPts val="1425"/>
              </a:lnSpc>
            </a:pPr>
            <a:r>
              <a:rPr lang="en-US" sz="1050" dirty="0">
                <a:solidFill>
                  <a:srgbClr val="CCCCCC"/>
                </a:solidFill>
                <a:effectLst/>
                <a:latin typeface="Consolas" panose="020B0609020204030204" pitchFamily="49" charset="0"/>
              </a:rPr>
              <a:t>        }</a:t>
            </a:r>
          </a:p>
          <a:p>
            <a:pPr>
              <a:lnSpc>
                <a:spcPts val="1425"/>
              </a:lnSpc>
            </a:pPr>
            <a:r>
              <a:rPr lang="en-US" sz="1050" dirty="0">
                <a:solidFill>
                  <a:srgbClr val="CCCCCC"/>
                </a:solidFill>
                <a:effectLst/>
                <a:latin typeface="Consolas" panose="020B0609020204030204" pitchFamily="49" charset="0"/>
              </a:rPr>
              <a:t>        </a:t>
            </a:r>
            <a:r>
              <a:rPr lang="en-US" sz="1050" dirty="0">
                <a:solidFill>
                  <a:srgbClr val="C586C0"/>
                </a:solidFill>
                <a:effectLst/>
                <a:latin typeface="Consolas" panose="020B0609020204030204" pitchFamily="49" charset="0"/>
              </a:rPr>
              <a:t>if</a:t>
            </a:r>
            <a:r>
              <a:rPr lang="en-US" sz="1050" dirty="0">
                <a:solidFill>
                  <a:srgbClr val="CCCCCC"/>
                </a:solidFill>
                <a:effectLst/>
                <a:latin typeface="Consolas" panose="020B0609020204030204" pitchFamily="49" charset="0"/>
              </a:rPr>
              <a:t> (</a:t>
            </a:r>
            <a:r>
              <a:rPr lang="en-US" sz="1050" dirty="0">
                <a:solidFill>
                  <a:srgbClr val="9CDCFE"/>
                </a:solidFill>
                <a:effectLst/>
                <a:latin typeface="Consolas" panose="020B0609020204030204" pitchFamily="49" charset="0"/>
              </a:rPr>
              <a:t>university</a:t>
            </a:r>
            <a:r>
              <a:rPr lang="en-US" sz="1050" dirty="0">
                <a:solidFill>
                  <a:srgbClr val="CCCCCC"/>
                </a:solidFill>
                <a:effectLst/>
                <a:latin typeface="Consolas" panose="020B0609020204030204" pitchFamily="49" charset="0"/>
              </a:rPr>
              <a:t>[mid].</a:t>
            </a:r>
            <a:r>
              <a:rPr lang="en-US" sz="1050" dirty="0" err="1">
                <a:solidFill>
                  <a:srgbClr val="9CDCFE"/>
                </a:solidFill>
                <a:effectLst/>
                <a:latin typeface="Consolas" panose="020B0609020204030204" pitchFamily="49" charset="0"/>
              </a:rPr>
              <a:t>univ_Id</a:t>
            </a:r>
            <a:r>
              <a:rPr lang="en-US" sz="1050" dirty="0">
                <a:solidFill>
                  <a:srgbClr val="CCCCCC"/>
                </a:solidFill>
                <a:effectLst/>
                <a:latin typeface="Consolas" panose="020B0609020204030204" pitchFamily="49" charset="0"/>
              </a:rPr>
              <a:t> </a:t>
            </a:r>
            <a:r>
              <a:rPr lang="en-US" sz="1050" dirty="0">
                <a:solidFill>
                  <a:srgbClr val="D4D4D4"/>
                </a:solidFill>
                <a:effectLst/>
                <a:latin typeface="Consolas" panose="020B0609020204030204" pitchFamily="49" charset="0"/>
              </a:rPr>
              <a:t>&lt;</a:t>
            </a:r>
            <a:r>
              <a:rPr lang="en-US" sz="1050" dirty="0">
                <a:solidFill>
                  <a:srgbClr val="CCCCCC"/>
                </a:solidFill>
                <a:effectLst/>
                <a:latin typeface="Consolas" panose="020B0609020204030204" pitchFamily="49" charset="0"/>
              </a:rPr>
              <a:t> id) {</a:t>
            </a:r>
          </a:p>
          <a:p>
            <a:pPr>
              <a:lnSpc>
                <a:spcPts val="1425"/>
              </a:lnSpc>
            </a:pPr>
            <a:r>
              <a:rPr lang="en-US" sz="1050" dirty="0">
                <a:solidFill>
                  <a:srgbClr val="CCCCCC"/>
                </a:solidFill>
                <a:effectLst/>
                <a:latin typeface="Consolas" panose="020B0609020204030204" pitchFamily="49" charset="0"/>
              </a:rPr>
              <a:t>            low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mid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a:t>
            </a:r>
            <a:r>
              <a:rPr lang="en-US" sz="1050" dirty="0">
                <a:solidFill>
                  <a:srgbClr val="B5CEA8"/>
                </a:solidFill>
                <a:effectLst/>
                <a:latin typeface="Consolas" panose="020B0609020204030204" pitchFamily="49" charset="0"/>
              </a:rPr>
              <a:t>1</a:t>
            </a:r>
            <a:r>
              <a:rPr lang="en-US" sz="1050" dirty="0">
                <a:solidFill>
                  <a:srgbClr val="CCCCCC"/>
                </a:solidFill>
                <a:effectLst/>
                <a:latin typeface="Consolas" panose="020B0609020204030204" pitchFamily="49" charset="0"/>
              </a:rPr>
              <a:t>;</a:t>
            </a:r>
          </a:p>
          <a:p>
            <a:pPr>
              <a:lnSpc>
                <a:spcPts val="1425"/>
              </a:lnSpc>
            </a:pPr>
            <a:r>
              <a:rPr lang="en-US" sz="1050" dirty="0">
                <a:solidFill>
                  <a:srgbClr val="CCCCCC"/>
                </a:solidFill>
                <a:effectLst/>
                <a:latin typeface="Consolas" panose="020B0609020204030204" pitchFamily="49" charset="0"/>
              </a:rPr>
              <a:t>        } </a:t>
            </a:r>
            <a:r>
              <a:rPr lang="en-US" sz="1050" dirty="0">
                <a:solidFill>
                  <a:srgbClr val="C586C0"/>
                </a:solidFill>
                <a:effectLst/>
                <a:latin typeface="Consolas" panose="020B0609020204030204" pitchFamily="49" charset="0"/>
              </a:rPr>
              <a:t>else</a:t>
            </a:r>
            <a:r>
              <a:rPr lang="en-US" sz="1050" dirty="0">
                <a:solidFill>
                  <a:srgbClr val="CCCCCC"/>
                </a:solidFill>
                <a:effectLst/>
                <a:latin typeface="Consolas" panose="020B0609020204030204" pitchFamily="49" charset="0"/>
              </a:rPr>
              <a:t> {</a:t>
            </a:r>
          </a:p>
          <a:p>
            <a:pPr>
              <a:lnSpc>
                <a:spcPts val="1425"/>
              </a:lnSpc>
            </a:pPr>
            <a:r>
              <a:rPr lang="en-US" sz="1050" dirty="0">
                <a:solidFill>
                  <a:srgbClr val="CCCCCC"/>
                </a:solidFill>
                <a:effectLst/>
                <a:latin typeface="Consolas" panose="020B0609020204030204" pitchFamily="49" charset="0"/>
              </a:rPr>
              <a:t>            high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mid </a:t>
            </a:r>
            <a:r>
              <a:rPr lang="en-US" sz="1050" dirty="0">
                <a:solidFill>
                  <a:srgbClr val="D4D4D4"/>
                </a:solidFill>
                <a:effectLst/>
                <a:latin typeface="Consolas" panose="020B0609020204030204" pitchFamily="49" charset="0"/>
              </a:rPr>
              <a:t>-</a:t>
            </a:r>
            <a:r>
              <a:rPr lang="en-US" sz="1050" dirty="0">
                <a:solidFill>
                  <a:srgbClr val="CCCCCC"/>
                </a:solidFill>
                <a:effectLst/>
                <a:latin typeface="Consolas" panose="020B0609020204030204" pitchFamily="49" charset="0"/>
              </a:rPr>
              <a:t> </a:t>
            </a:r>
            <a:r>
              <a:rPr lang="en-US" sz="1050" dirty="0">
                <a:solidFill>
                  <a:srgbClr val="B5CEA8"/>
                </a:solidFill>
                <a:effectLst/>
                <a:latin typeface="Consolas" panose="020B0609020204030204" pitchFamily="49" charset="0"/>
              </a:rPr>
              <a:t>1</a:t>
            </a:r>
            <a:r>
              <a:rPr lang="en-US" sz="1050" dirty="0">
                <a:solidFill>
                  <a:srgbClr val="CCCCCC"/>
                </a:solidFill>
                <a:effectLst/>
                <a:latin typeface="Consolas" panose="020B0609020204030204" pitchFamily="49" charset="0"/>
              </a:rPr>
              <a:t>;</a:t>
            </a:r>
          </a:p>
          <a:p>
            <a:pPr>
              <a:lnSpc>
                <a:spcPts val="1425"/>
              </a:lnSpc>
            </a:pPr>
            <a:r>
              <a:rPr lang="en-US" sz="1050" dirty="0">
                <a:solidFill>
                  <a:srgbClr val="CCCCCC"/>
                </a:solidFill>
                <a:effectLst/>
                <a:latin typeface="Consolas" panose="020B0609020204030204" pitchFamily="49" charset="0"/>
              </a:rPr>
              <a:t>        }</a:t>
            </a:r>
          </a:p>
          <a:p>
            <a:pPr>
              <a:lnSpc>
                <a:spcPts val="1425"/>
              </a:lnSpc>
            </a:pPr>
            <a:r>
              <a:rPr lang="en-US" sz="1050" dirty="0">
                <a:solidFill>
                  <a:srgbClr val="CCCCCC"/>
                </a:solidFill>
                <a:effectLst/>
                <a:latin typeface="Consolas" panose="020B0609020204030204" pitchFamily="49" charset="0"/>
              </a:rPr>
              <a:t>    }</a:t>
            </a:r>
          </a:p>
          <a:p>
            <a:pPr>
              <a:lnSpc>
                <a:spcPts val="1425"/>
              </a:lnSpc>
            </a:pPr>
            <a:r>
              <a:rPr lang="en-US" sz="1050" dirty="0">
                <a:solidFill>
                  <a:srgbClr val="CCCCCC"/>
                </a:solidFill>
                <a:effectLst/>
                <a:latin typeface="Consolas" panose="020B0609020204030204" pitchFamily="49" charset="0"/>
              </a:rPr>
              <a:t>    </a:t>
            </a:r>
            <a:r>
              <a:rPr lang="en-US" sz="1050" dirty="0">
                <a:solidFill>
                  <a:srgbClr val="C586C0"/>
                </a:solidFill>
                <a:effectLst/>
                <a:latin typeface="Consolas" panose="020B0609020204030204" pitchFamily="49" charset="0"/>
              </a:rPr>
              <a:t>return</a:t>
            </a:r>
            <a:r>
              <a:rPr lang="en-US" sz="1050" dirty="0">
                <a:solidFill>
                  <a:srgbClr val="CCCCCC"/>
                </a:solidFill>
                <a:effectLst/>
                <a:latin typeface="Consolas" panose="020B0609020204030204" pitchFamily="49" charset="0"/>
              </a:rPr>
              <a:t> </a:t>
            </a:r>
            <a:r>
              <a:rPr lang="en-US" sz="1050" dirty="0">
                <a:solidFill>
                  <a:srgbClr val="D4D4D4"/>
                </a:solidFill>
                <a:effectLst/>
                <a:latin typeface="Consolas" panose="020B0609020204030204" pitchFamily="49" charset="0"/>
              </a:rPr>
              <a:t>-</a:t>
            </a:r>
            <a:r>
              <a:rPr lang="en-US" sz="1050" dirty="0">
                <a:solidFill>
                  <a:srgbClr val="B5CEA8"/>
                </a:solidFill>
                <a:effectLst/>
                <a:latin typeface="Consolas" panose="020B0609020204030204" pitchFamily="49" charset="0"/>
              </a:rPr>
              <a:t>1</a:t>
            </a:r>
            <a:r>
              <a:rPr lang="en-US" sz="1050" dirty="0">
                <a:solidFill>
                  <a:srgbClr val="CCCCCC"/>
                </a:solidFill>
                <a:effectLst/>
                <a:latin typeface="Consolas" panose="020B0609020204030204" pitchFamily="49" charset="0"/>
              </a:rPr>
              <a:t>;</a:t>
            </a:r>
            <a:r>
              <a:rPr lang="en-US" sz="1050" dirty="0">
                <a:solidFill>
                  <a:srgbClr val="6A9955"/>
                </a:solidFill>
                <a:effectLst/>
                <a:latin typeface="Consolas" panose="020B0609020204030204" pitchFamily="49" charset="0"/>
              </a:rPr>
              <a:t> // University not found</a:t>
            </a:r>
            <a:endParaRPr lang="en-US" sz="1050" dirty="0">
              <a:solidFill>
                <a:srgbClr val="CCCCCC"/>
              </a:solidFill>
              <a:effectLst/>
              <a:latin typeface="Consolas" panose="020B0609020204030204" pitchFamily="49" charset="0"/>
            </a:endParaRPr>
          </a:p>
          <a:p>
            <a:pPr>
              <a:lnSpc>
                <a:spcPts val="1425"/>
              </a:lnSpc>
            </a:pPr>
            <a:r>
              <a:rPr lang="en-US" sz="1050" dirty="0">
                <a:solidFill>
                  <a:srgbClr val="CCCCCC"/>
                </a:solidFill>
                <a:effectLst/>
                <a:latin typeface="Consolas" panose="020B0609020204030204" pitchFamily="49" charset="0"/>
              </a:rPr>
              <a:t>}</a:t>
            </a:r>
          </a:p>
          <a:p>
            <a:pPr>
              <a:lnSpc>
                <a:spcPts val="1425"/>
              </a:lnSpc>
            </a:pPr>
            <a:br>
              <a:rPr lang="en-US" sz="1050" dirty="0">
                <a:solidFill>
                  <a:srgbClr val="CCCCCC"/>
                </a:solidFill>
                <a:effectLst/>
                <a:latin typeface="Consolas" panose="020B0609020204030204" pitchFamily="49" charset="0"/>
              </a:rPr>
            </a:br>
            <a:endParaRPr lang="en-US" sz="105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08721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7E5B8706-F91A-4298-3E1A-1CFA0C851469}"/>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B1C865E2-94C7-FC35-7F9E-02AC3444BD2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C6957355-D08F-B299-C758-BD052DD0FD04}"/>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2" name="TextBox 1">
            <a:extLst>
              <a:ext uri="{FF2B5EF4-FFF2-40B4-BE49-F238E27FC236}">
                <a16:creationId xmlns:a16="http://schemas.microsoft.com/office/drawing/2014/main" id="{C41A09AD-7CBE-50FC-F73B-FFBB84520A5C}"/>
              </a:ext>
            </a:extLst>
          </p:cNvPr>
          <p:cNvSpPr txBox="1"/>
          <p:nvPr/>
        </p:nvSpPr>
        <p:spPr>
          <a:xfrm>
            <a:off x="369651" y="1017725"/>
            <a:ext cx="4260715" cy="2234843"/>
          </a:xfrm>
          <a:prstGeom prst="rect">
            <a:avLst/>
          </a:prstGeom>
          <a:noFill/>
        </p:spPr>
        <p:txBody>
          <a:bodyPr wrap="square" rtlCol="0">
            <a:spAutoFit/>
          </a:bodyPr>
          <a:lstStyle/>
          <a:p>
            <a:pPr>
              <a:lnSpc>
                <a:spcPts val="1425"/>
              </a:lnSpc>
            </a:pPr>
            <a:r>
              <a:rPr lang="en-US" sz="1000" b="0" dirty="0">
                <a:solidFill>
                  <a:srgbClr val="569CD6"/>
                </a:solidFill>
                <a:effectLst/>
                <a:latin typeface="Consolas" panose="020B0609020204030204" pitchFamily="49" charset="0"/>
              </a:rPr>
              <a:t>void</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V_Dart_university_create</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university_count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max)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"University List is Full</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uni</a:t>
            </a:r>
            <a:r>
              <a:rPr lang="en-US" sz="1000" b="0" dirty="0">
                <a:solidFill>
                  <a:srgbClr val="CCCCCC"/>
                </a:solidFill>
                <a:effectLst/>
                <a:latin typeface="Consolas" panose="020B0609020204030204" pitchFamily="49" charset="0"/>
              </a:rPr>
              <a:t> u;</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getuniversitydetails</a:t>
            </a:r>
            <a:r>
              <a:rPr lang="en-US" sz="1000" b="0" dirty="0">
                <a:solidFill>
                  <a:srgbClr val="CCCCCC"/>
                </a:solidFill>
                <a:effectLst/>
                <a:latin typeface="Consolas" panose="020B0609020204030204" pitchFamily="49" charset="0"/>
              </a:rPr>
              <a:t>(</a:t>
            </a:r>
            <a:r>
              <a:rPr lang="en-US" sz="1000" b="0" dirty="0">
                <a:solidFill>
                  <a:srgbClr val="D4D4D4"/>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u);</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a:t>
            </a:r>
            <a:r>
              <a:rPr lang="en-US" sz="1000" b="0" dirty="0" err="1">
                <a:solidFill>
                  <a:srgbClr val="CCCCCC"/>
                </a:solidFill>
                <a:effectLst/>
                <a:latin typeface="Consolas" panose="020B0609020204030204" pitchFamily="49" charset="0"/>
              </a:rPr>
              <a:t>university_count</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u;</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save_to_file</a:t>
            </a:r>
            <a:r>
              <a:rPr lang="en-US" sz="1000" b="0" dirty="0">
                <a:solidFill>
                  <a:srgbClr val="CCCCCC"/>
                </a:solidFill>
                <a:effectLst/>
                <a:latin typeface="Consolas" panose="020B0609020204030204" pitchFamily="49" charset="0"/>
              </a:rPr>
              <a:t>();</a:t>
            </a:r>
            <a:r>
              <a:rPr lang="en-US" sz="1000" b="0" dirty="0">
                <a:solidFill>
                  <a:srgbClr val="6A9955"/>
                </a:solidFill>
                <a:effectLst/>
                <a:latin typeface="Consolas" panose="020B0609020204030204" pitchFamily="49" charset="0"/>
              </a:rPr>
              <a:t>  // Save data after adding</a:t>
            </a:r>
            <a:endParaRPr lang="en-US" sz="1000" b="0" dirty="0">
              <a:solidFill>
                <a:srgbClr val="CCCCCC"/>
              </a:solidFill>
              <a:effectLst/>
              <a:latin typeface="Consolas" panose="020B0609020204030204" pitchFamily="49" charset="0"/>
            </a:endParaRP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"University Created Successfully!</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a:t>
            </a: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p:txBody>
      </p:sp>
      <p:sp>
        <p:nvSpPr>
          <p:cNvPr id="3" name="TextBox 2">
            <a:extLst>
              <a:ext uri="{FF2B5EF4-FFF2-40B4-BE49-F238E27FC236}">
                <a16:creationId xmlns:a16="http://schemas.microsoft.com/office/drawing/2014/main" id="{19B06E01-B8DD-F1E3-10F4-60F905D38467}"/>
              </a:ext>
            </a:extLst>
          </p:cNvPr>
          <p:cNvSpPr txBox="1"/>
          <p:nvPr/>
        </p:nvSpPr>
        <p:spPr>
          <a:xfrm>
            <a:off x="4727643" y="1017725"/>
            <a:ext cx="4046706" cy="3671133"/>
          </a:xfrm>
          <a:prstGeom prst="rect">
            <a:avLst/>
          </a:prstGeom>
          <a:noFill/>
        </p:spPr>
        <p:txBody>
          <a:bodyPr wrap="square" rtlCol="0">
            <a:spAutoFit/>
          </a:bodyPr>
          <a:lstStyle/>
          <a:p>
            <a:pPr>
              <a:lnSpc>
                <a:spcPts val="1425"/>
              </a:lnSpc>
            </a:pPr>
            <a:r>
              <a:rPr lang="en-US" sz="1000" b="0" dirty="0">
                <a:solidFill>
                  <a:srgbClr val="569CD6"/>
                </a:solidFill>
                <a:effectLst/>
                <a:latin typeface="Consolas" panose="020B0609020204030204" pitchFamily="49" charset="0"/>
              </a:rPr>
              <a:t>void</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V_Dart_university_delete</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university_count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"University List not found</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id;</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"Enter University ID to Delete: "</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scanf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a:t>
            </a:r>
            <a:r>
              <a:rPr lang="en-US" sz="1000" b="0" dirty="0">
                <a:solidFill>
                  <a:srgbClr val="9CDCFE"/>
                </a:solidFill>
                <a:effectLst/>
                <a:latin typeface="Consolas" panose="020B0609020204030204" pitchFamily="49" charset="0"/>
              </a:rPr>
              <a:t>%d</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id);</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&lt;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university_count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univ_Id</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id)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j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 j </a:t>
            </a:r>
            <a:r>
              <a:rPr lang="en-US" sz="1000" b="0" dirty="0">
                <a:solidFill>
                  <a:srgbClr val="D4D4D4"/>
                </a:solidFill>
                <a:effectLst/>
                <a:latin typeface="Consolas" panose="020B0609020204030204" pitchFamily="49" charset="0"/>
              </a:rPr>
              <a:t>&lt;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university_count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1</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j</a:t>
            </a:r>
            <a:r>
              <a:rPr lang="en-US" sz="1000" b="0" dirty="0" err="1">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[j]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[j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1</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university_count</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save_to_file</a:t>
            </a:r>
            <a:r>
              <a:rPr lang="en-US" sz="1000" b="0" dirty="0">
                <a:solidFill>
                  <a:srgbClr val="CCCCCC"/>
                </a:solidFill>
                <a:effectLst/>
                <a:latin typeface="Consolas" panose="020B0609020204030204" pitchFamily="49" charset="0"/>
              </a:rPr>
              <a:t>();</a:t>
            </a:r>
            <a:r>
              <a:rPr lang="en-US" sz="1000" b="0" dirty="0">
                <a:solidFill>
                  <a:srgbClr val="6A9955"/>
                </a:solidFill>
                <a:effectLst/>
                <a:latin typeface="Consolas" panose="020B0609020204030204" pitchFamily="49" charset="0"/>
              </a:rPr>
              <a:t>  // Save data after deletion</a:t>
            </a:r>
            <a:endParaRPr lang="en-US" sz="1000" b="0" dirty="0">
              <a:solidFill>
                <a:srgbClr val="CCCCCC"/>
              </a:solidFill>
              <a:effectLst/>
              <a:latin typeface="Consolas" panose="020B0609020204030204" pitchFamily="49" charset="0"/>
            </a:endParaRP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"University deleted successfully!</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"University with ID </a:t>
            </a:r>
            <a:r>
              <a:rPr lang="en-US" sz="1000" b="0" dirty="0">
                <a:solidFill>
                  <a:srgbClr val="9CDCFE"/>
                </a:solidFill>
                <a:effectLst/>
                <a:latin typeface="Consolas" panose="020B0609020204030204" pitchFamily="49" charset="0"/>
              </a:rPr>
              <a:t>%d</a:t>
            </a:r>
            <a:r>
              <a:rPr lang="en-US" sz="1000" b="0" dirty="0">
                <a:solidFill>
                  <a:srgbClr val="CE9178"/>
                </a:solidFill>
                <a:effectLst/>
                <a:latin typeface="Consolas" panose="020B0609020204030204" pitchFamily="49" charset="0"/>
              </a:rPr>
              <a:t> not found.</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id);}</a:t>
            </a:r>
          </a:p>
        </p:txBody>
      </p:sp>
    </p:spTree>
    <p:extLst>
      <p:ext uri="{BB962C8B-B14F-4D97-AF65-F5344CB8AC3E}">
        <p14:creationId xmlns:p14="http://schemas.microsoft.com/office/powerpoint/2010/main" val="1857704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C2C93E02-91DE-9BD5-C86C-0EAB7FD45532}"/>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E1EC0595-89C1-2588-844E-F33C9A73372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35FC8D77-4883-C52A-3EE3-A5B54411B957}"/>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2" name="TextBox 1">
            <a:extLst>
              <a:ext uri="{FF2B5EF4-FFF2-40B4-BE49-F238E27FC236}">
                <a16:creationId xmlns:a16="http://schemas.microsoft.com/office/drawing/2014/main" id="{F9EE061C-AB8A-765B-44A3-274DEBD5055C}"/>
              </a:ext>
            </a:extLst>
          </p:cNvPr>
          <p:cNvSpPr txBox="1"/>
          <p:nvPr/>
        </p:nvSpPr>
        <p:spPr>
          <a:xfrm>
            <a:off x="369651" y="1017725"/>
            <a:ext cx="4260715" cy="4033540"/>
          </a:xfrm>
          <a:prstGeom prst="rect">
            <a:avLst/>
          </a:prstGeom>
          <a:noFill/>
        </p:spPr>
        <p:txBody>
          <a:bodyPr wrap="square" rtlCol="0">
            <a:spAutoFit/>
          </a:bodyPr>
          <a:lstStyle/>
          <a:p>
            <a:pPr>
              <a:lnSpc>
                <a:spcPts val="1425"/>
              </a:lnSpc>
            </a:pPr>
            <a:r>
              <a:rPr lang="en-US" sz="1100" b="0" dirty="0">
                <a:solidFill>
                  <a:srgbClr val="569CD6"/>
                </a:solidFill>
                <a:effectLst/>
                <a:latin typeface="Consolas" panose="020B0609020204030204" pitchFamily="49" charset="0"/>
              </a:rPr>
              <a:t>void</a:t>
            </a: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V_Dart_university_update</a:t>
            </a: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university_count</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printf</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"University List not found</a:t>
            </a:r>
            <a:r>
              <a:rPr lang="en-US" sz="1100" b="0" dirty="0">
                <a:solidFill>
                  <a:srgbClr val="D7BA7D"/>
                </a:solidFill>
                <a:effectLst/>
                <a:latin typeface="Consolas" panose="020B0609020204030204" pitchFamily="49" charset="0"/>
              </a:rPr>
              <a:t>\n</a:t>
            </a:r>
            <a:r>
              <a:rPr lang="en-US" sz="1100" b="0" dirty="0">
                <a:solidFill>
                  <a:srgbClr val="CE9178"/>
                </a:solidFill>
                <a:effectLst/>
                <a:latin typeface="Consolas" panose="020B0609020204030204" pitchFamily="49" charset="0"/>
              </a:rPr>
              <a:t>"</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id;</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printf</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"Enter University ID to Update: "</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scanf</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9CDCFE"/>
                </a:solidFill>
                <a:effectLst/>
                <a:latin typeface="Consolas" panose="020B0609020204030204" pitchFamily="49" charset="0"/>
              </a:rPr>
              <a:t>%d</a:t>
            </a:r>
            <a:r>
              <a:rPr lang="en-US" sz="1100" b="0" dirty="0">
                <a:solidFill>
                  <a:srgbClr val="CE9178"/>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&amp;</a:t>
            </a:r>
            <a:r>
              <a:rPr lang="en-US" sz="1100" b="0" dirty="0">
                <a:solidFill>
                  <a:srgbClr val="CCCCCC"/>
                </a:solidFill>
                <a:effectLst/>
                <a:latin typeface="Consolas" panose="020B0609020204030204" pitchFamily="49" charset="0"/>
              </a:rPr>
              <a:t>id);</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&lt;</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university_count</a:t>
            </a:r>
            <a:r>
              <a:rPr lang="en-US" sz="1100" b="0" dirty="0">
                <a:solidFill>
                  <a:srgbClr val="CCCCCC"/>
                </a:solidFill>
                <a:effectLst/>
                <a:latin typeface="Consolas" panose="020B0609020204030204" pitchFamily="49" charset="0"/>
              </a:rPr>
              <a:t>; </a:t>
            </a:r>
            <a:r>
              <a:rPr lang="en-US" sz="1100" b="0" dirty="0" err="1">
                <a:solidFill>
                  <a:srgbClr val="CCCCCC"/>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univ_Id</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id)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printf</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"Enter details of ID </a:t>
            </a:r>
            <a:r>
              <a:rPr lang="en-US" sz="1100" b="0" dirty="0">
                <a:solidFill>
                  <a:srgbClr val="9CDCFE"/>
                </a:solidFill>
                <a:effectLst/>
                <a:latin typeface="Consolas" panose="020B0609020204030204" pitchFamily="49" charset="0"/>
              </a:rPr>
              <a:t>%d</a:t>
            </a:r>
            <a:r>
              <a:rPr lang="en-US" sz="1100" b="0" dirty="0">
                <a:solidFill>
                  <a:srgbClr val="CE9178"/>
                </a:solidFill>
                <a:effectLst/>
                <a:latin typeface="Consolas" panose="020B0609020204030204" pitchFamily="49" charset="0"/>
              </a:rPr>
              <a:t> again</a:t>
            </a:r>
            <a:r>
              <a:rPr lang="en-US" sz="1100" b="0" dirty="0">
                <a:solidFill>
                  <a:srgbClr val="D7BA7D"/>
                </a:solidFill>
                <a:effectLst/>
                <a:latin typeface="Consolas" panose="020B0609020204030204" pitchFamily="49" charset="0"/>
              </a:rPr>
              <a:t>\n</a:t>
            </a:r>
            <a:r>
              <a:rPr lang="en-US" sz="1100" b="0" dirty="0">
                <a:solidFill>
                  <a:srgbClr val="CE9178"/>
                </a:solidFill>
                <a:effectLst/>
                <a:latin typeface="Consolas" panose="020B0609020204030204" pitchFamily="49" charset="0"/>
              </a:rPr>
              <a:t>"</a:t>
            </a:r>
            <a:r>
              <a:rPr lang="en-US" sz="1100" b="0" dirty="0">
                <a:solidFill>
                  <a:srgbClr val="CCCCCC"/>
                </a:solidFill>
                <a:effectLst/>
                <a:latin typeface="Consolas" panose="020B0609020204030204" pitchFamily="49" charset="0"/>
              </a:rPr>
              <a:t>, id);</a:t>
            </a:r>
          </a:p>
          <a:p>
            <a:pPr>
              <a:lnSpc>
                <a:spcPts val="1425"/>
              </a:lnSpc>
            </a:pP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getuniversitydetails</a:t>
            </a:r>
            <a:r>
              <a:rPr lang="en-US" sz="1100" b="0" dirty="0">
                <a:solidFill>
                  <a:srgbClr val="CCCCCC"/>
                </a:solidFill>
                <a:effectLst/>
                <a:latin typeface="Consolas" panose="020B0609020204030204" pitchFamily="49" charset="0"/>
              </a:rPr>
              <a:t>(</a:t>
            </a:r>
            <a:r>
              <a:rPr lang="en-US" sz="1100" b="0" dirty="0">
                <a:solidFill>
                  <a:srgbClr val="D4D4D4"/>
                </a:solidFill>
                <a:effectLst/>
                <a:latin typeface="Consolas" panose="020B0609020204030204" pitchFamily="49" charset="0"/>
              </a:rPr>
              <a:t>&amp;</a:t>
            </a:r>
            <a:r>
              <a:rPr lang="en-US" sz="1100" b="0" dirty="0">
                <a:solidFill>
                  <a:srgbClr val="9CDCFE"/>
                </a:solidFill>
                <a:effectLst/>
                <a:latin typeface="Consolas" panose="020B0609020204030204" pitchFamily="49" charset="0"/>
              </a:rPr>
              <a:t>university</a:t>
            </a:r>
            <a:r>
              <a:rPr lang="en-US" sz="1100" b="0" dirty="0">
                <a:solidFill>
                  <a:srgbClr val="CCCCCC"/>
                </a:solidFill>
                <a:effectLst/>
                <a:latin typeface="Consolas" panose="020B0609020204030204" pitchFamily="49" charset="0"/>
              </a:rPr>
              <a:t>[</a:t>
            </a:r>
            <a:r>
              <a:rPr lang="en-US" sz="1100" b="0" dirty="0" err="1">
                <a:solidFill>
                  <a:srgbClr val="CCCCCC"/>
                </a:solidFill>
                <a:effectLst/>
                <a:latin typeface="Consolas" panose="020B0609020204030204" pitchFamily="49" charset="0"/>
              </a:rPr>
              <a:t>i</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save_to_file</a:t>
            </a:r>
            <a:r>
              <a:rPr lang="en-US" sz="1100" b="0" dirty="0">
                <a:solidFill>
                  <a:srgbClr val="CCCCCC"/>
                </a:solidFill>
                <a:effectLst/>
                <a:latin typeface="Consolas" panose="020B0609020204030204" pitchFamily="49" charset="0"/>
              </a:rPr>
              <a:t>();</a:t>
            </a:r>
            <a:r>
              <a:rPr lang="en-US" sz="1100" b="0" dirty="0">
                <a:solidFill>
                  <a:srgbClr val="6A9955"/>
                </a:solidFill>
                <a:effectLst/>
                <a:latin typeface="Consolas" panose="020B0609020204030204" pitchFamily="49" charset="0"/>
              </a:rPr>
              <a:t>  // Save data after updating</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printf</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"University updated successfully!</a:t>
            </a:r>
            <a:r>
              <a:rPr lang="en-US" sz="1100" b="0" dirty="0">
                <a:solidFill>
                  <a:srgbClr val="D7BA7D"/>
                </a:solidFill>
                <a:effectLst/>
                <a:latin typeface="Consolas" panose="020B0609020204030204" pitchFamily="49" charset="0"/>
              </a:rPr>
              <a:t>\n</a:t>
            </a:r>
            <a:r>
              <a:rPr lang="en-US" sz="1100" b="0" dirty="0">
                <a:solidFill>
                  <a:srgbClr val="CE9178"/>
                </a:solidFill>
                <a:effectLst/>
                <a:latin typeface="Consolas" panose="020B0609020204030204" pitchFamily="49" charset="0"/>
              </a:rPr>
              <a:t>"</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CCCCCC"/>
                </a:solidFill>
                <a:effectLst/>
                <a:latin typeface="Consolas" panose="020B0609020204030204" pitchFamily="49" charset="0"/>
              </a:rPr>
              <a:t>;</a:t>
            </a:r>
          </a:p>
          <a:p>
            <a:pPr>
              <a:lnSpc>
                <a:spcPts val="1425"/>
              </a:lnSpc>
            </a:pP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p>
          <a:p>
            <a:pPr>
              <a:lnSpc>
                <a:spcPts val="1425"/>
              </a:lnSpc>
            </a:pP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printf</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"University with ID </a:t>
            </a:r>
            <a:r>
              <a:rPr lang="en-US" sz="1100" b="0" dirty="0">
                <a:solidFill>
                  <a:srgbClr val="9CDCFE"/>
                </a:solidFill>
                <a:effectLst/>
                <a:latin typeface="Consolas" panose="020B0609020204030204" pitchFamily="49" charset="0"/>
              </a:rPr>
              <a:t>%d</a:t>
            </a:r>
            <a:r>
              <a:rPr lang="en-US" sz="1100" b="0" dirty="0">
                <a:solidFill>
                  <a:srgbClr val="CE9178"/>
                </a:solidFill>
                <a:effectLst/>
                <a:latin typeface="Consolas" panose="020B0609020204030204" pitchFamily="49" charset="0"/>
              </a:rPr>
              <a:t> not found.</a:t>
            </a:r>
            <a:r>
              <a:rPr lang="en-US" sz="1100" b="0" dirty="0">
                <a:solidFill>
                  <a:srgbClr val="D7BA7D"/>
                </a:solidFill>
                <a:effectLst/>
                <a:latin typeface="Consolas" panose="020B0609020204030204" pitchFamily="49" charset="0"/>
              </a:rPr>
              <a:t>\n</a:t>
            </a:r>
            <a:r>
              <a:rPr lang="en-US" sz="1100" b="0" dirty="0">
                <a:solidFill>
                  <a:srgbClr val="CE9178"/>
                </a:solidFill>
                <a:effectLst/>
                <a:latin typeface="Consolas" panose="020B0609020204030204" pitchFamily="49" charset="0"/>
              </a:rPr>
              <a:t>"</a:t>
            </a:r>
            <a:r>
              <a:rPr lang="en-US" sz="1100" b="0" dirty="0">
                <a:solidFill>
                  <a:srgbClr val="CCCCCC"/>
                </a:solidFill>
                <a:effectLst/>
                <a:latin typeface="Consolas" panose="020B0609020204030204" pitchFamily="49" charset="0"/>
              </a:rPr>
              <a:t>, id);</a:t>
            </a:r>
          </a:p>
          <a:p>
            <a:pPr>
              <a:lnSpc>
                <a:spcPts val="1425"/>
              </a:lnSpc>
            </a:pPr>
            <a:r>
              <a:rPr lang="en-US" sz="1100"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9D44F8B1-5525-FB13-3E2F-63D3FE1A3218}"/>
              </a:ext>
            </a:extLst>
          </p:cNvPr>
          <p:cNvSpPr txBox="1"/>
          <p:nvPr/>
        </p:nvSpPr>
        <p:spPr>
          <a:xfrm>
            <a:off x="4727643" y="1017725"/>
            <a:ext cx="4046706" cy="3312061"/>
          </a:xfrm>
          <a:prstGeom prst="rect">
            <a:avLst/>
          </a:prstGeom>
          <a:noFill/>
        </p:spPr>
        <p:txBody>
          <a:bodyPr wrap="square" rtlCol="0">
            <a:spAutoFit/>
          </a:bodyPr>
          <a:lstStyle/>
          <a:p>
            <a:pPr>
              <a:lnSpc>
                <a:spcPts val="1425"/>
              </a:lnSpc>
            </a:pPr>
            <a:r>
              <a:rPr lang="en-US" sz="1000" b="0" dirty="0">
                <a:solidFill>
                  <a:srgbClr val="569CD6"/>
                </a:solidFill>
                <a:effectLst/>
                <a:latin typeface="Consolas" panose="020B0609020204030204" pitchFamily="49" charset="0"/>
              </a:rPr>
              <a:t>void</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V_Dart_university_retrieve</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university_count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"University List is Empty</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&lt;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university_count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showuniversitydetails</a:t>
            </a:r>
            <a:r>
              <a:rPr lang="en-US" sz="1000" b="0" dirty="0">
                <a:solidFill>
                  <a:srgbClr val="CCCCCC"/>
                </a:solidFill>
                <a:effectLst/>
                <a:latin typeface="Consolas" panose="020B0609020204030204" pitchFamily="49" charset="0"/>
              </a:rPr>
              <a:t>(</a:t>
            </a:r>
            <a:r>
              <a:rPr lang="en-US" sz="1000" b="0" dirty="0">
                <a:solidFill>
                  <a:srgbClr val="D4D4D4"/>
                </a:solidFill>
                <a:effectLst/>
                <a:latin typeface="Consolas" panose="020B0609020204030204" pitchFamily="49" charset="0"/>
              </a:rPr>
              <a:t>&amp;</a:t>
            </a:r>
            <a:r>
              <a:rPr lang="en-US" sz="1000" b="0" dirty="0">
                <a:solidFill>
                  <a:srgbClr val="9CDCFE"/>
                </a:solidFill>
                <a:effectLst/>
                <a:latin typeface="Consolas" panose="020B0609020204030204" pitchFamily="49" charset="0"/>
              </a:rPr>
              <a:t>university</a:t>
            </a:r>
            <a:r>
              <a:rPr lang="en-US" sz="1000" b="0" dirty="0">
                <a:solidFill>
                  <a:srgbClr val="CCCCCC"/>
                </a:solidFill>
                <a:effectLst/>
                <a:latin typeface="Consolas" panose="020B0609020204030204" pitchFamily="49" charset="0"/>
              </a:rPr>
              <a:t>[</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a:t>
            </a:r>
          </a:p>
          <a:p>
            <a:pPr>
              <a:lnSpc>
                <a:spcPts val="1425"/>
              </a:lnSpc>
            </a:pPr>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void</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display_time_complexities</a:t>
            </a:r>
            <a:r>
              <a:rPr lang="en-US" sz="1000" b="0" dirty="0">
                <a:solidFill>
                  <a:srgbClr val="CCCCCC"/>
                </a:solidFill>
                <a:effectLst/>
                <a:latin typeface="Consolas" panose="020B0609020204030204" pitchFamily="49" charset="0"/>
              </a:rPr>
              <a:t>() {</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a:t>
            </a:r>
            <a:r>
              <a:rPr lang="en-US" sz="1000" b="0" dirty="0">
                <a:solidFill>
                  <a:srgbClr val="D7BA7D"/>
                </a:solidFill>
                <a:effectLst/>
                <a:latin typeface="Consolas" panose="020B0609020204030204" pitchFamily="49" charset="0"/>
              </a:rPr>
              <a:t>\</a:t>
            </a:r>
            <a:r>
              <a:rPr lang="en-US" sz="1000" b="0" dirty="0" err="1">
                <a:solidFill>
                  <a:srgbClr val="D7BA7D"/>
                </a:solidFill>
                <a:effectLst/>
                <a:latin typeface="Consolas" panose="020B0609020204030204" pitchFamily="49" charset="0"/>
              </a:rPr>
              <a:t>n</a:t>
            </a:r>
            <a:r>
              <a:rPr lang="en-US" sz="1000" b="0" dirty="0" err="1">
                <a:solidFill>
                  <a:srgbClr val="CE9178"/>
                </a:solidFill>
                <a:effectLst/>
                <a:latin typeface="Consolas" panose="020B0609020204030204" pitchFamily="49" charset="0"/>
              </a:rPr>
              <a:t>Time</a:t>
            </a:r>
            <a:r>
              <a:rPr lang="en-US" sz="1000" b="0" dirty="0">
                <a:solidFill>
                  <a:srgbClr val="CE9178"/>
                </a:solidFill>
                <a:effectLst/>
                <a:latin typeface="Consolas" panose="020B0609020204030204" pitchFamily="49" charset="0"/>
              </a:rPr>
              <a:t> Complexities:</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"1. Bubble Sort: O(n^2)</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"2. Quick Sort: O(n log n) (on average)</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"3. Linear Search: O(n)</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printf</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"4. Binary Search: O(log n) (requires sorted data)</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pPr>
              <a:lnSpc>
                <a:spcPts val="1425"/>
              </a:lnSpc>
            </a:pPr>
            <a:r>
              <a:rPr lang="en-US" sz="10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5310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61C42BE9-DF1B-51E6-5C58-47C53530A7F7}"/>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9D220C4C-E724-CE85-41DB-796E65DC662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08B43738-A44C-A7D7-3C06-4C8BC9BC1405}"/>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2" name="TextBox 1">
            <a:extLst>
              <a:ext uri="{FF2B5EF4-FFF2-40B4-BE49-F238E27FC236}">
                <a16:creationId xmlns:a16="http://schemas.microsoft.com/office/drawing/2014/main" id="{BDF6FA86-9DC3-3D32-A5FD-0704C1B0ACBF}"/>
              </a:ext>
            </a:extLst>
          </p:cNvPr>
          <p:cNvSpPr txBox="1"/>
          <p:nvPr/>
        </p:nvSpPr>
        <p:spPr>
          <a:xfrm>
            <a:off x="117566" y="907829"/>
            <a:ext cx="4512800" cy="3493264"/>
          </a:xfrm>
          <a:prstGeom prst="rect">
            <a:avLst/>
          </a:prstGeom>
          <a:noFill/>
        </p:spPr>
        <p:txBody>
          <a:bodyPr wrap="square" rtlCol="0">
            <a:spAutoFit/>
          </a:bodyPr>
          <a:lstStyle/>
          <a:p>
            <a:pPr>
              <a:lnSpc>
                <a:spcPts val="1425"/>
              </a:lnSpc>
            </a:pPr>
            <a:r>
              <a:rPr lang="en-US" sz="1050" b="0" dirty="0">
                <a:solidFill>
                  <a:srgbClr val="569CD6"/>
                </a:solidFill>
                <a:effectLst/>
                <a:latin typeface="Consolas" panose="020B0609020204030204" pitchFamily="49" charset="0"/>
              </a:rPr>
              <a:t>int</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main</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load_from_file</a:t>
            </a:r>
            <a:r>
              <a:rPr lang="en-US" sz="1050" b="0" dirty="0">
                <a:solidFill>
                  <a:srgbClr val="CCCCCC"/>
                </a:solidFill>
                <a:effectLst/>
                <a:latin typeface="Consolas" panose="020B0609020204030204" pitchFamily="49" charset="0"/>
              </a:rPr>
              <a:t>();</a:t>
            </a:r>
            <a:r>
              <a:rPr lang="en-US" sz="1050" b="0" dirty="0">
                <a:solidFill>
                  <a:srgbClr val="6A9955"/>
                </a:solidFill>
                <a:effectLst/>
                <a:latin typeface="Consolas" panose="020B0609020204030204" pitchFamily="49" charset="0"/>
              </a:rPr>
              <a:t>  // Load data at the start of the program</a:t>
            </a:r>
            <a:endParaRPr lang="en-US" sz="1050" b="0" dirty="0">
              <a:solidFill>
                <a:srgbClr val="CCCCCC"/>
              </a:solidFill>
              <a:effectLst/>
              <a:latin typeface="Consolas" panose="020B0609020204030204" pitchFamily="49" charset="0"/>
            </a:endParaRPr>
          </a:p>
          <a:p>
            <a:pPr>
              <a:lnSpc>
                <a:spcPts val="1425"/>
              </a:lnSpc>
            </a:pPr>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int</a:t>
            </a:r>
            <a:r>
              <a:rPr lang="en-US" sz="1050" b="0" dirty="0">
                <a:solidFill>
                  <a:srgbClr val="CCCCCC"/>
                </a:solidFill>
                <a:effectLst/>
                <a:latin typeface="Consolas" panose="020B0609020204030204" pitchFamily="49" charset="0"/>
              </a:rPr>
              <a:t> choice;</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do</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 University Management System ---</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"1. Create University</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"2. Delete University</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"3. Update University</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"4. Retrieve University List</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"5. Sort Universities (Bubble Sort)</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"6. Sort Universities (Quick Sort)</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"7. Search University (Linear Search)</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"8. Search University (Binary Search)</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"9. Display Time Complexities</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"10. Exit</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"Enter your choice: "</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scanf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a:t>
            </a:r>
            <a:r>
              <a:rPr lang="en-US" sz="1050" b="0" dirty="0">
                <a:solidFill>
                  <a:srgbClr val="9CDCFE"/>
                </a:solidFill>
                <a:effectLst/>
                <a:latin typeface="Consolas" panose="020B0609020204030204" pitchFamily="49" charset="0"/>
              </a:rPr>
              <a:t>%d</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&amp;</a:t>
            </a:r>
            <a:r>
              <a:rPr lang="en-US" sz="1050" b="0" dirty="0">
                <a:solidFill>
                  <a:srgbClr val="CCCCCC"/>
                </a:solidFill>
                <a:effectLst/>
                <a:latin typeface="Consolas" panose="020B0609020204030204" pitchFamily="49" charset="0"/>
              </a:rPr>
              <a:t>choice);</a:t>
            </a:r>
          </a:p>
        </p:txBody>
      </p:sp>
      <p:sp>
        <p:nvSpPr>
          <p:cNvPr id="3" name="TextBox 2">
            <a:extLst>
              <a:ext uri="{FF2B5EF4-FFF2-40B4-BE49-F238E27FC236}">
                <a16:creationId xmlns:a16="http://schemas.microsoft.com/office/drawing/2014/main" id="{88C72D19-2607-A568-4813-4D33D9F926D4}"/>
              </a:ext>
            </a:extLst>
          </p:cNvPr>
          <p:cNvSpPr txBox="1"/>
          <p:nvPr/>
        </p:nvSpPr>
        <p:spPr>
          <a:xfrm>
            <a:off x="4735285" y="867552"/>
            <a:ext cx="4039063" cy="4359915"/>
          </a:xfrm>
          <a:prstGeom prst="rect">
            <a:avLst/>
          </a:prstGeom>
          <a:noFill/>
        </p:spPr>
        <p:txBody>
          <a:bodyPr wrap="square" rtlCol="0">
            <a:spAutoFit/>
          </a:bodyPr>
          <a:lstStyle/>
          <a:p>
            <a:pPr>
              <a:lnSpc>
                <a:spcPts val="1425"/>
              </a:lnSpc>
            </a:pPr>
            <a:r>
              <a:rPr lang="en-US" sz="1050" b="0" dirty="0">
                <a:solidFill>
                  <a:srgbClr val="C586C0"/>
                </a:solidFill>
                <a:effectLst/>
                <a:latin typeface="Consolas" panose="020B0609020204030204" pitchFamily="49" charset="0"/>
              </a:rPr>
              <a:t>switch</a:t>
            </a:r>
            <a:r>
              <a:rPr lang="en-US" sz="1050" b="0" dirty="0">
                <a:solidFill>
                  <a:srgbClr val="CCCCCC"/>
                </a:solidFill>
                <a:effectLst/>
                <a:latin typeface="Consolas" panose="020B0609020204030204" pitchFamily="49" charset="0"/>
              </a:rPr>
              <a:t> (choice) {</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case</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1</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V_Dart_university_create</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break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case</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2</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V_Dart_university_delete</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break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case</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3</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V_Dart_university_update</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break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dirty="0">
                <a:solidFill>
                  <a:srgbClr val="C586C0"/>
                </a:solidFill>
                <a:latin typeface="Consolas" panose="020B0609020204030204" pitchFamily="49" charset="0"/>
              </a:rPr>
              <a:t>c</a:t>
            </a:r>
            <a:r>
              <a:rPr lang="en-US" sz="1050" b="0" dirty="0">
                <a:solidFill>
                  <a:srgbClr val="C586C0"/>
                </a:solidFill>
                <a:effectLst/>
                <a:latin typeface="Consolas" panose="020B0609020204030204" pitchFamily="49" charset="0"/>
              </a:rPr>
              <a:t>ase</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4</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V_Dart_university_retrieve</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break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case</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5</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569CD6"/>
                </a:solidFill>
                <a:effectLst/>
                <a:latin typeface="Consolas" panose="020B0609020204030204" pitchFamily="49" charset="0"/>
              </a:rPr>
              <a:t>clock_t</a:t>
            </a:r>
            <a:r>
              <a:rPr lang="en-US" sz="1050" b="0" dirty="0">
                <a:solidFill>
                  <a:srgbClr val="CCCCCC"/>
                </a:solidFill>
                <a:effectLst/>
                <a:latin typeface="Consolas" panose="020B0609020204030204" pitchFamily="49" charset="0"/>
              </a:rPr>
              <a:t> start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clock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bubble_sort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569CD6"/>
                </a:solidFill>
                <a:effectLst/>
                <a:latin typeface="Consolas" panose="020B0609020204030204" pitchFamily="49" charset="0"/>
              </a:rPr>
              <a:t>clock_t</a:t>
            </a:r>
            <a:r>
              <a:rPr lang="en-US" sz="1050" b="0" dirty="0">
                <a:solidFill>
                  <a:srgbClr val="CCCCCC"/>
                </a:solidFill>
                <a:effectLst/>
                <a:latin typeface="Consolas" panose="020B0609020204030204" pitchFamily="49" charset="0"/>
              </a:rPr>
              <a:t> end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clock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double</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time_taken</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double</a:t>
            </a:r>
            <a:r>
              <a:rPr lang="en-US" sz="1050" b="0" dirty="0">
                <a:solidFill>
                  <a:srgbClr val="CCCCCC"/>
                </a:solidFill>
                <a:effectLst/>
                <a:latin typeface="Consolas" panose="020B0609020204030204" pitchFamily="49" charset="0"/>
              </a:rPr>
              <a:t>)end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start)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CLOCKS_PER_SEC;</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"Bubble Sort Time: </a:t>
            </a:r>
            <a:r>
              <a:rPr lang="en-US" sz="1050" b="0" dirty="0">
                <a:solidFill>
                  <a:srgbClr val="9CDCFE"/>
                </a:solidFill>
                <a:effectLst/>
                <a:latin typeface="Consolas" panose="020B0609020204030204" pitchFamily="49" charset="0"/>
              </a:rPr>
              <a:t>%f</a:t>
            </a:r>
            <a:r>
              <a:rPr lang="en-US" sz="1050" b="0" dirty="0">
                <a:solidFill>
                  <a:srgbClr val="CE9178"/>
                </a:solidFill>
                <a:effectLst/>
                <a:latin typeface="Consolas" panose="020B0609020204030204" pitchFamily="49" charset="0"/>
              </a:rPr>
              <a:t> seconds</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time_taken</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break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1338019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BD5D8920-14E7-51C9-38F8-6C6B4D8C0115}"/>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21C2B48E-3C86-80A5-D90F-7C9B743F441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E14D8B71-391F-EF56-2F8A-0A2FCCB80322}"/>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2" name="TextBox 1">
            <a:extLst>
              <a:ext uri="{FF2B5EF4-FFF2-40B4-BE49-F238E27FC236}">
                <a16:creationId xmlns:a16="http://schemas.microsoft.com/office/drawing/2014/main" id="{20433781-63ED-73F5-3295-5298449A6E7C}"/>
              </a:ext>
            </a:extLst>
          </p:cNvPr>
          <p:cNvSpPr txBox="1"/>
          <p:nvPr/>
        </p:nvSpPr>
        <p:spPr>
          <a:xfrm>
            <a:off x="0" y="907829"/>
            <a:ext cx="4630366" cy="4390946"/>
          </a:xfrm>
          <a:prstGeom prst="rect">
            <a:avLst/>
          </a:prstGeom>
          <a:noFill/>
        </p:spPr>
        <p:txBody>
          <a:bodyPr wrap="square" rtlCol="0">
            <a:spAutoFit/>
          </a:bodyPr>
          <a:lstStyle/>
          <a:p>
            <a:pPr>
              <a:lnSpc>
                <a:spcPts val="1425"/>
              </a:lnSpc>
            </a:pPr>
            <a:r>
              <a:rPr lang="en-US" sz="1050" b="0" dirty="0">
                <a:solidFill>
                  <a:srgbClr val="C586C0"/>
                </a:solidFill>
                <a:effectLst/>
                <a:latin typeface="Consolas" panose="020B0609020204030204" pitchFamily="49" charset="0"/>
              </a:rPr>
              <a:t>case</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6</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569CD6"/>
                </a:solidFill>
                <a:effectLst/>
                <a:latin typeface="Consolas" panose="020B0609020204030204" pitchFamily="49" charset="0"/>
              </a:rPr>
              <a:t>clock_t</a:t>
            </a:r>
            <a:r>
              <a:rPr lang="en-US" sz="1050" b="0" dirty="0">
                <a:solidFill>
                  <a:srgbClr val="CCCCCC"/>
                </a:solidFill>
                <a:effectLst/>
                <a:latin typeface="Consolas" panose="020B0609020204030204" pitchFamily="49" charset="0"/>
              </a:rPr>
              <a:t> start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clock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quick_sort</a:t>
            </a:r>
            <a:r>
              <a:rPr lang="en-US" sz="1050" b="0" dirty="0">
                <a:solidFill>
                  <a:srgbClr val="CCCCCC"/>
                </a:solidFill>
                <a:effectLst/>
                <a:latin typeface="Consolas" panose="020B0609020204030204" pitchFamily="49" charset="0"/>
              </a:rPr>
              <a:t>(</a:t>
            </a:r>
            <a:r>
              <a:rPr lang="en-US" sz="1050" b="0" dirty="0">
                <a:solidFill>
                  <a:srgbClr val="B5CEA8"/>
                </a:solidFill>
                <a:effectLst/>
                <a:latin typeface="Consolas" panose="020B0609020204030204" pitchFamily="49" charset="0"/>
              </a:rPr>
              <a:t>0</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university_count</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1</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569CD6"/>
                </a:solidFill>
                <a:effectLst/>
                <a:latin typeface="Consolas" panose="020B0609020204030204" pitchFamily="49" charset="0"/>
              </a:rPr>
              <a:t>clock_t</a:t>
            </a:r>
            <a:r>
              <a:rPr lang="en-US" sz="1050" b="0" dirty="0">
                <a:solidFill>
                  <a:srgbClr val="CCCCCC"/>
                </a:solidFill>
                <a:effectLst/>
                <a:latin typeface="Consolas" panose="020B0609020204030204" pitchFamily="49" charset="0"/>
              </a:rPr>
              <a:t> end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clock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double</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time_taken</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double</a:t>
            </a:r>
            <a:r>
              <a:rPr lang="en-US" sz="1050" b="0" dirty="0">
                <a:solidFill>
                  <a:srgbClr val="CCCCCC"/>
                </a:solidFill>
                <a:effectLst/>
                <a:latin typeface="Consolas" panose="020B0609020204030204" pitchFamily="49" charset="0"/>
              </a:rPr>
              <a:t>)end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start)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CLOCKS_PER_SEC;</a:t>
            </a:r>
          </a:p>
          <a:p>
            <a:pPr>
              <a:lnSpc>
                <a:spcPts val="1425"/>
              </a:lnSpc>
            </a:pP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"Quick Sort Time: </a:t>
            </a:r>
            <a:r>
              <a:rPr lang="en-US" sz="1050" b="0" dirty="0">
                <a:solidFill>
                  <a:srgbClr val="9CDCFE"/>
                </a:solidFill>
                <a:effectLst/>
                <a:latin typeface="Consolas" panose="020B0609020204030204" pitchFamily="49" charset="0"/>
              </a:rPr>
              <a:t>%f</a:t>
            </a:r>
            <a:r>
              <a:rPr lang="en-US" sz="1050" b="0" dirty="0">
                <a:solidFill>
                  <a:srgbClr val="CE9178"/>
                </a:solidFill>
                <a:effectLst/>
                <a:latin typeface="Consolas" panose="020B0609020204030204" pitchFamily="49" charset="0"/>
              </a:rPr>
              <a:t> seconds</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time_taken</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586C0"/>
                </a:solidFill>
                <a:effectLst/>
                <a:latin typeface="Consolas" panose="020B0609020204030204" pitchFamily="49" charset="0"/>
              </a:rPr>
              <a:t>break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a:t>
            </a:r>
          </a:p>
          <a:p>
            <a:pPr>
              <a:lnSpc>
                <a:spcPts val="1425"/>
              </a:lnSpc>
            </a:pPr>
            <a:r>
              <a:rPr lang="en-US" sz="1050" b="0" dirty="0">
                <a:solidFill>
                  <a:srgbClr val="C586C0"/>
                </a:solidFill>
                <a:effectLst/>
                <a:latin typeface="Consolas" panose="020B0609020204030204" pitchFamily="49" charset="0"/>
              </a:rPr>
              <a:t>case</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7</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int</a:t>
            </a:r>
            <a:r>
              <a:rPr lang="en-US" sz="1050" b="0" dirty="0">
                <a:solidFill>
                  <a:srgbClr val="CCCCCC"/>
                </a:solidFill>
                <a:effectLst/>
                <a:latin typeface="Consolas" panose="020B0609020204030204" pitchFamily="49" charset="0"/>
              </a:rPr>
              <a:t> id;</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"Enter University ID to search: "</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scanf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a:t>
            </a:r>
            <a:r>
              <a:rPr lang="en-US" sz="1050" b="0" dirty="0">
                <a:solidFill>
                  <a:srgbClr val="9CDCFE"/>
                </a:solidFill>
                <a:effectLst/>
                <a:latin typeface="Consolas" panose="020B0609020204030204" pitchFamily="49" charset="0"/>
              </a:rPr>
              <a:t>%d</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&amp;</a:t>
            </a:r>
            <a:r>
              <a:rPr lang="en-US" sz="1050" b="0" dirty="0">
                <a:solidFill>
                  <a:srgbClr val="CCCCCC"/>
                </a:solidFill>
                <a:effectLst/>
                <a:latin typeface="Consolas" panose="020B0609020204030204" pitchFamily="49" charset="0"/>
              </a:rPr>
              <a:t>id);</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569CD6"/>
                </a:solidFill>
                <a:effectLst/>
                <a:latin typeface="Consolas" panose="020B0609020204030204" pitchFamily="49" charset="0"/>
              </a:rPr>
              <a:t>clock_t</a:t>
            </a:r>
            <a:r>
              <a:rPr lang="en-US" sz="1050" b="0" dirty="0">
                <a:solidFill>
                  <a:srgbClr val="CCCCCC"/>
                </a:solidFill>
                <a:effectLst/>
                <a:latin typeface="Consolas" panose="020B0609020204030204" pitchFamily="49" charset="0"/>
              </a:rPr>
              <a:t> start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clock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int</a:t>
            </a:r>
            <a:r>
              <a:rPr lang="en-US" sz="1050" b="0" dirty="0">
                <a:solidFill>
                  <a:srgbClr val="CCCCCC"/>
                </a:solidFill>
                <a:effectLst/>
                <a:latin typeface="Consolas" panose="020B0609020204030204" pitchFamily="49" charset="0"/>
              </a:rPr>
              <a:t> result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linear_search</a:t>
            </a:r>
            <a:r>
              <a:rPr lang="en-US" sz="1050" b="0" dirty="0">
                <a:solidFill>
                  <a:srgbClr val="CCCCCC"/>
                </a:solidFill>
                <a:effectLst/>
                <a:latin typeface="Consolas" panose="020B0609020204030204" pitchFamily="49" charset="0"/>
              </a:rPr>
              <a:t>(id);</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569CD6"/>
                </a:solidFill>
                <a:effectLst/>
                <a:latin typeface="Consolas" panose="020B0609020204030204" pitchFamily="49" charset="0"/>
              </a:rPr>
              <a:t>clock_t</a:t>
            </a:r>
            <a:r>
              <a:rPr lang="en-US" sz="1050" b="0" dirty="0">
                <a:solidFill>
                  <a:srgbClr val="CCCCCC"/>
                </a:solidFill>
                <a:effectLst/>
                <a:latin typeface="Consolas" panose="020B0609020204030204" pitchFamily="49" charset="0"/>
              </a:rPr>
              <a:t> end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clock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double</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time_taken</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double</a:t>
            </a:r>
            <a:r>
              <a:rPr lang="en-US" sz="1050" b="0" dirty="0">
                <a:solidFill>
                  <a:srgbClr val="CCCCCC"/>
                </a:solidFill>
                <a:effectLst/>
                <a:latin typeface="Consolas" panose="020B0609020204030204" pitchFamily="49" charset="0"/>
              </a:rPr>
              <a:t>)end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start)/ CLOCKS_PER_SEC;</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if</a:t>
            </a:r>
            <a:r>
              <a:rPr lang="en-US" sz="1050" b="0" dirty="0">
                <a:solidFill>
                  <a:srgbClr val="CCCCCC"/>
                </a:solidFill>
                <a:effectLst/>
                <a:latin typeface="Consolas" panose="020B0609020204030204" pitchFamily="49" charset="0"/>
              </a:rPr>
              <a:t> (result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1</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"University found at index: </a:t>
            </a:r>
            <a:r>
              <a:rPr lang="en-US" sz="1050" b="0" dirty="0">
                <a:solidFill>
                  <a:srgbClr val="9CDCFE"/>
                </a:solidFill>
                <a:effectLst/>
                <a:latin typeface="Consolas" panose="020B0609020204030204" pitchFamily="49" charset="0"/>
              </a:rPr>
              <a:t>%d</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result);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else</a:t>
            </a:r>
            <a:endParaRPr lang="en-US" sz="1050" b="0" dirty="0">
              <a:solidFill>
                <a:srgbClr val="CCCCCC"/>
              </a:solidFill>
              <a:effectLst/>
              <a:latin typeface="Consolas" panose="020B0609020204030204" pitchFamily="49" charset="0"/>
            </a:endParaRP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"University not found</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"Linear Search Time: </a:t>
            </a:r>
            <a:r>
              <a:rPr lang="en-US" sz="1050" b="0" dirty="0">
                <a:solidFill>
                  <a:srgbClr val="9CDCFE"/>
                </a:solidFill>
                <a:effectLst/>
                <a:latin typeface="Consolas" panose="020B0609020204030204" pitchFamily="49" charset="0"/>
              </a:rPr>
              <a:t>%f</a:t>
            </a:r>
            <a:r>
              <a:rPr lang="en-US" sz="1050" b="0" dirty="0">
                <a:solidFill>
                  <a:srgbClr val="CE9178"/>
                </a:solidFill>
                <a:effectLst/>
                <a:latin typeface="Consolas" panose="020B0609020204030204" pitchFamily="49" charset="0"/>
              </a:rPr>
              <a:t> seconds</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time_taken</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break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A1901195-B75C-6956-98CB-BBA8D9BB5A5A}"/>
              </a:ext>
            </a:extLst>
          </p:cNvPr>
          <p:cNvSpPr txBox="1"/>
          <p:nvPr/>
        </p:nvSpPr>
        <p:spPr>
          <a:xfrm>
            <a:off x="4519749" y="907829"/>
            <a:ext cx="4254599" cy="4031873"/>
          </a:xfrm>
          <a:prstGeom prst="rect">
            <a:avLst/>
          </a:prstGeom>
          <a:noFill/>
        </p:spPr>
        <p:txBody>
          <a:bodyPr wrap="square" rtlCol="0">
            <a:spAutoFit/>
          </a:bodyPr>
          <a:lstStyle/>
          <a:p>
            <a:pPr>
              <a:lnSpc>
                <a:spcPts val="1425"/>
              </a:lnSpc>
            </a:pPr>
            <a:r>
              <a:rPr lang="en-US" sz="1050" b="0" dirty="0">
                <a:solidFill>
                  <a:srgbClr val="C586C0"/>
                </a:solidFill>
                <a:effectLst/>
                <a:latin typeface="Consolas" panose="020B0609020204030204" pitchFamily="49" charset="0"/>
              </a:rPr>
              <a:t>case</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8</a:t>
            </a: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int</a:t>
            </a:r>
            <a:r>
              <a:rPr lang="en-US" sz="1050" b="0" dirty="0">
                <a:solidFill>
                  <a:srgbClr val="CCCCCC"/>
                </a:solidFill>
                <a:effectLst/>
                <a:latin typeface="Consolas" panose="020B0609020204030204" pitchFamily="49" charset="0"/>
              </a:rPr>
              <a:t> id;</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"Enter University ID to search: "</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scanf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a:t>
            </a:r>
            <a:r>
              <a:rPr lang="en-US" sz="1050" b="0" dirty="0">
                <a:solidFill>
                  <a:srgbClr val="9CDCFE"/>
                </a:solidFill>
                <a:effectLst/>
                <a:latin typeface="Consolas" panose="020B0609020204030204" pitchFamily="49" charset="0"/>
              </a:rPr>
              <a:t>%d</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&amp;</a:t>
            </a:r>
            <a:r>
              <a:rPr lang="en-US" sz="1050" b="0" dirty="0">
                <a:solidFill>
                  <a:srgbClr val="CCCCCC"/>
                </a:solidFill>
                <a:effectLst/>
                <a:latin typeface="Consolas" panose="020B0609020204030204" pitchFamily="49" charset="0"/>
              </a:rPr>
              <a:t>id);</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569CD6"/>
                </a:solidFill>
                <a:effectLst/>
                <a:latin typeface="Consolas" panose="020B0609020204030204" pitchFamily="49" charset="0"/>
              </a:rPr>
              <a:t>clock_t</a:t>
            </a:r>
            <a:r>
              <a:rPr lang="en-US" sz="1050" b="0" dirty="0">
                <a:solidFill>
                  <a:srgbClr val="CCCCCC"/>
                </a:solidFill>
                <a:effectLst/>
                <a:latin typeface="Consolas" panose="020B0609020204030204" pitchFamily="49" charset="0"/>
              </a:rPr>
              <a:t> start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clock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int</a:t>
            </a:r>
            <a:r>
              <a:rPr lang="en-US" sz="1050" b="0" dirty="0">
                <a:solidFill>
                  <a:srgbClr val="CCCCCC"/>
                </a:solidFill>
                <a:effectLst/>
                <a:latin typeface="Consolas" panose="020B0609020204030204" pitchFamily="49" charset="0"/>
              </a:rPr>
              <a:t> result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binary_search</a:t>
            </a:r>
            <a:r>
              <a:rPr lang="en-US" sz="1050" b="0" dirty="0">
                <a:solidFill>
                  <a:srgbClr val="CCCCCC"/>
                </a:solidFill>
                <a:effectLst/>
                <a:latin typeface="Consolas" panose="020B0609020204030204" pitchFamily="49" charset="0"/>
              </a:rPr>
              <a:t>(id);</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569CD6"/>
                </a:solidFill>
                <a:effectLst/>
                <a:latin typeface="Consolas" panose="020B0609020204030204" pitchFamily="49" charset="0"/>
              </a:rPr>
              <a:t>clock_t</a:t>
            </a:r>
            <a:r>
              <a:rPr lang="en-US" sz="1050" b="0" dirty="0">
                <a:solidFill>
                  <a:srgbClr val="CCCCCC"/>
                </a:solidFill>
                <a:effectLst/>
                <a:latin typeface="Consolas" panose="020B0609020204030204" pitchFamily="49" charset="0"/>
              </a:rPr>
              <a:t> end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clock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double</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time_taken</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double</a:t>
            </a:r>
            <a:r>
              <a:rPr lang="en-US" sz="1050" b="0" dirty="0">
                <a:solidFill>
                  <a:srgbClr val="CCCCCC"/>
                </a:solidFill>
                <a:effectLst/>
                <a:latin typeface="Consolas" panose="020B0609020204030204" pitchFamily="49" charset="0"/>
              </a:rPr>
              <a:t>)end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start)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CLOCKS_PER_SEC;</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if</a:t>
            </a:r>
            <a:r>
              <a:rPr lang="en-US" sz="1050" b="0" dirty="0">
                <a:solidFill>
                  <a:srgbClr val="CCCCCC"/>
                </a:solidFill>
                <a:effectLst/>
                <a:latin typeface="Consolas" panose="020B0609020204030204" pitchFamily="49" charset="0"/>
              </a:rPr>
              <a:t> (result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1</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"University found at index: </a:t>
            </a:r>
            <a:r>
              <a:rPr lang="en-US" sz="1050" b="0" dirty="0">
                <a:solidFill>
                  <a:srgbClr val="9CDCFE"/>
                </a:solidFill>
                <a:effectLst/>
                <a:latin typeface="Consolas" panose="020B0609020204030204" pitchFamily="49" charset="0"/>
              </a:rPr>
              <a:t>%d</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result);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else</a:t>
            </a:r>
            <a:endParaRPr lang="en-US" sz="1050" b="0" dirty="0">
              <a:solidFill>
                <a:srgbClr val="CCCCCC"/>
              </a:solidFill>
              <a:effectLst/>
              <a:latin typeface="Consolas" panose="020B0609020204030204" pitchFamily="49" charset="0"/>
            </a:endParaRP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"University not found</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"Binary Search Time: </a:t>
            </a:r>
            <a:r>
              <a:rPr lang="en-US" sz="1050" b="0" dirty="0">
                <a:solidFill>
                  <a:srgbClr val="9CDCFE"/>
                </a:solidFill>
                <a:effectLst/>
                <a:latin typeface="Consolas" panose="020B0609020204030204" pitchFamily="49" charset="0"/>
              </a:rPr>
              <a:t>%f</a:t>
            </a:r>
            <a:r>
              <a:rPr lang="en-US" sz="1050" b="0" dirty="0">
                <a:solidFill>
                  <a:srgbClr val="CE9178"/>
                </a:solidFill>
                <a:effectLst/>
                <a:latin typeface="Consolas" panose="020B0609020204030204" pitchFamily="49" charset="0"/>
              </a:rPr>
              <a:t> seconds</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time_taken</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break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586C0"/>
                </a:solidFill>
                <a:effectLst/>
                <a:latin typeface="Consolas" panose="020B0609020204030204" pitchFamily="49" charset="0"/>
              </a:rPr>
              <a:t>case</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9</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display_time_complexities</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break</a:t>
            </a:r>
            <a:r>
              <a:rPr lang="en-US" sz="1050" b="0" dirty="0">
                <a:solidFill>
                  <a:srgbClr val="CCCCCC"/>
                </a:solidFill>
                <a:effectLst/>
                <a:latin typeface="Consolas" panose="020B0609020204030204" pitchFamily="49" charset="0"/>
              </a:rPr>
              <a:t>;</a:t>
            </a:r>
          </a:p>
          <a:p>
            <a:pPr>
              <a:lnSpc>
                <a:spcPts val="1425"/>
              </a:lnSpc>
            </a:pPr>
            <a:endParaRPr lang="en-US" sz="105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7768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4809056C-E23A-7943-E3CF-B66C1ABBF2E4}"/>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F9188184-91B6-9F52-F0EE-96FB07360BF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53C3BC70-B848-ABD3-B4FA-D042EBC2F8DC}"/>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2" name="TextBox 1">
            <a:extLst>
              <a:ext uri="{FF2B5EF4-FFF2-40B4-BE49-F238E27FC236}">
                <a16:creationId xmlns:a16="http://schemas.microsoft.com/office/drawing/2014/main" id="{E07B7A57-5578-2359-729F-06F23A54EBFA}"/>
              </a:ext>
            </a:extLst>
          </p:cNvPr>
          <p:cNvSpPr txBox="1"/>
          <p:nvPr/>
        </p:nvSpPr>
        <p:spPr>
          <a:xfrm>
            <a:off x="0" y="907829"/>
            <a:ext cx="4630366" cy="2056973"/>
          </a:xfrm>
          <a:prstGeom prst="rect">
            <a:avLst/>
          </a:prstGeom>
          <a:noFill/>
        </p:spPr>
        <p:txBody>
          <a:bodyPr wrap="square" rtlCol="0">
            <a:spAutoFit/>
          </a:bodyPr>
          <a:lstStyle/>
          <a:p>
            <a:pPr>
              <a:lnSpc>
                <a:spcPts val="1425"/>
              </a:lnSpc>
            </a:pPr>
            <a:r>
              <a:rPr lang="en-US" sz="1050" b="0" dirty="0">
                <a:solidFill>
                  <a:srgbClr val="C586C0"/>
                </a:solidFill>
                <a:effectLst/>
                <a:latin typeface="Consolas" panose="020B0609020204030204" pitchFamily="49" charset="0"/>
              </a:rPr>
              <a:t>case</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10</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"Exiting...</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break</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default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printf</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"Invalid choice! Please enter a valid option.</a:t>
            </a:r>
            <a:r>
              <a:rPr lang="en-US" sz="1050" b="0" dirty="0">
                <a:solidFill>
                  <a:srgbClr val="D7BA7D"/>
                </a:solidFill>
                <a:effectLst/>
                <a:latin typeface="Consolas" panose="020B0609020204030204" pitchFamily="49" charset="0"/>
              </a:rPr>
              <a:t>\n</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        }</a:t>
            </a:r>
          </a:p>
          <a:p>
            <a:pPr>
              <a:lnSpc>
                <a:spcPts val="1425"/>
              </a:lnSpc>
            </a:pPr>
            <a:r>
              <a:rPr lang="en-US" sz="1050" b="0" dirty="0">
                <a:solidFill>
                  <a:srgbClr val="CCCCCC"/>
                </a:solidFill>
                <a:effectLst/>
                <a:latin typeface="Consolas" panose="020B0609020204030204" pitchFamily="49" charset="0"/>
              </a:rPr>
              <a:t>    } </a:t>
            </a:r>
            <a:r>
              <a:rPr lang="en-US" sz="1050" b="0" dirty="0">
                <a:solidFill>
                  <a:srgbClr val="C586C0"/>
                </a:solidFill>
                <a:effectLst/>
                <a:latin typeface="Consolas" panose="020B0609020204030204" pitchFamily="49" charset="0"/>
              </a:rPr>
              <a:t>while</a:t>
            </a:r>
            <a:r>
              <a:rPr lang="en-US" sz="1050" b="0" dirty="0">
                <a:solidFill>
                  <a:srgbClr val="CCCCCC"/>
                </a:solidFill>
                <a:effectLst/>
                <a:latin typeface="Consolas" panose="020B0609020204030204" pitchFamily="49" charset="0"/>
              </a:rPr>
              <a:t> (choice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10</a:t>
            </a:r>
            <a:r>
              <a:rPr lang="en-US" sz="1050" b="0" dirty="0">
                <a:solidFill>
                  <a:srgbClr val="CCCCCC"/>
                </a:solidFill>
                <a:effectLst/>
                <a:latin typeface="Consolas" panose="020B0609020204030204" pitchFamily="49" charset="0"/>
              </a:rPr>
              <a:t>);</a:t>
            </a:r>
          </a:p>
          <a:p>
            <a:pPr>
              <a:lnSpc>
                <a:spcPts val="1425"/>
              </a:lnSpc>
            </a:pPr>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return</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0</a:t>
            </a:r>
            <a:r>
              <a:rPr lang="en-US" sz="1050" b="0" dirty="0">
                <a:solidFill>
                  <a:srgbClr val="CCCCCC"/>
                </a:solidFill>
                <a:effectLst/>
                <a:latin typeface="Consolas" panose="020B0609020204030204" pitchFamily="49" charset="0"/>
              </a:rPr>
              <a:t>;</a:t>
            </a:r>
          </a:p>
          <a:p>
            <a:pPr>
              <a:lnSpc>
                <a:spcPts val="1425"/>
              </a:lnSpc>
            </a:pPr>
            <a:r>
              <a:rPr lang="en-US" sz="105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76004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Project</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Our University (herewith considered as SRM-AP) is going to implement OBE(Outcome Based Education) in their university and you assigned in the project to develop an application with any programming Language you are well versed and you were supposed to do searching and sorting using learned algorithms,comparing your sorting algorithm with any one of existing algorithm,displaying the time complexity of both algorithms and explaining advantages and disadvantages of the algorithm</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Screen Shots[</a:t>
            </a:r>
            <a:r>
              <a:rPr lang="en" sz="1466" dirty="0"/>
              <a:t>*Screen shot of CRUD,Sorting,Searching,Comparison(both sorting and Searching and Storage)</a:t>
            </a:r>
            <a:r>
              <a:rPr lang="en" dirty="0"/>
              <a:t>]</a:t>
            </a:r>
            <a:endParaRPr dirty="0"/>
          </a:p>
        </p:txBody>
      </p:sp>
      <p:sp>
        <p:nvSpPr>
          <p:cNvPr id="152" name="Google Shape;152;p28"/>
          <p:cNvSpPr txBox="1">
            <a:spLocks noGrp="1"/>
          </p:cNvSpPr>
          <p:nvPr>
            <p:ph type="body" idx="1"/>
          </p:nvPr>
        </p:nvSpPr>
        <p:spPr>
          <a:xfrm>
            <a:off x="311700" y="1366700"/>
            <a:ext cx="8520600" cy="320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5" name="Picture 4">
            <a:extLst>
              <a:ext uri="{FF2B5EF4-FFF2-40B4-BE49-F238E27FC236}">
                <a16:creationId xmlns:a16="http://schemas.microsoft.com/office/drawing/2014/main" id="{BC5E73A6-A51E-2DD2-64B8-CE4D5FB57AD7}"/>
              </a:ext>
            </a:extLst>
          </p:cNvPr>
          <p:cNvPicPr>
            <a:picLocks noChangeAspect="1"/>
          </p:cNvPicPr>
          <p:nvPr/>
        </p:nvPicPr>
        <p:blipFill>
          <a:blip r:embed="rId3"/>
          <a:stretch>
            <a:fillRect/>
          </a:stretch>
        </p:blipFill>
        <p:spPr>
          <a:xfrm>
            <a:off x="54353" y="1355767"/>
            <a:ext cx="3876261" cy="1672733"/>
          </a:xfrm>
          <a:prstGeom prst="rect">
            <a:avLst/>
          </a:prstGeom>
        </p:spPr>
      </p:pic>
      <p:pic>
        <p:nvPicPr>
          <p:cNvPr id="7" name="Picture 6">
            <a:extLst>
              <a:ext uri="{FF2B5EF4-FFF2-40B4-BE49-F238E27FC236}">
                <a16:creationId xmlns:a16="http://schemas.microsoft.com/office/drawing/2014/main" id="{A8280B7B-A9F3-99F0-0B47-D0585334E609}"/>
              </a:ext>
            </a:extLst>
          </p:cNvPr>
          <p:cNvPicPr>
            <a:picLocks noChangeAspect="1"/>
          </p:cNvPicPr>
          <p:nvPr/>
        </p:nvPicPr>
        <p:blipFill>
          <a:blip r:embed="rId4"/>
          <a:stretch>
            <a:fillRect/>
          </a:stretch>
        </p:blipFill>
        <p:spPr>
          <a:xfrm>
            <a:off x="2711551" y="1361495"/>
            <a:ext cx="3313043" cy="1661278"/>
          </a:xfrm>
          <a:prstGeom prst="rect">
            <a:avLst/>
          </a:prstGeom>
        </p:spPr>
      </p:pic>
      <p:pic>
        <p:nvPicPr>
          <p:cNvPr id="9" name="Picture 8">
            <a:extLst>
              <a:ext uri="{FF2B5EF4-FFF2-40B4-BE49-F238E27FC236}">
                <a16:creationId xmlns:a16="http://schemas.microsoft.com/office/drawing/2014/main" id="{92B7D97B-B161-658B-5259-C84E2864A66A}"/>
              </a:ext>
            </a:extLst>
          </p:cNvPr>
          <p:cNvPicPr>
            <a:picLocks noChangeAspect="1"/>
          </p:cNvPicPr>
          <p:nvPr/>
        </p:nvPicPr>
        <p:blipFill>
          <a:blip r:embed="rId5"/>
          <a:stretch>
            <a:fillRect/>
          </a:stretch>
        </p:blipFill>
        <p:spPr>
          <a:xfrm>
            <a:off x="6024594" y="1366699"/>
            <a:ext cx="2891942" cy="1672732"/>
          </a:xfrm>
          <a:prstGeom prst="rect">
            <a:avLst/>
          </a:prstGeom>
        </p:spPr>
      </p:pic>
      <p:pic>
        <p:nvPicPr>
          <p:cNvPr id="11" name="Picture 10">
            <a:extLst>
              <a:ext uri="{FF2B5EF4-FFF2-40B4-BE49-F238E27FC236}">
                <a16:creationId xmlns:a16="http://schemas.microsoft.com/office/drawing/2014/main" id="{7C039475-2203-A651-C975-2B7677DD8C51}"/>
              </a:ext>
            </a:extLst>
          </p:cNvPr>
          <p:cNvPicPr>
            <a:picLocks noChangeAspect="1"/>
          </p:cNvPicPr>
          <p:nvPr/>
        </p:nvPicPr>
        <p:blipFill>
          <a:blip r:embed="rId6"/>
          <a:stretch>
            <a:fillRect/>
          </a:stretch>
        </p:blipFill>
        <p:spPr>
          <a:xfrm>
            <a:off x="38318" y="3022773"/>
            <a:ext cx="4956313" cy="2183836"/>
          </a:xfrm>
          <a:prstGeom prst="rect">
            <a:avLst/>
          </a:prstGeom>
        </p:spPr>
      </p:pic>
      <p:pic>
        <p:nvPicPr>
          <p:cNvPr id="13" name="Picture 12">
            <a:extLst>
              <a:ext uri="{FF2B5EF4-FFF2-40B4-BE49-F238E27FC236}">
                <a16:creationId xmlns:a16="http://schemas.microsoft.com/office/drawing/2014/main" id="{2E91CCA2-052C-2452-7649-A7ADE5466DB4}"/>
              </a:ext>
            </a:extLst>
          </p:cNvPr>
          <p:cNvPicPr>
            <a:picLocks noChangeAspect="1"/>
          </p:cNvPicPr>
          <p:nvPr/>
        </p:nvPicPr>
        <p:blipFill>
          <a:blip r:embed="rId7"/>
          <a:stretch>
            <a:fillRect/>
          </a:stretch>
        </p:blipFill>
        <p:spPr>
          <a:xfrm>
            <a:off x="4960577" y="3022773"/>
            <a:ext cx="2831223" cy="21319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A334CF50-9EFA-2113-4F36-173814D3226D}"/>
            </a:ext>
          </a:extLst>
        </p:cNvPr>
        <p:cNvGrpSpPr/>
        <p:nvPr/>
      </p:nvGrpSpPr>
      <p:grpSpPr>
        <a:xfrm>
          <a:off x="0" y="0"/>
          <a:ext cx="0" cy="0"/>
          <a:chOff x="0" y="0"/>
          <a:chExt cx="0" cy="0"/>
        </a:xfrm>
      </p:grpSpPr>
      <p:sp>
        <p:nvSpPr>
          <p:cNvPr id="151" name="Google Shape;151;p28">
            <a:extLst>
              <a:ext uri="{FF2B5EF4-FFF2-40B4-BE49-F238E27FC236}">
                <a16:creationId xmlns:a16="http://schemas.microsoft.com/office/drawing/2014/main" id="{217F860C-543A-8E2E-58AF-B89F8EA6E9A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Screen Shots[</a:t>
            </a:r>
            <a:r>
              <a:rPr lang="en" sz="1466" dirty="0"/>
              <a:t>*Screen shot of CRUD,Sorting,Searching,Comparison(both sorting and Searching and Storage)</a:t>
            </a:r>
            <a:r>
              <a:rPr lang="en" dirty="0"/>
              <a:t>]</a:t>
            </a:r>
            <a:endParaRPr dirty="0"/>
          </a:p>
        </p:txBody>
      </p:sp>
      <p:sp>
        <p:nvSpPr>
          <p:cNvPr id="152" name="Google Shape;152;p28">
            <a:extLst>
              <a:ext uri="{FF2B5EF4-FFF2-40B4-BE49-F238E27FC236}">
                <a16:creationId xmlns:a16="http://schemas.microsoft.com/office/drawing/2014/main" id="{5514FBFD-6179-A2A5-20B3-C53EC994A65F}"/>
              </a:ext>
            </a:extLst>
          </p:cNvPr>
          <p:cNvSpPr txBox="1">
            <a:spLocks noGrp="1"/>
          </p:cNvSpPr>
          <p:nvPr>
            <p:ph type="body" idx="1"/>
          </p:nvPr>
        </p:nvSpPr>
        <p:spPr>
          <a:xfrm>
            <a:off x="311700" y="1366700"/>
            <a:ext cx="8520600" cy="320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9FB3B3CD-96EE-90E0-C5D3-01366F59F324}"/>
              </a:ext>
            </a:extLst>
          </p:cNvPr>
          <p:cNvPicPr>
            <a:picLocks noChangeAspect="1"/>
          </p:cNvPicPr>
          <p:nvPr/>
        </p:nvPicPr>
        <p:blipFill>
          <a:blip r:embed="rId3"/>
          <a:stretch>
            <a:fillRect/>
          </a:stretch>
        </p:blipFill>
        <p:spPr>
          <a:xfrm>
            <a:off x="257251" y="1366700"/>
            <a:ext cx="2810628" cy="1980718"/>
          </a:xfrm>
          <a:prstGeom prst="rect">
            <a:avLst/>
          </a:prstGeom>
        </p:spPr>
      </p:pic>
      <p:pic>
        <p:nvPicPr>
          <p:cNvPr id="6" name="Picture 5">
            <a:extLst>
              <a:ext uri="{FF2B5EF4-FFF2-40B4-BE49-F238E27FC236}">
                <a16:creationId xmlns:a16="http://schemas.microsoft.com/office/drawing/2014/main" id="{767A7E8C-FD4A-E05B-8A65-C2F3BDFC1F20}"/>
              </a:ext>
            </a:extLst>
          </p:cNvPr>
          <p:cNvPicPr>
            <a:picLocks noChangeAspect="1"/>
          </p:cNvPicPr>
          <p:nvPr/>
        </p:nvPicPr>
        <p:blipFill>
          <a:blip r:embed="rId4"/>
          <a:stretch>
            <a:fillRect/>
          </a:stretch>
        </p:blipFill>
        <p:spPr>
          <a:xfrm>
            <a:off x="3067879" y="1366700"/>
            <a:ext cx="2677816" cy="1980718"/>
          </a:xfrm>
          <a:prstGeom prst="rect">
            <a:avLst/>
          </a:prstGeom>
        </p:spPr>
      </p:pic>
      <p:pic>
        <p:nvPicPr>
          <p:cNvPr id="10" name="Picture 9">
            <a:extLst>
              <a:ext uri="{FF2B5EF4-FFF2-40B4-BE49-F238E27FC236}">
                <a16:creationId xmlns:a16="http://schemas.microsoft.com/office/drawing/2014/main" id="{45E3136E-8FBF-EA4D-716A-EF5E80BD232B}"/>
              </a:ext>
            </a:extLst>
          </p:cNvPr>
          <p:cNvPicPr>
            <a:picLocks noChangeAspect="1"/>
          </p:cNvPicPr>
          <p:nvPr/>
        </p:nvPicPr>
        <p:blipFill>
          <a:blip r:embed="rId5"/>
          <a:stretch>
            <a:fillRect/>
          </a:stretch>
        </p:blipFill>
        <p:spPr>
          <a:xfrm>
            <a:off x="5691187" y="1366700"/>
            <a:ext cx="3283823" cy="1980718"/>
          </a:xfrm>
          <a:prstGeom prst="rect">
            <a:avLst/>
          </a:prstGeom>
        </p:spPr>
      </p:pic>
      <p:pic>
        <p:nvPicPr>
          <p:cNvPr id="14" name="Picture 13">
            <a:extLst>
              <a:ext uri="{FF2B5EF4-FFF2-40B4-BE49-F238E27FC236}">
                <a16:creationId xmlns:a16="http://schemas.microsoft.com/office/drawing/2014/main" id="{57A5ACA9-7B41-4063-C140-1C6002C94B27}"/>
              </a:ext>
            </a:extLst>
          </p:cNvPr>
          <p:cNvPicPr>
            <a:picLocks noChangeAspect="1"/>
          </p:cNvPicPr>
          <p:nvPr/>
        </p:nvPicPr>
        <p:blipFill>
          <a:blip r:embed="rId6"/>
          <a:stretch>
            <a:fillRect/>
          </a:stretch>
        </p:blipFill>
        <p:spPr>
          <a:xfrm>
            <a:off x="1769372" y="3347418"/>
            <a:ext cx="5453063" cy="1264153"/>
          </a:xfrm>
          <a:prstGeom prst="rect">
            <a:avLst/>
          </a:prstGeom>
        </p:spPr>
      </p:pic>
    </p:spTree>
    <p:extLst>
      <p:ext uri="{BB962C8B-B14F-4D97-AF65-F5344CB8AC3E}">
        <p14:creationId xmlns:p14="http://schemas.microsoft.com/office/powerpoint/2010/main" val="407546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University Management System effectively demonstrates the use of basic algorithms and data manipulation strategies in the school's and educational institution's data organization and management. By integrating sorting algorithms like Bubble Sort and Quick Sort with searching algorithms like Linear and Binary Search, it proposes efficient and scalable solutions for data retrieval and management. Data persistence improves with the system's ability to save and load the data from a file, thus providing reliability and usability following program termination.</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682950" y="2571750"/>
            <a:ext cx="177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Architecture Diagram[</a:t>
            </a:r>
            <a:r>
              <a:rPr lang="en" sz="1466"/>
              <a:t>*highlight your module as shown</a:t>
            </a:r>
            <a:r>
              <a:rPr lang="en"/>
              <a:t>]</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1" name="Google Shape;71;p15"/>
          <p:cNvPicPr preferRelativeResize="0"/>
          <p:nvPr/>
        </p:nvPicPr>
        <p:blipFill>
          <a:blip r:embed="rId3">
            <a:alphaModFix/>
          </a:blip>
          <a:stretch>
            <a:fillRect/>
          </a:stretch>
        </p:blipFill>
        <p:spPr>
          <a:xfrm>
            <a:off x="146950" y="1017725"/>
            <a:ext cx="8520600" cy="400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 Description : University Setting</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module is used to create,Update,Retrieve,Delete(hereafter known as CURD) details of  the module and storing the details in the text file.you have to  provide option for searching and sorting of fields mentioned below according to algorithms given for you</a:t>
            </a:r>
            <a:endParaRPr/>
          </a:p>
          <a:p>
            <a:pPr marL="457200" lvl="0" indent="-342900" algn="l" rtl="0">
              <a:spcBef>
                <a:spcPts val="0"/>
              </a:spcBef>
              <a:spcAft>
                <a:spcPts val="0"/>
              </a:spcAft>
              <a:buSzPts val="1800"/>
              <a:buChar char="●"/>
            </a:pPr>
            <a:endParaRPr/>
          </a:p>
          <a:p>
            <a:pPr marL="457200" lvl="0" indent="-342900" algn="l" rtl="0">
              <a:spcBef>
                <a:spcPts val="0"/>
              </a:spcBef>
              <a:spcAft>
                <a:spcPts val="0"/>
              </a:spcAft>
              <a:buSzPts val="1800"/>
              <a:buChar cha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University Setting:Field/table details</a:t>
            </a:r>
            <a:endParaRPr/>
          </a:p>
        </p:txBody>
      </p:sp>
      <p:graphicFrame>
        <p:nvGraphicFramePr>
          <p:cNvPr id="84" name="Google Shape;84;p17"/>
          <p:cNvGraphicFramePr/>
          <p:nvPr>
            <p:extLst>
              <p:ext uri="{D42A27DB-BD31-4B8C-83A1-F6EECF244321}">
                <p14:modId xmlns:p14="http://schemas.microsoft.com/office/powerpoint/2010/main" val="3375901545"/>
              </p:ext>
            </p:extLst>
          </p:nvPr>
        </p:nvGraphicFramePr>
        <p:xfrm>
          <a:off x="446325" y="1139687"/>
          <a:ext cx="8059800" cy="3232488"/>
        </p:xfrm>
        <a:graphic>
          <a:graphicData uri="http://schemas.openxmlformats.org/drawingml/2006/table">
            <a:tbl>
              <a:tblPr>
                <a:noFill/>
                <a:tableStyleId>{706679FA-5794-442C-9555-1D8E03E9F9A9}</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61784">
                <a:tc>
                  <a:txBody>
                    <a:bodyPr/>
                    <a:lstStyle/>
                    <a:p>
                      <a:pPr marL="0" lvl="0" indent="0" algn="l" rtl="0">
                        <a:spcBef>
                          <a:spcPts val="0"/>
                        </a:spcBef>
                        <a:spcAft>
                          <a:spcPts val="0"/>
                        </a:spcAft>
                        <a:buNone/>
                      </a:pPr>
                      <a:r>
                        <a:rPr lang="en" sz="1100" b="1"/>
                        <a:t>Field Name </a:t>
                      </a:r>
                      <a:endParaRPr sz="1100" b="1"/>
                    </a:p>
                  </a:txBody>
                  <a:tcPr marL="63500" marR="63500" marT="63500" marB="63500"/>
                </a:tc>
                <a:tc>
                  <a:txBody>
                    <a:bodyPr/>
                    <a:lstStyle/>
                    <a:p>
                      <a:pPr marL="0" lvl="0" indent="0" algn="l" rtl="0">
                        <a:spcBef>
                          <a:spcPts val="0"/>
                        </a:spcBef>
                        <a:spcAft>
                          <a:spcPts val="0"/>
                        </a:spcAft>
                        <a:buNone/>
                      </a:pPr>
                      <a:r>
                        <a:rPr lang="en" sz="1100" b="1" dirty="0"/>
                        <a:t>Data type</a:t>
                      </a:r>
                      <a:endParaRPr sz="1100" b="1" dirty="0"/>
                    </a:p>
                  </a:txBody>
                  <a:tcPr marL="63500" marR="63500" marT="63500" marB="63500"/>
                </a:tc>
                <a:extLst>
                  <a:ext uri="{0D108BD9-81ED-4DB2-BD59-A6C34878D82A}">
                    <a16:rowId xmlns:a16="http://schemas.microsoft.com/office/drawing/2014/main" val="10000"/>
                  </a:ext>
                </a:extLst>
              </a:tr>
              <a:tr h="461784">
                <a:tc>
                  <a:txBody>
                    <a:bodyPr/>
                    <a:lstStyle/>
                    <a:p>
                      <a:pPr marL="0" lvl="0" indent="0" algn="l" rtl="0">
                        <a:spcBef>
                          <a:spcPts val="0"/>
                        </a:spcBef>
                        <a:spcAft>
                          <a:spcPts val="0"/>
                        </a:spcAft>
                        <a:buNone/>
                      </a:pPr>
                      <a:r>
                        <a:rPr lang="en" sz="1100" dirty="0"/>
                        <a:t>id</a:t>
                      </a:r>
                      <a:endParaRPr sz="1100" dirty="0"/>
                    </a:p>
                  </a:txBody>
                  <a:tcPr marL="63500" marR="63500" marT="63500" marB="63500"/>
                </a:tc>
                <a:tc>
                  <a:txBody>
                    <a:bodyPr/>
                    <a:lstStyle/>
                    <a:p>
                      <a:pPr marL="0" lvl="0" indent="0" algn="l" rtl="0">
                        <a:spcBef>
                          <a:spcPts val="0"/>
                        </a:spcBef>
                        <a:spcAft>
                          <a:spcPts val="0"/>
                        </a:spcAft>
                        <a:buNone/>
                      </a:pPr>
                      <a:r>
                        <a:rPr lang="en" sz="1100"/>
                        <a:t>integer</a:t>
                      </a:r>
                      <a:endParaRPr sz="1100"/>
                    </a:p>
                  </a:txBody>
                  <a:tcPr marL="63500" marR="63500" marT="63500" marB="63500"/>
                </a:tc>
                <a:extLst>
                  <a:ext uri="{0D108BD9-81ED-4DB2-BD59-A6C34878D82A}">
                    <a16:rowId xmlns:a16="http://schemas.microsoft.com/office/drawing/2014/main" val="10001"/>
                  </a:ext>
                </a:extLst>
              </a:tr>
              <a:tr h="461784">
                <a:tc>
                  <a:txBody>
                    <a:bodyPr/>
                    <a:lstStyle/>
                    <a:p>
                      <a:pPr marL="0" lvl="0" indent="0" algn="l" rtl="0">
                        <a:spcBef>
                          <a:spcPts val="0"/>
                        </a:spcBef>
                        <a:spcAft>
                          <a:spcPts val="0"/>
                        </a:spcAft>
                        <a:buNone/>
                      </a:pPr>
                      <a:r>
                        <a:rPr lang="en" sz="1100"/>
                        <a:t>univ_code</a:t>
                      </a:r>
                      <a:endParaRPr sz="110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2"/>
                  </a:ext>
                </a:extLst>
              </a:tr>
              <a:tr h="461784">
                <a:tc>
                  <a:txBody>
                    <a:bodyPr/>
                    <a:lstStyle/>
                    <a:p>
                      <a:pPr marL="0" lvl="0" indent="0" algn="l" rtl="0">
                        <a:spcBef>
                          <a:spcPts val="0"/>
                        </a:spcBef>
                        <a:spcAft>
                          <a:spcPts val="0"/>
                        </a:spcAft>
                        <a:buNone/>
                      </a:pPr>
                      <a:r>
                        <a:rPr lang="en" sz="1100"/>
                        <a:t>univ_name</a:t>
                      </a:r>
                      <a:endParaRPr sz="110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3"/>
                  </a:ext>
                </a:extLst>
              </a:tr>
              <a:tr h="461784">
                <a:tc>
                  <a:txBody>
                    <a:bodyPr/>
                    <a:lstStyle/>
                    <a:p>
                      <a:pPr marL="0" lvl="0" indent="0" algn="l" rtl="0">
                        <a:spcBef>
                          <a:spcPts val="0"/>
                        </a:spcBef>
                        <a:spcAft>
                          <a:spcPts val="0"/>
                        </a:spcAft>
                        <a:buNone/>
                      </a:pPr>
                      <a:r>
                        <a:rPr lang="en" sz="1100"/>
                        <a:t>univ_address</a:t>
                      </a:r>
                      <a:endParaRPr sz="110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4"/>
                  </a:ext>
                </a:extLst>
              </a:tr>
              <a:tr h="461784">
                <a:tc>
                  <a:txBody>
                    <a:bodyPr/>
                    <a:lstStyle/>
                    <a:p>
                      <a:pPr marL="0" lvl="0" indent="0" algn="l" rtl="0">
                        <a:spcBef>
                          <a:spcPts val="0"/>
                        </a:spcBef>
                        <a:spcAft>
                          <a:spcPts val="0"/>
                        </a:spcAft>
                        <a:buNone/>
                      </a:pPr>
                      <a:r>
                        <a:rPr lang="en" sz="1100"/>
                        <a:t>univ_email</a:t>
                      </a:r>
                      <a:endParaRPr sz="110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5"/>
                  </a:ext>
                </a:extLst>
              </a:tr>
              <a:tr h="461784">
                <a:tc>
                  <a:txBody>
                    <a:bodyPr/>
                    <a:lstStyle/>
                    <a:p>
                      <a:pPr marL="0" lvl="0" indent="0" algn="l" rtl="0">
                        <a:spcBef>
                          <a:spcPts val="0"/>
                        </a:spcBef>
                        <a:spcAft>
                          <a:spcPts val="0"/>
                        </a:spcAft>
                        <a:buNone/>
                      </a:pPr>
                      <a:r>
                        <a:rPr lang="en" sz="1100"/>
                        <a:t>univ_website</a:t>
                      </a:r>
                      <a:endParaRPr sz="1100"/>
                    </a:p>
                  </a:txBody>
                  <a:tcPr marL="63500" marR="63500" marT="63500" marB="63500"/>
                </a:tc>
                <a:tc>
                  <a:txBody>
                    <a:bodyPr/>
                    <a:lstStyle/>
                    <a:p>
                      <a:pPr marL="0" lvl="0" indent="0" algn="l" rtl="0">
                        <a:spcBef>
                          <a:spcPts val="0"/>
                        </a:spcBef>
                        <a:spcAft>
                          <a:spcPts val="0"/>
                        </a:spcAft>
                        <a:buNone/>
                      </a:pPr>
                      <a:r>
                        <a:rPr lang="en" sz="1100" dirty="0"/>
                        <a:t>String</a:t>
                      </a:r>
                      <a:endParaRPr sz="1100" dirty="0"/>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University Setting:Programming Details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buClr>
                <a:schemeClr val="dk1"/>
              </a:buClr>
            </a:pPr>
            <a:r>
              <a:rPr lang="en" b="1" dirty="0">
                <a:solidFill>
                  <a:schemeClr val="dk1"/>
                </a:solidFill>
              </a:rPr>
              <a:t>File name:</a:t>
            </a:r>
            <a:r>
              <a:rPr lang="en-US" b="0" dirty="0">
                <a:solidFill>
                  <a:srgbClr val="DCDCAA"/>
                </a:solidFill>
                <a:effectLst/>
                <a:latin typeface="Consolas" panose="020B0609020204030204" pitchFamily="49" charset="0"/>
              </a:rPr>
              <a:t> </a:t>
            </a:r>
            <a:r>
              <a:rPr lang="en-US" b="0" dirty="0">
                <a:solidFill>
                  <a:schemeClr val="tx1"/>
                </a:solidFill>
                <a:effectLst/>
                <a:latin typeface="Consolas" panose="020B0609020204030204" pitchFamily="49" charset="0"/>
              </a:rPr>
              <a:t>university_data.txt</a:t>
            </a:r>
            <a:endParaRPr dirty="0">
              <a:solidFill>
                <a:schemeClr val="tx1"/>
              </a:solidFill>
            </a:endParaRPr>
          </a:p>
          <a:p>
            <a:pPr marL="457200" lvl="0" indent="-342900" algn="l" rtl="0">
              <a:spcBef>
                <a:spcPts val="0"/>
              </a:spcBef>
              <a:spcAft>
                <a:spcPts val="0"/>
              </a:spcAft>
              <a:buClr>
                <a:schemeClr val="dk1"/>
              </a:buClr>
              <a:buSzPts val="1800"/>
              <a:buChar char="●"/>
            </a:pPr>
            <a:r>
              <a:rPr lang="en" b="1" dirty="0">
                <a:solidFill>
                  <a:schemeClr val="dk1"/>
                </a:solidFill>
              </a:rPr>
              <a:t>Function/method name</a:t>
            </a:r>
            <a:endParaRPr b="1" dirty="0">
              <a:solidFill>
                <a:schemeClr val="dk1"/>
              </a:solidFill>
            </a:endParaRPr>
          </a:p>
          <a:p>
            <a:pPr lvl="1" indent="-342900">
              <a:buClr>
                <a:schemeClr val="dk1"/>
              </a:buClr>
              <a:buSzPts val="1800"/>
            </a:pPr>
            <a:r>
              <a:rPr lang="en-US" sz="1800" b="1" dirty="0" err="1">
                <a:solidFill>
                  <a:schemeClr val="dk1"/>
                </a:solidFill>
              </a:rPr>
              <a:t>Create:</a:t>
            </a:r>
            <a:r>
              <a:rPr lang="en-US" sz="1800" b="0" dirty="0" err="1">
                <a:solidFill>
                  <a:schemeClr val="tx1"/>
                </a:solidFill>
                <a:effectLst/>
                <a:latin typeface="Consolas" panose="020B0609020204030204" pitchFamily="49" charset="0"/>
              </a:rPr>
              <a:t>V_Dart_university_create</a:t>
            </a:r>
            <a:r>
              <a:rPr lang="en-US" sz="1800" b="0" dirty="0">
                <a:solidFill>
                  <a:schemeClr val="tx1"/>
                </a:solidFill>
                <a:effectLst/>
                <a:latin typeface="Consolas" panose="020B0609020204030204" pitchFamily="49" charset="0"/>
              </a:rPr>
              <a:t>()</a:t>
            </a:r>
            <a:endParaRPr lang="en-US" sz="1800" dirty="0">
              <a:solidFill>
                <a:schemeClr val="tx1"/>
              </a:solidFill>
              <a:highlight>
                <a:srgbClr val="FFFF00"/>
              </a:highlight>
            </a:endParaRPr>
          </a:p>
          <a:p>
            <a:pPr marL="914400" lvl="1" indent="-342900" algn="l" rtl="0">
              <a:spcBef>
                <a:spcPts val="0"/>
              </a:spcBef>
              <a:spcAft>
                <a:spcPts val="0"/>
              </a:spcAft>
              <a:buClr>
                <a:schemeClr val="dk1"/>
              </a:buClr>
              <a:buSzPts val="1800"/>
              <a:buChar char="○"/>
            </a:pPr>
            <a:r>
              <a:rPr lang="en" sz="1800" b="1" dirty="0">
                <a:solidFill>
                  <a:schemeClr val="dk1"/>
                </a:solidFill>
              </a:rPr>
              <a:t>Update:</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V_Dart_university</a:t>
            </a:r>
            <a:r>
              <a:rPr lang="en-US" sz="1800" b="0" dirty="0">
                <a:solidFill>
                  <a:schemeClr val="tx1"/>
                </a:solidFill>
                <a:effectLst/>
                <a:latin typeface="Consolas" panose="020B0609020204030204" pitchFamily="49" charset="0"/>
              </a:rPr>
              <a:t>_ update()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Retrieve:</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V_Dart_university_</a:t>
            </a:r>
            <a:r>
              <a:rPr lang="en-US" sz="1800" dirty="0" err="1">
                <a:solidFill>
                  <a:schemeClr val="tx1"/>
                </a:solidFill>
                <a:latin typeface="Consolas" panose="020B0609020204030204" pitchFamily="49" charset="0"/>
              </a:rPr>
              <a:t>retrieve</a:t>
            </a:r>
            <a:r>
              <a:rPr lang="en-US" sz="1800" b="0" dirty="0">
                <a:solidFill>
                  <a:schemeClr val="tx1"/>
                </a:solidFill>
                <a:effectLst/>
                <a:latin typeface="Consolas" panose="020B0609020204030204" pitchFamily="49" charset="0"/>
              </a:rPr>
              <a:t>()</a:t>
            </a:r>
          </a:p>
          <a:p>
            <a:pPr marL="914400" lvl="1" indent="-342900" algn="l" rtl="0">
              <a:spcBef>
                <a:spcPts val="0"/>
              </a:spcBef>
              <a:spcAft>
                <a:spcPts val="0"/>
              </a:spcAft>
              <a:buClr>
                <a:schemeClr val="dk1"/>
              </a:buClr>
              <a:buSzPts val="1800"/>
              <a:buChar char="○"/>
            </a:pPr>
            <a:r>
              <a:rPr lang="en" sz="1800" b="1" dirty="0">
                <a:solidFill>
                  <a:schemeClr val="dk1"/>
                </a:solidFill>
              </a:rPr>
              <a:t>Delete:</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V_Dart_university_delete</a:t>
            </a:r>
            <a:r>
              <a:rPr lang="en-US" sz="1800" b="0" dirty="0">
                <a:solidFill>
                  <a:schemeClr val="tx1"/>
                </a:solidFill>
                <a:effectLst/>
                <a:latin typeface="Consolas" panose="020B0609020204030204" pitchFamily="49" charset="0"/>
              </a:rPr>
              <a:t>() </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Sorting:</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V_Dart_university_bubble</a:t>
            </a:r>
            <a:r>
              <a:rPr lang="en-US" sz="1800" dirty="0" err="1">
                <a:solidFill>
                  <a:schemeClr val="tx1"/>
                </a:solidFill>
                <a:latin typeface="Consolas" panose="020B0609020204030204" pitchFamily="49" charset="0"/>
              </a:rPr>
              <a:t>_</a:t>
            </a:r>
            <a:r>
              <a:rPr lang="en-US" sz="1800" b="0" dirty="0" err="1">
                <a:solidFill>
                  <a:schemeClr val="tx1"/>
                </a:solidFill>
                <a:effectLst/>
                <a:latin typeface="Consolas" panose="020B0609020204030204" pitchFamily="49" charset="0"/>
              </a:rPr>
              <a:t>sort</a:t>
            </a:r>
            <a:r>
              <a:rPr lang="en-US" sz="1800" b="0" dirty="0">
                <a:solidFill>
                  <a:schemeClr val="tx1"/>
                </a:solidFill>
                <a:effectLst/>
                <a:latin typeface="Consolas" panose="020B0609020204030204" pitchFamily="49" charset="0"/>
              </a:rPr>
              <a:t>() </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Searching:</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V_Dart_university_</a:t>
            </a:r>
            <a:r>
              <a:rPr lang="en-US" sz="1800" dirty="0" err="1">
                <a:solidFill>
                  <a:schemeClr val="tx1"/>
                </a:solidFill>
                <a:latin typeface="Consolas" panose="020B0609020204030204" pitchFamily="49" charset="0"/>
              </a:rPr>
              <a:t>binary_search</a:t>
            </a:r>
            <a:r>
              <a:rPr lang="en-US" sz="1800" b="0" dirty="0">
                <a:solidFill>
                  <a:schemeClr val="tx1"/>
                </a:solidFill>
                <a:effectLst/>
                <a:latin typeface="Consolas" panose="020B0609020204030204" pitchFamily="49" charset="0"/>
              </a:rPr>
              <a:t>() </a:t>
            </a:r>
            <a:endParaRPr sz="1800" dirty="0">
              <a:solidFill>
                <a:schemeClr val="dk1"/>
              </a:solidFill>
            </a:endParaRPr>
          </a:p>
          <a:p>
            <a:pPr lvl="1" indent="-342900">
              <a:buClr>
                <a:schemeClr val="dk1"/>
              </a:buClr>
              <a:buSzPts val="1800"/>
            </a:pPr>
            <a:r>
              <a:rPr lang="en" sz="1800" b="1" dirty="0">
                <a:solidFill>
                  <a:schemeClr val="dk1"/>
                </a:solidFill>
              </a:rPr>
              <a:t>Storing:</a:t>
            </a:r>
            <a:r>
              <a:rPr lang="en-US" sz="1800" dirty="0">
                <a:solidFill>
                  <a:schemeClr val="tx1"/>
                </a:solidFill>
                <a:latin typeface="Consolas" panose="020B0609020204030204" pitchFamily="49" charset="0"/>
              </a:rPr>
              <a:t> </a:t>
            </a:r>
            <a:r>
              <a:rPr lang="en-US" sz="1800" b="0" dirty="0" err="1">
                <a:solidFill>
                  <a:schemeClr val="tx1"/>
                </a:solidFill>
                <a:effectLst/>
                <a:latin typeface="Consolas" panose="020B0609020204030204" pitchFamily="49" charset="0"/>
              </a:rPr>
              <a:t>V_Dart_university_load_from_file</a:t>
            </a:r>
            <a:r>
              <a:rPr lang="en-US" sz="1800" b="0" dirty="0">
                <a:solidFill>
                  <a:schemeClr val="tx1"/>
                </a:solidFill>
                <a:effectLst/>
                <a:latin typeface="Consolas" panose="020B0609020204030204" pitchFamily="49" charset="0"/>
              </a:rPr>
              <a:t>()</a:t>
            </a:r>
          </a:p>
          <a:p>
            <a:pPr marL="571500" lvl="1" indent="0" algn="l" rtl="0">
              <a:spcBef>
                <a:spcPts val="0"/>
              </a:spcBef>
              <a:spcAft>
                <a:spcPts val="0"/>
              </a:spcAft>
              <a:buClr>
                <a:schemeClr val="dk1"/>
              </a:buClr>
              <a:buSzPts val="1800"/>
              <a:buNone/>
            </a:pPr>
            <a:r>
              <a:rPr lang="en-US" sz="1800" b="0" dirty="0">
                <a:solidFill>
                  <a:schemeClr val="tx1"/>
                </a:solidFill>
                <a:effectLst/>
                <a:latin typeface="Consolas" panose="020B0609020204030204" pitchFamily="49" charset="0"/>
              </a:rPr>
              <a:t> </a:t>
            </a:r>
            <a:endParaRPr sz="18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University Setting:Programming Details</a:t>
            </a:r>
            <a:endParaRPr/>
          </a:p>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Clr>
                <a:schemeClr val="dk1"/>
              </a:buClr>
              <a:buSzPts val="1800"/>
              <a:buChar char="○"/>
            </a:pPr>
            <a:r>
              <a:rPr lang="en" sz="1800" b="1" dirty="0">
                <a:solidFill>
                  <a:schemeClr val="dk1"/>
                </a:solidFill>
              </a:rPr>
              <a:t>Comparison(both searching and Sorting)</a:t>
            </a:r>
            <a:r>
              <a:rPr lang="en" sz="1800" dirty="0">
                <a:solidFill>
                  <a:schemeClr val="dk1"/>
                </a:solidFill>
              </a:rPr>
              <a:t>:</a:t>
            </a:r>
            <a:endParaRPr sz="1800" dirty="0">
              <a:solidFill>
                <a:schemeClr val="dk1"/>
              </a:solidFill>
            </a:endParaRPr>
          </a:p>
          <a:p>
            <a:pPr lvl="2" indent="-342900">
              <a:buClr>
                <a:schemeClr val="dk1"/>
              </a:buClr>
              <a:buSzPts val="1800"/>
            </a:pPr>
            <a:r>
              <a:rPr lang="en" sz="1800" dirty="0">
                <a:solidFill>
                  <a:schemeClr val="dk1"/>
                </a:solidFill>
              </a:rPr>
              <a:t>For Searching-</a:t>
            </a:r>
            <a:r>
              <a:rPr lang="en-US" sz="2400" b="0" dirty="0">
                <a:solidFill>
                  <a:srgbClr val="569CD6"/>
                </a:solidFill>
                <a:effectLst/>
                <a:latin typeface="Consolas" panose="020B0609020204030204" pitchFamily="49" charset="0"/>
              </a:rPr>
              <a:t> </a:t>
            </a:r>
            <a:r>
              <a:rPr lang="en-US" sz="1800" b="0" dirty="0">
                <a:solidFill>
                  <a:schemeClr val="tx1"/>
                </a:solidFill>
                <a:effectLst/>
                <a:latin typeface="Consolas" panose="020B0609020204030204" pitchFamily="49" charset="0"/>
              </a:rPr>
              <a:t>void  </a:t>
            </a:r>
            <a:r>
              <a:rPr lang="en-US" sz="1600" b="0" dirty="0" err="1">
                <a:solidFill>
                  <a:schemeClr val="tx1"/>
                </a:solidFill>
                <a:effectLst/>
                <a:latin typeface="Consolas" panose="020B0609020204030204" pitchFamily="49" charset="0"/>
              </a:rPr>
              <a:t>V_Dart_university_binary_search</a:t>
            </a:r>
            <a:r>
              <a:rPr lang="en-US" sz="1600" b="0" dirty="0">
                <a:solidFill>
                  <a:schemeClr val="tx1"/>
                </a:solidFill>
                <a:effectLst/>
                <a:latin typeface="Consolas" panose="020B0609020204030204" pitchFamily="49" charset="0"/>
              </a:rPr>
              <a:t>(int id)</a:t>
            </a:r>
            <a:endParaRPr sz="16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Sorting-your </a:t>
            </a:r>
            <a:r>
              <a:rPr lang="en-US" sz="1800" b="0" dirty="0">
                <a:solidFill>
                  <a:schemeClr val="tx1"/>
                </a:solidFill>
                <a:effectLst/>
                <a:latin typeface="Consolas" panose="020B0609020204030204" pitchFamily="49" charset="0"/>
              </a:rPr>
              <a:t>void  </a:t>
            </a:r>
            <a:r>
              <a:rPr lang="en-US" sz="1600" b="0" dirty="0" err="1">
                <a:solidFill>
                  <a:schemeClr val="tx1"/>
                </a:solidFill>
                <a:effectLst/>
                <a:latin typeface="Consolas" panose="020B0609020204030204" pitchFamily="49" charset="0"/>
              </a:rPr>
              <a:t>V_Dart_university_quick_sort</a:t>
            </a:r>
            <a:r>
              <a:rPr lang="en-US" sz="1600" b="0" dirty="0">
                <a:solidFill>
                  <a:schemeClr val="tx1"/>
                </a:solidFill>
                <a:effectLst/>
                <a:latin typeface="Consolas" panose="020B0609020204030204" pitchFamily="49" charset="0"/>
              </a:rPr>
              <a:t>(int low, int high) </a:t>
            </a:r>
          </a:p>
          <a:p>
            <a:pPr marL="1371600" lvl="2" indent="-342900" algn="l" rtl="0">
              <a:spcBef>
                <a:spcPts val="0"/>
              </a:spcBef>
              <a:spcAft>
                <a:spcPts val="0"/>
              </a:spcAft>
              <a:buClr>
                <a:schemeClr val="dk1"/>
              </a:buClr>
              <a:buSzPts val="1800"/>
              <a:buChar char="■"/>
            </a:pPr>
            <a:r>
              <a:rPr lang="en" sz="1800" b="1" dirty="0">
                <a:solidFill>
                  <a:schemeClr val="dk1"/>
                </a:solidFill>
              </a:rPr>
              <a:t>Time Complexity(both searching and Sorting):</a:t>
            </a:r>
            <a:endParaRPr sz="1800" b="1" dirty="0">
              <a:solidFill>
                <a:schemeClr val="dk1"/>
              </a:solidFill>
            </a:endParaRPr>
          </a:p>
          <a:p>
            <a:pPr lvl="2" indent="-342900">
              <a:buClr>
                <a:schemeClr val="dk1"/>
              </a:buClr>
              <a:buSzPts val="1800"/>
            </a:pPr>
            <a:r>
              <a:rPr lang="en" sz="1800" dirty="0">
                <a:solidFill>
                  <a:schemeClr val="dk1"/>
                </a:solidFill>
              </a:rPr>
              <a:t>For Searching-</a:t>
            </a:r>
            <a:r>
              <a:rPr lang="en-US" sz="2400" b="0" dirty="0">
                <a:solidFill>
                  <a:srgbClr val="CCCCCC"/>
                </a:solidFill>
                <a:effectLst/>
                <a:latin typeface="Consolas" panose="020B0609020204030204" pitchFamily="49" charset="0"/>
              </a:rPr>
              <a:t>  </a:t>
            </a:r>
            <a:r>
              <a:rPr lang="en-US" sz="1600" b="0" dirty="0" err="1">
                <a:solidFill>
                  <a:schemeClr val="tx1"/>
                </a:solidFill>
                <a:effectLst/>
                <a:latin typeface="Consolas" panose="020B0609020204030204" pitchFamily="49" charset="0"/>
              </a:rPr>
              <a:t>V_Dart_university_display_time_complexities</a:t>
            </a:r>
            <a:r>
              <a:rPr lang="en-US" sz="1600" b="0" dirty="0">
                <a:solidFill>
                  <a:schemeClr val="tx1"/>
                </a:solidFill>
                <a:effectLst/>
                <a:latin typeface="Consolas" panose="020B0609020204030204" pitchFamily="49" charset="0"/>
              </a:rPr>
              <a:t>()</a:t>
            </a:r>
            <a:endParaRPr sz="1800" dirty="0">
              <a:solidFill>
                <a:schemeClr val="dk1"/>
              </a:solidFill>
            </a:endParaRPr>
          </a:p>
          <a:p>
            <a:pPr lvl="2" indent="-342900">
              <a:buClr>
                <a:schemeClr val="dk1"/>
              </a:buClr>
              <a:buSzPts val="1800"/>
            </a:pPr>
            <a:r>
              <a:rPr lang="en" sz="1800" dirty="0">
                <a:solidFill>
                  <a:schemeClr val="dk1"/>
                </a:solidFill>
              </a:rPr>
              <a:t>For Sorting-</a:t>
            </a:r>
            <a:r>
              <a:rPr lang="en-US" sz="1600" b="0" dirty="0" err="1">
                <a:solidFill>
                  <a:schemeClr val="tx1"/>
                </a:solidFill>
                <a:effectLst/>
                <a:latin typeface="Consolas" panose="020B0609020204030204" pitchFamily="49" charset="0"/>
              </a:rPr>
              <a:t>V_Dart_university_display_time_complexities</a:t>
            </a:r>
            <a:r>
              <a:rPr lang="en-US" sz="1600" b="0" dirty="0">
                <a:solidFill>
                  <a:schemeClr val="tx1"/>
                </a:solidFill>
                <a:effectLst/>
                <a:latin typeface="Consolas" panose="020B0609020204030204" pitchFamily="49" charset="0"/>
              </a:rPr>
              <a:t>()</a:t>
            </a:r>
          </a:p>
          <a:p>
            <a:pPr marL="1028700" lvl="2" indent="0" algn="l" rtl="0">
              <a:spcBef>
                <a:spcPts val="0"/>
              </a:spcBef>
              <a:spcAft>
                <a:spcPts val="0"/>
              </a:spcAft>
              <a:buClr>
                <a:schemeClr val="dk1"/>
              </a:buClr>
              <a:buSzPts val="1800"/>
              <a:buNone/>
            </a:pPr>
            <a:endParaRPr sz="1800"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
            <a:ext cx="8520600" cy="74212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University : Sorting Algorithm used and it’s Comparison </a:t>
            </a:r>
            <a:endParaRPr sz="2000" dirty="0"/>
          </a:p>
        </p:txBody>
      </p:sp>
      <p:sp>
        <p:nvSpPr>
          <p:cNvPr id="3" name="TextBox 2">
            <a:extLst>
              <a:ext uri="{FF2B5EF4-FFF2-40B4-BE49-F238E27FC236}">
                <a16:creationId xmlns:a16="http://schemas.microsoft.com/office/drawing/2014/main" id="{54E4A8A9-F945-4411-8179-F47D290DDA4B}"/>
              </a:ext>
            </a:extLst>
          </p:cNvPr>
          <p:cNvSpPr txBox="1"/>
          <p:nvPr/>
        </p:nvSpPr>
        <p:spPr>
          <a:xfrm>
            <a:off x="106017" y="589722"/>
            <a:ext cx="4678018" cy="3600986"/>
          </a:xfrm>
          <a:prstGeom prst="rect">
            <a:avLst/>
          </a:prstGeom>
          <a:noFill/>
        </p:spPr>
        <p:txBody>
          <a:bodyPr wrap="square" rtlCol="0">
            <a:spAutoFit/>
          </a:bodyPr>
          <a:lstStyle/>
          <a:p>
            <a:pPr marL="114300" lvl="0" algn="l" rtl="0">
              <a:spcBef>
                <a:spcPts val="0"/>
              </a:spcBef>
              <a:spcAft>
                <a:spcPts val="0"/>
              </a:spcAft>
              <a:buSzPts val="1800"/>
            </a:pPr>
            <a:r>
              <a:rPr lang="en-US" sz="1200" dirty="0"/>
              <a:t>Sorting Algorithm Name: bubble sort.</a:t>
            </a:r>
          </a:p>
          <a:p>
            <a:pPr marL="114300" lvl="0" algn="l" rtl="0">
              <a:spcBef>
                <a:spcPts val="0"/>
              </a:spcBef>
              <a:spcAft>
                <a:spcPts val="0"/>
              </a:spcAft>
              <a:buSzPts val="1800"/>
            </a:pPr>
            <a:r>
              <a:rPr lang="en-US" sz="1200" dirty="0"/>
              <a:t>Algorithm:</a:t>
            </a:r>
          </a:p>
          <a:p>
            <a:endParaRPr lang="en-US" sz="1200" dirty="0"/>
          </a:p>
          <a:p>
            <a:r>
              <a:rPr lang="en-US" sz="1200" dirty="0"/>
              <a:t>1.Start function </a:t>
            </a:r>
            <a:r>
              <a:rPr lang="en-US" sz="1200" dirty="0" err="1"/>
              <a:t>V_Dart_university_bubble_sort</a:t>
            </a:r>
            <a:r>
              <a:rPr lang="en-US" sz="1200" dirty="0"/>
              <a:t>().</a:t>
            </a:r>
          </a:p>
          <a:p>
            <a:endParaRPr lang="en-US" sz="1200" dirty="0"/>
          </a:p>
          <a:p>
            <a:r>
              <a:rPr lang="en-US" sz="1200" dirty="0"/>
              <a:t>2.Initialize two loop variables, </a:t>
            </a:r>
            <a:r>
              <a:rPr lang="en-US" sz="1200" dirty="0" err="1"/>
              <a:t>i</a:t>
            </a:r>
            <a:r>
              <a:rPr lang="en-US" sz="1200" dirty="0"/>
              <a:t> and j.</a:t>
            </a:r>
          </a:p>
          <a:p>
            <a:endParaRPr lang="en-US" sz="1200" dirty="0"/>
          </a:p>
          <a:p>
            <a:r>
              <a:rPr lang="en-US" sz="1200" dirty="0"/>
              <a:t>3.Declare a temporary variable temp of type </a:t>
            </a:r>
            <a:r>
              <a:rPr lang="en-US" sz="1200" dirty="0" err="1"/>
              <a:t>uni</a:t>
            </a:r>
            <a:r>
              <a:rPr lang="en-US" sz="1200" dirty="0"/>
              <a:t> to hold university data during swaps.</a:t>
            </a:r>
          </a:p>
          <a:p>
            <a:endParaRPr lang="en-US" sz="1200" dirty="0"/>
          </a:p>
          <a:p>
            <a:r>
              <a:rPr lang="en-US" sz="1200" dirty="0"/>
              <a:t>4.For each </a:t>
            </a:r>
            <a:r>
              <a:rPr lang="en-US" sz="1200" dirty="0" err="1"/>
              <a:t>i</a:t>
            </a:r>
            <a:r>
              <a:rPr lang="en-US" sz="1200" dirty="0"/>
              <a:t> from 0 to </a:t>
            </a:r>
            <a:r>
              <a:rPr lang="en-US" sz="1200" dirty="0" err="1"/>
              <a:t>university_count</a:t>
            </a:r>
            <a:r>
              <a:rPr lang="en-US" sz="1200" dirty="0"/>
              <a:t> - 2:</a:t>
            </a:r>
          </a:p>
          <a:p>
            <a:r>
              <a:rPr lang="en-US" sz="1200" dirty="0"/>
              <a:t>   4.1 For each j from 0 to </a:t>
            </a:r>
            <a:r>
              <a:rPr lang="en-US" sz="1200" dirty="0" err="1"/>
              <a:t>university_count</a:t>
            </a:r>
            <a:r>
              <a:rPr lang="en-US" sz="1200" dirty="0"/>
              <a:t> - 2 - i:</a:t>
            </a:r>
          </a:p>
          <a:p>
            <a:r>
              <a:rPr lang="en-US" sz="1200" dirty="0"/>
              <a:t>   4.1.1 If university[j].</a:t>
            </a:r>
            <a:r>
              <a:rPr lang="en-US" sz="1200" dirty="0" err="1"/>
              <a:t>univ_Id</a:t>
            </a:r>
            <a:r>
              <a:rPr lang="en-US" sz="1200" dirty="0"/>
              <a:t> is greater than university[j +  1].</a:t>
            </a:r>
            <a:r>
              <a:rPr lang="en-US" sz="1200" dirty="0" err="1"/>
              <a:t>univ_Id</a:t>
            </a:r>
            <a:r>
              <a:rPr lang="en-US" sz="1200" dirty="0"/>
              <a:t>:</a:t>
            </a:r>
          </a:p>
          <a:p>
            <a:r>
              <a:rPr lang="en-US" sz="1200" dirty="0"/>
              <a:t>   4.1.1.1 Assign university[j] to temp.</a:t>
            </a:r>
          </a:p>
          <a:p>
            <a:r>
              <a:rPr lang="en-US" sz="1200" dirty="0"/>
              <a:t>   4.1.1.2 Set university[j] to university[j + 1].</a:t>
            </a:r>
          </a:p>
          <a:p>
            <a:r>
              <a:rPr lang="en-US" sz="1200" dirty="0"/>
              <a:t>   4.1.1.3 Set university[j + 1] to temp.</a:t>
            </a:r>
          </a:p>
          <a:p>
            <a:endParaRPr lang="en-US" sz="1200" dirty="0"/>
          </a:p>
          <a:p>
            <a:r>
              <a:rPr lang="en-US" sz="1200" dirty="0"/>
              <a:t>5.End function </a:t>
            </a:r>
            <a:r>
              <a:rPr lang="en-US" sz="1200" dirty="0" err="1"/>
              <a:t>V_Dart_university_bubble_sort</a:t>
            </a:r>
            <a:r>
              <a:rPr lang="en-US" sz="1200" dirty="0"/>
              <a:t>().</a:t>
            </a:r>
          </a:p>
        </p:txBody>
      </p:sp>
      <p:sp>
        <p:nvSpPr>
          <p:cNvPr id="4" name="TextBox 3">
            <a:extLst>
              <a:ext uri="{FF2B5EF4-FFF2-40B4-BE49-F238E27FC236}">
                <a16:creationId xmlns:a16="http://schemas.microsoft.com/office/drawing/2014/main" id="{234F6A50-DA3B-466B-2E13-252CCE246B70}"/>
              </a:ext>
            </a:extLst>
          </p:cNvPr>
          <p:cNvSpPr txBox="1"/>
          <p:nvPr/>
        </p:nvSpPr>
        <p:spPr>
          <a:xfrm>
            <a:off x="4572000" y="589722"/>
            <a:ext cx="4465983" cy="4339650"/>
          </a:xfrm>
          <a:prstGeom prst="rect">
            <a:avLst/>
          </a:prstGeom>
          <a:noFill/>
        </p:spPr>
        <p:txBody>
          <a:bodyPr wrap="square" rtlCol="0">
            <a:spAutoFit/>
          </a:bodyPr>
          <a:lstStyle/>
          <a:p>
            <a:pPr marL="114300" lvl="0" algn="l" rtl="0">
              <a:spcBef>
                <a:spcPts val="0"/>
              </a:spcBef>
              <a:spcAft>
                <a:spcPts val="0"/>
              </a:spcAft>
              <a:buSzPts val="1800"/>
            </a:pPr>
            <a:r>
              <a:rPr lang="en-US" sz="1200" dirty="0"/>
              <a:t>Sorting Algorithm Name: Quick sort.</a:t>
            </a:r>
          </a:p>
          <a:p>
            <a:pPr marL="114300" lvl="0" algn="l" rtl="0">
              <a:spcBef>
                <a:spcPts val="0"/>
              </a:spcBef>
              <a:spcAft>
                <a:spcPts val="0"/>
              </a:spcAft>
              <a:buSzPts val="1800"/>
            </a:pPr>
            <a:r>
              <a:rPr lang="en-US" sz="1200" dirty="0"/>
              <a:t>Algorithm:</a:t>
            </a:r>
          </a:p>
          <a:p>
            <a:pPr marL="114300" lvl="0" algn="l" rtl="0">
              <a:spcBef>
                <a:spcPts val="0"/>
              </a:spcBef>
              <a:spcAft>
                <a:spcPts val="0"/>
              </a:spcAft>
              <a:buSzPts val="1800"/>
            </a:pPr>
            <a:endParaRPr lang="en-US" sz="1200" dirty="0"/>
          </a:p>
          <a:p>
            <a:r>
              <a:rPr lang="en-US" sz="1200" dirty="0"/>
              <a:t>1.Start function </a:t>
            </a:r>
            <a:r>
              <a:rPr lang="en-US" sz="1200" dirty="0" err="1"/>
              <a:t>V_Dart_university_quick_sort</a:t>
            </a:r>
            <a:r>
              <a:rPr lang="en-US" sz="1200" dirty="0"/>
              <a:t>(low, high).</a:t>
            </a:r>
          </a:p>
          <a:p>
            <a:r>
              <a:rPr lang="en-US" sz="1200" dirty="0"/>
              <a:t>2.Check if low is less than high:</a:t>
            </a:r>
          </a:p>
          <a:p>
            <a:r>
              <a:rPr lang="en-US" sz="1200" dirty="0"/>
              <a:t>  2.1 If true:</a:t>
            </a:r>
          </a:p>
          <a:p>
            <a:r>
              <a:rPr lang="en-US" sz="1200" dirty="0"/>
              <a:t>  2.1.1 Set pivot to university[high].</a:t>
            </a:r>
            <a:r>
              <a:rPr lang="en-US" sz="1200" dirty="0" err="1"/>
              <a:t>univ_Id</a:t>
            </a:r>
            <a:r>
              <a:rPr lang="en-US" sz="1200" dirty="0"/>
              <a:t>.</a:t>
            </a:r>
          </a:p>
          <a:p>
            <a:r>
              <a:rPr lang="en-US" sz="1200" dirty="0"/>
              <a:t>  2.1.2 Initialize </a:t>
            </a:r>
            <a:r>
              <a:rPr lang="en-US" sz="1200" dirty="0" err="1"/>
              <a:t>i</a:t>
            </a:r>
            <a:r>
              <a:rPr lang="en-US" sz="1200" dirty="0"/>
              <a:t> to low - 1.</a:t>
            </a:r>
          </a:p>
          <a:p>
            <a:r>
              <a:rPr lang="en-US" sz="1200" dirty="0"/>
              <a:t>  2.1.3 For each j from low to high - 1:</a:t>
            </a:r>
          </a:p>
          <a:p>
            <a:r>
              <a:rPr lang="en-US" sz="1200" dirty="0"/>
              <a:t>  2.1.3.1 If university[j].</a:t>
            </a:r>
            <a:r>
              <a:rPr lang="en-US" sz="1200" dirty="0" err="1"/>
              <a:t>univ_Id</a:t>
            </a:r>
            <a:r>
              <a:rPr lang="en-US" sz="1200" dirty="0"/>
              <a:t> is less than pivot:</a:t>
            </a:r>
          </a:p>
          <a:p>
            <a:r>
              <a:rPr lang="en-US" sz="1200" dirty="0"/>
              <a:t>  2.1.3.1.1 Increment </a:t>
            </a:r>
            <a:r>
              <a:rPr lang="en-US" sz="1200" dirty="0" err="1"/>
              <a:t>i</a:t>
            </a:r>
            <a:r>
              <a:rPr lang="en-US" sz="1200" dirty="0"/>
              <a:t> by 1.</a:t>
            </a:r>
          </a:p>
          <a:p>
            <a:r>
              <a:rPr lang="en-US" sz="1200" dirty="0"/>
              <a:t>  2.1.3.1.2 Set temp to university[</a:t>
            </a:r>
            <a:r>
              <a:rPr lang="en-US" sz="1200" dirty="0" err="1"/>
              <a:t>i</a:t>
            </a:r>
            <a:r>
              <a:rPr lang="en-US" sz="1200" dirty="0"/>
              <a:t>].</a:t>
            </a:r>
          </a:p>
          <a:p>
            <a:r>
              <a:rPr lang="en-US" sz="1200" dirty="0"/>
              <a:t>  2.1.3.1.3 Assign university[j] to university[</a:t>
            </a:r>
            <a:r>
              <a:rPr lang="en-US" sz="1200" dirty="0" err="1"/>
              <a:t>i</a:t>
            </a:r>
            <a:r>
              <a:rPr lang="en-US" sz="1200" dirty="0"/>
              <a:t>].</a:t>
            </a:r>
          </a:p>
          <a:p>
            <a:r>
              <a:rPr lang="en-US" sz="1200" dirty="0"/>
              <a:t>  2.1.3.1.4 Set temp to university[j]. </a:t>
            </a:r>
          </a:p>
          <a:p>
            <a:r>
              <a:rPr lang="en-US" sz="1200" dirty="0"/>
              <a:t>  2.1.4 Set temp to university[</a:t>
            </a:r>
            <a:r>
              <a:rPr lang="en-US" sz="1200" dirty="0" err="1"/>
              <a:t>i</a:t>
            </a:r>
            <a:r>
              <a:rPr lang="en-US" sz="1200" dirty="0"/>
              <a:t> + 1].</a:t>
            </a:r>
          </a:p>
          <a:p>
            <a:r>
              <a:rPr lang="en-US" sz="1200" dirty="0"/>
              <a:t>  2.1.5 Assign university[high] to university[</a:t>
            </a:r>
            <a:r>
              <a:rPr lang="en-US" sz="1200" dirty="0" err="1"/>
              <a:t>i</a:t>
            </a:r>
            <a:r>
              <a:rPr lang="en-US" sz="1200" dirty="0"/>
              <a:t> + 1].</a:t>
            </a:r>
          </a:p>
          <a:p>
            <a:r>
              <a:rPr lang="en-US" sz="1200" dirty="0"/>
              <a:t>  2.1.6 Set temp to university[high].</a:t>
            </a:r>
          </a:p>
          <a:p>
            <a:r>
              <a:rPr lang="en-US" sz="1200" dirty="0"/>
              <a:t>  2.1.7 Set pi (pivot index) to </a:t>
            </a:r>
            <a:r>
              <a:rPr lang="en-US" sz="1200" dirty="0" err="1"/>
              <a:t>i</a:t>
            </a:r>
            <a:r>
              <a:rPr lang="en-US" sz="1200" dirty="0"/>
              <a:t> + 1.</a:t>
            </a:r>
          </a:p>
          <a:p>
            <a:r>
              <a:rPr lang="en-US" sz="1200" dirty="0"/>
              <a:t>  2.1.8 Recursively call</a:t>
            </a:r>
          </a:p>
          <a:p>
            <a:r>
              <a:rPr lang="en-US" sz="1200" dirty="0"/>
              <a:t>      </a:t>
            </a:r>
            <a:r>
              <a:rPr lang="en-US" sz="1200" dirty="0" err="1"/>
              <a:t>V_Dart_university_quick_sort</a:t>
            </a:r>
            <a:r>
              <a:rPr lang="en-US" sz="1200" dirty="0"/>
              <a:t>(low, pi - 1).</a:t>
            </a:r>
          </a:p>
          <a:p>
            <a:r>
              <a:rPr lang="en-US" sz="1200" dirty="0"/>
              <a:t>  2.1.9 Recursively call</a:t>
            </a:r>
          </a:p>
          <a:p>
            <a:r>
              <a:rPr lang="en-US" sz="1200" dirty="0"/>
              <a:t>   </a:t>
            </a:r>
            <a:r>
              <a:rPr lang="en-US" sz="1200" dirty="0" err="1"/>
              <a:t>V_Dart_university_quick_sort</a:t>
            </a:r>
            <a:r>
              <a:rPr lang="en-US" sz="1200" dirty="0"/>
              <a:t>(pi + 1, high).</a:t>
            </a:r>
          </a:p>
          <a:p>
            <a:r>
              <a:rPr lang="en-US" sz="1200" dirty="0"/>
              <a:t>3 .End function </a:t>
            </a:r>
            <a:r>
              <a:rPr lang="en-US" sz="1200" dirty="0" err="1"/>
              <a:t>V_Dart_university_quick_sort</a:t>
            </a:r>
            <a:r>
              <a:rPr lang="en-US" sz="12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F2BF9AAA-9B8F-40F5-4108-B053F02E4AB6}"/>
            </a:ext>
          </a:extLst>
        </p:cNvPr>
        <p:cNvGrpSpPr/>
        <p:nvPr/>
      </p:nvGrpSpPr>
      <p:grpSpPr>
        <a:xfrm>
          <a:off x="0" y="0"/>
          <a:ext cx="0" cy="0"/>
          <a:chOff x="0" y="0"/>
          <a:chExt cx="0" cy="0"/>
        </a:xfrm>
      </p:grpSpPr>
      <p:sp>
        <p:nvSpPr>
          <p:cNvPr id="107" name="Google Shape;107;p21">
            <a:extLst>
              <a:ext uri="{FF2B5EF4-FFF2-40B4-BE49-F238E27FC236}">
                <a16:creationId xmlns:a16="http://schemas.microsoft.com/office/drawing/2014/main" id="{95AC9158-0EF3-ED0B-DDBD-B9F2BEEE4A24}"/>
              </a:ext>
            </a:extLst>
          </p:cNvPr>
          <p:cNvSpPr txBox="1">
            <a:spLocks noGrp="1"/>
          </p:cNvSpPr>
          <p:nvPr>
            <p:ph type="title"/>
          </p:nvPr>
        </p:nvSpPr>
        <p:spPr>
          <a:xfrm>
            <a:off x="311700" y="0"/>
            <a:ext cx="8520600" cy="80175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University : Searching Algorithm used and it’s Comparison </a:t>
            </a:r>
            <a:endParaRPr sz="2000" dirty="0"/>
          </a:p>
        </p:txBody>
      </p:sp>
      <p:sp>
        <p:nvSpPr>
          <p:cNvPr id="108" name="Google Shape;108;p21">
            <a:extLst>
              <a:ext uri="{FF2B5EF4-FFF2-40B4-BE49-F238E27FC236}">
                <a16:creationId xmlns:a16="http://schemas.microsoft.com/office/drawing/2014/main" id="{C921C54C-0F82-0561-D24D-51D75DECE6B1}"/>
              </a:ext>
            </a:extLst>
          </p:cNvPr>
          <p:cNvSpPr txBox="1">
            <a:spLocks noGrp="1"/>
          </p:cNvSpPr>
          <p:nvPr>
            <p:ph type="body" idx="1"/>
          </p:nvPr>
        </p:nvSpPr>
        <p:spPr>
          <a:xfrm flipV="1">
            <a:off x="-139147" y="4982817"/>
            <a:ext cx="5042452" cy="768626"/>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dirty="0">
              <a:solidFill>
                <a:schemeClr val="tx1"/>
              </a:solidFill>
            </a:endParaRPr>
          </a:p>
        </p:txBody>
      </p:sp>
      <p:sp>
        <p:nvSpPr>
          <p:cNvPr id="2" name="TextBox 1">
            <a:extLst>
              <a:ext uri="{FF2B5EF4-FFF2-40B4-BE49-F238E27FC236}">
                <a16:creationId xmlns:a16="http://schemas.microsoft.com/office/drawing/2014/main" id="{B9384583-2BF8-981D-5736-73CF1D65E54A}"/>
              </a:ext>
            </a:extLst>
          </p:cNvPr>
          <p:cNvSpPr txBox="1"/>
          <p:nvPr/>
        </p:nvSpPr>
        <p:spPr>
          <a:xfrm>
            <a:off x="159027" y="940904"/>
            <a:ext cx="4412974" cy="3323987"/>
          </a:xfrm>
          <a:prstGeom prst="rect">
            <a:avLst/>
          </a:prstGeom>
          <a:noFill/>
        </p:spPr>
        <p:txBody>
          <a:bodyPr wrap="square" rtlCol="0">
            <a:spAutoFit/>
          </a:bodyPr>
          <a:lstStyle/>
          <a:p>
            <a:pPr marL="114300" lvl="0" algn="l" rtl="0">
              <a:spcBef>
                <a:spcPts val="0"/>
              </a:spcBef>
              <a:spcAft>
                <a:spcPts val="0"/>
              </a:spcAft>
              <a:buSzPts val="1800"/>
            </a:pPr>
            <a:r>
              <a:rPr lang="en-US" sz="1400" dirty="0"/>
              <a:t>Searching Algorithm Name: Linear search</a:t>
            </a:r>
          </a:p>
          <a:p>
            <a:pPr marL="114300" lvl="0" algn="l" rtl="0">
              <a:spcBef>
                <a:spcPts val="0"/>
              </a:spcBef>
              <a:spcAft>
                <a:spcPts val="0"/>
              </a:spcAft>
              <a:buSzPts val="1800"/>
            </a:pPr>
            <a:r>
              <a:rPr lang="en-US" sz="1400" dirty="0"/>
              <a:t>Algorithm:</a:t>
            </a:r>
          </a:p>
          <a:p>
            <a:pPr marL="114300" lvl="0" algn="l" rtl="0">
              <a:spcBef>
                <a:spcPts val="0"/>
              </a:spcBef>
              <a:spcAft>
                <a:spcPts val="0"/>
              </a:spcAft>
              <a:buSzPts val="1800"/>
            </a:pPr>
            <a:r>
              <a:rPr lang="en-US" sz="1400" dirty="0"/>
              <a:t>1.Start function      </a:t>
            </a:r>
            <a:r>
              <a:rPr lang="en-US" sz="1400" dirty="0" err="1"/>
              <a:t>V_Dart_university_linear_search</a:t>
            </a:r>
            <a:r>
              <a:rPr lang="en-US" sz="1400" dirty="0"/>
              <a:t>(id).</a:t>
            </a:r>
          </a:p>
          <a:p>
            <a:pPr marL="114300" lvl="0" algn="l" rtl="0">
              <a:spcBef>
                <a:spcPts val="0"/>
              </a:spcBef>
              <a:spcAft>
                <a:spcPts val="0"/>
              </a:spcAft>
              <a:buSzPts val="1800"/>
            </a:pPr>
            <a:endParaRPr lang="en-US" sz="1400" dirty="0"/>
          </a:p>
          <a:p>
            <a:pPr marL="114300" lvl="0" algn="l" rtl="0">
              <a:spcBef>
                <a:spcPts val="0"/>
              </a:spcBef>
              <a:spcAft>
                <a:spcPts val="0"/>
              </a:spcAft>
              <a:buSzPts val="1800"/>
            </a:pPr>
            <a:r>
              <a:rPr lang="en-US" sz="1400" dirty="0"/>
              <a:t>2.For each </a:t>
            </a:r>
            <a:r>
              <a:rPr lang="en-US" sz="1400" dirty="0" err="1"/>
              <a:t>i</a:t>
            </a:r>
            <a:r>
              <a:rPr lang="en-US" sz="1400" dirty="0"/>
              <a:t> from 0 to </a:t>
            </a:r>
            <a:r>
              <a:rPr lang="en-US" sz="1400" dirty="0" err="1"/>
              <a:t>university_count</a:t>
            </a:r>
            <a:r>
              <a:rPr lang="en-US" sz="1400" dirty="0"/>
              <a:t> - 1:</a:t>
            </a:r>
          </a:p>
          <a:p>
            <a:pPr marL="114300" lvl="0" algn="l" rtl="0">
              <a:spcBef>
                <a:spcPts val="0"/>
              </a:spcBef>
              <a:spcAft>
                <a:spcPts val="0"/>
              </a:spcAft>
              <a:buSzPts val="1800"/>
            </a:pPr>
            <a:r>
              <a:rPr lang="en-US" sz="1400" dirty="0"/>
              <a:t>    2.1 If university[</a:t>
            </a:r>
            <a:r>
              <a:rPr lang="en-US" sz="1400" dirty="0" err="1"/>
              <a:t>i</a:t>
            </a:r>
            <a:r>
              <a:rPr lang="en-US" sz="1400" dirty="0"/>
              <a:t>].</a:t>
            </a:r>
            <a:r>
              <a:rPr lang="en-US" sz="1400" dirty="0" err="1"/>
              <a:t>univ_Id</a:t>
            </a:r>
            <a:r>
              <a:rPr lang="en-US" sz="1400" dirty="0"/>
              <a:t> is equal to id:</a:t>
            </a:r>
          </a:p>
          <a:p>
            <a:pPr marL="114300" lvl="0" algn="l" rtl="0">
              <a:spcBef>
                <a:spcPts val="0"/>
              </a:spcBef>
              <a:spcAft>
                <a:spcPts val="0"/>
              </a:spcAft>
              <a:buSzPts val="1800"/>
            </a:pPr>
            <a:r>
              <a:rPr lang="en-US" sz="1400" dirty="0"/>
              <a:t>    2.1.1 Return </a:t>
            </a:r>
            <a:r>
              <a:rPr lang="en-US" sz="1400" dirty="0" err="1"/>
              <a:t>i</a:t>
            </a:r>
            <a:r>
              <a:rPr lang="en-US" sz="1400" dirty="0"/>
              <a:t> (the index where the university   with       the matching </a:t>
            </a:r>
            <a:r>
              <a:rPr lang="en-US" sz="1400" dirty="0" err="1"/>
              <a:t>univ_Id</a:t>
            </a:r>
            <a:r>
              <a:rPr lang="en-US" sz="1400" dirty="0"/>
              <a:t> is found).	</a:t>
            </a:r>
          </a:p>
          <a:p>
            <a:pPr marL="114300" lvl="0" algn="l" rtl="0">
              <a:spcBef>
                <a:spcPts val="0"/>
              </a:spcBef>
              <a:spcAft>
                <a:spcPts val="0"/>
              </a:spcAft>
              <a:buSzPts val="1800"/>
            </a:pPr>
            <a:endParaRPr lang="en-US" sz="1400" dirty="0"/>
          </a:p>
          <a:p>
            <a:pPr marL="114300" lvl="0" algn="l" rtl="0">
              <a:spcBef>
                <a:spcPts val="0"/>
              </a:spcBef>
              <a:spcAft>
                <a:spcPts val="0"/>
              </a:spcAft>
              <a:buSzPts val="1800"/>
            </a:pPr>
            <a:r>
              <a:rPr lang="en-US" dirty="0"/>
              <a:t>3.If the loop ends without finding a match,</a:t>
            </a:r>
          </a:p>
          <a:p>
            <a:pPr marL="114300" lvl="0" algn="l" rtl="0">
              <a:spcBef>
                <a:spcPts val="0"/>
              </a:spcBef>
              <a:spcAft>
                <a:spcPts val="0"/>
              </a:spcAft>
              <a:buSzPts val="1800"/>
            </a:pPr>
            <a:r>
              <a:rPr lang="en-US" dirty="0"/>
              <a:t> return -1 (indicating the university was not  found).</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4.End function </a:t>
            </a:r>
            <a:r>
              <a:rPr lang="en-US" dirty="0" err="1"/>
              <a:t>V_Dart_university_linear_search</a:t>
            </a:r>
            <a:r>
              <a:rPr lang="en-US" dirty="0"/>
              <a:t>()</a:t>
            </a:r>
          </a:p>
          <a:p>
            <a:endParaRPr lang="en-US" dirty="0"/>
          </a:p>
        </p:txBody>
      </p:sp>
      <p:sp>
        <p:nvSpPr>
          <p:cNvPr id="3" name="TextBox 2">
            <a:extLst>
              <a:ext uri="{FF2B5EF4-FFF2-40B4-BE49-F238E27FC236}">
                <a16:creationId xmlns:a16="http://schemas.microsoft.com/office/drawing/2014/main" id="{70EF7D92-E4DF-5221-97FC-D9D6F67CF18A}"/>
              </a:ext>
            </a:extLst>
          </p:cNvPr>
          <p:cNvSpPr txBox="1"/>
          <p:nvPr/>
        </p:nvSpPr>
        <p:spPr>
          <a:xfrm>
            <a:off x="4313583" y="940904"/>
            <a:ext cx="4737652" cy="4096214"/>
          </a:xfrm>
          <a:prstGeom prst="rect">
            <a:avLst/>
          </a:prstGeom>
          <a:noFill/>
        </p:spPr>
        <p:txBody>
          <a:bodyPr wrap="square" rtlCol="0">
            <a:spAutoFit/>
          </a:bodyPr>
          <a:lstStyle/>
          <a:p>
            <a:pPr marL="114300" lvl="0" algn="l" rtl="0">
              <a:spcBef>
                <a:spcPts val="0"/>
              </a:spcBef>
              <a:spcAft>
                <a:spcPts val="0"/>
              </a:spcAft>
              <a:buSzPts val="1800"/>
            </a:pPr>
            <a:r>
              <a:rPr lang="en-US" sz="1400" dirty="0"/>
              <a:t>Searching Algorithm Name: </a:t>
            </a:r>
            <a:r>
              <a:rPr lang="en-US" dirty="0"/>
              <a:t>Binary </a:t>
            </a:r>
            <a:r>
              <a:rPr lang="en-US" sz="1400" dirty="0"/>
              <a:t>search</a:t>
            </a:r>
          </a:p>
          <a:p>
            <a:pPr marL="114300" lvl="0" algn="l" rtl="0">
              <a:spcBef>
                <a:spcPts val="0"/>
              </a:spcBef>
              <a:spcAft>
                <a:spcPts val="0"/>
              </a:spcAft>
              <a:buSzPts val="1800"/>
            </a:pPr>
            <a:r>
              <a:rPr lang="en-US" sz="1400" dirty="0"/>
              <a:t>Algorithm:</a:t>
            </a:r>
            <a:endParaRPr lang="en-US" dirty="0"/>
          </a:p>
          <a:p>
            <a:r>
              <a:rPr lang="en-US" dirty="0"/>
              <a:t>1.Start function </a:t>
            </a:r>
            <a:r>
              <a:rPr lang="en-US" dirty="0" err="1"/>
              <a:t>V_Dart_university_binary_search</a:t>
            </a:r>
            <a:r>
              <a:rPr lang="en-US" dirty="0"/>
              <a:t>(id).</a:t>
            </a:r>
          </a:p>
          <a:p>
            <a:r>
              <a:rPr lang="en-US" dirty="0"/>
              <a:t>2.Initialize low to 0 and high to </a:t>
            </a:r>
            <a:r>
              <a:rPr lang="en-US" dirty="0" err="1"/>
              <a:t>university_count</a:t>
            </a:r>
            <a:r>
              <a:rPr lang="en-US" dirty="0"/>
              <a:t> - 1.</a:t>
            </a:r>
          </a:p>
          <a:p>
            <a:r>
              <a:rPr lang="en-US" dirty="0"/>
              <a:t>3.Repeat the following steps while low is less than or equal to high:</a:t>
            </a:r>
          </a:p>
          <a:p>
            <a:r>
              <a:rPr lang="en-US" dirty="0"/>
              <a:t>   3.1 Calculate mid as low + (high - low) / 2.</a:t>
            </a:r>
          </a:p>
          <a:p>
            <a:r>
              <a:rPr lang="en-US" dirty="0"/>
              <a:t>   3.2 If university[mid].</a:t>
            </a:r>
            <a:r>
              <a:rPr lang="en-US" dirty="0" err="1"/>
              <a:t>univ_Id</a:t>
            </a:r>
            <a:r>
              <a:rPr lang="en-US" dirty="0"/>
              <a:t> is equal to id:</a:t>
            </a:r>
          </a:p>
          <a:p>
            <a:r>
              <a:rPr lang="en-US" dirty="0"/>
              <a:t>   3.2.1 Return mid (position of the university with matching </a:t>
            </a:r>
            <a:r>
              <a:rPr lang="en-US" dirty="0" err="1"/>
              <a:t>univ_Id</a:t>
            </a:r>
            <a:r>
              <a:rPr lang="en-US" dirty="0"/>
              <a:t>).	</a:t>
            </a:r>
          </a:p>
          <a:p>
            <a:r>
              <a:rPr lang="en-US" dirty="0"/>
              <a:t>   3.3 If university[mid].</a:t>
            </a:r>
            <a:r>
              <a:rPr lang="en-US" dirty="0" err="1"/>
              <a:t>univ_Id</a:t>
            </a:r>
            <a:r>
              <a:rPr lang="en-US" dirty="0"/>
              <a:t> is less than id:</a:t>
            </a:r>
          </a:p>
          <a:p>
            <a:r>
              <a:rPr lang="en-US" dirty="0"/>
              <a:t>   3.3.1 Set low to mid + 1.</a:t>
            </a:r>
          </a:p>
          <a:p>
            <a:r>
              <a:rPr lang="en-US" dirty="0"/>
              <a:t>   3.4 Otherwise (if university[mid].</a:t>
            </a:r>
            <a:r>
              <a:rPr lang="en-US" dirty="0" err="1"/>
              <a:t>univ_Id</a:t>
            </a:r>
            <a:r>
              <a:rPr lang="en-US" dirty="0"/>
              <a:t> is greater than  id):</a:t>
            </a:r>
          </a:p>
          <a:p>
            <a:r>
              <a:rPr lang="en-US" dirty="0"/>
              <a:t>   3.4.1 Set high to mid - 1.</a:t>
            </a:r>
          </a:p>
          <a:p>
            <a:r>
              <a:rPr lang="en-US" dirty="0"/>
              <a:t>4.If the loop ends without finding a match, return -1 (indicating the university was not found).</a:t>
            </a:r>
          </a:p>
          <a:p>
            <a:r>
              <a:rPr lang="en-US" dirty="0"/>
              <a:t>5. End function </a:t>
            </a:r>
            <a:r>
              <a:rPr lang="en-US" dirty="0" err="1"/>
              <a:t>V_Dart_university_binary_search</a:t>
            </a:r>
            <a:r>
              <a:rPr lang="en-US" dirty="0"/>
              <a:t>().</a:t>
            </a:r>
          </a:p>
        </p:txBody>
      </p:sp>
    </p:spTree>
    <p:extLst>
      <p:ext uri="{BB962C8B-B14F-4D97-AF65-F5344CB8AC3E}">
        <p14:creationId xmlns:p14="http://schemas.microsoft.com/office/powerpoint/2010/main" val="4369570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3921</Words>
  <Application>Microsoft Office PowerPoint</Application>
  <PresentationFormat>On-screen Show (16:9)</PresentationFormat>
  <Paragraphs>430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Consolas</vt:lpstr>
      <vt:lpstr>Simple Light</vt:lpstr>
      <vt:lpstr>OBE Implementation</vt:lpstr>
      <vt:lpstr>Introduction to Project</vt:lpstr>
      <vt:lpstr>Architecture Diagram[*highlight your module as shown]</vt:lpstr>
      <vt:lpstr>Module Description : University Setting</vt:lpstr>
      <vt:lpstr>University Setting:Field/table details</vt:lpstr>
      <vt:lpstr>University Setting:Programming Details</vt:lpstr>
      <vt:lpstr>University Setting:Programming Details </vt:lpstr>
      <vt:lpstr>University : Sorting Algorithm used and it’s Comparison </vt:lpstr>
      <vt:lpstr>University : Searching Algorithm used and it’s Comparison </vt:lpstr>
      <vt:lpstr>University : Time Complexity of Sorting Algorithm</vt:lpstr>
      <vt:lpstr>Sample Source Code[*Depict the routine of searching,Sorting,CRUDD and Storage options]</vt:lpstr>
      <vt:lpstr>Sample Source Code[*Depict the routine of searching,Sorting,CRUDD and Storage options]</vt:lpstr>
      <vt:lpstr>Sample Source Code[*Depict the routine of searching,Sorting,CRUDD and Storage options]</vt:lpstr>
      <vt:lpstr>Sample Source Code[*Depict the routine of searching,Sorting,CRUDD and Storage options]</vt:lpstr>
      <vt:lpstr>Sample Source Code[*Depict the routine of searching,Sorting,CRUDD and Storage options]</vt:lpstr>
      <vt:lpstr>Sample Source Code[*Depict the routine of searching,Sorting,CRUDD and Storage options]</vt:lpstr>
      <vt:lpstr>Sample Source Code[*Depict the routine of searching,Sorting,CRUDD and Storage options]</vt:lpstr>
      <vt:lpstr>Sample Source Code[*Depict the routine of searching,Sorting,CRUDD and Storage options]</vt:lpstr>
      <vt:lpstr>Sample Source Code[*Depict the routine of searching,Sorting,CRUDD and Storage options]</vt:lpstr>
      <vt:lpstr>Sample Screen Shots[*Screen shot of CRUD,Sorting,Searching,Comparison(both sorting and Searching and Storage)]</vt:lpstr>
      <vt:lpstr>Sample Screen Shots[*Screen shot of CRUD,Sorting,Searching,Comparison(both sorting and Searching and Storage)]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mayank singh</cp:lastModifiedBy>
  <cp:revision>1</cp:revision>
  <dcterms:modified xsi:type="dcterms:W3CDTF">2024-11-13T06:09:20Z</dcterms:modified>
</cp:coreProperties>
</file>