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sldIdLst>
    <p:sldId id="256" r:id="rId2"/>
    <p:sldId id="262" r:id="rId3"/>
    <p:sldId id="257" r:id="rId4"/>
    <p:sldId id="258" r:id="rId5"/>
    <p:sldId id="259" r:id="rId6"/>
    <p:sldId id="265" r:id="rId7"/>
    <p:sldId id="260" r:id="rId8"/>
    <p:sldId id="261"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5" autoAdjust="0"/>
    <p:restoredTop sz="94665"/>
  </p:normalViewPr>
  <p:slideViewPr>
    <p:cSldViewPr snapToGrid="0" snapToObjects="1">
      <p:cViewPr varScale="1">
        <p:scale>
          <a:sx n="82" d="100"/>
          <a:sy n="82" d="100"/>
        </p:scale>
        <p:origin x="9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5/1/2022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001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5/1/2022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96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5/1/2022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091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5/1/2022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2347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5/1/2022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723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5/1/2022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017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5/1/2022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491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5/1/2022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852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5/1/2022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7461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5/1/2022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28357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5/1/2022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484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5/1/2022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9315386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6" r:id="rId6"/>
    <p:sldLayoutId id="2147483821" r:id="rId7"/>
    <p:sldLayoutId id="2147483822" r:id="rId8"/>
    <p:sldLayoutId id="2147483823" r:id="rId9"/>
    <p:sldLayoutId id="2147483825" r:id="rId10"/>
    <p:sldLayoutId id="2147483824"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3" descr="A digital map">
            <a:extLst>
              <a:ext uri="{FF2B5EF4-FFF2-40B4-BE49-F238E27FC236}">
                <a16:creationId xmlns:a16="http://schemas.microsoft.com/office/drawing/2014/main" id="{AB0103C2-22F3-AFDE-787F-E0619723CF38}"/>
              </a:ext>
            </a:extLst>
          </p:cNvPr>
          <p:cNvPicPr>
            <a:picLocks noChangeAspect="1"/>
          </p:cNvPicPr>
          <p:nvPr/>
        </p:nvPicPr>
        <p:blipFill rotWithShape="1">
          <a:blip r:embed="rId2">
            <a:alphaModFix amt="70000"/>
          </a:blip>
          <a:srcRect r="-1" b="15725"/>
          <a:stretch/>
        </p:blipFill>
        <p:spPr>
          <a:xfrm>
            <a:off x="20" y="10"/>
            <a:ext cx="12188932" cy="6856614"/>
          </a:xfrm>
          <a:prstGeom prst="rect">
            <a:avLst/>
          </a:prstGeom>
        </p:spPr>
      </p:pic>
      <p:grpSp>
        <p:nvGrpSpPr>
          <p:cNvPr id="48"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49" name="Freeform: Shape 48">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54"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67" name="Freeform: Shape 66">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55" name="Freeform: Shape 54">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74"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75"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7" name="Freeform: Shape 76">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76" name="Freeform: Shape 75">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289DDEE-EBB0-F668-4643-66795B6F5886}"/>
              </a:ext>
            </a:extLst>
          </p:cNvPr>
          <p:cNvSpPr>
            <a:spLocks noGrp="1"/>
          </p:cNvSpPr>
          <p:nvPr>
            <p:ph type="ctrTitle"/>
          </p:nvPr>
        </p:nvSpPr>
        <p:spPr>
          <a:xfrm>
            <a:off x="556444" y="550230"/>
            <a:ext cx="7530685" cy="3163864"/>
          </a:xfrm>
        </p:spPr>
        <p:txBody>
          <a:bodyPr>
            <a:normAutofit/>
          </a:bodyPr>
          <a:lstStyle/>
          <a:p>
            <a:pPr algn="l">
              <a:lnSpc>
                <a:spcPct val="90000"/>
              </a:lnSpc>
            </a:pPr>
            <a:r>
              <a:rPr lang="en-US" sz="3200" b="1" dirty="0">
                <a:solidFill>
                  <a:srgbClr val="FFFFFF"/>
                </a:solidFill>
                <a:latin typeface="+mn-lt"/>
                <a:cs typeface="Calibri"/>
              </a:rPr>
              <a:t>IE 6700 Data Management For Analytics</a:t>
            </a:r>
            <a:br>
              <a:rPr lang="en-US" sz="3200" b="1" dirty="0">
                <a:solidFill>
                  <a:srgbClr val="FFFFFF"/>
                </a:solidFill>
                <a:latin typeface="+mn-lt"/>
                <a:cs typeface="Calibri"/>
              </a:rPr>
            </a:br>
            <a:r>
              <a:rPr lang="en-US" sz="3200" b="1" dirty="0">
                <a:solidFill>
                  <a:srgbClr val="FFFFFF"/>
                </a:solidFill>
                <a:latin typeface="+mn-lt"/>
                <a:cs typeface="Calibri"/>
              </a:rPr>
              <a:t>Use Case Project Presentation</a:t>
            </a:r>
            <a:br>
              <a:rPr lang="en-US" sz="4600" b="1" dirty="0">
                <a:solidFill>
                  <a:srgbClr val="FFFFFF"/>
                </a:solidFill>
                <a:latin typeface="Calibri"/>
                <a:cs typeface="Calibri"/>
              </a:rPr>
            </a:br>
            <a:endParaRPr lang="en-US" sz="4600" dirty="0">
              <a:solidFill>
                <a:srgbClr val="FFFFFF"/>
              </a:solidFill>
            </a:endParaRPr>
          </a:p>
        </p:txBody>
      </p:sp>
      <p:sp>
        <p:nvSpPr>
          <p:cNvPr id="3" name="Subtitle 2">
            <a:extLst>
              <a:ext uri="{FF2B5EF4-FFF2-40B4-BE49-F238E27FC236}">
                <a16:creationId xmlns:a16="http://schemas.microsoft.com/office/drawing/2014/main" id="{2098A29D-B8BE-B765-2CF0-E4E3403B492B}"/>
              </a:ext>
            </a:extLst>
          </p:cNvPr>
          <p:cNvSpPr>
            <a:spLocks noGrp="1"/>
          </p:cNvSpPr>
          <p:nvPr>
            <p:ph type="subTitle" idx="1"/>
          </p:nvPr>
        </p:nvSpPr>
        <p:spPr>
          <a:xfrm>
            <a:off x="3593522" y="5070680"/>
            <a:ext cx="7583133" cy="1279124"/>
          </a:xfrm>
        </p:spPr>
        <p:txBody>
          <a:bodyPr>
            <a:normAutofit/>
          </a:bodyPr>
          <a:lstStyle/>
          <a:p>
            <a:pPr algn="r"/>
            <a:r>
              <a:rPr lang="en-US" sz="2200" b="1" dirty="0">
                <a:solidFill>
                  <a:srgbClr val="FFFFFF"/>
                </a:solidFill>
                <a:latin typeface="Calibri"/>
                <a:cs typeface="Calibri"/>
              </a:rPr>
              <a:t>Group 20</a:t>
            </a:r>
          </a:p>
          <a:p>
            <a:pPr algn="r"/>
            <a:r>
              <a:rPr lang="en-US" sz="1700" b="1" dirty="0">
                <a:solidFill>
                  <a:srgbClr val="FFFFFF"/>
                </a:solidFill>
                <a:cs typeface="Times New Roman" panose="02020603050405020304" pitchFamily="18" charset="0"/>
              </a:rPr>
              <a:t>Nithya Rani </a:t>
            </a:r>
            <a:r>
              <a:rPr lang="en-US" sz="1700" b="1" dirty="0" err="1">
                <a:solidFill>
                  <a:srgbClr val="FFFFFF"/>
                </a:solidFill>
                <a:cs typeface="Times New Roman" panose="02020603050405020304" pitchFamily="18" charset="0"/>
              </a:rPr>
              <a:t>Vuddagiri</a:t>
            </a:r>
            <a:endParaRPr lang="en-US" sz="1700" b="1" dirty="0">
              <a:solidFill>
                <a:srgbClr val="FFFFFF"/>
              </a:solidFill>
              <a:cs typeface="Times New Roman" panose="02020603050405020304" pitchFamily="18" charset="0"/>
            </a:endParaRPr>
          </a:p>
          <a:p>
            <a:pPr algn="r"/>
            <a:r>
              <a:rPr lang="en-US" sz="1700" b="1" dirty="0">
                <a:solidFill>
                  <a:srgbClr val="FFFFFF"/>
                </a:solidFill>
                <a:cs typeface="Times New Roman" panose="02020603050405020304" pitchFamily="18" charset="0"/>
              </a:rPr>
              <a:t>Rajaragunanthan Palanisamy</a:t>
            </a:r>
          </a:p>
        </p:txBody>
      </p:sp>
      <p:grpSp>
        <p:nvGrpSpPr>
          <p:cNvPr id="85"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86" name="Straight Connector 85">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7" name="Straight Connector 86">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83017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A509-F303-4929-9AE4-1D7FE4741B1A}"/>
              </a:ext>
            </a:extLst>
          </p:cNvPr>
          <p:cNvSpPr>
            <a:spLocks noGrp="1"/>
          </p:cNvSpPr>
          <p:nvPr>
            <p:ph type="title"/>
          </p:nvPr>
        </p:nvSpPr>
        <p:spPr/>
        <p:txBody>
          <a:bodyPr/>
          <a:lstStyle/>
          <a:p>
            <a:r>
              <a:rPr lang="en-IN" dirty="0"/>
              <a:t>No-SQL (cypher queries)</a:t>
            </a:r>
          </a:p>
        </p:txBody>
      </p:sp>
      <p:sp>
        <p:nvSpPr>
          <p:cNvPr id="3" name="Content Placeholder 2">
            <a:extLst>
              <a:ext uri="{FF2B5EF4-FFF2-40B4-BE49-F238E27FC236}">
                <a16:creationId xmlns:a16="http://schemas.microsoft.com/office/drawing/2014/main" id="{04EC0994-B89F-4750-9C48-5560C4A2C707}"/>
              </a:ext>
            </a:extLst>
          </p:cNvPr>
          <p:cNvSpPr>
            <a:spLocks noGrp="1"/>
          </p:cNvSpPr>
          <p:nvPr>
            <p:ph idx="1"/>
          </p:nvPr>
        </p:nvSpPr>
        <p:spPr>
          <a:xfrm>
            <a:off x="931506" y="1825625"/>
            <a:ext cx="10515600" cy="4351338"/>
          </a:xfrm>
        </p:spPr>
        <p:txBody>
          <a:bodyPr>
            <a:normAutofit fontScale="47500" lnSpcReduction="20000"/>
          </a:bodyPr>
          <a:lstStyle/>
          <a:p>
            <a:pPr marL="0" indent="0">
              <a:buNone/>
            </a:pPr>
            <a:r>
              <a:rPr lang="en-IN" b="1" dirty="0"/>
              <a:t>1) Fetch the average weight of all the fighters with age &gt;=30 who are also champions</a:t>
            </a:r>
          </a:p>
          <a:p>
            <a:pPr marL="0" indent="0">
              <a:buNone/>
            </a:pPr>
            <a:r>
              <a:rPr lang="en-US" dirty="0">
                <a:solidFill>
                  <a:srgbClr val="859900"/>
                </a:solidFill>
                <a:effectLst/>
              </a:rPr>
              <a:t>match</a:t>
            </a:r>
            <a:r>
              <a:rPr lang="en-US" dirty="0">
                <a:solidFill>
                  <a:srgbClr val="333333"/>
                </a:solidFill>
                <a:effectLst/>
              </a:rPr>
              <a:t> </a:t>
            </a:r>
            <a:r>
              <a:rPr lang="en-US" dirty="0">
                <a:solidFill>
                  <a:srgbClr val="586E75"/>
                </a:solidFill>
                <a:effectLst/>
              </a:rPr>
              <a:t>(</a:t>
            </a:r>
            <a:r>
              <a:rPr lang="en-US" dirty="0" err="1">
                <a:solidFill>
                  <a:srgbClr val="000000"/>
                </a:solidFill>
                <a:effectLst/>
              </a:rPr>
              <a:t>f</a:t>
            </a:r>
            <a:r>
              <a:rPr lang="en-US" dirty="0" err="1">
                <a:solidFill>
                  <a:srgbClr val="586E75"/>
                </a:solidFill>
                <a:effectLst/>
              </a:rPr>
              <a:t>:</a:t>
            </a:r>
            <a:r>
              <a:rPr lang="en-US" dirty="0" err="1">
                <a:solidFill>
                  <a:srgbClr val="333333"/>
                </a:solidFill>
                <a:effectLst/>
              </a:rPr>
              <a:t>Fighter</a:t>
            </a:r>
            <a:r>
              <a:rPr lang="en-US" dirty="0">
                <a:solidFill>
                  <a:srgbClr val="586E75"/>
                </a:solidFill>
                <a:effectLst/>
              </a:rPr>
              <a:t>)</a:t>
            </a:r>
            <a:r>
              <a:rPr lang="en-US" dirty="0">
                <a:solidFill>
                  <a:srgbClr val="333333"/>
                </a:solidFill>
                <a:effectLst/>
              </a:rPr>
              <a:t> </a:t>
            </a:r>
            <a:r>
              <a:rPr lang="en-US" dirty="0">
                <a:solidFill>
                  <a:srgbClr val="586E75"/>
                </a:solidFill>
                <a:effectLst/>
              </a:rPr>
              <a:t>-[:</a:t>
            </a:r>
            <a:r>
              <a:rPr lang="en-US" dirty="0" err="1">
                <a:solidFill>
                  <a:srgbClr val="333333"/>
                </a:solidFill>
                <a:effectLst/>
              </a:rPr>
              <a:t>Participates_in</a:t>
            </a:r>
            <a:r>
              <a:rPr lang="en-US" dirty="0">
                <a:solidFill>
                  <a:srgbClr val="586E75"/>
                </a:solidFill>
                <a:effectLst/>
              </a:rPr>
              <a:t>]-&gt;</a:t>
            </a:r>
            <a:r>
              <a:rPr lang="en-US" dirty="0">
                <a:solidFill>
                  <a:srgbClr val="333333"/>
                </a:solidFill>
                <a:effectLst/>
              </a:rPr>
              <a:t> </a:t>
            </a:r>
            <a:r>
              <a:rPr lang="en-US" dirty="0">
                <a:solidFill>
                  <a:srgbClr val="586E75"/>
                </a:solidFill>
                <a:effectLst/>
              </a:rPr>
              <a:t>(</a:t>
            </a:r>
            <a:r>
              <a:rPr lang="en-US" dirty="0" err="1">
                <a:solidFill>
                  <a:srgbClr val="333333"/>
                </a:solidFill>
                <a:effectLst/>
              </a:rPr>
              <a:t>t</a:t>
            </a:r>
            <a:r>
              <a:rPr lang="en-US" dirty="0" err="1">
                <a:solidFill>
                  <a:srgbClr val="586E75"/>
                </a:solidFill>
                <a:effectLst/>
              </a:rPr>
              <a:t>:</a:t>
            </a:r>
            <a:r>
              <a:rPr lang="en-US" dirty="0" err="1">
                <a:solidFill>
                  <a:srgbClr val="333333"/>
                </a:solidFill>
                <a:effectLst/>
              </a:rPr>
              <a:t>Tournament</a:t>
            </a:r>
            <a:r>
              <a:rPr lang="en-US" dirty="0">
                <a:solidFill>
                  <a:srgbClr val="586E75"/>
                </a:solidFill>
                <a:effectLst/>
              </a:rPr>
              <a:t>)</a:t>
            </a:r>
            <a:r>
              <a:rPr lang="en-US" dirty="0">
                <a:solidFill>
                  <a:srgbClr val="333333"/>
                </a:solidFill>
                <a:effectLst/>
              </a:rPr>
              <a:t> </a:t>
            </a:r>
            <a:r>
              <a:rPr lang="en-US" dirty="0">
                <a:solidFill>
                  <a:srgbClr val="586E75"/>
                </a:solidFill>
                <a:effectLst/>
              </a:rPr>
              <a:t>&lt;-[:</a:t>
            </a:r>
            <a:r>
              <a:rPr lang="en-US" dirty="0" err="1">
                <a:solidFill>
                  <a:srgbClr val="333333"/>
                </a:solidFill>
                <a:effectLst/>
              </a:rPr>
              <a:t>of_the</a:t>
            </a:r>
            <a:r>
              <a:rPr lang="en-US" dirty="0">
                <a:solidFill>
                  <a:srgbClr val="586E75"/>
                </a:solidFill>
                <a:effectLst/>
              </a:rPr>
              <a:t>]-</a:t>
            </a:r>
            <a:r>
              <a:rPr lang="en-US" dirty="0">
                <a:solidFill>
                  <a:srgbClr val="333333"/>
                </a:solidFill>
                <a:effectLst/>
              </a:rPr>
              <a:t> </a:t>
            </a:r>
            <a:r>
              <a:rPr lang="en-US" dirty="0">
                <a:solidFill>
                  <a:srgbClr val="586E75"/>
                </a:solidFill>
                <a:effectLst/>
              </a:rPr>
              <a:t>(</a:t>
            </a:r>
            <a:r>
              <a:rPr lang="en-US" dirty="0" err="1">
                <a:solidFill>
                  <a:srgbClr val="000000"/>
                </a:solidFill>
                <a:effectLst/>
              </a:rPr>
              <a:t>c</a:t>
            </a:r>
            <a:r>
              <a:rPr lang="en-US" dirty="0" err="1">
                <a:solidFill>
                  <a:srgbClr val="586E75"/>
                </a:solidFill>
                <a:effectLst/>
              </a:rPr>
              <a:t>:</a:t>
            </a:r>
            <a:r>
              <a:rPr lang="en-US" dirty="0" err="1">
                <a:solidFill>
                  <a:srgbClr val="333333"/>
                </a:solidFill>
                <a:effectLst/>
              </a:rPr>
              <a:t>Champion</a:t>
            </a:r>
            <a:r>
              <a:rPr lang="en-US" dirty="0">
                <a:solidFill>
                  <a:srgbClr val="586E75"/>
                </a:solidFill>
                <a:effectLst/>
              </a:rPr>
              <a:t>)</a:t>
            </a:r>
            <a:endParaRPr lang="en-US" dirty="0">
              <a:solidFill>
                <a:srgbClr val="000000"/>
              </a:solidFill>
              <a:effectLst/>
            </a:endParaRPr>
          </a:p>
          <a:p>
            <a:pPr marL="0" indent="0">
              <a:buNone/>
            </a:pPr>
            <a:r>
              <a:rPr lang="en-US" dirty="0">
                <a:solidFill>
                  <a:srgbClr val="859900"/>
                </a:solidFill>
                <a:effectLst/>
              </a:rPr>
              <a:t>where</a:t>
            </a:r>
            <a:r>
              <a:rPr lang="en-US" dirty="0">
                <a:solidFill>
                  <a:srgbClr val="333333"/>
                </a:solidFill>
                <a:effectLst/>
              </a:rPr>
              <a:t> </a:t>
            </a:r>
            <a:r>
              <a:rPr lang="en-US" dirty="0" err="1">
                <a:solidFill>
                  <a:srgbClr val="000000"/>
                </a:solidFill>
                <a:effectLst/>
              </a:rPr>
              <a:t>f</a:t>
            </a:r>
            <a:r>
              <a:rPr lang="en-US" dirty="0" err="1">
                <a:solidFill>
                  <a:srgbClr val="586E75"/>
                </a:solidFill>
                <a:effectLst/>
              </a:rPr>
              <a:t>.</a:t>
            </a:r>
            <a:r>
              <a:rPr lang="en-US" dirty="0" err="1">
                <a:solidFill>
                  <a:srgbClr val="333333"/>
                </a:solidFill>
                <a:effectLst/>
              </a:rPr>
              <a:t>age</a:t>
            </a:r>
            <a:r>
              <a:rPr lang="en-US" dirty="0">
                <a:solidFill>
                  <a:srgbClr val="586E75"/>
                </a:solidFill>
                <a:effectLst/>
              </a:rPr>
              <a:t>&gt;=</a:t>
            </a:r>
            <a:r>
              <a:rPr lang="en-US" dirty="0">
                <a:solidFill>
                  <a:srgbClr val="2AA198"/>
                </a:solidFill>
                <a:effectLst/>
              </a:rPr>
              <a:t>30</a:t>
            </a:r>
            <a:endParaRPr lang="en-US" dirty="0">
              <a:solidFill>
                <a:srgbClr val="000000"/>
              </a:solidFill>
              <a:effectLst/>
            </a:endParaRPr>
          </a:p>
          <a:p>
            <a:pPr marL="0" indent="0">
              <a:buNone/>
            </a:pPr>
            <a:r>
              <a:rPr lang="en-US" dirty="0">
                <a:solidFill>
                  <a:srgbClr val="859900"/>
                </a:solidFill>
                <a:effectLst/>
              </a:rPr>
              <a:t>return</a:t>
            </a:r>
            <a:r>
              <a:rPr lang="en-US" dirty="0">
                <a:solidFill>
                  <a:srgbClr val="333333"/>
                </a:solidFill>
                <a:effectLst/>
              </a:rPr>
              <a:t> avg</a:t>
            </a:r>
            <a:r>
              <a:rPr lang="en-US" dirty="0">
                <a:solidFill>
                  <a:srgbClr val="586E75"/>
                </a:solidFill>
                <a:effectLst/>
              </a:rPr>
              <a:t>(</a:t>
            </a:r>
            <a:r>
              <a:rPr lang="en-US" dirty="0" err="1">
                <a:solidFill>
                  <a:srgbClr val="000000"/>
                </a:solidFill>
                <a:effectLst/>
              </a:rPr>
              <a:t>f</a:t>
            </a:r>
            <a:r>
              <a:rPr lang="en-US" dirty="0" err="1">
                <a:solidFill>
                  <a:srgbClr val="586E75"/>
                </a:solidFill>
                <a:effectLst/>
              </a:rPr>
              <a:t>.</a:t>
            </a:r>
            <a:r>
              <a:rPr lang="en-US" dirty="0" err="1">
                <a:solidFill>
                  <a:srgbClr val="333333"/>
                </a:solidFill>
                <a:effectLst/>
              </a:rPr>
              <a:t>weight</a:t>
            </a:r>
            <a:r>
              <a:rPr lang="en-US" dirty="0">
                <a:solidFill>
                  <a:srgbClr val="586E75"/>
                </a:solidFill>
                <a:effectLst/>
              </a:rPr>
              <a:t>)</a:t>
            </a:r>
            <a:r>
              <a:rPr lang="en-US" dirty="0">
                <a:solidFill>
                  <a:srgbClr val="333333"/>
                </a:solidFill>
                <a:effectLst/>
              </a:rPr>
              <a:t> </a:t>
            </a:r>
            <a:r>
              <a:rPr lang="en-US" dirty="0">
                <a:solidFill>
                  <a:srgbClr val="859900"/>
                </a:solidFill>
                <a:effectLst/>
              </a:rPr>
              <a:t>as</a:t>
            </a:r>
            <a:r>
              <a:rPr lang="en-US" dirty="0">
                <a:solidFill>
                  <a:srgbClr val="333333"/>
                </a:solidFill>
                <a:effectLst/>
              </a:rPr>
              <a:t> </a:t>
            </a:r>
            <a:r>
              <a:rPr lang="en-US" dirty="0" err="1">
                <a:solidFill>
                  <a:srgbClr val="333333"/>
                </a:solidFill>
                <a:effectLst/>
              </a:rPr>
              <a:t>Average_weight</a:t>
            </a:r>
            <a:endParaRPr lang="en-US" dirty="0">
              <a:solidFill>
                <a:srgbClr val="333333"/>
              </a:solidFill>
              <a:effectLst/>
            </a:endParaRPr>
          </a:p>
          <a:p>
            <a:pPr marL="0" indent="0">
              <a:buNone/>
            </a:pPr>
            <a:endParaRPr lang="en-US" dirty="0">
              <a:solidFill>
                <a:srgbClr val="000000"/>
              </a:solidFill>
              <a:effectLst/>
            </a:endParaRPr>
          </a:p>
          <a:p>
            <a:pPr marL="0" indent="0">
              <a:buNone/>
            </a:pPr>
            <a:r>
              <a:rPr lang="en-IN" b="1" dirty="0"/>
              <a:t>2) Return the Participation date in tournament for the fighter ‘Tom’</a:t>
            </a:r>
          </a:p>
          <a:p>
            <a:pPr marL="0" indent="0">
              <a:buNone/>
            </a:pPr>
            <a:r>
              <a:rPr lang="en-US" dirty="0">
                <a:solidFill>
                  <a:srgbClr val="859900"/>
                </a:solidFill>
                <a:effectLst/>
              </a:rPr>
              <a:t>match</a:t>
            </a:r>
            <a:r>
              <a:rPr lang="en-US" dirty="0">
                <a:solidFill>
                  <a:srgbClr val="333333"/>
                </a:solidFill>
                <a:effectLst/>
              </a:rPr>
              <a:t> </a:t>
            </a:r>
            <a:r>
              <a:rPr lang="en-US" dirty="0">
                <a:solidFill>
                  <a:srgbClr val="586E75"/>
                </a:solidFill>
                <a:effectLst/>
              </a:rPr>
              <a:t>(</a:t>
            </a:r>
            <a:r>
              <a:rPr lang="en-US" dirty="0" err="1">
                <a:solidFill>
                  <a:srgbClr val="000000"/>
                </a:solidFill>
                <a:effectLst/>
              </a:rPr>
              <a:t>c</a:t>
            </a:r>
            <a:r>
              <a:rPr lang="en-US" dirty="0" err="1">
                <a:solidFill>
                  <a:srgbClr val="586E75"/>
                </a:solidFill>
                <a:effectLst/>
              </a:rPr>
              <a:t>:</a:t>
            </a:r>
            <a:r>
              <a:rPr lang="en-US" dirty="0" err="1">
                <a:solidFill>
                  <a:srgbClr val="333333"/>
                </a:solidFill>
                <a:effectLst/>
              </a:rPr>
              <a:t>Champion</a:t>
            </a:r>
            <a:r>
              <a:rPr lang="en-US" dirty="0">
                <a:solidFill>
                  <a:srgbClr val="586E75"/>
                </a:solidFill>
                <a:effectLst/>
              </a:rPr>
              <a:t>)</a:t>
            </a:r>
            <a:r>
              <a:rPr lang="en-US" dirty="0">
                <a:solidFill>
                  <a:srgbClr val="333333"/>
                </a:solidFill>
                <a:effectLst/>
              </a:rPr>
              <a:t> </a:t>
            </a:r>
            <a:r>
              <a:rPr lang="en-US" dirty="0">
                <a:solidFill>
                  <a:srgbClr val="586E75"/>
                </a:solidFill>
                <a:effectLst/>
              </a:rPr>
              <a:t>-[:</a:t>
            </a:r>
            <a:r>
              <a:rPr lang="en-US" dirty="0" err="1">
                <a:solidFill>
                  <a:srgbClr val="333333"/>
                </a:solidFill>
                <a:effectLst/>
              </a:rPr>
              <a:t>of_the</a:t>
            </a:r>
            <a:r>
              <a:rPr lang="en-US" dirty="0">
                <a:solidFill>
                  <a:srgbClr val="586E75"/>
                </a:solidFill>
                <a:effectLst/>
              </a:rPr>
              <a:t>]-&gt;</a:t>
            </a:r>
            <a:r>
              <a:rPr lang="en-US" dirty="0">
                <a:solidFill>
                  <a:srgbClr val="333333"/>
                </a:solidFill>
                <a:effectLst/>
              </a:rPr>
              <a:t> </a:t>
            </a:r>
            <a:r>
              <a:rPr lang="en-US" dirty="0">
                <a:solidFill>
                  <a:srgbClr val="586E75"/>
                </a:solidFill>
                <a:effectLst/>
              </a:rPr>
              <a:t>(</a:t>
            </a:r>
            <a:r>
              <a:rPr lang="en-US" dirty="0" err="1">
                <a:solidFill>
                  <a:srgbClr val="333333"/>
                </a:solidFill>
                <a:effectLst/>
              </a:rPr>
              <a:t>t</a:t>
            </a:r>
            <a:r>
              <a:rPr lang="en-US" dirty="0" err="1">
                <a:solidFill>
                  <a:srgbClr val="586E75"/>
                </a:solidFill>
                <a:effectLst/>
              </a:rPr>
              <a:t>:</a:t>
            </a:r>
            <a:r>
              <a:rPr lang="en-US" dirty="0" err="1">
                <a:solidFill>
                  <a:srgbClr val="333333"/>
                </a:solidFill>
                <a:effectLst/>
              </a:rPr>
              <a:t>Tournament</a:t>
            </a:r>
            <a:r>
              <a:rPr lang="en-US" dirty="0">
                <a:solidFill>
                  <a:srgbClr val="586E75"/>
                </a:solidFill>
                <a:effectLst/>
              </a:rPr>
              <a:t>)</a:t>
            </a:r>
            <a:endParaRPr lang="en-US" dirty="0">
              <a:solidFill>
                <a:srgbClr val="000000"/>
              </a:solidFill>
              <a:effectLst/>
            </a:endParaRPr>
          </a:p>
          <a:p>
            <a:pPr marL="0" indent="0">
              <a:buNone/>
            </a:pPr>
            <a:r>
              <a:rPr lang="en-US" dirty="0">
                <a:solidFill>
                  <a:srgbClr val="859900"/>
                </a:solidFill>
                <a:effectLst/>
              </a:rPr>
              <a:t>where</a:t>
            </a:r>
            <a:r>
              <a:rPr lang="en-US" dirty="0">
                <a:solidFill>
                  <a:srgbClr val="333333"/>
                </a:solidFill>
                <a:effectLst/>
              </a:rPr>
              <a:t> </a:t>
            </a:r>
            <a:r>
              <a:rPr lang="en-US" dirty="0" err="1">
                <a:solidFill>
                  <a:srgbClr val="000000"/>
                </a:solidFill>
                <a:effectLst/>
              </a:rPr>
              <a:t>c</a:t>
            </a:r>
            <a:r>
              <a:rPr lang="en-US" dirty="0" err="1">
                <a:solidFill>
                  <a:srgbClr val="586E75"/>
                </a:solidFill>
                <a:effectLst/>
              </a:rPr>
              <a:t>.</a:t>
            </a:r>
            <a:r>
              <a:rPr lang="en-US" dirty="0" err="1">
                <a:solidFill>
                  <a:srgbClr val="333333"/>
                </a:solidFill>
                <a:effectLst/>
              </a:rPr>
              <a:t>fighterName</a:t>
            </a:r>
            <a:r>
              <a:rPr lang="en-US" dirty="0">
                <a:solidFill>
                  <a:srgbClr val="333333"/>
                </a:solidFill>
                <a:effectLst/>
              </a:rPr>
              <a:t> </a:t>
            </a:r>
            <a:r>
              <a:rPr lang="en-US" dirty="0">
                <a:solidFill>
                  <a:srgbClr val="586E75"/>
                </a:solidFill>
                <a:effectLst/>
              </a:rPr>
              <a:t>=</a:t>
            </a:r>
            <a:r>
              <a:rPr lang="en-US" dirty="0">
                <a:solidFill>
                  <a:srgbClr val="333333"/>
                </a:solidFill>
                <a:effectLst/>
              </a:rPr>
              <a:t> </a:t>
            </a:r>
            <a:r>
              <a:rPr lang="en-US" dirty="0">
                <a:solidFill>
                  <a:srgbClr val="B58900"/>
                </a:solidFill>
                <a:effectLst/>
              </a:rPr>
              <a:t>'Tom'</a:t>
            </a:r>
            <a:endParaRPr lang="en-US" dirty="0">
              <a:solidFill>
                <a:srgbClr val="000000"/>
              </a:solidFill>
              <a:effectLst/>
            </a:endParaRPr>
          </a:p>
          <a:p>
            <a:pPr marL="0" indent="0">
              <a:buNone/>
            </a:pPr>
            <a:r>
              <a:rPr lang="en-US" dirty="0">
                <a:solidFill>
                  <a:srgbClr val="859900"/>
                </a:solidFill>
                <a:effectLst/>
              </a:rPr>
              <a:t>return</a:t>
            </a:r>
            <a:r>
              <a:rPr lang="en-US" dirty="0">
                <a:solidFill>
                  <a:srgbClr val="333333"/>
                </a:solidFill>
                <a:effectLst/>
              </a:rPr>
              <a:t> </a:t>
            </a:r>
            <a:r>
              <a:rPr lang="en-US" dirty="0" err="1">
                <a:solidFill>
                  <a:srgbClr val="333333"/>
                </a:solidFill>
                <a:effectLst/>
              </a:rPr>
              <a:t>t</a:t>
            </a:r>
            <a:r>
              <a:rPr lang="en-US" dirty="0" err="1">
                <a:solidFill>
                  <a:srgbClr val="586E75"/>
                </a:solidFill>
                <a:effectLst/>
              </a:rPr>
              <a:t>.</a:t>
            </a:r>
            <a:r>
              <a:rPr lang="en-US" dirty="0" err="1">
                <a:solidFill>
                  <a:srgbClr val="333333"/>
                </a:solidFill>
                <a:effectLst/>
              </a:rPr>
              <a:t>startDate</a:t>
            </a:r>
            <a:r>
              <a:rPr lang="en-US" dirty="0">
                <a:solidFill>
                  <a:srgbClr val="333333"/>
                </a:solidFill>
                <a:effectLst/>
              </a:rPr>
              <a:t> </a:t>
            </a:r>
            <a:r>
              <a:rPr lang="en-US" dirty="0">
                <a:solidFill>
                  <a:srgbClr val="859900"/>
                </a:solidFill>
                <a:effectLst/>
              </a:rPr>
              <a:t>as</a:t>
            </a:r>
            <a:r>
              <a:rPr lang="en-US" dirty="0">
                <a:solidFill>
                  <a:srgbClr val="333333"/>
                </a:solidFill>
                <a:effectLst/>
              </a:rPr>
              <a:t> </a:t>
            </a:r>
            <a:r>
              <a:rPr lang="en-US" dirty="0" err="1">
                <a:solidFill>
                  <a:srgbClr val="333333"/>
                </a:solidFill>
                <a:effectLst/>
              </a:rPr>
              <a:t>Participation_date</a:t>
            </a:r>
            <a:endParaRPr lang="en-US" dirty="0">
              <a:solidFill>
                <a:srgbClr val="333333"/>
              </a:solidFill>
              <a:effectLst/>
            </a:endParaRPr>
          </a:p>
          <a:p>
            <a:pPr marL="0" indent="0">
              <a:buNone/>
            </a:pPr>
            <a:endParaRPr lang="en-US" dirty="0">
              <a:solidFill>
                <a:srgbClr val="000000"/>
              </a:solidFill>
              <a:effectLst/>
            </a:endParaRPr>
          </a:p>
          <a:p>
            <a:pPr marL="0" indent="0">
              <a:buNone/>
            </a:pPr>
            <a:r>
              <a:rPr lang="en-IN" b="1" dirty="0"/>
              <a:t>3) Return the count of fighters who are trained by trainers of age equal to 50</a:t>
            </a:r>
          </a:p>
          <a:p>
            <a:pPr marL="0" indent="0">
              <a:buNone/>
            </a:pPr>
            <a:r>
              <a:rPr lang="en-US" dirty="0">
                <a:solidFill>
                  <a:srgbClr val="859900"/>
                </a:solidFill>
                <a:effectLst/>
              </a:rPr>
              <a:t>Match</a:t>
            </a:r>
            <a:r>
              <a:rPr lang="en-US" dirty="0">
                <a:solidFill>
                  <a:srgbClr val="333333"/>
                </a:solidFill>
                <a:effectLst/>
              </a:rPr>
              <a:t> </a:t>
            </a:r>
            <a:r>
              <a:rPr lang="en-US" dirty="0">
                <a:solidFill>
                  <a:srgbClr val="586E75"/>
                </a:solidFill>
                <a:effectLst/>
              </a:rPr>
              <a:t>(</a:t>
            </a:r>
            <a:r>
              <a:rPr lang="en-US" dirty="0" err="1">
                <a:solidFill>
                  <a:srgbClr val="333333"/>
                </a:solidFill>
                <a:effectLst/>
              </a:rPr>
              <a:t>t</a:t>
            </a:r>
            <a:r>
              <a:rPr lang="en-US" dirty="0" err="1">
                <a:solidFill>
                  <a:srgbClr val="586E75"/>
                </a:solidFill>
                <a:effectLst/>
              </a:rPr>
              <a:t>:</a:t>
            </a:r>
            <a:r>
              <a:rPr lang="en-US" dirty="0" err="1">
                <a:solidFill>
                  <a:srgbClr val="333333"/>
                </a:solidFill>
                <a:effectLst/>
              </a:rPr>
              <a:t>Trainer</a:t>
            </a:r>
            <a:r>
              <a:rPr lang="en-US" dirty="0">
                <a:solidFill>
                  <a:srgbClr val="586E75"/>
                </a:solidFill>
                <a:effectLst/>
              </a:rPr>
              <a:t>)</a:t>
            </a:r>
            <a:r>
              <a:rPr lang="en-US" dirty="0">
                <a:solidFill>
                  <a:srgbClr val="333333"/>
                </a:solidFill>
                <a:effectLst/>
              </a:rPr>
              <a:t> </a:t>
            </a:r>
            <a:r>
              <a:rPr lang="en-US" dirty="0">
                <a:solidFill>
                  <a:srgbClr val="586E75"/>
                </a:solidFill>
                <a:effectLst/>
              </a:rPr>
              <a:t>-[:</a:t>
            </a:r>
            <a:r>
              <a:rPr lang="en-US" dirty="0">
                <a:solidFill>
                  <a:srgbClr val="333333"/>
                </a:solidFill>
                <a:effectLst/>
              </a:rPr>
              <a:t>Trains</a:t>
            </a:r>
            <a:r>
              <a:rPr lang="en-US" dirty="0">
                <a:solidFill>
                  <a:srgbClr val="586E75"/>
                </a:solidFill>
                <a:effectLst/>
              </a:rPr>
              <a:t>]-&gt;</a:t>
            </a:r>
            <a:r>
              <a:rPr lang="en-US" dirty="0">
                <a:solidFill>
                  <a:srgbClr val="333333"/>
                </a:solidFill>
                <a:effectLst/>
              </a:rPr>
              <a:t> </a:t>
            </a:r>
            <a:r>
              <a:rPr lang="en-US" dirty="0">
                <a:solidFill>
                  <a:srgbClr val="586E75"/>
                </a:solidFill>
                <a:effectLst/>
              </a:rPr>
              <a:t>(</a:t>
            </a:r>
            <a:r>
              <a:rPr lang="en-US" dirty="0" err="1">
                <a:solidFill>
                  <a:srgbClr val="000000"/>
                </a:solidFill>
                <a:effectLst/>
              </a:rPr>
              <a:t>f</a:t>
            </a:r>
            <a:r>
              <a:rPr lang="en-US" dirty="0" err="1">
                <a:solidFill>
                  <a:srgbClr val="586E75"/>
                </a:solidFill>
                <a:effectLst/>
              </a:rPr>
              <a:t>:</a:t>
            </a:r>
            <a:r>
              <a:rPr lang="en-US" dirty="0" err="1">
                <a:solidFill>
                  <a:srgbClr val="333333"/>
                </a:solidFill>
                <a:effectLst/>
              </a:rPr>
              <a:t>Fighter</a:t>
            </a:r>
            <a:r>
              <a:rPr lang="en-US" dirty="0">
                <a:solidFill>
                  <a:srgbClr val="586E75"/>
                </a:solidFill>
                <a:effectLst/>
              </a:rPr>
              <a:t>)</a:t>
            </a:r>
            <a:endParaRPr lang="en-US" dirty="0">
              <a:solidFill>
                <a:srgbClr val="000000"/>
              </a:solidFill>
              <a:effectLst/>
            </a:endParaRPr>
          </a:p>
          <a:p>
            <a:pPr marL="0" indent="0">
              <a:buNone/>
            </a:pPr>
            <a:r>
              <a:rPr lang="en-US" dirty="0">
                <a:solidFill>
                  <a:srgbClr val="859900"/>
                </a:solidFill>
                <a:effectLst/>
              </a:rPr>
              <a:t>where</a:t>
            </a:r>
            <a:r>
              <a:rPr lang="en-US" dirty="0">
                <a:solidFill>
                  <a:srgbClr val="333333"/>
                </a:solidFill>
                <a:effectLst/>
              </a:rPr>
              <a:t> </a:t>
            </a:r>
            <a:r>
              <a:rPr lang="en-US" dirty="0" err="1">
                <a:solidFill>
                  <a:srgbClr val="333333"/>
                </a:solidFill>
                <a:effectLst/>
              </a:rPr>
              <a:t>t</a:t>
            </a:r>
            <a:r>
              <a:rPr lang="en-US" dirty="0" err="1">
                <a:solidFill>
                  <a:srgbClr val="586E75"/>
                </a:solidFill>
                <a:effectLst/>
              </a:rPr>
              <a:t>.</a:t>
            </a:r>
            <a:r>
              <a:rPr lang="en-US" dirty="0" err="1">
                <a:solidFill>
                  <a:srgbClr val="333333"/>
                </a:solidFill>
                <a:effectLst/>
              </a:rPr>
              <a:t>age</a:t>
            </a:r>
            <a:r>
              <a:rPr lang="en-US" dirty="0">
                <a:solidFill>
                  <a:srgbClr val="333333"/>
                </a:solidFill>
                <a:effectLst/>
              </a:rPr>
              <a:t> </a:t>
            </a:r>
            <a:r>
              <a:rPr lang="en-US" dirty="0">
                <a:solidFill>
                  <a:srgbClr val="586E75"/>
                </a:solidFill>
                <a:effectLst/>
              </a:rPr>
              <a:t>=</a:t>
            </a:r>
            <a:r>
              <a:rPr lang="en-US" dirty="0">
                <a:solidFill>
                  <a:srgbClr val="333333"/>
                </a:solidFill>
                <a:effectLst/>
              </a:rPr>
              <a:t> </a:t>
            </a:r>
            <a:r>
              <a:rPr lang="en-US" dirty="0">
                <a:solidFill>
                  <a:srgbClr val="2AA198"/>
                </a:solidFill>
                <a:effectLst/>
              </a:rPr>
              <a:t>50</a:t>
            </a:r>
          </a:p>
          <a:p>
            <a:pPr marL="0" indent="0">
              <a:buNone/>
            </a:pPr>
            <a:r>
              <a:rPr lang="en-US" dirty="0">
                <a:solidFill>
                  <a:srgbClr val="859900"/>
                </a:solidFill>
                <a:effectLst/>
              </a:rPr>
              <a:t>return</a:t>
            </a:r>
            <a:r>
              <a:rPr lang="en-US" dirty="0">
                <a:solidFill>
                  <a:srgbClr val="333333"/>
                </a:solidFill>
                <a:effectLst/>
              </a:rPr>
              <a:t> </a:t>
            </a:r>
            <a:r>
              <a:rPr lang="en-US" dirty="0">
                <a:solidFill>
                  <a:srgbClr val="859900"/>
                </a:solidFill>
                <a:effectLst/>
              </a:rPr>
              <a:t>count</a:t>
            </a:r>
            <a:r>
              <a:rPr lang="en-US" dirty="0">
                <a:solidFill>
                  <a:srgbClr val="586E75"/>
                </a:solidFill>
                <a:effectLst/>
              </a:rPr>
              <a:t>(</a:t>
            </a:r>
            <a:r>
              <a:rPr lang="en-US" dirty="0">
                <a:solidFill>
                  <a:srgbClr val="000000"/>
                </a:solidFill>
                <a:effectLst/>
              </a:rPr>
              <a:t>f</a:t>
            </a:r>
            <a:r>
              <a:rPr lang="en-US" dirty="0">
                <a:solidFill>
                  <a:srgbClr val="586E75"/>
                </a:solidFill>
                <a:effectLst/>
              </a:rPr>
              <a:t>)</a:t>
            </a:r>
            <a:r>
              <a:rPr lang="en-US" dirty="0">
                <a:solidFill>
                  <a:srgbClr val="333333"/>
                </a:solidFill>
                <a:effectLst/>
              </a:rPr>
              <a:t> </a:t>
            </a:r>
            <a:r>
              <a:rPr lang="en-US" dirty="0">
                <a:solidFill>
                  <a:srgbClr val="859900"/>
                </a:solidFill>
                <a:effectLst/>
              </a:rPr>
              <a:t>as</a:t>
            </a:r>
            <a:r>
              <a:rPr lang="en-US" dirty="0">
                <a:solidFill>
                  <a:srgbClr val="333333"/>
                </a:solidFill>
                <a:effectLst/>
              </a:rPr>
              <a:t> </a:t>
            </a:r>
            <a:r>
              <a:rPr lang="en-US" dirty="0" err="1">
                <a:solidFill>
                  <a:srgbClr val="333333"/>
                </a:solidFill>
                <a:effectLst/>
              </a:rPr>
              <a:t>count_of_fighters</a:t>
            </a:r>
            <a:endParaRPr lang="en-US" dirty="0">
              <a:solidFill>
                <a:srgbClr val="000000"/>
              </a:solidFill>
              <a:effectLst/>
            </a:endParaRPr>
          </a:p>
          <a:p>
            <a:endParaRPr lang="en-IN" dirty="0"/>
          </a:p>
        </p:txBody>
      </p:sp>
    </p:spTree>
    <p:extLst>
      <p:ext uri="{BB962C8B-B14F-4D97-AF65-F5344CB8AC3E}">
        <p14:creationId xmlns:p14="http://schemas.microsoft.com/office/powerpoint/2010/main" val="396794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C3B2-22F5-4AFD-8E04-26101579EB4F}"/>
              </a:ext>
            </a:extLst>
          </p:cNvPr>
          <p:cNvSpPr>
            <a:spLocks noGrp="1"/>
          </p:cNvSpPr>
          <p:nvPr>
            <p:ph type="ctrTitle"/>
          </p:nvPr>
        </p:nvSpPr>
        <p:spPr>
          <a:xfrm>
            <a:off x="1524000" y="1122363"/>
            <a:ext cx="9144000" cy="1966070"/>
          </a:xfrm>
        </p:spPr>
        <p:txBody>
          <a:bodyPr>
            <a:normAutofit/>
          </a:bodyPr>
          <a:lstStyle/>
          <a:p>
            <a:r>
              <a:rPr lang="en-IN" b="1" dirty="0">
                <a:latin typeface="Calibri" panose="020F0502020204030204" pitchFamily="34" charset="0"/>
                <a:cs typeface="Calibri" panose="020F0502020204030204" pitchFamily="34" charset="0"/>
              </a:rPr>
              <a:t>Python accessing the Database</a:t>
            </a:r>
          </a:p>
        </p:txBody>
      </p:sp>
      <p:sp>
        <p:nvSpPr>
          <p:cNvPr id="3" name="Subtitle 2">
            <a:extLst>
              <a:ext uri="{FF2B5EF4-FFF2-40B4-BE49-F238E27FC236}">
                <a16:creationId xmlns:a16="http://schemas.microsoft.com/office/drawing/2014/main" id="{2B902929-4731-4173-8605-3BC5791BB152}"/>
              </a:ext>
            </a:extLst>
          </p:cNvPr>
          <p:cNvSpPr>
            <a:spLocks noGrp="1"/>
          </p:cNvSpPr>
          <p:nvPr>
            <p:ph type="subTitle" idx="1"/>
          </p:nvPr>
        </p:nvSpPr>
        <p:spPr/>
        <p:txBody>
          <a:bodyPr>
            <a:normAutofit/>
          </a:bodyPr>
          <a:lstStyle/>
          <a:p>
            <a:r>
              <a:rPr lang="en-IN" sz="3200" dirty="0"/>
              <a:t>To perform Statistical Analysis, Transformations and Visualizations</a:t>
            </a:r>
          </a:p>
        </p:txBody>
      </p:sp>
    </p:spTree>
    <p:extLst>
      <p:ext uri="{BB962C8B-B14F-4D97-AF65-F5344CB8AC3E}">
        <p14:creationId xmlns:p14="http://schemas.microsoft.com/office/powerpoint/2010/main" val="3062764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7682-9EE6-4A0B-B627-49E28B70ACC0}"/>
              </a:ext>
            </a:extLst>
          </p:cNvPr>
          <p:cNvSpPr>
            <a:spLocks noGrp="1"/>
          </p:cNvSpPr>
          <p:nvPr>
            <p:ph type="title"/>
          </p:nvPr>
        </p:nvSpPr>
        <p:spPr>
          <a:xfrm>
            <a:off x="1671060" y="1715985"/>
            <a:ext cx="3932237" cy="1600200"/>
          </a:xfrm>
        </p:spPr>
        <p:txBody>
          <a:bodyPr>
            <a:normAutofit/>
          </a:bodyPr>
          <a:lstStyle/>
          <a:p>
            <a:r>
              <a:rPr lang="en-IN" sz="4000" b="1" dirty="0">
                <a:latin typeface="Calibri" panose="020F0502020204030204" pitchFamily="34" charset="0"/>
                <a:cs typeface="Calibri" panose="020F0502020204030204" pitchFamily="34" charset="0"/>
              </a:rPr>
              <a:t>Plot-1</a:t>
            </a:r>
          </a:p>
        </p:txBody>
      </p:sp>
      <p:sp>
        <p:nvSpPr>
          <p:cNvPr id="4" name="Text Placeholder 3">
            <a:extLst>
              <a:ext uri="{FF2B5EF4-FFF2-40B4-BE49-F238E27FC236}">
                <a16:creationId xmlns:a16="http://schemas.microsoft.com/office/drawing/2014/main" id="{5201EF94-FB51-4D64-9041-ED086D56E7C0}"/>
              </a:ext>
            </a:extLst>
          </p:cNvPr>
          <p:cNvSpPr>
            <a:spLocks noGrp="1"/>
          </p:cNvSpPr>
          <p:nvPr>
            <p:ph type="body" sz="half" idx="2"/>
          </p:nvPr>
        </p:nvSpPr>
        <p:spPr>
          <a:xfrm>
            <a:off x="839788" y="1408922"/>
            <a:ext cx="3932237" cy="4460066"/>
          </a:xfrm>
        </p:spPr>
        <p:txBody>
          <a:bodyPr/>
          <a:lstStyle/>
          <a:p>
            <a:r>
              <a:rPr lang="en-IN" dirty="0"/>
              <a:t>A plot that show the Top 10 years with x-axis ordered by years having the most number of fighters participated</a:t>
            </a:r>
          </a:p>
          <a:p>
            <a:endParaRPr lang="en-IN" dirty="0"/>
          </a:p>
        </p:txBody>
      </p:sp>
      <p:pic>
        <p:nvPicPr>
          <p:cNvPr id="10" name="Picture Placeholder 9">
            <a:extLst>
              <a:ext uri="{FF2B5EF4-FFF2-40B4-BE49-F238E27FC236}">
                <a16:creationId xmlns:a16="http://schemas.microsoft.com/office/drawing/2014/main" id="{511F277A-6D74-435E-86F5-31FE9F1688C5}"/>
              </a:ext>
            </a:extLst>
          </p:cNvPr>
          <p:cNvPicPr>
            <a:picLocks noGrp="1" noChangeAspect="1"/>
          </p:cNvPicPr>
          <p:nvPr>
            <p:ph type="pic" idx="1"/>
          </p:nvPr>
        </p:nvPicPr>
        <p:blipFill rotWithShape="1">
          <a:blip r:embed="rId2"/>
          <a:srcRect l="1277" r="416"/>
          <a:stretch/>
        </p:blipFill>
        <p:spPr>
          <a:xfrm>
            <a:off x="4967968" y="1257300"/>
            <a:ext cx="7068522" cy="4837523"/>
          </a:xfrm>
        </p:spPr>
      </p:pic>
    </p:spTree>
    <p:extLst>
      <p:ext uri="{BB962C8B-B14F-4D97-AF65-F5344CB8AC3E}">
        <p14:creationId xmlns:p14="http://schemas.microsoft.com/office/powerpoint/2010/main" val="3180571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D1F3-14E9-4C4B-BA07-6FE7366A770D}"/>
              </a:ext>
            </a:extLst>
          </p:cNvPr>
          <p:cNvSpPr>
            <a:spLocks noGrp="1"/>
          </p:cNvSpPr>
          <p:nvPr>
            <p:ph type="title"/>
          </p:nvPr>
        </p:nvSpPr>
        <p:spPr>
          <a:xfrm>
            <a:off x="1922106" y="1175656"/>
            <a:ext cx="1511559" cy="881743"/>
          </a:xfrm>
        </p:spPr>
        <p:txBody>
          <a:bodyPr/>
          <a:lstStyle/>
          <a:p>
            <a:r>
              <a:rPr lang="en-IN" dirty="0"/>
              <a:t>Plot-2</a:t>
            </a:r>
          </a:p>
        </p:txBody>
      </p:sp>
      <p:pic>
        <p:nvPicPr>
          <p:cNvPr id="6" name="Picture Placeholder 5">
            <a:extLst>
              <a:ext uri="{FF2B5EF4-FFF2-40B4-BE49-F238E27FC236}">
                <a16:creationId xmlns:a16="http://schemas.microsoft.com/office/drawing/2014/main" id="{22AB6975-B887-430C-9F6E-4771CB2F38B1}"/>
              </a:ext>
            </a:extLst>
          </p:cNvPr>
          <p:cNvPicPr>
            <a:picLocks noGrp="1" noChangeAspect="1"/>
          </p:cNvPicPr>
          <p:nvPr>
            <p:ph type="pic" idx="1"/>
          </p:nvPr>
        </p:nvPicPr>
        <p:blipFill rotWithShape="1">
          <a:blip r:embed="rId2"/>
          <a:srcRect l="144" t="163" r="1839" b="-163"/>
          <a:stretch/>
        </p:blipFill>
        <p:spPr>
          <a:xfrm>
            <a:off x="4970835" y="739303"/>
            <a:ext cx="7033098" cy="5129686"/>
          </a:xfrm>
        </p:spPr>
      </p:pic>
      <p:sp>
        <p:nvSpPr>
          <p:cNvPr id="4" name="Text Placeholder 3">
            <a:extLst>
              <a:ext uri="{FF2B5EF4-FFF2-40B4-BE49-F238E27FC236}">
                <a16:creationId xmlns:a16="http://schemas.microsoft.com/office/drawing/2014/main" id="{585C029A-B1A7-40BC-8850-D10C9F7CC376}"/>
              </a:ext>
            </a:extLst>
          </p:cNvPr>
          <p:cNvSpPr>
            <a:spLocks noGrp="1"/>
          </p:cNvSpPr>
          <p:nvPr>
            <p:ph type="body" sz="half" idx="2"/>
          </p:nvPr>
        </p:nvSpPr>
        <p:spPr/>
        <p:txBody>
          <a:bodyPr/>
          <a:lstStyle/>
          <a:p>
            <a:r>
              <a:rPr lang="en-IN" dirty="0"/>
              <a:t>A scatter plot showing the distribution of money on both single and multi-bets for all the fighters</a:t>
            </a:r>
          </a:p>
        </p:txBody>
      </p:sp>
    </p:spTree>
    <p:extLst>
      <p:ext uri="{BB962C8B-B14F-4D97-AF65-F5344CB8AC3E}">
        <p14:creationId xmlns:p14="http://schemas.microsoft.com/office/powerpoint/2010/main" val="39614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ACBA-4070-4391-928C-F8BECE0270A7}"/>
              </a:ext>
            </a:extLst>
          </p:cNvPr>
          <p:cNvSpPr>
            <a:spLocks noGrp="1"/>
          </p:cNvSpPr>
          <p:nvPr>
            <p:ph type="ctrTitle"/>
          </p:nvPr>
        </p:nvSpPr>
        <p:spPr/>
        <p:txBody>
          <a:bodyPr/>
          <a:lstStyle/>
          <a:p>
            <a:r>
              <a:rPr lang="en-IN" dirty="0"/>
              <a:t>Tableau access</a:t>
            </a:r>
          </a:p>
        </p:txBody>
      </p:sp>
      <p:sp>
        <p:nvSpPr>
          <p:cNvPr id="3" name="Subtitle 2">
            <a:extLst>
              <a:ext uri="{FF2B5EF4-FFF2-40B4-BE49-F238E27FC236}">
                <a16:creationId xmlns:a16="http://schemas.microsoft.com/office/drawing/2014/main" id="{208809C5-25EA-4914-BA8E-7C2DCD57000A}"/>
              </a:ext>
            </a:extLst>
          </p:cNvPr>
          <p:cNvSpPr>
            <a:spLocks noGrp="1"/>
          </p:cNvSpPr>
          <p:nvPr>
            <p:ph type="subTitle" idx="1"/>
          </p:nvPr>
        </p:nvSpPr>
        <p:spPr/>
        <p:txBody>
          <a:bodyPr/>
          <a:lstStyle/>
          <a:p>
            <a:r>
              <a:rPr lang="en-IN" dirty="0"/>
              <a:t>For interactive visualizations</a:t>
            </a:r>
          </a:p>
        </p:txBody>
      </p:sp>
    </p:spTree>
    <p:extLst>
      <p:ext uri="{BB962C8B-B14F-4D97-AF65-F5344CB8AC3E}">
        <p14:creationId xmlns:p14="http://schemas.microsoft.com/office/powerpoint/2010/main" val="276556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FDA1-0FCB-453B-8581-804011C228AA}"/>
              </a:ext>
            </a:extLst>
          </p:cNvPr>
          <p:cNvSpPr>
            <a:spLocks noGrp="1"/>
          </p:cNvSpPr>
          <p:nvPr>
            <p:ph type="title"/>
          </p:nvPr>
        </p:nvSpPr>
        <p:spPr/>
        <p:txBody>
          <a:bodyPr/>
          <a:lstStyle/>
          <a:p>
            <a:r>
              <a:rPr lang="en-IN" dirty="0"/>
              <a:t>Plot-3</a:t>
            </a:r>
          </a:p>
        </p:txBody>
      </p:sp>
      <p:pic>
        <p:nvPicPr>
          <p:cNvPr id="6" name="Picture Placeholder 5">
            <a:extLst>
              <a:ext uri="{FF2B5EF4-FFF2-40B4-BE49-F238E27FC236}">
                <a16:creationId xmlns:a16="http://schemas.microsoft.com/office/drawing/2014/main" id="{2E6BA396-0CDB-463D-A268-663719C95505}"/>
              </a:ext>
            </a:extLst>
          </p:cNvPr>
          <p:cNvPicPr>
            <a:picLocks noGrp="1" noChangeAspect="1"/>
          </p:cNvPicPr>
          <p:nvPr>
            <p:ph type="pic" idx="1"/>
          </p:nvPr>
        </p:nvPicPr>
        <p:blipFill rotWithShape="1">
          <a:blip r:embed="rId2"/>
          <a:srcRect l="27842" t="-1532" r="-1018" b="1532"/>
          <a:stretch/>
        </p:blipFill>
        <p:spPr>
          <a:xfrm>
            <a:off x="5290457" y="567775"/>
            <a:ext cx="6636997" cy="5301213"/>
          </a:xfrm>
        </p:spPr>
      </p:pic>
      <p:sp>
        <p:nvSpPr>
          <p:cNvPr id="4" name="Text Placeholder 3">
            <a:extLst>
              <a:ext uri="{FF2B5EF4-FFF2-40B4-BE49-F238E27FC236}">
                <a16:creationId xmlns:a16="http://schemas.microsoft.com/office/drawing/2014/main" id="{2768C9C8-72AB-4BAB-AFC2-3877061CBD56}"/>
              </a:ext>
            </a:extLst>
          </p:cNvPr>
          <p:cNvSpPr>
            <a:spLocks noGrp="1"/>
          </p:cNvSpPr>
          <p:nvPr>
            <p:ph type="body" sz="half" idx="2"/>
          </p:nvPr>
        </p:nvSpPr>
        <p:spPr/>
        <p:txBody>
          <a:bodyPr/>
          <a:lstStyle/>
          <a:p>
            <a:r>
              <a:rPr lang="en-IN" dirty="0"/>
              <a:t>A pie chart showing the percentage of people who bought tickets on 3 ticket types – 1</a:t>
            </a:r>
            <a:r>
              <a:rPr lang="en-IN" baseline="30000" dirty="0"/>
              <a:t>st</a:t>
            </a:r>
            <a:r>
              <a:rPr lang="en-IN" dirty="0"/>
              <a:t> , 2</a:t>
            </a:r>
            <a:r>
              <a:rPr lang="en-IN" baseline="30000" dirty="0"/>
              <a:t>nd</a:t>
            </a:r>
            <a:r>
              <a:rPr lang="en-IN" dirty="0"/>
              <a:t> , and 3</a:t>
            </a:r>
            <a:r>
              <a:rPr lang="en-IN" baseline="30000" dirty="0"/>
              <a:t>rd</a:t>
            </a:r>
            <a:r>
              <a:rPr lang="en-IN" dirty="0"/>
              <a:t> classes.</a:t>
            </a:r>
          </a:p>
        </p:txBody>
      </p:sp>
    </p:spTree>
    <p:extLst>
      <p:ext uri="{BB962C8B-B14F-4D97-AF65-F5344CB8AC3E}">
        <p14:creationId xmlns:p14="http://schemas.microsoft.com/office/powerpoint/2010/main" val="916239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4D37-90DD-46BD-A348-4AE8F6867C53}"/>
              </a:ext>
            </a:extLst>
          </p:cNvPr>
          <p:cNvSpPr>
            <a:spLocks noGrp="1"/>
          </p:cNvSpPr>
          <p:nvPr>
            <p:ph type="title"/>
          </p:nvPr>
        </p:nvSpPr>
        <p:spPr>
          <a:xfrm>
            <a:off x="4565779" y="2103437"/>
            <a:ext cx="3060441" cy="1325563"/>
          </a:xfrm>
        </p:spPr>
        <p:txBody>
          <a:bodyPr/>
          <a:lstStyle/>
          <a:p>
            <a:r>
              <a:rPr lang="en-IN" dirty="0"/>
              <a:t>THE END</a:t>
            </a:r>
          </a:p>
        </p:txBody>
      </p:sp>
    </p:spTree>
    <p:extLst>
      <p:ext uri="{BB962C8B-B14F-4D97-AF65-F5344CB8AC3E}">
        <p14:creationId xmlns:p14="http://schemas.microsoft.com/office/powerpoint/2010/main" val="187608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09BF-F21B-459A-801F-8A693242095F}"/>
              </a:ext>
            </a:extLst>
          </p:cNvPr>
          <p:cNvSpPr>
            <a:spLocks noGrp="1"/>
          </p:cNvSpPr>
          <p:nvPr>
            <p:ph type="title"/>
          </p:nvPr>
        </p:nvSpPr>
        <p:spPr/>
        <p:txBody>
          <a:bodyPr/>
          <a:lstStyle/>
          <a:p>
            <a:r>
              <a:rPr lang="en-IN" b="1" dirty="0">
                <a:latin typeface="Calibri" panose="020F0502020204030204" pitchFamily="34" charset="0"/>
                <a:cs typeface="Calibri" panose="020F0502020204030204" pitchFamily="34" charset="0"/>
              </a:rPr>
              <a:t>FIGHT CLUB MANAGEMENT SYSTEM</a:t>
            </a:r>
          </a:p>
        </p:txBody>
      </p:sp>
      <p:pic>
        <p:nvPicPr>
          <p:cNvPr id="8" name="Picture Placeholder 7">
            <a:extLst>
              <a:ext uri="{FF2B5EF4-FFF2-40B4-BE49-F238E27FC236}">
                <a16:creationId xmlns:a16="http://schemas.microsoft.com/office/drawing/2014/main" id="{5D0D13F4-A6BF-4E3F-B48A-E2F8CCF3251D}"/>
              </a:ext>
            </a:extLst>
          </p:cNvPr>
          <p:cNvPicPr>
            <a:picLocks noGrp="1" noChangeAspect="1"/>
          </p:cNvPicPr>
          <p:nvPr>
            <p:ph type="pic" idx="1"/>
          </p:nvPr>
        </p:nvPicPr>
        <p:blipFill>
          <a:blip r:embed="rId2"/>
          <a:srcRect t="10520" b="10520"/>
          <a:stretch>
            <a:fillRect/>
          </a:stretch>
        </p:blipFill>
        <p:spPr/>
      </p:pic>
      <p:sp>
        <p:nvSpPr>
          <p:cNvPr id="4" name="Text Placeholder 3">
            <a:extLst>
              <a:ext uri="{FF2B5EF4-FFF2-40B4-BE49-F238E27FC236}">
                <a16:creationId xmlns:a16="http://schemas.microsoft.com/office/drawing/2014/main" id="{D2678064-F6DA-44CC-AFA8-ACC792A07FDB}"/>
              </a:ext>
            </a:extLst>
          </p:cNvPr>
          <p:cNvSpPr>
            <a:spLocks noGrp="1"/>
          </p:cNvSpPr>
          <p:nvPr>
            <p:ph type="body" sz="half" idx="2"/>
          </p:nvPr>
        </p:nvSpPr>
        <p:spPr>
          <a:xfrm>
            <a:off x="836612" y="2571857"/>
            <a:ext cx="3932237" cy="2584612"/>
          </a:xfrm>
        </p:spPr>
        <p:txBody>
          <a:bodyPr>
            <a:noAutofit/>
          </a:bodyPr>
          <a:lstStyle/>
          <a:p>
            <a:r>
              <a:rPr lang="en-IN" sz="2000" dirty="0">
                <a:latin typeface="Calibri" panose="020F0502020204030204" pitchFamily="34" charset="0"/>
                <a:cs typeface="Calibri" panose="020F0502020204030204" pitchFamily="34" charset="0"/>
              </a:rPr>
              <a:t>The plot is from the movie “Fight Club” where two bored men fed up with their mundane lives start an underground fight club and fight other men who participates. We developed the story further by introducing UFC kind of setup, allowing audience space, and betting.</a:t>
            </a:r>
          </a:p>
        </p:txBody>
      </p:sp>
    </p:spTree>
    <p:extLst>
      <p:ext uri="{BB962C8B-B14F-4D97-AF65-F5344CB8AC3E}">
        <p14:creationId xmlns:p14="http://schemas.microsoft.com/office/powerpoint/2010/main" val="398284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A7CF-D481-9C50-28EE-F49330726591}"/>
              </a:ext>
            </a:extLst>
          </p:cNvPr>
          <p:cNvSpPr>
            <a:spLocks noGrp="1"/>
          </p:cNvSpPr>
          <p:nvPr>
            <p:ph type="title"/>
          </p:nvPr>
        </p:nvSpPr>
        <p:spPr/>
        <p:txBody>
          <a:bodyPr/>
          <a:lstStyle/>
          <a:p>
            <a:pPr algn="ctr"/>
            <a:r>
              <a:rPr lang="en-US" b="1" dirty="0">
                <a:latin typeface="Calibri"/>
                <a:cs typeface="Calibri"/>
              </a:rPr>
              <a:t>Business Problem</a:t>
            </a:r>
            <a:endParaRPr lang="en-US" b="1" dirty="0"/>
          </a:p>
        </p:txBody>
      </p:sp>
      <p:sp>
        <p:nvSpPr>
          <p:cNvPr id="3" name="Content Placeholder 2">
            <a:extLst>
              <a:ext uri="{FF2B5EF4-FFF2-40B4-BE49-F238E27FC236}">
                <a16:creationId xmlns:a16="http://schemas.microsoft.com/office/drawing/2014/main" id="{4E46D33B-1E42-9329-74DE-6BD607416C82}"/>
              </a:ext>
            </a:extLst>
          </p:cNvPr>
          <p:cNvSpPr>
            <a:spLocks noGrp="1"/>
          </p:cNvSpPr>
          <p:nvPr>
            <p:ph idx="1"/>
          </p:nvPr>
        </p:nvSpPr>
        <p:spPr/>
        <p:txBody>
          <a:bodyPr>
            <a:normAutofit fontScale="92500"/>
          </a:bodyPr>
          <a:lstStyle/>
          <a:p>
            <a:pPr>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The number of people attending the Saturday evening’s Fight club event keeps on increasing, Tyler Durden has an idea to upgrade the club into an indoor tournament with every information about the fight loaded into a database for easy tracking and to make the data reliable.</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 He thinks it would be a good idea to allow people to watch the fights as he can earn money from selling tickets as well as a percentage from the betting money. </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For this purpose, he needs a Database Management System to be built with automated methods to create, store and retrieve data.</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90399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0862-577B-C8B2-A4F5-F7DF7293AC15}"/>
              </a:ext>
            </a:extLst>
          </p:cNvPr>
          <p:cNvSpPr>
            <a:spLocks noGrp="1"/>
          </p:cNvSpPr>
          <p:nvPr>
            <p:ph type="title"/>
          </p:nvPr>
        </p:nvSpPr>
        <p:spPr/>
        <p:txBody>
          <a:bodyPr>
            <a:normAutofit/>
          </a:bodyPr>
          <a:lstStyle/>
          <a:p>
            <a:pPr algn="ctr"/>
            <a:r>
              <a:rPr lang="en-US" sz="4000" b="1" dirty="0">
                <a:latin typeface="Calibri"/>
                <a:cs typeface="Calibri"/>
              </a:rPr>
              <a:t>Entity Relationship Diagram (EER)</a:t>
            </a:r>
            <a:endParaRPr lang="en-US" sz="4000" b="1" dirty="0"/>
          </a:p>
        </p:txBody>
      </p:sp>
      <p:pic>
        <p:nvPicPr>
          <p:cNvPr id="5" name="Content Placeholder 4" descr="Diagram&#10;&#10;Description automatically generated">
            <a:extLst>
              <a:ext uri="{FF2B5EF4-FFF2-40B4-BE49-F238E27FC236}">
                <a16:creationId xmlns:a16="http://schemas.microsoft.com/office/drawing/2014/main" id="{D8DE5063-A128-2D61-F718-310DF61C4F4A}"/>
              </a:ext>
            </a:extLst>
          </p:cNvPr>
          <p:cNvPicPr>
            <a:picLocks noGrp="1" noChangeAspect="1"/>
          </p:cNvPicPr>
          <p:nvPr>
            <p:ph idx="1"/>
          </p:nvPr>
        </p:nvPicPr>
        <p:blipFill>
          <a:blip r:embed="rId2"/>
          <a:stretch>
            <a:fillRect/>
          </a:stretch>
        </p:blipFill>
        <p:spPr>
          <a:xfrm>
            <a:off x="171450" y="1471612"/>
            <a:ext cx="11830050" cy="5021263"/>
          </a:xfrm>
        </p:spPr>
      </p:pic>
    </p:spTree>
    <p:extLst>
      <p:ext uri="{BB962C8B-B14F-4D97-AF65-F5344CB8AC3E}">
        <p14:creationId xmlns:p14="http://schemas.microsoft.com/office/powerpoint/2010/main" val="312388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7A68-CA9E-0839-16BB-1DF846B1150A}"/>
              </a:ext>
            </a:extLst>
          </p:cNvPr>
          <p:cNvSpPr>
            <a:spLocks noGrp="1"/>
          </p:cNvSpPr>
          <p:nvPr>
            <p:ph type="title"/>
          </p:nvPr>
        </p:nvSpPr>
        <p:spPr>
          <a:xfrm>
            <a:off x="838199" y="200026"/>
            <a:ext cx="10515600" cy="1028700"/>
          </a:xfrm>
        </p:spPr>
        <p:txBody>
          <a:bodyPr>
            <a:normAutofit/>
          </a:bodyPr>
          <a:lstStyle/>
          <a:p>
            <a:pPr algn="ctr"/>
            <a:r>
              <a:rPr lang="en-US" sz="4000" b="1" dirty="0">
                <a:latin typeface="Calibri"/>
                <a:cs typeface="Calibri"/>
              </a:rPr>
              <a:t>Unified Modelling Language Diagram (UML)</a:t>
            </a:r>
            <a:endParaRPr lang="en-US" sz="4000" b="1" dirty="0"/>
          </a:p>
        </p:txBody>
      </p:sp>
      <p:pic>
        <p:nvPicPr>
          <p:cNvPr id="5" name="Content Placeholder 4" descr="Diagram&#10;&#10;Description automatically generated">
            <a:extLst>
              <a:ext uri="{FF2B5EF4-FFF2-40B4-BE49-F238E27FC236}">
                <a16:creationId xmlns:a16="http://schemas.microsoft.com/office/drawing/2014/main" id="{F3125E72-DE24-906E-AA29-06D815147678}"/>
              </a:ext>
            </a:extLst>
          </p:cNvPr>
          <p:cNvPicPr>
            <a:picLocks noGrp="1" noChangeAspect="1"/>
          </p:cNvPicPr>
          <p:nvPr>
            <p:ph idx="1"/>
          </p:nvPr>
        </p:nvPicPr>
        <p:blipFill>
          <a:blip r:embed="rId2"/>
          <a:stretch>
            <a:fillRect/>
          </a:stretch>
        </p:blipFill>
        <p:spPr>
          <a:xfrm>
            <a:off x="838199" y="1114425"/>
            <a:ext cx="10515599" cy="5543549"/>
          </a:xfrm>
        </p:spPr>
      </p:pic>
    </p:spTree>
    <p:extLst>
      <p:ext uri="{BB962C8B-B14F-4D97-AF65-F5344CB8AC3E}">
        <p14:creationId xmlns:p14="http://schemas.microsoft.com/office/powerpoint/2010/main" val="81213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8C3F-8ED9-4542-9FD6-B21A7522D038}"/>
              </a:ext>
            </a:extLst>
          </p:cNvPr>
          <p:cNvSpPr>
            <a:spLocks noGrp="1"/>
          </p:cNvSpPr>
          <p:nvPr>
            <p:ph type="title"/>
          </p:nvPr>
        </p:nvSpPr>
        <p:spPr>
          <a:xfrm>
            <a:off x="838200" y="365126"/>
            <a:ext cx="10515600" cy="931830"/>
          </a:xfrm>
        </p:spPr>
        <p:txBody>
          <a:bodyPr>
            <a:normAutofit fontScale="90000"/>
          </a:bodyPr>
          <a:lstStyle/>
          <a:p>
            <a:r>
              <a:rPr lang="en-IN" dirty="0"/>
              <a:t>Rules to be followed while implementing</a:t>
            </a:r>
          </a:p>
        </p:txBody>
      </p:sp>
      <p:sp>
        <p:nvSpPr>
          <p:cNvPr id="3" name="Content Placeholder 2">
            <a:extLst>
              <a:ext uri="{FF2B5EF4-FFF2-40B4-BE49-F238E27FC236}">
                <a16:creationId xmlns:a16="http://schemas.microsoft.com/office/drawing/2014/main" id="{ABA8C272-34E0-4385-8ED7-74A01471E395}"/>
              </a:ext>
            </a:extLst>
          </p:cNvPr>
          <p:cNvSpPr>
            <a:spLocks noGrp="1"/>
          </p:cNvSpPr>
          <p:nvPr>
            <p:ph idx="1"/>
          </p:nvPr>
        </p:nvSpPr>
        <p:spPr>
          <a:xfrm>
            <a:off x="838200" y="1296956"/>
            <a:ext cx="10515600" cy="4880007"/>
          </a:xfrm>
        </p:spPr>
        <p:txBody>
          <a:bodyPr>
            <a:normAutofit fontScale="85000" lnSpcReduction="20000"/>
          </a:bodyPr>
          <a:lstStyle/>
          <a:p>
            <a:pPr marL="0" marR="0" indent="0" algn="just">
              <a:lnSpc>
                <a:spcPct val="150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following rules must be followed while implementing the database:</a:t>
            </a:r>
          </a:p>
          <a:p>
            <a:pPr marL="342900" marR="0" lvl="0" indent="-342900" algn="just">
              <a:lnSpc>
                <a:spcPct val="150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Each fighter is identified by a unique ID and must have at least and at most one trainer. Name, Age, Date of birth, Height and Weight should be available for a fighter. Name and Age of all the trainers should be stored.</a:t>
            </a:r>
          </a:p>
          <a:p>
            <a:pPr marL="342900" marR="0" lvl="0" indent="-342900" algn="just">
              <a:lnSpc>
                <a:spcPct val="150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Fighters can participate in tournaments, and each tournament can have 1 to N fights with only two fighters and a referee involving in each fight. Each fight should have a unique Id with fighters involved, winner and date information stored.</a:t>
            </a:r>
          </a:p>
          <a:p>
            <a:pPr marL="342900" marR="0" lvl="0" indent="-342900" algn="just">
              <a:lnSpc>
                <a:spcPct val="150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final winner of the tournament will be the champion of the season. Each tournament will have a sponsor and that information should be stored. Start date, end date and other fight information of a tournament should be recorded.</a:t>
            </a:r>
          </a:p>
          <a:p>
            <a:pPr marL="342900" marR="0" lvl="0" indent="-342900" algn="just">
              <a:lnSpc>
                <a:spcPct val="150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People can get tickets at the counter by specifying their name, phone number, address, email and the fight they want to watch from the list of fights available for that day. Phone number can be multiple. The ticket type can be one of the classes from class-1, class-2 and class-3.</a:t>
            </a:r>
          </a:p>
          <a:p>
            <a:pPr marL="342900" marR="0" lvl="0" indent="-342900" algn="just">
              <a:lnSpc>
                <a:spcPct val="150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People who have bought the tickets also has an option to bet on the fighters before the commencement of the fight. They can bet on a single player or on multiple players if they have bought tickets for multiple fights on that day.</a:t>
            </a:r>
          </a:p>
          <a:p>
            <a:pPr marL="342900" marR="0" lvl="0" indent="-342900" algn="just">
              <a:lnSpc>
                <a:spcPct val="150000"/>
              </a:lnSpc>
              <a:spcBef>
                <a:spcPts val="0"/>
              </a:spcBef>
              <a:spcAft>
                <a:spcPts val="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Bettor email and the fighter on whom he places the bet should be stored. Number of bets data also should be stored in case of multiple bets.</a:t>
            </a:r>
          </a:p>
          <a:p>
            <a:pPr marL="342900" marR="0" lvl="0" indent="-342900" algn="just">
              <a:lnSpc>
                <a:spcPct val="150000"/>
              </a:lnSpc>
              <a:spcBef>
                <a:spcPts val="0"/>
              </a:spcBef>
              <a:spcAft>
                <a:spcPts val="800"/>
              </a:spcAft>
              <a:buFont typeface="+mj-lt"/>
              <a:buAutoNum type="arabi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people who buy tickets for a fight should be uniquely identified by their email ID.</a:t>
            </a:r>
          </a:p>
        </p:txBody>
      </p:sp>
    </p:spTree>
    <p:extLst>
      <p:ext uri="{BB962C8B-B14F-4D97-AF65-F5344CB8AC3E}">
        <p14:creationId xmlns:p14="http://schemas.microsoft.com/office/powerpoint/2010/main" val="221902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46E8-B86E-38E3-7321-75A22F4CF737}"/>
              </a:ext>
            </a:extLst>
          </p:cNvPr>
          <p:cNvSpPr>
            <a:spLocks noGrp="1"/>
          </p:cNvSpPr>
          <p:nvPr>
            <p:ph type="title"/>
          </p:nvPr>
        </p:nvSpPr>
        <p:spPr>
          <a:xfrm>
            <a:off x="838200" y="290945"/>
            <a:ext cx="10515600" cy="944088"/>
          </a:xfrm>
        </p:spPr>
        <p:txBody>
          <a:bodyPr>
            <a:normAutofit fontScale="90000"/>
          </a:bodyPr>
          <a:lstStyle/>
          <a:p>
            <a:pPr algn="ctr"/>
            <a:br>
              <a:rPr lang="en-US" sz="4000" b="1" dirty="0">
                <a:solidFill>
                  <a:srgbClr val="000000"/>
                </a:solidFill>
                <a:latin typeface="Calibri" panose="020F0502020204030204" pitchFamily="34" charset="0"/>
                <a:cs typeface="Calibri" panose="020F0502020204030204" pitchFamily="34" charset="0"/>
              </a:rPr>
            </a:br>
            <a:br>
              <a:rPr lang="en-US" sz="4000" b="1" dirty="0">
                <a:solidFill>
                  <a:srgbClr val="000000"/>
                </a:solidFill>
                <a:latin typeface="Calibri" panose="020F0502020204030204" pitchFamily="34" charset="0"/>
                <a:cs typeface="Calibri" panose="020F0502020204030204" pitchFamily="34" charset="0"/>
              </a:rPr>
            </a:br>
            <a:r>
              <a:rPr lang="en-US" sz="4000" b="1" dirty="0">
                <a:solidFill>
                  <a:srgbClr val="000000"/>
                </a:solidFill>
                <a:latin typeface="Calibri" panose="020F0502020204030204" pitchFamily="34" charset="0"/>
                <a:cs typeface="Calibri" panose="020F0502020204030204" pitchFamily="34" charset="0"/>
              </a:rPr>
              <a:t>RELATIONAL MODEL</a:t>
            </a:r>
            <a:br>
              <a:rPr lang="en-US" sz="4000" b="1" dirty="0">
                <a:solidFill>
                  <a:srgbClr val="000000"/>
                </a:solidFill>
                <a:latin typeface="Calibri" panose="020F0502020204030204" pitchFamily="34" charset="0"/>
                <a:cs typeface="Calibri" panose="020F0502020204030204" pitchFamily="34" charset="0"/>
              </a:rPr>
            </a:br>
            <a:r>
              <a:rPr lang="en-US" sz="2200" b="1" dirty="0">
                <a:latin typeface="Calibri" panose="020F0502020204030204" pitchFamily="34" charset="0"/>
                <a:cs typeface="Calibri" panose="020F0502020204030204" pitchFamily="34" charset="0"/>
              </a:rPr>
              <a:t>(Tables names are bolded; Primary keys are underlined; Foreign keys are in </a:t>
            </a:r>
            <a:r>
              <a:rPr lang="en-US" sz="2200" b="1" i="1" dirty="0">
                <a:latin typeface="Calibri" panose="020F0502020204030204" pitchFamily="34" charset="0"/>
                <a:cs typeface="Calibri" panose="020F0502020204030204" pitchFamily="34" charset="0"/>
              </a:rPr>
              <a:t>Italics) </a:t>
            </a:r>
            <a:br>
              <a:rPr lang="en-US" sz="4000" dirty="0"/>
            </a:br>
            <a:br>
              <a:rPr lang="en-US" sz="4000" b="1" dirty="0">
                <a:latin typeface="Calibri" panose="020F0502020204030204" pitchFamily="34" charset="0"/>
                <a:cs typeface="Calibri" panose="020F0502020204030204" pitchFamily="34" charset="0"/>
              </a:rPr>
            </a:br>
            <a:endParaRPr lang="en-US" sz="40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D0EB43F-2CB7-AC63-2C61-D493F1075B0D}"/>
              </a:ext>
            </a:extLst>
          </p:cNvPr>
          <p:cNvSpPr>
            <a:spLocks noGrp="1"/>
          </p:cNvSpPr>
          <p:nvPr>
            <p:ph idx="1"/>
          </p:nvPr>
        </p:nvSpPr>
        <p:spPr>
          <a:xfrm>
            <a:off x="838200" y="1235033"/>
            <a:ext cx="10515600" cy="5332021"/>
          </a:xfrm>
        </p:spPr>
        <p:txBody>
          <a:bodyPr>
            <a:normAutofit fontScale="70000" lnSpcReduction="20000"/>
          </a:bodyPr>
          <a:lstStyle/>
          <a:p>
            <a:pPr marL="0" indent="0">
              <a:buNone/>
            </a:pPr>
            <a:r>
              <a:rPr lang="en-US" sz="2200" b="1" dirty="0">
                <a:latin typeface="Calibri" panose="020F0502020204030204" pitchFamily="34" charset="0"/>
                <a:cs typeface="Calibri" panose="020F0502020204030204" pitchFamily="34" charset="0"/>
              </a:rPr>
              <a:t>Fighters</a:t>
            </a:r>
            <a:r>
              <a:rPr lang="en-US" sz="2200" dirty="0">
                <a:latin typeface="Calibri" panose="020F0502020204030204" pitchFamily="34" charset="0"/>
                <a:cs typeface="Calibri" panose="020F0502020204030204" pitchFamily="34" charset="0"/>
              </a:rPr>
              <a:t> (</a:t>
            </a:r>
            <a:r>
              <a:rPr lang="en-US" sz="2200" u="sng" dirty="0" err="1">
                <a:latin typeface="Calibri" panose="020F0502020204030204" pitchFamily="34" charset="0"/>
                <a:cs typeface="Calibri" panose="020F0502020204030204" pitchFamily="34" charset="0"/>
              </a:rPr>
              <a:t>Fighter_ID</a:t>
            </a:r>
            <a:r>
              <a:rPr lang="en-US" sz="2200" dirty="0">
                <a:latin typeface="Calibri" panose="020F0502020204030204" pitchFamily="34" charset="0"/>
                <a:cs typeface="Calibri" panose="020F0502020204030204" pitchFamily="34" charset="0"/>
              </a:rPr>
              <a:t>, </a:t>
            </a:r>
            <a:r>
              <a:rPr lang="en-US" sz="2200" i="1" dirty="0" err="1">
                <a:latin typeface="Calibri" panose="020F0502020204030204" pitchFamily="34" charset="0"/>
                <a:cs typeface="Calibri" panose="020F0502020204030204" pitchFamily="34" charset="0"/>
              </a:rPr>
              <a:t>Tournament_ID</a:t>
            </a:r>
            <a:r>
              <a:rPr lang="en-US" sz="2200" dirty="0">
                <a:latin typeface="Calibri" panose="020F0502020204030204" pitchFamily="34" charset="0"/>
                <a:cs typeface="Calibri" panose="020F0502020204030204" pitchFamily="34" charset="0"/>
              </a:rPr>
              <a:t>, Name, Age, </a:t>
            </a:r>
            <a:r>
              <a:rPr lang="en-US" sz="2200" dirty="0" err="1">
                <a:latin typeface="Calibri" panose="020F0502020204030204" pitchFamily="34" charset="0"/>
                <a:cs typeface="Calibri" panose="020F0502020204030204" pitchFamily="34" charset="0"/>
              </a:rPr>
              <a:t>Date_of_birth</a:t>
            </a:r>
            <a:r>
              <a:rPr lang="en-US" sz="2200" dirty="0">
                <a:latin typeface="Calibri" panose="020F0502020204030204" pitchFamily="34" charset="0"/>
                <a:cs typeface="Calibri" panose="020F0502020204030204" pitchFamily="34" charset="0"/>
              </a:rPr>
              <a:t>, Height, Weight) </a:t>
            </a:r>
          </a:p>
          <a:p>
            <a:pPr marL="0" indent="0">
              <a:buNone/>
            </a:pPr>
            <a:endParaRPr lang="en-US" sz="2200" dirty="0">
              <a:latin typeface="Calibri" panose="020F0502020204030204" pitchFamily="34" charset="0"/>
              <a:cs typeface="Calibri" panose="020F0502020204030204" pitchFamily="34" charset="0"/>
            </a:endParaRPr>
          </a:p>
          <a:p>
            <a:pPr marL="0" indent="0">
              <a:buNone/>
            </a:pPr>
            <a:r>
              <a:rPr lang="en-US" sz="2200" b="1" dirty="0">
                <a:latin typeface="Calibri" panose="020F0502020204030204" pitchFamily="34" charset="0"/>
                <a:cs typeface="Calibri" panose="020F0502020204030204" pitchFamily="34" charset="0"/>
              </a:rPr>
              <a:t>Trainers</a:t>
            </a:r>
            <a:r>
              <a:rPr lang="en-US" sz="2200" dirty="0">
                <a:latin typeface="Calibri" panose="020F0502020204030204" pitchFamily="34" charset="0"/>
                <a:cs typeface="Calibri" panose="020F0502020204030204" pitchFamily="34" charset="0"/>
              </a:rPr>
              <a:t> (</a:t>
            </a:r>
            <a:r>
              <a:rPr lang="en-US" sz="2200" u="sng" dirty="0">
                <a:latin typeface="Calibri" panose="020F0502020204030204" pitchFamily="34" charset="0"/>
                <a:cs typeface="Calibri" panose="020F0502020204030204" pitchFamily="34" charset="0"/>
              </a:rPr>
              <a:t>Trainer_ID</a:t>
            </a:r>
            <a:r>
              <a:rPr lang="en-US" sz="2200" dirty="0">
                <a:latin typeface="Calibri" panose="020F0502020204030204" pitchFamily="34" charset="0"/>
                <a:cs typeface="Calibri" panose="020F0502020204030204" pitchFamily="34" charset="0"/>
              </a:rPr>
              <a:t>, Name, Age, </a:t>
            </a:r>
            <a:r>
              <a:rPr lang="en-US" sz="2200" i="1" dirty="0" err="1">
                <a:latin typeface="Calibri" panose="020F0502020204030204" pitchFamily="34" charset="0"/>
                <a:cs typeface="Calibri" panose="020F0502020204030204" pitchFamily="34" charset="0"/>
              </a:rPr>
              <a:t>Fighter_ID</a:t>
            </a:r>
            <a:r>
              <a:rPr lang="en-US" sz="2200" dirty="0">
                <a:latin typeface="Calibri" panose="020F0502020204030204" pitchFamily="34" charset="0"/>
                <a:cs typeface="Calibri" panose="020F0502020204030204" pitchFamily="34" charset="0"/>
              </a:rPr>
              <a:t>) </a:t>
            </a:r>
          </a:p>
          <a:p>
            <a:pPr marL="0" indent="0">
              <a:buNone/>
            </a:pPr>
            <a:endParaRPr lang="en-US" sz="2200" dirty="0">
              <a:latin typeface="Calibri" panose="020F0502020204030204" pitchFamily="34" charset="0"/>
              <a:cs typeface="Calibri" panose="020F0502020204030204" pitchFamily="34" charset="0"/>
            </a:endParaRPr>
          </a:p>
          <a:p>
            <a:pPr marL="0" indent="0">
              <a:buNone/>
            </a:pPr>
            <a:r>
              <a:rPr lang="en-US" sz="2200" b="1" dirty="0">
                <a:latin typeface="Calibri" panose="020F0502020204030204" pitchFamily="34" charset="0"/>
                <a:cs typeface="Calibri" panose="020F0502020204030204" pitchFamily="34" charset="0"/>
              </a:rPr>
              <a:t>Tournament</a:t>
            </a:r>
            <a:r>
              <a:rPr lang="en-US" sz="2200" dirty="0">
                <a:latin typeface="Calibri" panose="020F0502020204030204" pitchFamily="34" charset="0"/>
                <a:cs typeface="Calibri" panose="020F0502020204030204" pitchFamily="34" charset="0"/>
              </a:rPr>
              <a:t> (</a:t>
            </a:r>
            <a:r>
              <a:rPr lang="en-US" sz="2200" u="sng" dirty="0" err="1">
                <a:latin typeface="Calibri" panose="020F0502020204030204" pitchFamily="34" charset="0"/>
                <a:cs typeface="Calibri" panose="020F0502020204030204" pitchFamily="34" charset="0"/>
              </a:rPr>
              <a:t>Tournament_ID</a:t>
            </a:r>
            <a:r>
              <a:rPr lang="en-US" sz="2200" dirty="0">
                <a:latin typeface="Calibri" panose="020F0502020204030204" pitchFamily="34" charset="0"/>
                <a:cs typeface="Calibri" panose="020F0502020204030204" pitchFamily="34" charset="0"/>
              </a:rPr>
              <a:t>, Sponsor, </a:t>
            </a:r>
            <a:r>
              <a:rPr lang="en-US" sz="2200" dirty="0" err="1">
                <a:latin typeface="Calibri" panose="020F0502020204030204" pitchFamily="34" charset="0"/>
                <a:cs typeface="Calibri" panose="020F0502020204030204" pitchFamily="34" charset="0"/>
              </a:rPr>
              <a:t>Start_date</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End_date</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Number_of_fights</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Number_of_fighters</a:t>
            </a:r>
            <a:r>
              <a:rPr lang="en-US" sz="2200" dirty="0">
                <a:latin typeface="Calibri" panose="020F0502020204030204" pitchFamily="34" charset="0"/>
                <a:cs typeface="Calibri" panose="020F0502020204030204" pitchFamily="34" charset="0"/>
              </a:rPr>
              <a:t>) </a:t>
            </a:r>
          </a:p>
          <a:p>
            <a:pPr marL="0" indent="0">
              <a:buNone/>
            </a:pPr>
            <a:endParaRPr lang="en-US" sz="2200" dirty="0">
              <a:latin typeface="Calibri" panose="020F0502020204030204" pitchFamily="34" charset="0"/>
              <a:cs typeface="Calibri" panose="020F0502020204030204" pitchFamily="34" charset="0"/>
            </a:endParaRPr>
          </a:p>
          <a:p>
            <a:pPr marL="0" indent="0">
              <a:buNone/>
            </a:pPr>
            <a:r>
              <a:rPr lang="en-US" sz="2200" b="1" dirty="0">
                <a:latin typeface="Calibri" panose="020F0502020204030204" pitchFamily="34" charset="0"/>
                <a:cs typeface="Calibri" panose="020F0502020204030204" pitchFamily="34" charset="0"/>
              </a:rPr>
              <a:t>Champions</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Tournament_ID</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Fighter_name</a:t>
            </a:r>
            <a:r>
              <a:rPr lang="en-US" sz="2200" dirty="0">
                <a:latin typeface="Calibri" panose="020F0502020204030204" pitchFamily="34" charset="0"/>
                <a:cs typeface="Calibri" panose="020F0502020204030204" pitchFamily="34" charset="0"/>
              </a:rPr>
              <a:t>)</a:t>
            </a:r>
          </a:p>
          <a:p>
            <a:pPr marL="0" indent="0">
              <a:buNone/>
            </a:pPr>
            <a:br>
              <a:rPr lang="en-US" sz="2200" dirty="0">
                <a:latin typeface="Calibri" panose="020F0502020204030204" pitchFamily="34" charset="0"/>
                <a:cs typeface="Calibri" panose="020F0502020204030204" pitchFamily="34" charset="0"/>
              </a:rPr>
            </a:br>
            <a:r>
              <a:rPr lang="en-US" sz="2200" b="1" dirty="0">
                <a:latin typeface="Calibri" panose="020F0502020204030204" pitchFamily="34" charset="0"/>
                <a:cs typeface="Calibri" panose="020F0502020204030204" pitchFamily="34" charset="0"/>
              </a:rPr>
              <a:t>Fight</a:t>
            </a:r>
            <a:r>
              <a:rPr lang="en-US" sz="2200" dirty="0">
                <a:latin typeface="Calibri" panose="020F0502020204030204" pitchFamily="34" charset="0"/>
                <a:cs typeface="Calibri" panose="020F0502020204030204" pitchFamily="34" charset="0"/>
              </a:rPr>
              <a:t> (</a:t>
            </a:r>
            <a:r>
              <a:rPr lang="en-US" sz="2200" u="sng" dirty="0" err="1">
                <a:latin typeface="Calibri" panose="020F0502020204030204" pitchFamily="34" charset="0"/>
                <a:cs typeface="Calibri" panose="020F0502020204030204" pitchFamily="34" charset="0"/>
              </a:rPr>
              <a:t>Fight_ID</a:t>
            </a:r>
            <a:r>
              <a:rPr lang="en-US" sz="2200" dirty="0">
                <a:latin typeface="Calibri" panose="020F0502020204030204" pitchFamily="34" charset="0"/>
                <a:cs typeface="Calibri" panose="020F0502020204030204" pitchFamily="34" charset="0"/>
              </a:rPr>
              <a:t>, </a:t>
            </a:r>
            <a:r>
              <a:rPr lang="en-US" sz="2200" i="1" dirty="0">
                <a:latin typeface="Calibri" panose="020F0502020204030204" pitchFamily="34" charset="0"/>
                <a:cs typeface="Calibri" panose="020F0502020204030204" pitchFamily="34" charset="0"/>
              </a:rPr>
              <a:t>Fighter_1_ID</a:t>
            </a:r>
            <a:r>
              <a:rPr lang="en-US" sz="2200" dirty="0">
                <a:latin typeface="Calibri" panose="020F0502020204030204" pitchFamily="34" charset="0"/>
                <a:cs typeface="Calibri" panose="020F0502020204030204" pitchFamily="34" charset="0"/>
              </a:rPr>
              <a:t>, </a:t>
            </a:r>
            <a:r>
              <a:rPr lang="en-US" sz="2200" i="1" dirty="0">
                <a:latin typeface="Calibri" panose="020F0502020204030204" pitchFamily="34" charset="0"/>
                <a:cs typeface="Calibri" panose="020F0502020204030204" pitchFamily="34" charset="0"/>
              </a:rPr>
              <a:t>Fighter_2_ID</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Won_by</a:t>
            </a:r>
            <a:r>
              <a:rPr lang="en-US" sz="2200" dirty="0">
                <a:latin typeface="Calibri" panose="020F0502020204030204" pitchFamily="34" charset="0"/>
                <a:cs typeface="Calibri" panose="020F0502020204030204" pitchFamily="34" charset="0"/>
              </a:rPr>
              <a:t>, Date, Referee,</a:t>
            </a:r>
            <a:r>
              <a:rPr lang="en-US" sz="2200" i="1" dirty="0">
                <a:latin typeface="Calibri" panose="020F0502020204030204" pitchFamily="34" charset="0"/>
                <a:cs typeface="Calibri" panose="020F0502020204030204" pitchFamily="34" charset="0"/>
              </a:rPr>
              <a:t> </a:t>
            </a:r>
            <a:r>
              <a:rPr lang="en-US" sz="2200" i="1" dirty="0" err="1">
                <a:latin typeface="Calibri" panose="020F0502020204030204" pitchFamily="34" charset="0"/>
                <a:cs typeface="Calibri" panose="020F0502020204030204" pitchFamily="34" charset="0"/>
              </a:rPr>
              <a:t>Tournament_ID</a:t>
            </a:r>
            <a:r>
              <a:rPr lang="en-US" sz="2200" dirty="0">
                <a:latin typeface="Calibri" panose="020F0502020204030204" pitchFamily="34" charset="0"/>
                <a:cs typeface="Calibri" panose="020F0502020204030204" pitchFamily="34" charset="0"/>
              </a:rPr>
              <a:t>)</a:t>
            </a:r>
          </a:p>
          <a:p>
            <a:pPr marL="0" indent="0">
              <a:buNone/>
            </a:pPr>
            <a:br>
              <a:rPr lang="en-US" sz="2200" dirty="0">
                <a:latin typeface="Calibri" panose="020F0502020204030204" pitchFamily="34" charset="0"/>
                <a:cs typeface="Calibri" panose="020F0502020204030204" pitchFamily="34" charset="0"/>
              </a:rPr>
            </a:br>
            <a:r>
              <a:rPr lang="en-US" sz="2200" b="1" dirty="0">
                <a:latin typeface="Calibri" panose="020F0502020204030204" pitchFamily="34" charset="0"/>
                <a:cs typeface="Calibri" panose="020F0502020204030204" pitchFamily="34" charset="0"/>
              </a:rPr>
              <a:t>Audience</a:t>
            </a:r>
            <a:r>
              <a:rPr lang="en-US" sz="2200" dirty="0">
                <a:latin typeface="Calibri" panose="020F0502020204030204" pitchFamily="34" charset="0"/>
                <a:cs typeface="Calibri" panose="020F0502020204030204" pitchFamily="34" charset="0"/>
              </a:rPr>
              <a:t> (Name, </a:t>
            </a:r>
            <a:r>
              <a:rPr lang="en-US" sz="2200" dirty="0" err="1">
                <a:latin typeface="Calibri" panose="020F0502020204030204" pitchFamily="34" charset="0"/>
                <a:cs typeface="Calibri" panose="020F0502020204030204" pitchFamily="34" charset="0"/>
              </a:rPr>
              <a:t>Phone_number</a:t>
            </a:r>
            <a:r>
              <a:rPr lang="en-US" sz="2200" dirty="0">
                <a:latin typeface="Calibri" panose="020F0502020204030204" pitchFamily="34" charset="0"/>
                <a:cs typeface="Calibri" panose="020F0502020204030204" pitchFamily="34" charset="0"/>
              </a:rPr>
              <a:t>, </a:t>
            </a:r>
            <a:r>
              <a:rPr lang="en-US" sz="2200" u="sng" dirty="0">
                <a:latin typeface="Calibri" panose="020F0502020204030204" pitchFamily="34" charset="0"/>
                <a:cs typeface="Calibri" panose="020F0502020204030204" pitchFamily="34" charset="0"/>
              </a:rPr>
              <a:t>Email</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Ticket_type</a:t>
            </a:r>
            <a:r>
              <a:rPr lang="en-US" sz="2200" dirty="0">
                <a:latin typeface="Calibri" panose="020F0502020204030204" pitchFamily="34" charset="0"/>
                <a:cs typeface="Calibri" panose="020F0502020204030204" pitchFamily="34" charset="0"/>
              </a:rPr>
              <a:t>, </a:t>
            </a:r>
            <a:r>
              <a:rPr lang="en-US" sz="2200" i="1" dirty="0" err="1">
                <a:latin typeface="Calibri" panose="020F0502020204030204" pitchFamily="34" charset="0"/>
                <a:cs typeface="Calibri" panose="020F0502020204030204" pitchFamily="34" charset="0"/>
              </a:rPr>
              <a:t>Fight_ID</a:t>
            </a:r>
            <a:r>
              <a:rPr lang="en-US" sz="2200" dirty="0">
                <a:latin typeface="Calibri" panose="020F0502020204030204" pitchFamily="34" charset="0"/>
                <a:cs typeface="Calibri" panose="020F0502020204030204" pitchFamily="34" charset="0"/>
              </a:rPr>
              <a:t>, </a:t>
            </a:r>
            <a:r>
              <a:rPr lang="en-US" sz="2200" i="1" dirty="0" err="1">
                <a:latin typeface="Calibri" panose="020F0502020204030204" pitchFamily="34" charset="0"/>
                <a:cs typeface="Calibri" panose="020F0502020204030204" pitchFamily="34" charset="0"/>
              </a:rPr>
              <a:t>Betting_ID</a:t>
            </a:r>
            <a:r>
              <a:rPr lang="en-US" sz="2200" i="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City, Street, </a:t>
            </a:r>
            <a:r>
              <a:rPr lang="en-US" sz="2200" dirty="0" err="1">
                <a:latin typeface="Calibri" panose="020F0502020204030204" pitchFamily="34" charset="0"/>
                <a:cs typeface="Calibri" panose="020F0502020204030204" pitchFamily="34" charset="0"/>
              </a:rPr>
              <a:t>Zipcode</a:t>
            </a:r>
            <a:r>
              <a:rPr lang="en-US" sz="2200" dirty="0">
                <a:latin typeface="Calibri" panose="020F0502020204030204" pitchFamily="34" charset="0"/>
                <a:cs typeface="Calibri" panose="020F0502020204030204" pitchFamily="34" charset="0"/>
              </a:rPr>
              <a:t>)</a:t>
            </a:r>
          </a:p>
          <a:p>
            <a:pPr marL="0" indent="0">
              <a:buNone/>
            </a:pPr>
            <a:endParaRPr lang="en-US" sz="2200" dirty="0">
              <a:latin typeface="Calibri" panose="020F0502020204030204" pitchFamily="34" charset="0"/>
              <a:cs typeface="Calibri" panose="020F0502020204030204" pitchFamily="34" charset="0"/>
            </a:endParaRPr>
          </a:p>
          <a:p>
            <a:pPr marL="0" indent="0">
              <a:buNone/>
            </a:pPr>
            <a:r>
              <a:rPr lang="en-US" sz="2200" b="1" dirty="0">
                <a:latin typeface="Calibri" panose="020F0502020204030204" pitchFamily="34" charset="0"/>
                <a:cs typeface="Calibri" panose="020F0502020204030204" pitchFamily="34" charset="0"/>
              </a:rPr>
              <a:t>Betting</a:t>
            </a:r>
            <a:r>
              <a:rPr lang="en-US" sz="2200" dirty="0">
                <a:latin typeface="Calibri" panose="020F0502020204030204" pitchFamily="34" charset="0"/>
                <a:cs typeface="Calibri" panose="020F0502020204030204" pitchFamily="34" charset="0"/>
              </a:rPr>
              <a:t> (</a:t>
            </a:r>
            <a:r>
              <a:rPr lang="en-US" sz="2200" u="sng" dirty="0" err="1">
                <a:latin typeface="Calibri" panose="020F0502020204030204" pitchFamily="34" charset="0"/>
                <a:cs typeface="Calibri" panose="020F0502020204030204" pitchFamily="34" charset="0"/>
              </a:rPr>
              <a:t>Betting_ID</a:t>
            </a:r>
            <a:r>
              <a:rPr lang="en-US" sz="2200" dirty="0">
                <a:latin typeface="Calibri" panose="020F0502020204030204" pitchFamily="34" charset="0"/>
                <a:cs typeface="Calibri" panose="020F0502020204030204" pitchFamily="34" charset="0"/>
              </a:rPr>
              <a:t>, </a:t>
            </a:r>
            <a:r>
              <a:rPr lang="en-US" sz="2200" i="1" dirty="0" err="1">
                <a:latin typeface="Calibri" panose="020F0502020204030204" pitchFamily="34" charset="0"/>
                <a:cs typeface="Calibri" panose="020F0502020204030204" pitchFamily="34" charset="0"/>
              </a:rPr>
              <a:t>Single_bet_betting_id</a:t>
            </a:r>
            <a:r>
              <a:rPr lang="en-US" sz="2200" i="1" dirty="0">
                <a:latin typeface="Calibri" panose="020F0502020204030204" pitchFamily="34" charset="0"/>
                <a:cs typeface="Calibri" panose="020F0502020204030204" pitchFamily="34" charset="0"/>
              </a:rPr>
              <a:t>, </a:t>
            </a:r>
            <a:r>
              <a:rPr lang="en-US" sz="2200" i="1" dirty="0" err="1">
                <a:latin typeface="Calibri" panose="020F0502020204030204" pitchFamily="34" charset="0"/>
                <a:cs typeface="Calibri" panose="020F0502020204030204" pitchFamily="34" charset="0"/>
              </a:rPr>
              <a:t>Multi_bet_betting_id</a:t>
            </a:r>
            <a:r>
              <a:rPr lang="en-US" sz="2200" dirty="0">
                <a:latin typeface="Calibri" panose="020F0502020204030204" pitchFamily="34" charset="0"/>
                <a:cs typeface="Calibri" panose="020F0502020204030204" pitchFamily="34" charset="0"/>
              </a:rPr>
              <a:t>)</a:t>
            </a:r>
          </a:p>
          <a:p>
            <a:pPr marL="0" indent="0">
              <a:buNone/>
            </a:pPr>
            <a:br>
              <a:rPr lang="en-US" sz="2200" dirty="0">
                <a:latin typeface="Calibri" panose="020F0502020204030204" pitchFamily="34" charset="0"/>
                <a:cs typeface="Calibri" panose="020F0502020204030204" pitchFamily="34" charset="0"/>
              </a:rPr>
            </a:br>
            <a:r>
              <a:rPr lang="en-US" sz="2200" b="1" dirty="0" err="1">
                <a:latin typeface="Calibri" panose="020F0502020204030204" pitchFamily="34" charset="0"/>
                <a:cs typeface="Calibri" panose="020F0502020204030204" pitchFamily="34" charset="0"/>
              </a:rPr>
              <a:t>Single_Bet</a:t>
            </a:r>
            <a:r>
              <a:rPr lang="en-US" sz="2200" b="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u="sng" dirty="0" err="1">
                <a:latin typeface="Calibri" panose="020F0502020204030204" pitchFamily="34" charset="0"/>
                <a:cs typeface="Calibri" panose="020F0502020204030204" pitchFamily="34" charset="0"/>
              </a:rPr>
              <a:t>Betting_ID</a:t>
            </a:r>
            <a:r>
              <a:rPr lang="en-US" sz="2200" dirty="0">
                <a:latin typeface="Calibri" panose="020F0502020204030204" pitchFamily="34" charset="0"/>
                <a:cs typeface="Calibri" panose="020F0502020204030204" pitchFamily="34" charset="0"/>
              </a:rPr>
              <a:t>, </a:t>
            </a:r>
            <a:r>
              <a:rPr lang="en-US" sz="2200" i="1" dirty="0" err="1">
                <a:latin typeface="Calibri" panose="020F0502020204030204" pitchFamily="34" charset="0"/>
                <a:cs typeface="Calibri" panose="020F0502020204030204" pitchFamily="34" charset="0"/>
              </a:rPr>
              <a:t>Fighter_ID</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Bettor_Email</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Betting_Money</a:t>
            </a:r>
            <a:r>
              <a:rPr lang="en-US" sz="2200" dirty="0">
                <a:latin typeface="Calibri" panose="020F0502020204030204" pitchFamily="34" charset="0"/>
                <a:cs typeface="Calibri" panose="020F0502020204030204" pitchFamily="34" charset="0"/>
              </a:rPr>
              <a:t>)</a:t>
            </a:r>
          </a:p>
          <a:p>
            <a:pPr marL="0" indent="0">
              <a:buNone/>
            </a:pPr>
            <a:br>
              <a:rPr lang="en-US" sz="2200" dirty="0">
                <a:latin typeface="Calibri" panose="020F0502020204030204" pitchFamily="34" charset="0"/>
                <a:cs typeface="Calibri" panose="020F0502020204030204" pitchFamily="34" charset="0"/>
              </a:rPr>
            </a:br>
            <a:r>
              <a:rPr lang="en-US" sz="2200" b="1" dirty="0" err="1">
                <a:latin typeface="Calibri" panose="020F0502020204030204" pitchFamily="34" charset="0"/>
                <a:cs typeface="Calibri" panose="020F0502020204030204" pitchFamily="34" charset="0"/>
              </a:rPr>
              <a:t>Multi_Bet</a:t>
            </a:r>
            <a:r>
              <a:rPr lang="en-US" sz="2200" b="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u="sng" dirty="0" err="1">
                <a:latin typeface="Calibri" panose="020F0502020204030204" pitchFamily="34" charset="0"/>
                <a:cs typeface="Calibri" panose="020F0502020204030204" pitchFamily="34" charset="0"/>
              </a:rPr>
              <a:t>Betting_ID</a:t>
            </a:r>
            <a:r>
              <a:rPr lang="en-US" sz="2200" dirty="0">
                <a:latin typeface="Calibri" panose="020F0502020204030204" pitchFamily="34" charset="0"/>
                <a:cs typeface="Calibri" panose="020F0502020204030204" pitchFamily="34" charset="0"/>
              </a:rPr>
              <a:t>, </a:t>
            </a:r>
            <a:r>
              <a:rPr lang="en-US" sz="2200" i="1" dirty="0" err="1">
                <a:latin typeface="Calibri" panose="020F0502020204030204" pitchFamily="34" charset="0"/>
                <a:cs typeface="Calibri" panose="020F0502020204030204" pitchFamily="34" charset="0"/>
              </a:rPr>
              <a:t>Fighter_ID</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Bettor_Email</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Betting_Money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Number_of_Bets</a:t>
            </a:r>
            <a:r>
              <a:rPr lang="en-US" sz="2200"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171621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83DE-B0CC-0779-8A65-791E71F03449}"/>
              </a:ext>
            </a:extLst>
          </p:cNvPr>
          <p:cNvSpPr>
            <a:spLocks noGrp="1"/>
          </p:cNvSpPr>
          <p:nvPr>
            <p:ph type="title"/>
          </p:nvPr>
        </p:nvSpPr>
        <p:spPr>
          <a:xfrm>
            <a:off x="838200" y="365126"/>
            <a:ext cx="10515600" cy="838524"/>
          </a:xfrm>
        </p:spPr>
        <p:txBody>
          <a:bodyPr/>
          <a:lstStyle/>
          <a:p>
            <a:r>
              <a:rPr lang="en-US" dirty="0"/>
              <a:t>MY SQL queries</a:t>
            </a:r>
          </a:p>
        </p:txBody>
      </p:sp>
      <p:sp>
        <p:nvSpPr>
          <p:cNvPr id="3" name="Content Placeholder 2">
            <a:extLst>
              <a:ext uri="{FF2B5EF4-FFF2-40B4-BE49-F238E27FC236}">
                <a16:creationId xmlns:a16="http://schemas.microsoft.com/office/drawing/2014/main" id="{4D7D52FD-0497-4524-A1BF-CF10E124F656}"/>
              </a:ext>
            </a:extLst>
          </p:cNvPr>
          <p:cNvSpPr>
            <a:spLocks noGrp="1"/>
          </p:cNvSpPr>
          <p:nvPr>
            <p:ph idx="1"/>
          </p:nvPr>
        </p:nvSpPr>
        <p:spPr>
          <a:xfrm>
            <a:off x="838200" y="1464906"/>
            <a:ext cx="10515600" cy="4842587"/>
          </a:xfrm>
        </p:spPr>
        <p:txBody>
          <a:bodyPr>
            <a:normAutofit fontScale="55000" lnSpcReduction="20000"/>
          </a:bodyPr>
          <a:lstStyle/>
          <a:p>
            <a:pPr marL="0" indent="0">
              <a:buNone/>
            </a:pPr>
            <a:r>
              <a:rPr lang="en-US" b="1" dirty="0">
                <a:latin typeface="Calibri" panose="020F0502020204030204" pitchFamily="34" charset="0"/>
                <a:cs typeface="Calibri" panose="020F0502020204030204" pitchFamily="34" charset="0"/>
              </a:rPr>
              <a:t>1) Query the Name and the age of fighters who have won the championship so far, order by fighter name</a:t>
            </a:r>
          </a:p>
          <a:p>
            <a:pPr marL="0" indent="0">
              <a:buNone/>
            </a:pPr>
            <a:r>
              <a:rPr lang="en-US" dirty="0"/>
              <a:t>select distinct f.name as </a:t>
            </a:r>
            <a:r>
              <a:rPr lang="en-US" dirty="0" err="1"/>
              <a:t>Fighter_name</a:t>
            </a:r>
            <a:r>
              <a:rPr lang="en-US" dirty="0"/>
              <a:t>, </a:t>
            </a:r>
            <a:r>
              <a:rPr lang="en-US" dirty="0" err="1"/>
              <a:t>f.Age</a:t>
            </a:r>
            <a:r>
              <a:rPr lang="en-US" dirty="0"/>
              <a:t> as Age from champions c inner join tournament t on </a:t>
            </a:r>
            <a:r>
              <a:rPr lang="en-US" dirty="0" err="1"/>
              <a:t>c.Tournament_ID</a:t>
            </a:r>
            <a:r>
              <a:rPr lang="en-US" dirty="0"/>
              <a:t> = </a:t>
            </a:r>
            <a:r>
              <a:rPr lang="en-US" dirty="0" err="1"/>
              <a:t>t.Tournament_ID</a:t>
            </a:r>
            <a:r>
              <a:rPr lang="en-US" dirty="0"/>
              <a:t> inner join fighters f on </a:t>
            </a:r>
            <a:r>
              <a:rPr lang="en-US" dirty="0" err="1"/>
              <a:t>t.tournament_id</a:t>
            </a:r>
            <a:r>
              <a:rPr lang="en-US" dirty="0"/>
              <a:t> = </a:t>
            </a:r>
            <a:r>
              <a:rPr lang="en-US" dirty="0" err="1"/>
              <a:t>f.tournament_id</a:t>
            </a:r>
            <a:r>
              <a:rPr lang="en-US" dirty="0"/>
              <a:t> order by f.name;</a:t>
            </a:r>
          </a:p>
          <a:p>
            <a:pPr marL="0" indent="0">
              <a:buNone/>
            </a:pPr>
            <a:endParaRPr lang="en-US" dirty="0"/>
          </a:p>
          <a:p>
            <a:pPr marL="0" indent="0">
              <a:buNone/>
            </a:pPr>
            <a:r>
              <a:rPr lang="en-US" b="1" dirty="0"/>
              <a:t>2) Write a query to display the fighter names and their trainer names</a:t>
            </a:r>
          </a:p>
          <a:p>
            <a:pPr marL="0" indent="0">
              <a:buNone/>
            </a:pPr>
            <a:r>
              <a:rPr lang="en-US" dirty="0"/>
              <a:t>select </a:t>
            </a:r>
            <a:r>
              <a:rPr lang="en-US" dirty="0" err="1"/>
              <a:t>t.Name</a:t>
            </a:r>
            <a:r>
              <a:rPr lang="en-US" dirty="0"/>
              <a:t> as </a:t>
            </a:r>
            <a:r>
              <a:rPr lang="en-US" dirty="0" err="1"/>
              <a:t>Trainer_name</a:t>
            </a:r>
            <a:r>
              <a:rPr lang="en-US" dirty="0"/>
              <a:t>, f.name as </a:t>
            </a:r>
            <a:r>
              <a:rPr lang="en-US" dirty="0" err="1"/>
              <a:t>Fighter_name</a:t>
            </a:r>
            <a:r>
              <a:rPr lang="en-US" dirty="0"/>
              <a:t> from trainers t inner join fighters f on </a:t>
            </a:r>
            <a:r>
              <a:rPr lang="en-US" dirty="0" err="1"/>
              <a:t>t.Fighter_ID</a:t>
            </a:r>
            <a:r>
              <a:rPr lang="en-US" dirty="0"/>
              <a:t> = </a:t>
            </a:r>
            <a:r>
              <a:rPr lang="en-US" dirty="0" err="1"/>
              <a:t>f.Fighter_ID</a:t>
            </a:r>
            <a:r>
              <a:rPr lang="en-US" dirty="0"/>
              <a:t>;</a:t>
            </a:r>
          </a:p>
          <a:p>
            <a:pPr marL="0" indent="0">
              <a:buNone/>
            </a:pPr>
            <a:endParaRPr lang="en-US" dirty="0"/>
          </a:p>
          <a:p>
            <a:pPr marL="0" indent="0">
              <a:buNone/>
            </a:pPr>
            <a:r>
              <a:rPr lang="en-US" b="1" dirty="0"/>
              <a:t>3) List the Tournament ID and the count for the Tournament that had highest number of fight rounds</a:t>
            </a:r>
          </a:p>
          <a:p>
            <a:pPr marL="0" indent="0">
              <a:buNone/>
            </a:pPr>
            <a:r>
              <a:rPr lang="en-US" dirty="0"/>
              <a:t>select </a:t>
            </a:r>
            <a:r>
              <a:rPr lang="en-US" dirty="0" err="1"/>
              <a:t>tournament_id</a:t>
            </a:r>
            <a:r>
              <a:rPr lang="en-US" dirty="0"/>
              <a:t>, count(*) from fight group by </a:t>
            </a:r>
            <a:r>
              <a:rPr lang="en-US" dirty="0" err="1"/>
              <a:t>tournament_id</a:t>
            </a:r>
            <a:r>
              <a:rPr lang="en-US" dirty="0"/>
              <a:t> having count(*) = </a:t>
            </a:r>
          </a:p>
          <a:p>
            <a:pPr marL="0" indent="0">
              <a:buNone/>
            </a:pPr>
            <a:r>
              <a:rPr lang="en-US" dirty="0"/>
              <a:t>(select max(count) from (select count(*) count from fight group by </a:t>
            </a:r>
            <a:r>
              <a:rPr lang="en-US" dirty="0" err="1"/>
              <a:t>tournament_id</a:t>
            </a:r>
            <a:r>
              <a:rPr lang="en-US" dirty="0"/>
              <a:t>) sub1);</a:t>
            </a:r>
          </a:p>
          <a:p>
            <a:pPr marL="0" indent="0">
              <a:buNone/>
            </a:pPr>
            <a:endParaRPr lang="en-US" dirty="0"/>
          </a:p>
          <a:p>
            <a:pPr marL="0" indent="0">
              <a:buNone/>
            </a:pPr>
            <a:r>
              <a:rPr lang="en-US" b="1" dirty="0"/>
              <a:t>4) Fetch the </a:t>
            </a:r>
            <a:r>
              <a:rPr lang="en-US" b="1" dirty="0" err="1"/>
              <a:t>Ticket_types</a:t>
            </a:r>
            <a:r>
              <a:rPr lang="en-US" b="1" dirty="0"/>
              <a:t> and their respective Audience counts</a:t>
            </a:r>
          </a:p>
          <a:p>
            <a:pPr marL="0" indent="0">
              <a:buNone/>
            </a:pPr>
            <a:r>
              <a:rPr lang="en-US" dirty="0"/>
              <a:t>select </a:t>
            </a:r>
            <a:r>
              <a:rPr lang="en-US" dirty="0" err="1"/>
              <a:t>Ticket_type</a:t>
            </a:r>
            <a:r>
              <a:rPr lang="en-US" dirty="0"/>
              <a:t>, count(*) as count from audience group by </a:t>
            </a:r>
            <a:r>
              <a:rPr lang="en-US" dirty="0" err="1"/>
              <a:t>Ticket_type</a:t>
            </a:r>
            <a:r>
              <a:rPr lang="en-US" dirty="0"/>
              <a:t> order by </a:t>
            </a:r>
            <a:r>
              <a:rPr lang="en-US" dirty="0" err="1"/>
              <a:t>Ticket_type</a:t>
            </a:r>
            <a:r>
              <a:rPr lang="en-US" dirty="0"/>
              <a:t>;</a:t>
            </a:r>
          </a:p>
          <a:p>
            <a:endParaRPr lang="en-US" dirty="0"/>
          </a:p>
          <a:p>
            <a:endParaRPr lang="en-US" dirty="0"/>
          </a:p>
        </p:txBody>
      </p:sp>
    </p:spTree>
    <p:extLst>
      <p:ext uri="{BB962C8B-B14F-4D97-AF65-F5344CB8AC3E}">
        <p14:creationId xmlns:p14="http://schemas.microsoft.com/office/powerpoint/2010/main" val="98325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05156-68FB-4DD0-9472-A79893644481}"/>
              </a:ext>
            </a:extLst>
          </p:cNvPr>
          <p:cNvSpPr>
            <a:spLocks noGrp="1"/>
          </p:cNvSpPr>
          <p:nvPr>
            <p:ph sz="half" idx="1"/>
          </p:nvPr>
        </p:nvSpPr>
        <p:spPr>
          <a:xfrm>
            <a:off x="838199" y="541176"/>
            <a:ext cx="10545147" cy="5635787"/>
          </a:xfrm>
        </p:spPr>
        <p:txBody>
          <a:bodyPr>
            <a:normAutofit fontScale="55000" lnSpcReduction="20000"/>
          </a:bodyPr>
          <a:lstStyle/>
          <a:p>
            <a:pPr marL="0" indent="0">
              <a:buNone/>
            </a:pPr>
            <a:r>
              <a:rPr lang="en-IN" b="1" dirty="0"/>
              <a:t>5) </a:t>
            </a:r>
            <a:r>
              <a:rPr lang="en-US" b="1" dirty="0"/>
              <a:t>List the Names of the Audience who placed bets on Fighters and their respective Fighter names</a:t>
            </a:r>
          </a:p>
          <a:p>
            <a:pPr marL="0" indent="0">
              <a:buNone/>
            </a:pPr>
            <a:r>
              <a:rPr lang="en-US" dirty="0"/>
              <a:t>select a.name Bettor, fr.name Fighter from audience a inner join fight f on </a:t>
            </a:r>
            <a:r>
              <a:rPr lang="en-US" dirty="0" err="1"/>
              <a:t>a.Fight_ID</a:t>
            </a:r>
            <a:r>
              <a:rPr lang="en-US" dirty="0"/>
              <a:t> = </a:t>
            </a:r>
            <a:r>
              <a:rPr lang="en-US" dirty="0" err="1"/>
              <a:t>f.Fight_ID</a:t>
            </a:r>
            <a:r>
              <a:rPr lang="en-US" dirty="0"/>
              <a:t>  inner join fighters </a:t>
            </a:r>
            <a:r>
              <a:rPr lang="en-US" dirty="0" err="1"/>
              <a:t>fr</a:t>
            </a:r>
            <a:r>
              <a:rPr lang="en-US" dirty="0"/>
              <a:t> on </a:t>
            </a:r>
            <a:r>
              <a:rPr lang="en-US" dirty="0" err="1"/>
              <a:t>f.Won_by</a:t>
            </a:r>
            <a:r>
              <a:rPr lang="en-US" dirty="0"/>
              <a:t> = </a:t>
            </a:r>
            <a:r>
              <a:rPr lang="en-US" dirty="0" err="1"/>
              <a:t>fr.Fighter_ID</a:t>
            </a:r>
            <a:r>
              <a:rPr lang="en-US" dirty="0"/>
              <a:t>;</a:t>
            </a:r>
          </a:p>
          <a:p>
            <a:pPr marL="0" indent="0">
              <a:buNone/>
            </a:pPr>
            <a:endParaRPr lang="en-US" dirty="0"/>
          </a:p>
          <a:p>
            <a:pPr marL="0" indent="0">
              <a:buNone/>
            </a:pPr>
            <a:r>
              <a:rPr lang="en-IN" b="1" dirty="0"/>
              <a:t>6) Fetch the Bettor name, Id and sum of single bet money for each</a:t>
            </a:r>
          </a:p>
          <a:p>
            <a:pPr marL="0" indent="0">
              <a:buNone/>
            </a:pPr>
            <a:r>
              <a:rPr lang="en-IN" dirty="0"/>
              <a:t>select </a:t>
            </a:r>
            <a:r>
              <a:rPr lang="en-IN" dirty="0" err="1"/>
              <a:t>sb.Fighter_ID</a:t>
            </a:r>
            <a:r>
              <a:rPr lang="en-IN" dirty="0"/>
              <a:t>, a.name Bettor, sum(</a:t>
            </a:r>
            <a:r>
              <a:rPr lang="en-IN" dirty="0" err="1"/>
              <a:t>sb.Betting_Money</a:t>
            </a:r>
            <a:r>
              <a:rPr lang="en-IN" dirty="0"/>
              <a:t>) </a:t>
            </a:r>
            <a:r>
              <a:rPr lang="en-IN" dirty="0" err="1"/>
              <a:t>Total_money</a:t>
            </a:r>
            <a:r>
              <a:rPr lang="en-IN" dirty="0"/>
              <a:t> from audience a inner join betting b on </a:t>
            </a:r>
            <a:r>
              <a:rPr lang="en-IN" dirty="0" err="1"/>
              <a:t>a.Betting_ID</a:t>
            </a:r>
            <a:r>
              <a:rPr lang="en-IN" dirty="0"/>
              <a:t> = </a:t>
            </a:r>
            <a:r>
              <a:rPr lang="en-IN" dirty="0" err="1"/>
              <a:t>b.Betting_ID</a:t>
            </a:r>
            <a:r>
              <a:rPr lang="en-IN" dirty="0"/>
              <a:t> inner join </a:t>
            </a:r>
            <a:r>
              <a:rPr lang="en-IN" dirty="0" err="1"/>
              <a:t>single_bet</a:t>
            </a:r>
            <a:r>
              <a:rPr lang="en-IN" dirty="0"/>
              <a:t> </a:t>
            </a:r>
            <a:r>
              <a:rPr lang="en-IN" dirty="0" err="1"/>
              <a:t>sb</a:t>
            </a:r>
            <a:r>
              <a:rPr lang="en-IN" dirty="0"/>
              <a:t> on </a:t>
            </a:r>
            <a:r>
              <a:rPr lang="en-IN" dirty="0" err="1"/>
              <a:t>b.single_bet_betting_id</a:t>
            </a:r>
            <a:r>
              <a:rPr lang="en-IN" dirty="0"/>
              <a:t> = </a:t>
            </a:r>
            <a:r>
              <a:rPr lang="en-IN" dirty="0" err="1"/>
              <a:t>sb.Betting_ID</a:t>
            </a:r>
            <a:r>
              <a:rPr lang="en-IN" dirty="0"/>
              <a:t> group by </a:t>
            </a:r>
            <a:r>
              <a:rPr lang="en-IN" dirty="0" err="1"/>
              <a:t>sb.Fighter_ID</a:t>
            </a:r>
            <a:r>
              <a:rPr lang="en-IN" dirty="0"/>
              <a:t>, a.name order by </a:t>
            </a:r>
            <a:r>
              <a:rPr lang="en-IN" dirty="0" err="1"/>
              <a:t>sb.Fighter_ID</a:t>
            </a:r>
            <a:r>
              <a:rPr lang="en-IN" dirty="0"/>
              <a:t>;</a:t>
            </a:r>
          </a:p>
          <a:p>
            <a:pPr marL="0" indent="0">
              <a:buNone/>
            </a:pPr>
            <a:endParaRPr lang="en-IN" dirty="0"/>
          </a:p>
          <a:p>
            <a:pPr marL="0" indent="0">
              <a:buNone/>
            </a:pPr>
            <a:r>
              <a:rPr lang="en-IN" dirty="0"/>
              <a:t>7) </a:t>
            </a:r>
            <a:r>
              <a:rPr lang="en-IN" b="1" dirty="0"/>
              <a:t>Fetch the Bettor name, Id and sum of multi-bet money for each</a:t>
            </a:r>
            <a:endParaRPr lang="en-IN" dirty="0"/>
          </a:p>
          <a:p>
            <a:pPr marL="0" indent="0">
              <a:buNone/>
            </a:pPr>
            <a:r>
              <a:rPr lang="en-IN" dirty="0"/>
              <a:t>select </a:t>
            </a:r>
            <a:r>
              <a:rPr lang="en-IN" dirty="0" err="1"/>
              <a:t>mb.Fighter_ID</a:t>
            </a:r>
            <a:r>
              <a:rPr lang="en-IN" dirty="0"/>
              <a:t>, a.name Bettor, sum(</a:t>
            </a:r>
            <a:r>
              <a:rPr lang="en-IN" dirty="0" err="1"/>
              <a:t>mb.Betting_Money</a:t>
            </a:r>
            <a:r>
              <a:rPr lang="en-IN" dirty="0"/>
              <a:t>) </a:t>
            </a:r>
            <a:r>
              <a:rPr lang="en-IN" dirty="0" err="1"/>
              <a:t>Total_money</a:t>
            </a:r>
            <a:r>
              <a:rPr lang="en-IN" dirty="0"/>
              <a:t> from audience a inner join betting b on </a:t>
            </a:r>
            <a:r>
              <a:rPr lang="en-IN" dirty="0" err="1"/>
              <a:t>a.Betting_ID</a:t>
            </a:r>
            <a:r>
              <a:rPr lang="en-IN" dirty="0"/>
              <a:t> = </a:t>
            </a:r>
            <a:r>
              <a:rPr lang="en-IN" dirty="0" err="1"/>
              <a:t>b.Betting_ID</a:t>
            </a:r>
            <a:r>
              <a:rPr lang="en-IN" dirty="0"/>
              <a:t> inner join </a:t>
            </a:r>
            <a:r>
              <a:rPr lang="en-IN" dirty="0" err="1"/>
              <a:t>multi_bet</a:t>
            </a:r>
            <a:r>
              <a:rPr lang="en-IN" dirty="0"/>
              <a:t> mb on </a:t>
            </a:r>
            <a:r>
              <a:rPr lang="en-IN" dirty="0" err="1"/>
              <a:t>b.multi_bet_betting_id</a:t>
            </a:r>
            <a:r>
              <a:rPr lang="en-IN" dirty="0"/>
              <a:t> = </a:t>
            </a:r>
            <a:r>
              <a:rPr lang="en-IN" dirty="0" err="1"/>
              <a:t>mb.Betting_ID</a:t>
            </a:r>
            <a:r>
              <a:rPr lang="en-IN" dirty="0"/>
              <a:t> group by </a:t>
            </a:r>
            <a:r>
              <a:rPr lang="en-IN" dirty="0" err="1"/>
              <a:t>mb.Fighter_ID</a:t>
            </a:r>
            <a:r>
              <a:rPr lang="en-IN" dirty="0"/>
              <a:t>, a.name order by </a:t>
            </a:r>
            <a:r>
              <a:rPr lang="en-IN" dirty="0" err="1"/>
              <a:t>mb.Fighter_ID</a:t>
            </a:r>
            <a:r>
              <a:rPr lang="en-IN" dirty="0"/>
              <a:t>;</a:t>
            </a:r>
          </a:p>
          <a:p>
            <a:pPr marL="0" indent="0">
              <a:buNone/>
            </a:pPr>
            <a:endParaRPr lang="en-IN" dirty="0"/>
          </a:p>
          <a:p>
            <a:pPr marL="0" indent="0">
              <a:buNone/>
            </a:pPr>
            <a:r>
              <a:rPr lang="en-IN" b="1" dirty="0"/>
              <a:t>8) </a:t>
            </a:r>
            <a:r>
              <a:rPr lang="en-US" b="1" dirty="0"/>
              <a:t>Show the names of the fighters, referee and </a:t>
            </a:r>
            <a:r>
              <a:rPr lang="en-US" b="1" dirty="0" err="1"/>
              <a:t>tournament_id</a:t>
            </a:r>
            <a:r>
              <a:rPr lang="en-US" b="1" dirty="0"/>
              <a:t> for each fight</a:t>
            </a:r>
          </a:p>
          <a:p>
            <a:pPr marL="0" indent="0">
              <a:buNone/>
            </a:pPr>
            <a:r>
              <a:rPr lang="en-US" dirty="0"/>
              <a:t>select f1.Name Fighter_1, f2.Name Fighter_2, </a:t>
            </a:r>
            <a:r>
              <a:rPr lang="en-US" dirty="0" err="1"/>
              <a:t>f.Referee</a:t>
            </a:r>
            <a:r>
              <a:rPr lang="en-US" dirty="0"/>
              <a:t> Referee, </a:t>
            </a:r>
            <a:r>
              <a:rPr lang="en-US" dirty="0" err="1"/>
              <a:t>f.Tournament_ID</a:t>
            </a:r>
            <a:r>
              <a:rPr lang="en-US" dirty="0"/>
              <a:t> from fight f left outer join fighters f1 on f.Fighter_1_ID = f1.Fighter_ID left outer join fighters f2 on f2.Fighter_ID = f.Fighter_2_ID;</a:t>
            </a:r>
          </a:p>
        </p:txBody>
      </p:sp>
    </p:spTree>
    <p:extLst>
      <p:ext uri="{BB962C8B-B14F-4D97-AF65-F5344CB8AC3E}">
        <p14:creationId xmlns:p14="http://schemas.microsoft.com/office/powerpoint/2010/main" val="3304029763"/>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290</TotalTime>
  <Words>1537</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AvenirNext LT Pro Medium</vt:lpstr>
      <vt:lpstr>Calibri</vt:lpstr>
      <vt:lpstr>Sagona Book</vt:lpstr>
      <vt:lpstr>ExploreVTI</vt:lpstr>
      <vt:lpstr>IE 6700 Data Management For Analytics Use Case Project Presentation </vt:lpstr>
      <vt:lpstr>FIGHT CLUB MANAGEMENT SYSTEM</vt:lpstr>
      <vt:lpstr>Business Problem</vt:lpstr>
      <vt:lpstr>Entity Relationship Diagram (EER)</vt:lpstr>
      <vt:lpstr>Unified Modelling Language Diagram (UML)</vt:lpstr>
      <vt:lpstr>Rules to be followed while implementing</vt:lpstr>
      <vt:lpstr>  RELATIONAL MODEL (Tables names are bolded; Primary keys are underlined; Foreign keys are in Italics)   </vt:lpstr>
      <vt:lpstr>MY SQL queries</vt:lpstr>
      <vt:lpstr>PowerPoint Presentation</vt:lpstr>
      <vt:lpstr>No-SQL (cypher queries)</vt:lpstr>
      <vt:lpstr>Python accessing the Database</vt:lpstr>
      <vt:lpstr>Plot-1</vt:lpstr>
      <vt:lpstr>Plot-2</vt:lpstr>
      <vt:lpstr>Tableau access</vt:lpstr>
      <vt:lpstr>Plot-3</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6700 Data Management For Analytics Use Case Project Presentation </dc:title>
  <dc:creator>Nithya Rani Vuddagiri</dc:creator>
  <cp:lastModifiedBy>Rajaragunanthan Palanisamy</cp:lastModifiedBy>
  <cp:revision>20</cp:revision>
  <dcterms:created xsi:type="dcterms:W3CDTF">2022-04-27T00:51:45Z</dcterms:created>
  <dcterms:modified xsi:type="dcterms:W3CDTF">2022-05-01T17:59:55Z</dcterms:modified>
</cp:coreProperties>
</file>