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58" r:id="rId7"/>
    <p:sldId id="268" r:id="rId8"/>
    <p:sldId id="259" r:id="rId9"/>
    <p:sldId id="260" r:id="rId10"/>
    <p:sldId id="261" r:id="rId11"/>
    <p:sldId id="262" r:id="rId12"/>
    <p:sldId id="263" r:id="rId13"/>
    <p:sldId id="267" r:id="rId14"/>
    <p:sldId id="265" r:id="rId15"/>
    <p:sldId id="264"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ADA4EB-5EA4-419B-864D-FF3B756B51D5}" v="67" dt="2022-04-28T20:49:10.315"/>
    <p1510:client id="{9A880EAB-69FD-BB54-925C-A86A2B333337}" v="779" dt="2022-04-28T21:24:24.679"/>
    <p1510:client id="{E444AE73-6B75-C330-61E6-ABAF614B0AA0}" v="186" dt="2022-04-28T20:34:15.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6"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19833E-EEFC-4F5B-B663-68630039FD0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2B67EFB-D74D-426F-A800-B0880294B7E1}">
      <dgm:prSet/>
      <dgm:spPr/>
      <dgm:t>
        <a:bodyPr/>
        <a:lstStyle/>
        <a:p>
          <a:pPr>
            <a:lnSpc>
              <a:spcPct val="100000"/>
            </a:lnSpc>
          </a:pPr>
          <a:r>
            <a:rPr lang="en-IN" b="1" baseline="0"/>
            <a:t>Split – </a:t>
          </a:r>
          <a:r>
            <a:rPr lang="en-IN" baseline="0"/>
            <a:t>for each feature and for each possible split, computes rss, and chooses the feature and split that minimizes rss as current node.</a:t>
          </a:r>
          <a:endParaRPr lang="en-US"/>
        </a:p>
      </dgm:t>
    </dgm:pt>
    <dgm:pt modelId="{297DAF19-A47D-4862-B6FC-FBF4BABF1D90}" type="parTrans" cxnId="{C6B1FF18-0C92-420D-A85E-654F73887189}">
      <dgm:prSet/>
      <dgm:spPr/>
      <dgm:t>
        <a:bodyPr/>
        <a:lstStyle/>
        <a:p>
          <a:endParaRPr lang="en-US"/>
        </a:p>
      </dgm:t>
    </dgm:pt>
    <dgm:pt modelId="{2A8E6AE8-1430-451F-9AA9-8A343950C787}" type="sibTrans" cxnId="{C6B1FF18-0C92-420D-A85E-654F73887189}">
      <dgm:prSet/>
      <dgm:spPr/>
      <dgm:t>
        <a:bodyPr/>
        <a:lstStyle/>
        <a:p>
          <a:pPr>
            <a:lnSpc>
              <a:spcPct val="100000"/>
            </a:lnSpc>
          </a:pPr>
          <a:endParaRPr lang="en-US"/>
        </a:p>
      </dgm:t>
    </dgm:pt>
    <dgm:pt modelId="{823FE7A2-F422-4716-BE9D-ACD7851009D5}">
      <dgm:prSet/>
      <dgm:spPr/>
      <dgm:t>
        <a:bodyPr/>
        <a:lstStyle/>
        <a:p>
          <a:pPr>
            <a:lnSpc>
              <a:spcPct val="100000"/>
            </a:lnSpc>
          </a:pPr>
          <a:r>
            <a:rPr lang="en-IN" b="1" baseline="0"/>
            <a:t>Allocation – </a:t>
          </a:r>
          <a:r>
            <a:rPr lang="en-IN" baseline="0"/>
            <a:t>The observations that are less than the threshold goes to the left node and others to the right node.</a:t>
          </a:r>
          <a:endParaRPr lang="en-US"/>
        </a:p>
      </dgm:t>
    </dgm:pt>
    <dgm:pt modelId="{E504DD26-C2A9-4E25-9008-1EA9B00A5D9F}" type="parTrans" cxnId="{50271733-41A4-4B32-8621-5F34EABAE020}">
      <dgm:prSet/>
      <dgm:spPr/>
      <dgm:t>
        <a:bodyPr/>
        <a:lstStyle/>
        <a:p>
          <a:endParaRPr lang="en-US"/>
        </a:p>
      </dgm:t>
    </dgm:pt>
    <dgm:pt modelId="{D5E1AA7F-E27C-4BB9-B5A6-B5C7A0D0C561}" type="sibTrans" cxnId="{50271733-41A4-4B32-8621-5F34EABAE020}">
      <dgm:prSet/>
      <dgm:spPr/>
      <dgm:t>
        <a:bodyPr/>
        <a:lstStyle/>
        <a:p>
          <a:pPr>
            <a:lnSpc>
              <a:spcPct val="100000"/>
            </a:lnSpc>
          </a:pPr>
          <a:endParaRPr lang="en-US"/>
        </a:p>
      </dgm:t>
    </dgm:pt>
    <dgm:pt modelId="{C915207D-1387-4D95-883F-8A764EB0CC3B}">
      <dgm:prSet/>
      <dgm:spPr/>
      <dgm:t>
        <a:bodyPr/>
        <a:lstStyle/>
        <a:p>
          <a:pPr>
            <a:lnSpc>
              <a:spcPct val="100000"/>
            </a:lnSpc>
          </a:pPr>
          <a:r>
            <a:rPr lang="en-IN" b="1" baseline="0"/>
            <a:t>Tree growth – </a:t>
          </a:r>
          <a:r>
            <a:rPr lang="en-IN" baseline="0"/>
            <a:t>the above two steps are repeated until all the leaf nodes have a minimum specified observations count or maximum tree depth is reached.</a:t>
          </a:r>
          <a:endParaRPr lang="en-US"/>
        </a:p>
      </dgm:t>
    </dgm:pt>
    <dgm:pt modelId="{E4154B45-F85C-49E9-8529-3D7D4AD23A55}" type="parTrans" cxnId="{F14E388B-3CD5-4E9E-8C61-46A6BA2A8704}">
      <dgm:prSet/>
      <dgm:spPr/>
      <dgm:t>
        <a:bodyPr/>
        <a:lstStyle/>
        <a:p>
          <a:endParaRPr lang="en-US"/>
        </a:p>
      </dgm:t>
    </dgm:pt>
    <dgm:pt modelId="{BB21BEC4-8919-4394-A4DC-D71FC48343AC}" type="sibTrans" cxnId="{F14E388B-3CD5-4E9E-8C61-46A6BA2A8704}">
      <dgm:prSet/>
      <dgm:spPr/>
      <dgm:t>
        <a:bodyPr/>
        <a:lstStyle/>
        <a:p>
          <a:pPr>
            <a:lnSpc>
              <a:spcPct val="100000"/>
            </a:lnSpc>
          </a:pPr>
          <a:endParaRPr lang="en-US"/>
        </a:p>
      </dgm:t>
    </dgm:pt>
    <dgm:pt modelId="{6871185C-673F-4E14-BB83-8CB2E7CCB859}">
      <dgm:prSet/>
      <dgm:spPr/>
      <dgm:t>
        <a:bodyPr/>
        <a:lstStyle/>
        <a:p>
          <a:pPr>
            <a:lnSpc>
              <a:spcPct val="100000"/>
            </a:lnSpc>
          </a:pPr>
          <a:r>
            <a:rPr lang="en-IN" b="1" baseline="0"/>
            <a:t>Prediction – </a:t>
          </a:r>
          <a:r>
            <a:rPr lang="en-IN" baseline="0"/>
            <a:t>based on the split rules on each nodes, test observation are continuously passed through the branches that obey the  rules, and once they reach the leaf, prediction is the mean of all the training observations available in that leaf.</a:t>
          </a:r>
          <a:endParaRPr lang="en-US"/>
        </a:p>
      </dgm:t>
    </dgm:pt>
    <dgm:pt modelId="{34439666-975E-4F04-B088-F3F99038A49E}" type="parTrans" cxnId="{243AF668-BFDB-4746-8FD7-96D56C7C4B0A}">
      <dgm:prSet/>
      <dgm:spPr/>
      <dgm:t>
        <a:bodyPr/>
        <a:lstStyle/>
        <a:p>
          <a:endParaRPr lang="en-US"/>
        </a:p>
      </dgm:t>
    </dgm:pt>
    <dgm:pt modelId="{3BA29C9A-9F2E-458E-8D84-C1C5FA7998F6}" type="sibTrans" cxnId="{243AF668-BFDB-4746-8FD7-96D56C7C4B0A}">
      <dgm:prSet/>
      <dgm:spPr/>
      <dgm:t>
        <a:bodyPr/>
        <a:lstStyle/>
        <a:p>
          <a:endParaRPr lang="en-US"/>
        </a:p>
      </dgm:t>
    </dgm:pt>
    <dgm:pt modelId="{E1C6725E-E6EA-4BF0-A164-4F01B355848C}" type="pres">
      <dgm:prSet presAssocID="{6019833E-EEFC-4F5B-B663-68630039FD0C}" presName="root" presStyleCnt="0">
        <dgm:presLayoutVars>
          <dgm:dir/>
          <dgm:resizeHandles val="exact"/>
        </dgm:presLayoutVars>
      </dgm:prSet>
      <dgm:spPr/>
    </dgm:pt>
    <dgm:pt modelId="{90ABEB6E-2A6E-4AC5-BC46-E9CD303B59AB}" type="pres">
      <dgm:prSet presAssocID="{6019833E-EEFC-4F5B-B663-68630039FD0C}" presName="container" presStyleCnt="0">
        <dgm:presLayoutVars>
          <dgm:dir/>
          <dgm:resizeHandles val="exact"/>
        </dgm:presLayoutVars>
      </dgm:prSet>
      <dgm:spPr/>
    </dgm:pt>
    <dgm:pt modelId="{6FB1ECF5-95B4-4BF2-8B06-705031541AE0}" type="pres">
      <dgm:prSet presAssocID="{52B67EFB-D74D-426F-A800-B0880294B7E1}" presName="compNode" presStyleCnt="0"/>
      <dgm:spPr/>
    </dgm:pt>
    <dgm:pt modelId="{E61EF3A6-DDA4-48D6-B3AF-FCF8E8AEE010}" type="pres">
      <dgm:prSet presAssocID="{52B67EFB-D74D-426F-A800-B0880294B7E1}" presName="iconBgRect" presStyleLbl="bgShp" presStyleIdx="0" presStyleCnt="4"/>
      <dgm:spPr/>
    </dgm:pt>
    <dgm:pt modelId="{3FC89E67-FA73-467B-A1C8-4ADB2A36756F}" type="pres">
      <dgm:prSet presAssocID="{52B67EFB-D74D-426F-A800-B0880294B7E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AEA1A322-3C6F-4569-8CF3-6522AF2088C0}" type="pres">
      <dgm:prSet presAssocID="{52B67EFB-D74D-426F-A800-B0880294B7E1}" presName="spaceRect" presStyleCnt="0"/>
      <dgm:spPr/>
    </dgm:pt>
    <dgm:pt modelId="{5205BD23-CF49-44D2-851E-3A6A4CFE2FA4}" type="pres">
      <dgm:prSet presAssocID="{52B67EFB-D74D-426F-A800-B0880294B7E1}" presName="textRect" presStyleLbl="revTx" presStyleIdx="0" presStyleCnt="4">
        <dgm:presLayoutVars>
          <dgm:chMax val="1"/>
          <dgm:chPref val="1"/>
        </dgm:presLayoutVars>
      </dgm:prSet>
      <dgm:spPr/>
    </dgm:pt>
    <dgm:pt modelId="{8733B244-BF10-4701-ABCC-8BCA5935B2DD}" type="pres">
      <dgm:prSet presAssocID="{2A8E6AE8-1430-451F-9AA9-8A343950C787}" presName="sibTrans" presStyleLbl="sibTrans2D1" presStyleIdx="0" presStyleCnt="0"/>
      <dgm:spPr/>
    </dgm:pt>
    <dgm:pt modelId="{D6C79B42-0B60-4DA3-941A-476623519E5A}" type="pres">
      <dgm:prSet presAssocID="{823FE7A2-F422-4716-BE9D-ACD7851009D5}" presName="compNode" presStyleCnt="0"/>
      <dgm:spPr/>
    </dgm:pt>
    <dgm:pt modelId="{C701B5BE-972D-4390-BB86-14E1F7F56CE4}" type="pres">
      <dgm:prSet presAssocID="{823FE7A2-F422-4716-BE9D-ACD7851009D5}" presName="iconBgRect" presStyleLbl="bgShp" presStyleIdx="1" presStyleCnt="4"/>
      <dgm:spPr/>
    </dgm:pt>
    <dgm:pt modelId="{75826EF7-8132-4BEC-B253-C2DA0C91F58F}" type="pres">
      <dgm:prSet presAssocID="{823FE7A2-F422-4716-BE9D-ACD7851009D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E7348BDB-CC5C-4C6A-AC57-659324562325}" type="pres">
      <dgm:prSet presAssocID="{823FE7A2-F422-4716-BE9D-ACD7851009D5}" presName="spaceRect" presStyleCnt="0"/>
      <dgm:spPr/>
    </dgm:pt>
    <dgm:pt modelId="{555FFBBD-C48C-4D9C-B535-7B196A078F45}" type="pres">
      <dgm:prSet presAssocID="{823FE7A2-F422-4716-BE9D-ACD7851009D5}" presName="textRect" presStyleLbl="revTx" presStyleIdx="1" presStyleCnt="4">
        <dgm:presLayoutVars>
          <dgm:chMax val="1"/>
          <dgm:chPref val="1"/>
        </dgm:presLayoutVars>
      </dgm:prSet>
      <dgm:spPr/>
    </dgm:pt>
    <dgm:pt modelId="{CFF9778F-2548-49C4-8416-F578D735AA13}" type="pres">
      <dgm:prSet presAssocID="{D5E1AA7F-E27C-4BB9-B5A6-B5C7A0D0C561}" presName="sibTrans" presStyleLbl="sibTrans2D1" presStyleIdx="0" presStyleCnt="0"/>
      <dgm:spPr/>
    </dgm:pt>
    <dgm:pt modelId="{06071AB5-6C86-4FA3-8EFB-96A3ACCFC6F7}" type="pres">
      <dgm:prSet presAssocID="{C915207D-1387-4D95-883F-8A764EB0CC3B}" presName="compNode" presStyleCnt="0"/>
      <dgm:spPr/>
    </dgm:pt>
    <dgm:pt modelId="{AF08C2FC-34FB-4B84-9C85-304A49157219}" type="pres">
      <dgm:prSet presAssocID="{C915207D-1387-4D95-883F-8A764EB0CC3B}" presName="iconBgRect" presStyleLbl="bgShp" presStyleIdx="2" presStyleCnt="4"/>
      <dgm:spPr/>
    </dgm:pt>
    <dgm:pt modelId="{58C0F435-893D-4759-8DC2-401B4A0CCF90}" type="pres">
      <dgm:prSet presAssocID="{C915207D-1387-4D95-883F-8A764EB0CC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ciduous tree"/>
        </a:ext>
      </dgm:extLst>
    </dgm:pt>
    <dgm:pt modelId="{90596975-C383-4803-9247-4E1E9F7B99D3}" type="pres">
      <dgm:prSet presAssocID="{C915207D-1387-4D95-883F-8A764EB0CC3B}" presName="spaceRect" presStyleCnt="0"/>
      <dgm:spPr/>
    </dgm:pt>
    <dgm:pt modelId="{9FB98A3E-C497-482D-BADA-47212AC3E383}" type="pres">
      <dgm:prSet presAssocID="{C915207D-1387-4D95-883F-8A764EB0CC3B}" presName="textRect" presStyleLbl="revTx" presStyleIdx="2" presStyleCnt="4">
        <dgm:presLayoutVars>
          <dgm:chMax val="1"/>
          <dgm:chPref val="1"/>
        </dgm:presLayoutVars>
      </dgm:prSet>
      <dgm:spPr/>
    </dgm:pt>
    <dgm:pt modelId="{0A88A092-0278-4556-A6E6-DD8D7ABB09EA}" type="pres">
      <dgm:prSet presAssocID="{BB21BEC4-8919-4394-A4DC-D71FC48343AC}" presName="sibTrans" presStyleLbl="sibTrans2D1" presStyleIdx="0" presStyleCnt="0"/>
      <dgm:spPr/>
    </dgm:pt>
    <dgm:pt modelId="{01832BA9-8409-4A77-9EEB-6A27AA48CA4C}" type="pres">
      <dgm:prSet presAssocID="{6871185C-673F-4E14-BB83-8CB2E7CCB859}" presName="compNode" presStyleCnt="0"/>
      <dgm:spPr/>
    </dgm:pt>
    <dgm:pt modelId="{908A56DC-E8E8-4A77-A6EE-9D0BAD3D7F6D}" type="pres">
      <dgm:prSet presAssocID="{6871185C-673F-4E14-BB83-8CB2E7CCB859}" presName="iconBgRect" presStyleLbl="bgShp" presStyleIdx="3" presStyleCnt="4"/>
      <dgm:spPr/>
    </dgm:pt>
    <dgm:pt modelId="{E9E27DE7-50AD-4B6B-9DEB-5D7415A625D6}" type="pres">
      <dgm:prSet presAssocID="{6871185C-673F-4E14-BB83-8CB2E7CCB85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connected"/>
        </a:ext>
      </dgm:extLst>
    </dgm:pt>
    <dgm:pt modelId="{E5716884-7D60-4A61-BB44-1DEFFD840D09}" type="pres">
      <dgm:prSet presAssocID="{6871185C-673F-4E14-BB83-8CB2E7CCB859}" presName="spaceRect" presStyleCnt="0"/>
      <dgm:spPr/>
    </dgm:pt>
    <dgm:pt modelId="{4C400917-295C-482B-89E3-2338E4B460EC}" type="pres">
      <dgm:prSet presAssocID="{6871185C-673F-4E14-BB83-8CB2E7CCB859}" presName="textRect" presStyleLbl="revTx" presStyleIdx="3" presStyleCnt="4">
        <dgm:presLayoutVars>
          <dgm:chMax val="1"/>
          <dgm:chPref val="1"/>
        </dgm:presLayoutVars>
      </dgm:prSet>
      <dgm:spPr/>
    </dgm:pt>
  </dgm:ptLst>
  <dgm:cxnLst>
    <dgm:cxn modelId="{C6B1FF18-0C92-420D-A85E-654F73887189}" srcId="{6019833E-EEFC-4F5B-B663-68630039FD0C}" destId="{52B67EFB-D74D-426F-A800-B0880294B7E1}" srcOrd="0" destOrd="0" parTransId="{297DAF19-A47D-4862-B6FC-FBF4BABF1D90}" sibTransId="{2A8E6AE8-1430-451F-9AA9-8A343950C787}"/>
    <dgm:cxn modelId="{FF9C9A1C-881B-42B1-B65C-55AF6A316257}" type="presOf" srcId="{823FE7A2-F422-4716-BE9D-ACD7851009D5}" destId="{555FFBBD-C48C-4D9C-B535-7B196A078F45}" srcOrd="0" destOrd="0" presId="urn:microsoft.com/office/officeart/2018/2/layout/IconCircleList"/>
    <dgm:cxn modelId="{50271733-41A4-4B32-8621-5F34EABAE020}" srcId="{6019833E-EEFC-4F5B-B663-68630039FD0C}" destId="{823FE7A2-F422-4716-BE9D-ACD7851009D5}" srcOrd="1" destOrd="0" parTransId="{E504DD26-C2A9-4E25-9008-1EA9B00A5D9F}" sibTransId="{D5E1AA7F-E27C-4BB9-B5A6-B5C7A0D0C561}"/>
    <dgm:cxn modelId="{243AF668-BFDB-4746-8FD7-96D56C7C4B0A}" srcId="{6019833E-EEFC-4F5B-B663-68630039FD0C}" destId="{6871185C-673F-4E14-BB83-8CB2E7CCB859}" srcOrd="3" destOrd="0" parTransId="{34439666-975E-4F04-B088-F3F99038A49E}" sibTransId="{3BA29C9A-9F2E-458E-8D84-C1C5FA7998F6}"/>
    <dgm:cxn modelId="{18E42774-6593-41BD-BCEF-FC75D4C8B930}" type="presOf" srcId="{6871185C-673F-4E14-BB83-8CB2E7CCB859}" destId="{4C400917-295C-482B-89E3-2338E4B460EC}" srcOrd="0" destOrd="0" presId="urn:microsoft.com/office/officeart/2018/2/layout/IconCircleList"/>
    <dgm:cxn modelId="{8F7EEA58-0787-454F-84D0-76351B63CAAD}" type="presOf" srcId="{52B67EFB-D74D-426F-A800-B0880294B7E1}" destId="{5205BD23-CF49-44D2-851E-3A6A4CFE2FA4}" srcOrd="0" destOrd="0" presId="urn:microsoft.com/office/officeart/2018/2/layout/IconCircleList"/>
    <dgm:cxn modelId="{F3E2D47C-F809-4D0B-9F0B-FB41FD00EFF5}" type="presOf" srcId="{6019833E-EEFC-4F5B-B663-68630039FD0C}" destId="{E1C6725E-E6EA-4BF0-A164-4F01B355848C}" srcOrd="0" destOrd="0" presId="urn:microsoft.com/office/officeart/2018/2/layout/IconCircleList"/>
    <dgm:cxn modelId="{F14E388B-3CD5-4E9E-8C61-46A6BA2A8704}" srcId="{6019833E-EEFC-4F5B-B663-68630039FD0C}" destId="{C915207D-1387-4D95-883F-8A764EB0CC3B}" srcOrd="2" destOrd="0" parTransId="{E4154B45-F85C-49E9-8529-3D7D4AD23A55}" sibTransId="{BB21BEC4-8919-4394-A4DC-D71FC48343AC}"/>
    <dgm:cxn modelId="{AB0E1593-F9D7-4328-B50E-6B3B3386D004}" type="presOf" srcId="{BB21BEC4-8919-4394-A4DC-D71FC48343AC}" destId="{0A88A092-0278-4556-A6E6-DD8D7ABB09EA}" srcOrd="0" destOrd="0" presId="urn:microsoft.com/office/officeart/2018/2/layout/IconCircleList"/>
    <dgm:cxn modelId="{9038E7BE-E545-4213-BA3B-67A6CB742D76}" type="presOf" srcId="{D5E1AA7F-E27C-4BB9-B5A6-B5C7A0D0C561}" destId="{CFF9778F-2548-49C4-8416-F578D735AA13}" srcOrd="0" destOrd="0" presId="urn:microsoft.com/office/officeart/2018/2/layout/IconCircleList"/>
    <dgm:cxn modelId="{E00FC5C0-67A4-4F5D-AAC9-A102AD043588}" type="presOf" srcId="{C915207D-1387-4D95-883F-8A764EB0CC3B}" destId="{9FB98A3E-C497-482D-BADA-47212AC3E383}" srcOrd="0" destOrd="0" presId="urn:microsoft.com/office/officeart/2018/2/layout/IconCircleList"/>
    <dgm:cxn modelId="{40EA21EB-79ED-40AA-859E-D2A9E5BAC508}" type="presOf" srcId="{2A8E6AE8-1430-451F-9AA9-8A343950C787}" destId="{8733B244-BF10-4701-ABCC-8BCA5935B2DD}" srcOrd="0" destOrd="0" presId="urn:microsoft.com/office/officeart/2018/2/layout/IconCircleList"/>
    <dgm:cxn modelId="{0720947B-9D63-45F9-9652-A76B505B0E6B}" type="presParOf" srcId="{E1C6725E-E6EA-4BF0-A164-4F01B355848C}" destId="{90ABEB6E-2A6E-4AC5-BC46-E9CD303B59AB}" srcOrd="0" destOrd="0" presId="urn:microsoft.com/office/officeart/2018/2/layout/IconCircleList"/>
    <dgm:cxn modelId="{3DC74CA5-6846-452B-A750-40B1BC26C394}" type="presParOf" srcId="{90ABEB6E-2A6E-4AC5-BC46-E9CD303B59AB}" destId="{6FB1ECF5-95B4-4BF2-8B06-705031541AE0}" srcOrd="0" destOrd="0" presId="urn:microsoft.com/office/officeart/2018/2/layout/IconCircleList"/>
    <dgm:cxn modelId="{9EA488A0-9E9B-4A78-A6AE-770F2FF4C8DC}" type="presParOf" srcId="{6FB1ECF5-95B4-4BF2-8B06-705031541AE0}" destId="{E61EF3A6-DDA4-48D6-B3AF-FCF8E8AEE010}" srcOrd="0" destOrd="0" presId="urn:microsoft.com/office/officeart/2018/2/layout/IconCircleList"/>
    <dgm:cxn modelId="{8D90F0F1-8E2D-4556-A3FF-655E366AA4D3}" type="presParOf" srcId="{6FB1ECF5-95B4-4BF2-8B06-705031541AE0}" destId="{3FC89E67-FA73-467B-A1C8-4ADB2A36756F}" srcOrd="1" destOrd="0" presId="urn:microsoft.com/office/officeart/2018/2/layout/IconCircleList"/>
    <dgm:cxn modelId="{BF9CBED4-0478-434A-B74D-30D8AC7D2BF0}" type="presParOf" srcId="{6FB1ECF5-95B4-4BF2-8B06-705031541AE0}" destId="{AEA1A322-3C6F-4569-8CF3-6522AF2088C0}" srcOrd="2" destOrd="0" presId="urn:microsoft.com/office/officeart/2018/2/layout/IconCircleList"/>
    <dgm:cxn modelId="{C8C5928F-496C-4ECD-B7CF-4CDA292B335A}" type="presParOf" srcId="{6FB1ECF5-95B4-4BF2-8B06-705031541AE0}" destId="{5205BD23-CF49-44D2-851E-3A6A4CFE2FA4}" srcOrd="3" destOrd="0" presId="urn:microsoft.com/office/officeart/2018/2/layout/IconCircleList"/>
    <dgm:cxn modelId="{F0535DB8-E4C9-4F34-86F6-787D8D0A7ED6}" type="presParOf" srcId="{90ABEB6E-2A6E-4AC5-BC46-E9CD303B59AB}" destId="{8733B244-BF10-4701-ABCC-8BCA5935B2DD}" srcOrd="1" destOrd="0" presId="urn:microsoft.com/office/officeart/2018/2/layout/IconCircleList"/>
    <dgm:cxn modelId="{09C8E14B-B310-4B7E-9EAF-7170CB285FC4}" type="presParOf" srcId="{90ABEB6E-2A6E-4AC5-BC46-E9CD303B59AB}" destId="{D6C79B42-0B60-4DA3-941A-476623519E5A}" srcOrd="2" destOrd="0" presId="urn:microsoft.com/office/officeart/2018/2/layout/IconCircleList"/>
    <dgm:cxn modelId="{9E968E74-DA87-4548-B82D-A32A4EA2F2F6}" type="presParOf" srcId="{D6C79B42-0B60-4DA3-941A-476623519E5A}" destId="{C701B5BE-972D-4390-BB86-14E1F7F56CE4}" srcOrd="0" destOrd="0" presId="urn:microsoft.com/office/officeart/2018/2/layout/IconCircleList"/>
    <dgm:cxn modelId="{2426040C-8CD1-4F8B-9A76-B153232FA5D2}" type="presParOf" srcId="{D6C79B42-0B60-4DA3-941A-476623519E5A}" destId="{75826EF7-8132-4BEC-B253-C2DA0C91F58F}" srcOrd="1" destOrd="0" presId="urn:microsoft.com/office/officeart/2018/2/layout/IconCircleList"/>
    <dgm:cxn modelId="{5F849E18-E22E-4717-86F6-CA6434C34C1D}" type="presParOf" srcId="{D6C79B42-0B60-4DA3-941A-476623519E5A}" destId="{E7348BDB-CC5C-4C6A-AC57-659324562325}" srcOrd="2" destOrd="0" presId="urn:microsoft.com/office/officeart/2018/2/layout/IconCircleList"/>
    <dgm:cxn modelId="{61C7CA5C-A128-4437-B59A-A265794D0CD0}" type="presParOf" srcId="{D6C79B42-0B60-4DA3-941A-476623519E5A}" destId="{555FFBBD-C48C-4D9C-B535-7B196A078F45}" srcOrd="3" destOrd="0" presId="urn:microsoft.com/office/officeart/2018/2/layout/IconCircleList"/>
    <dgm:cxn modelId="{566037EA-8FEE-4D42-8992-826C165363D5}" type="presParOf" srcId="{90ABEB6E-2A6E-4AC5-BC46-E9CD303B59AB}" destId="{CFF9778F-2548-49C4-8416-F578D735AA13}" srcOrd="3" destOrd="0" presId="urn:microsoft.com/office/officeart/2018/2/layout/IconCircleList"/>
    <dgm:cxn modelId="{5CAB6D11-341A-4CF1-9D3C-20E91DB12FB3}" type="presParOf" srcId="{90ABEB6E-2A6E-4AC5-BC46-E9CD303B59AB}" destId="{06071AB5-6C86-4FA3-8EFB-96A3ACCFC6F7}" srcOrd="4" destOrd="0" presId="urn:microsoft.com/office/officeart/2018/2/layout/IconCircleList"/>
    <dgm:cxn modelId="{146E5C31-A4FD-4D3C-9434-C8DA31AA55D6}" type="presParOf" srcId="{06071AB5-6C86-4FA3-8EFB-96A3ACCFC6F7}" destId="{AF08C2FC-34FB-4B84-9C85-304A49157219}" srcOrd="0" destOrd="0" presId="urn:microsoft.com/office/officeart/2018/2/layout/IconCircleList"/>
    <dgm:cxn modelId="{6E0BDD9A-B6D8-40D9-BCA2-D638EF7D64DB}" type="presParOf" srcId="{06071AB5-6C86-4FA3-8EFB-96A3ACCFC6F7}" destId="{58C0F435-893D-4759-8DC2-401B4A0CCF90}" srcOrd="1" destOrd="0" presId="urn:microsoft.com/office/officeart/2018/2/layout/IconCircleList"/>
    <dgm:cxn modelId="{F813C4DD-99CE-478E-95D8-74302EFDCC1F}" type="presParOf" srcId="{06071AB5-6C86-4FA3-8EFB-96A3ACCFC6F7}" destId="{90596975-C383-4803-9247-4E1E9F7B99D3}" srcOrd="2" destOrd="0" presId="urn:microsoft.com/office/officeart/2018/2/layout/IconCircleList"/>
    <dgm:cxn modelId="{15F17C0C-971C-49DA-8913-7BEA6AAEF356}" type="presParOf" srcId="{06071AB5-6C86-4FA3-8EFB-96A3ACCFC6F7}" destId="{9FB98A3E-C497-482D-BADA-47212AC3E383}" srcOrd="3" destOrd="0" presId="urn:microsoft.com/office/officeart/2018/2/layout/IconCircleList"/>
    <dgm:cxn modelId="{D7E1597D-4A59-47E1-8D17-CA2C646E9D33}" type="presParOf" srcId="{90ABEB6E-2A6E-4AC5-BC46-E9CD303B59AB}" destId="{0A88A092-0278-4556-A6E6-DD8D7ABB09EA}" srcOrd="5" destOrd="0" presId="urn:microsoft.com/office/officeart/2018/2/layout/IconCircleList"/>
    <dgm:cxn modelId="{816B3920-A0EE-467C-85E7-2F1BEE039F59}" type="presParOf" srcId="{90ABEB6E-2A6E-4AC5-BC46-E9CD303B59AB}" destId="{01832BA9-8409-4A77-9EEB-6A27AA48CA4C}" srcOrd="6" destOrd="0" presId="urn:microsoft.com/office/officeart/2018/2/layout/IconCircleList"/>
    <dgm:cxn modelId="{6C319A3E-A0B4-47C1-9E36-6A8C8E8F454C}" type="presParOf" srcId="{01832BA9-8409-4A77-9EEB-6A27AA48CA4C}" destId="{908A56DC-E8E8-4A77-A6EE-9D0BAD3D7F6D}" srcOrd="0" destOrd="0" presId="urn:microsoft.com/office/officeart/2018/2/layout/IconCircleList"/>
    <dgm:cxn modelId="{AE8E39AF-BAF8-4B93-B21E-F6BEB8F66C5B}" type="presParOf" srcId="{01832BA9-8409-4A77-9EEB-6A27AA48CA4C}" destId="{E9E27DE7-50AD-4B6B-9DEB-5D7415A625D6}" srcOrd="1" destOrd="0" presId="urn:microsoft.com/office/officeart/2018/2/layout/IconCircleList"/>
    <dgm:cxn modelId="{A9C8E4D7-3407-4801-8217-9C8C049A0FC5}" type="presParOf" srcId="{01832BA9-8409-4A77-9EEB-6A27AA48CA4C}" destId="{E5716884-7D60-4A61-BB44-1DEFFD840D09}" srcOrd="2" destOrd="0" presId="urn:microsoft.com/office/officeart/2018/2/layout/IconCircleList"/>
    <dgm:cxn modelId="{730F3380-9AD5-4252-884B-F1049AD4A0BD}" type="presParOf" srcId="{01832BA9-8409-4A77-9EEB-6A27AA48CA4C}" destId="{4C400917-295C-482B-89E3-2338E4B460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EF3A6-DDA4-48D6-B3AF-FCF8E8AEE010}">
      <dsp:nvSpPr>
        <dsp:cNvPr id="0" name=""/>
        <dsp:cNvSpPr/>
      </dsp:nvSpPr>
      <dsp:spPr>
        <a:xfrm>
          <a:off x="186604" y="540372"/>
          <a:ext cx="1322634" cy="13226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C89E67-FA73-467B-A1C8-4ADB2A36756F}">
      <dsp:nvSpPr>
        <dsp:cNvPr id="0" name=""/>
        <dsp:cNvSpPr/>
      </dsp:nvSpPr>
      <dsp:spPr>
        <a:xfrm>
          <a:off x="464358" y="818125"/>
          <a:ext cx="767128" cy="767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05BD23-CF49-44D2-851E-3A6A4CFE2FA4}">
      <dsp:nvSpPr>
        <dsp:cNvPr id="0" name=""/>
        <dsp:cNvSpPr/>
      </dsp:nvSpPr>
      <dsp:spPr>
        <a:xfrm>
          <a:off x="1792661" y="540372"/>
          <a:ext cx="3117639" cy="132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1" kern="1200" baseline="0"/>
            <a:t>Split – </a:t>
          </a:r>
          <a:r>
            <a:rPr lang="en-IN" sz="1400" kern="1200" baseline="0"/>
            <a:t>for each feature and for each possible split, computes rss, and chooses the feature and split that minimizes rss as current node.</a:t>
          </a:r>
          <a:endParaRPr lang="en-US" sz="1400" kern="1200"/>
        </a:p>
      </dsp:txBody>
      <dsp:txXfrm>
        <a:off x="1792661" y="540372"/>
        <a:ext cx="3117639" cy="1322634"/>
      </dsp:txXfrm>
    </dsp:sp>
    <dsp:sp modelId="{C701B5BE-972D-4390-BB86-14E1F7F56CE4}">
      <dsp:nvSpPr>
        <dsp:cNvPr id="0" name=""/>
        <dsp:cNvSpPr/>
      </dsp:nvSpPr>
      <dsp:spPr>
        <a:xfrm>
          <a:off x="5453525" y="540372"/>
          <a:ext cx="1322634" cy="13226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826EF7-8132-4BEC-B253-C2DA0C91F58F}">
      <dsp:nvSpPr>
        <dsp:cNvPr id="0" name=""/>
        <dsp:cNvSpPr/>
      </dsp:nvSpPr>
      <dsp:spPr>
        <a:xfrm>
          <a:off x="5731278" y="818125"/>
          <a:ext cx="767128" cy="767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5FFBBD-C48C-4D9C-B535-7B196A078F45}">
      <dsp:nvSpPr>
        <dsp:cNvPr id="0" name=""/>
        <dsp:cNvSpPr/>
      </dsp:nvSpPr>
      <dsp:spPr>
        <a:xfrm>
          <a:off x="7059582" y="540372"/>
          <a:ext cx="3117639" cy="132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1" kern="1200" baseline="0"/>
            <a:t>Allocation – </a:t>
          </a:r>
          <a:r>
            <a:rPr lang="en-IN" sz="1400" kern="1200" baseline="0"/>
            <a:t>The observations that are less than the threshold goes to the left node and others to the right node.</a:t>
          </a:r>
          <a:endParaRPr lang="en-US" sz="1400" kern="1200"/>
        </a:p>
      </dsp:txBody>
      <dsp:txXfrm>
        <a:off x="7059582" y="540372"/>
        <a:ext cx="3117639" cy="1322634"/>
      </dsp:txXfrm>
    </dsp:sp>
    <dsp:sp modelId="{AF08C2FC-34FB-4B84-9C85-304A49157219}">
      <dsp:nvSpPr>
        <dsp:cNvPr id="0" name=""/>
        <dsp:cNvSpPr/>
      </dsp:nvSpPr>
      <dsp:spPr>
        <a:xfrm>
          <a:off x="186604" y="2626166"/>
          <a:ext cx="1322634" cy="13226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C0F435-893D-4759-8DC2-401B4A0CCF90}">
      <dsp:nvSpPr>
        <dsp:cNvPr id="0" name=""/>
        <dsp:cNvSpPr/>
      </dsp:nvSpPr>
      <dsp:spPr>
        <a:xfrm>
          <a:off x="464358" y="2903919"/>
          <a:ext cx="767128" cy="767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B98A3E-C497-482D-BADA-47212AC3E383}">
      <dsp:nvSpPr>
        <dsp:cNvPr id="0" name=""/>
        <dsp:cNvSpPr/>
      </dsp:nvSpPr>
      <dsp:spPr>
        <a:xfrm>
          <a:off x="1792661" y="2626166"/>
          <a:ext cx="3117639" cy="132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1" kern="1200" baseline="0"/>
            <a:t>Tree growth – </a:t>
          </a:r>
          <a:r>
            <a:rPr lang="en-IN" sz="1400" kern="1200" baseline="0"/>
            <a:t>the above two steps are repeated until all the leaf nodes have a minimum specified observations count or maximum tree depth is reached.</a:t>
          </a:r>
          <a:endParaRPr lang="en-US" sz="1400" kern="1200"/>
        </a:p>
      </dsp:txBody>
      <dsp:txXfrm>
        <a:off x="1792661" y="2626166"/>
        <a:ext cx="3117639" cy="1322634"/>
      </dsp:txXfrm>
    </dsp:sp>
    <dsp:sp modelId="{908A56DC-E8E8-4A77-A6EE-9D0BAD3D7F6D}">
      <dsp:nvSpPr>
        <dsp:cNvPr id="0" name=""/>
        <dsp:cNvSpPr/>
      </dsp:nvSpPr>
      <dsp:spPr>
        <a:xfrm>
          <a:off x="5453525" y="2626166"/>
          <a:ext cx="1322634" cy="13226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E27DE7-50AD-4B6B-9DEB-5D7415A625D6}">
      <dsp:nvSpPr>
        <dsp:cNvPr id="0" name=""/>
        <dsp:cNvSpPr/>
      </dsp:nvSpPr>
      <dsp:spPr>
        <a:xfrm>
          <a:off x="5731278" y="2903919"/>
          <a:ext cx="767128" cy="767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400917-295C-482B-89E3-2338E4B460EC}">
      <dsp:nvSpPr>
        <dsp:cNvPr id="0" name=""/>
        <dsp:cNvSpPr/>
      </dsp:nvSpPr>
      <dsp:spPr>
        <a:xfrm>
          <a:off x="7059582" y="2626166"/>
          <a:ext cx="3117639" cy="132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1" kern="1200" baseline="0"/>
            <a:t>Prediction – </a:t>
          </a:r>
          <a:r>
            <a:rPr lang="en-IN" sz="1400" kern="1200" baseline="0"/>
            <a:t>based on the split rules on each nodes, test observation are continuously passed through the branches that obey the  rules, and once they reach the leaf, prediction is the mean of all the training observations available in that leaf.</a:t>
          </a:r>
          <a:endParaRPr lang="en-US" sz="1400" kern="1200"/>
        </a:p>
      </dsp:txBody>
      <dsp:txXfrm>
        <a:off x="7059582" y="2626166"/>
        <a:ext cx="3117639" cy="132263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CAA3DE-AEAE-42E6-BD3C-8B12B9720A81}"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4ABE8-D354-4F56-8694-E0ADA0B6A7DE}" type="slidenum">
              <a:rPr lang="en-IN" smtClean="0"/>
              <a:t>‹#›</a:t>
            </a:fld>
            <a:endParaRPr lang="en-IN"/>
          </a:p>
        </p:txBody>
      </p:sp>
    </p:spTree>
    <p:extLst>
      <p:ext uri="{BB962C8B-B14F-4D97-AF65-F5344CB8AC3E}">
        <p14:creationId xmlns:p14="http://schemas.microsoft.com/office/powerpoint/2010/main" val="46672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CAA3DE-AEAE-42E6-BD3C-8B12B9720A81}"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4ABE8-D354-4F56-8694-E0ADA0B6A7DE}" type="slidenum">
              <a:rPr lang="en-IN" smtClean="0"/>
              <a:t>‹#›</a:t>
            </a:fld>
            <a:endParaRPr lang="en-IN"/>
          </a:p>
        </p:txBody>
      </p:sp>
    </p:spTree>
    <p:extLst>
      <p:ext uri="{BB962C8B-B14F-4D97-AF65-F5344CB8AC3E}">
        <p14:creationId xmlns:p14="http://schemas.microsoft.com/office/powerpoint/2010/main" val="292752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CAA3DE-AEAE-42E6-BD3C-8B12B9720A81}"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4ABE8-D354-4F56-8694-E0ADA0B6A7DE}" type="slidenum">
              <a:rPr lang="en-IN" smtClean="0"/>
              <a:t>‹#›</a:t>
            </a:fld>
            <a:endParaRPr lang="en-IN"/>
          </a:p>
        </p:txBody>
      </p:sp>
    </p:spTree>
    <p:extLst>
      <p:ext uri="{BB962C8B-B14F-4D97-AF65-F5344CB8AC3E}">
        <p14:creationId xmlns:p14="http://schemas.microsoft.com/office/powerpoint/2010/main" val="158417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CAA3DE-AEAE-42E6-BD3C-8B12B9720A81}"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4ABE8-D354-4F56-8694-E0ADA0B6A7DE}"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5117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CAA3DE-AEAE-42E6-BD3C-8B12B9720A81}"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4ABE8-D354-4F56-8694-E0ADA0B6A7DE}" type="slidenum">
              <a:rPr lang="en-IN" smtClean="0"/>
              <a:t>‹#›</a:t>
            </a:fld>
            <a:endParaRPr lang="en-IN"/>
          </a:p>
        </p:txBody>
      </p:sp>
    </p:spTree>
    <p:extLst>
      <p:ext uri="{BB962C8B-B14F-4D97-AF65-F5344CB8AC3E}">
        <p14:creationId xmlns:p14="http://schemas.microsoft.com/office/powerpoint/2010/main" val="3046136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CAA3DE-AEAE-42E6-BD3C-8B12B9720A81}"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C4ABE8-D354-4F56-8694-E0ADA0B6A7DE}" type="slidenum">
              <a:rPr lang="en-IN" smtClean="0"/>
              <a:t>‹#›</a:t>
            </a:fld>
            <a:endParaRPr lang="en-IN"/>
          </a:p>
        </p:txBody>
      </p:sp>
    </p:spTree>
    <p:extLst>
      <p:ext uri="{BB962C8B-B14F-4D97-AF65-F5344CB8AC3E}">
        <p14:creationId xmlns:p14="http://schemas.microsoft.com/office/powerpoint/2010/main" val="200740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CAA3DE-AEAE-42E6-BD3C-8B12B9720A81}"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C4ABE8-D354-4F56-8694-E0ADA0B6A7DE}" type="slidenum">
              <a:rPr lang="en-IN" smtClean="0"/>
              <a:t>‹#›</a:t>
            </a:fld>
            <a:endParaRPr lang="en-IN"/>
          </a:p>
        </p:txBody>
      </p:sp>
    </p:spTree>
    <p:extLst>
      <p:ext uri="{BB962C8B-B14F-4D97-AF65-F5344CB8AC3E}">
        <p14:creationId xmlns:p14="http://schemas.microsoft.com/office/powerpoint/2010/main" val="565909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CAA3DE-AEAE-42E6-BD3C-8B12B9720A81}"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4ABE8-D354-4F56-8694-E0ADA0B6A7DE}" type="slidenum">
              <a:rPr lang="en-IN" smtClean="0"/>
              <a:t>‹#›</a:t>
            </a:fld>
            <a:endParaRPr lang="en-IN"/>
          </a:p>
        </p:txBody>
      </p:sp>
    </p:spTree>
    <p:extLst>
      <p:ext uri="{BB962C8B-B14F-4D97-AF65-F5344CB8AC3E}">
        <p14:creationId xmlns:p14="http://schemas.microsoft.com/office/powerpoint/2010/main" val="1442749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CAA3DE-AEAE-42E6-BD3C-8B12B9720A81}"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4ABE8-D354-4F56-8694-E0ADA0B6A7DE}" type="slidenum">
              <a:rPr lang="en-IN" smtClean="0"/>
              <a:t>‹#›</a:t>
            </a:fld>
            <a:endParaRPr lang="en-IN"/>
          </a:p>
        </p:txBody>
      </p:sp>
    </p:spTree>
    <p:extLst>
      <p:ext uri="{BB962C8B-B14F-4D97-AF65-F5344CB8AC3E}">
        <p14:creationId xmlns:p14="http://schemas.microsoft.com/office/powerpoint/2010/main" val="306798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CAA3DE-AEAE-42E6-BD3C-8B12B9720A81}"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4ABE8-D354-4F56-8694-E0ADA0B6A7DE}" type="slidenum">
              <a:rPr lang="en-IN" smtClean="0"/>
              <a:t>‹#›</a:t>
            </a:fld>
            <a:endParaRPr lang="en-IN"/>
          </a:p>
        </p:txBody>
      </p:sp>
    </p:spTree>
    <p:extLst>
      <p:ext uri="{BB962C8B-B14F-4D97-AF65-F5344CB8AC3E}">
        <p14:creationId xmlns:p14="http://schemas.microsoft.com/office/powerpoint/2010/main" val="29524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CAA3DE-AEAE-42E6-BD3C-8B12B9720A81}"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4ABE8-D354-4F56-8694-E0ADA0B6A7DE}" type="slidenum">
              <a:rPr lang="en-IN" smtClean="0"/>
              <a:t>‹#›</a:t>
            </a:fld>
            <a:endParaRPr lang="en-IN"/>
          </a:p>
        </p:txBody>
      </p:sp>
    </p:spTree>
    <p:extLst>
      <p:ext uri="{BB962C8B-B14F-4D97-AF65-F5344CB8AC3E}">
        <p14:creationId xmlns:p14="http://schemas.microsoft.com/office/powerpoint/2010/main" val="288592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CAA3DE-AEAE-42E6-BD3C-8B12B9720A81}"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4ABE8-D354-4F56-8694-E0ADA0B6A7DE}" type="slidenum">
              <a:rPr lang="en-IN" smtClean="0"/>
              <a:t>‹#›</a:t>
            </a:fld>
            <a:endParaRPr lang="en-IN"/>
          </a:p>
        </p:txBody>
      </p:sp>
    </p:spTree>
    <p:extLst>
      <p:ext uri="{BB962C8B-B14F-4D97-AF65-F5344CB8AC3E}">
        <p14:creationId xmlns:p14="http://schemas.microsoft.com/office/powerpoint/2010/main" val="427896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CAA3DE-AEAE-42E6-BD3C-8B12B9720A81}"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C4ABE8-D354-4F56-8694-E0ADA0B6A7DE}" type="slidenum">
              <a:rPr lang="en-IN" smtClean="0"/>
              <a:t>‹#›</a:t>
            </a:fld>
            <a:endParaRPr lang="en-IN"/>
          </a:p>
        </p:txBody>
      </p:sp>
    </p:spTree>
    <p:extLst>
      <p:ext uri="{BB962C8B-B14F-4D97-AF65-F5344CB8AC3E}">
        <p14:creationId xmlns:p14="http://schemas.microsoft.com/office/powerpoint/2010/main" val="429362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CAA3DE-AEAE-42E6-BD3C-8B12B9720A81}"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C4ABE8-D354-4F56-8694-E0ADA0B6A7DE}" type="slidenum">
              <a:rPr lang="en-IN" smtClean="0"/>
              <a:t>‹#›</a:t>
            </a:fld>
            <a:endParaRPr lang="en-IN"/>
          </a:p>
        </p:txBody>
      </p:sp>
    </p:spTree>
    <p:extLst>
      <p:ext uri="{BB962C8B-B14F-4D97-AF65-F5344CB8AC3E}">
        <p14:creationId xmlns:p14="http://schemas.microsoft.com/office/powerpoint/2010/main" val="267296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4CAA3DE-AEAE-42E6-BD3C-8B12B9720A81}" type="datetimeFigureOut">
              <a:rPr lang="en-IN" smtClean="0"/>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C4ABE8-D354-4F56-8694-E0ADA0B6A7DE}" type="slidenum">
              <a:rPr lang="en-IN" smtClean="0"/>
              <a:t>‹#›</a:t>
            </a:fld>
            <a:endParaRPr lang="en-IN"/>
          </a:p>
        </p:txBody>
      </p:sp>
    </p:spTree>
    <p:extLst>
      <p:ext uri="{BB962C8B-B14F-4D97-AF65-F5344CB8AC3E}">
        <p14:creationId xmlns:p14="http://schemas.microsoft.com/office/powerpoint/2010/main" val="917734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CAA3DE-AEAE-42E6-BD3C-8B12B9720A81}"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4ABE8-D354-4F56-8694-E0ADA0B6A7DE}" type="slidenum">
              <a:rPr lang="en-IN" smtClean="0"/>
              <a:t>‹#›</a:t>
            </a:fld>
            <a:endParaRPr lang="en-IN"/>
          </a:p>
        </p:txBody>
      </p:sp>
    </p:spTree>
    <p:extLst>
      <p:ext uri="{BB962C8B-B14F-4D97-AF65-F5344CB8AC3E}">
        <p14:creationId xmlns:p14="http://schemas.microsoft.com/office/powerpoint/2010/main" val="127666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CAA3DE-AEAE-42E6-BD3C-8B12B9720A81}"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4ABE8-D354-4F56-8694-E0ADA0B6A7DE}" type="slidenum">
              <a:rPr lang="en-IN" smtClean="0"/>
              <a:t>‹#›</a:t>
            </a:fld>
            <a:endParaRPr lang="en-IN"/>
          </a:p>
        </p:txBody>
      </p:sp>
    </p:spTree>
    <p:extLst>
      <p:ext uri="{BB962C8B-B14F-4D97-AF65-F5344CB8AC3E}">
        <p14:creationId xmlns:p14="http://schemas.microsoft.com/office/powerpoint/2010/main" val="17574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4CAA3DE-AEAE-42E6-BD3C-8B12B9720A81}" type="datetimeFigureOut">
              <a:rPr lang="en-IN" smtClean="0"/>
              <a:t>28-04-2022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4C4ABE8-D354-4F56-8694-E0ADA0B6A7DE}" type="slidenum">
              <a:rPr lang="en-IN" smtClean="0"/>
              <a:t>‹#›</a:t>
            </a:fld>
            <a:endParaRPr lang="en-IN"/>
          </a:p>
        </p:txBody>
      </p:sp>
    </p:spTree>
    <p:extLst>
      <p:ext uri="{BB962C8B-B14F-4D97-AF65-F5344CB8AC3E}">
        <p14:creationId xmlns:p14="http://schemas.microsoft.com/office/powerpoint/2010/main" val="26627180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EBE45DF-97E8-4741-B4C4-081F2AD3A416}"/>
              </a:ext>
            </a:extLst>
          </p:cNvPr>
          <p:cNvSpPr txBox="1"/>
          <p:nvPr/>
        </p:nvSpPr>
        <p:spPr>
          <a:xfrm>
            <a:off x="133165" y="958813"/>
            <a:ext cx="11721483" cy="646331"/>
          </a:xfrm>
          <a:prstGeom prst="rect">
            <a:avLst/>
          </a:prstGeom>
          <a:noFill/>
        </p:spPr>
        <p:txBody>
          <a:bodyPr wrap="square" lIns="91440" tIns="45720" rIns="91440" bIns="45720" rtlCol="0" anchor="t">
            <a:spAutoFit/>
          </a:bodyPr>
          <a:lstStyle/>
          <a:p>
            <a:pPr algn="ctr"/>
            <a:r>
              <a:rPr lang="en-IN" sz="3600" b="1" dirty="0">
                <a:solidFill>
                  <a:schemeClr val="tx2"/>
                </a:solidFill>
                <a:latin typeface="Bahnschrift"/>
              </a:rPr>
              <a:t>Prediction of Critical Temperature for Super Conductivity</a:t>
            </a:r>
          </a:p>
        </p:txBody>
      </p:sp>
      <p:sp>
        <p:nvSpPr>
          <p:cNvPr id="11" name="TextBox 10">
            <a:extLst>
              <a:ext uri="{FF2B5EF4-FFF2-40B4-BE49-F238E27FC236}">
                <a16:creationId xmlns:a16="http://schemas.microsoft.com/office/drawing/2014/main" id="{C60078DB-55C4-4A93-BAFE-3CDD21A1FCF5}"/>
              </a:ext>
            </a:extLst>
          </p:cNvPr>
          <p:cNvSpPr txBox="1"/>
          <p:nvPr/>
        </p:nvSpPr>
        <p:spPr>
          <a:xfrm>
            <a:off x="3527864" y="2889032"/>
            <a:ext cx="5852131" cy="1938992"/>
          </a:xfrm>
          <a:prstGeom prst="rect">
            <a:avLst/>
          </a:prstGeom>
          <a:noFill/>
        </p:spPr>
        <p:txBody>
          <a:bodyPr wrap="square" lIns="91440" tIns="45720" rIns="91440" bIns="45720" rtlCol="0" anchor="ctr">
            <a:spAutoFit/>
          </a:bodyPr>
          <a:lstStyle/>
          <a:p>
            <a:pPr algn="ctr"/>
            <a:r>
              <a:rPr lang="en-IN" sz="2400" b="1" u="sng" dirty="0"/>
              <a:t>Group 10 </a:t>
            </a:r>
          </a:p>
          <a:p>
            <a:pPr algn="ctr"/>
            <a:r>
              <a:rPr lang="en-IN" sz="2400" dirty="0"/>
              <a:t>Shivam Thakur</a:t>
            </a:r>
          </a:p>
          <a:p>
            <a:pPr algn="ctr"/>
            <a:r>
              <a:rPr lang="en-IN" sz="2400" dirty="0"/>
              <a:t>Nupur Bhavesh Shah </a:t>
            </a:r>
          </a:p>
          <a:p>
            <a:pPr algn="ctr"/>
            <a:r>
              <a:rPr lang="en-IN" sz="2400" dirty="0" err="1"/>
              <a:t>Rajaragunanthan</a:t>
            </a:r>
            <a:r>
              <a:rPr lang="en-IN" sz="2400" dirty="0"/>
              <a:t> </a:t>
            </a:r>
            <a:r>
              <a:rPr lang="en-IN" sz="2400" dirty="0" err="1"/>
              <a:t>Palinasamy</a:t>
            </a:r>
            <a:endParaRPr lang="en-IN" sz="2400" dirty="0"/>
          </a:p>
          <a:p>
            <a:pPr algn="ctr"/>
            <a:r>
              <a:rPr lang="en-IN" sz="2400" err="1"/>
              <a:t>Pengxiang</a:t>
            </a:r>
            <a:r>
              <a:rPr lang="en-IN" sz="2400" dirty="0"/>
              <a:t> Zhuo</a:t>
            </a:r>
          </a:p>
        </p:txBody>
      </p:sp>
    </p:spTree>
    <p:extLst>
      <p:ext uri="{BB962C8B-B14F-4D97-AF65-F5344CB8AC3E}">
        <p14:creationId xmlns:p14="http://schemas.microsoft.com/office/powerpoint/2010/main" val="891866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1081-B227-40DB-8D42-1AFA332D78BA}"/>
              </a:ext>
            </a:extLst>
          </p:cNvPr>
          <p:cNvSpPr>
            <a:spLocks noGrp="1"/>
          </p:cNvSpPr>
          <p:nvPr>
            <p:ph type="title"/>
          </p:nvPr>
        </p:nvSpPr>
        <p:spPr>
          <a:xfrm>
            <a:off x="471942" y="0"/>
            <a:ext cx="10364451" cy="1596177"/>
          </a:xfrm>
        </p:spPr>
        <p:txBody>
          <a:bodyPr/>
          <a:lstStyle/>
          <a:p>
            <a:r>
              <a:rPr lang="en-IN"/>
              <a:t>procedure</a:t>
            </a:r>
          </a:p>
        </p:txBody>
      </p:sp>
      <p:graphicFrame>
        <p:nvGraphicFramePr>
          <p:cNvPr id="5" name="Content Placeholder 2">
            <a:extLst>
              <a:ext uri="{FF2B5EF4-FFF2-40B4-BE49-F238E27FC236}">
                <a16:creationId xmlns:a16="http://schemas.microsoft.com/office/drawing/2014/main" id="{190C6B6E-E1A4-608D-E78F-DDCBFB29555A}"/>
              </a:ext>
            </a:extLst>
          </p:cNvPr>
          <p:cNvGraphicFramePr>
            <a:graphicFrameLocks noGrp="1"/>
          </p:cNvGraphicFramePr>
          <p:nvPr>
            <p:ph sz="quarter" idx="13"/>
          </p:nvPr>
        </p:nvGraphicFramePr>
        <p:xfrm>
          <a:off x="913774" y="1302026"/>
          <a:ext cx="10363826" cy="4489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39B67D8-D763-49F9-97DE-7E5192ED4E82}"/>
              </a:ext>
            </a:extLst>
          </p:cNvPr>
          <p:cNvSpPr txBox="1"/>
          <p:nvPr/>
        </p:nvSpPr>
        <p:spPr>
          <a:xfrm>
            <a:off x="3165170" y="5765586"/>
            <a:ext cx="5446643" cy="738664"/>
          </a:xfrm>
          <a:prstGeom prst="rect">
            <a:avLst/>
          </a:prstGeom>
          <a:noFill/>
        </p:spPr>
        <p:txBody>
          <a:bodyPr wrap="square" lIns="91440" tIns="45720" rIns="91440" bIns="45720" rtlCol="0" anchor="t">
            <a:spAutoFit/>
          </a:bodyPr>
          <a:lstStyle/>
          <a:p>
            <a:pPr algn="ctr"/>
            <a:r>
              <a:rPr lang="en-IN" sz="1400" dirty="0"/>
              <a:t>Result:</a:t>
            </a:r>
            <a:endParaRPr lang="en-US" dirty="0"/>
          </a:p>
          <a:p>
            <a:pPr algn="ctr"/>
            <a:r>
              <a:rPr lang="en-IN" sz="1400" dirty="0"/>
              <a:t>Input- 15 Principal components</a:t>
            </a:r>
          </a:p>
          <a:p>
            <a:pPr algn="ctr"/>
            <a:r>
              <a:rPr lang="en-IN" sz="1400" dirty="0"/>
              <a:t>RMSE – 18.5</a:t>
            </a:r>
          </a:p>
        </p:txBody>
      </p:sp>
    </p:spTree>
    <p:extLst>
      <p:ext uri="{BB962C8B-B14F-4D97-AF65-F5344CB8AC3E}">
        <p14:creationId xmlns:p14="http://schemas.microsoft.com/office/powerpoint/2010/main" val="409511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3274B0C-1CB3-4AA4-A183-20B7FE5DB1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E640319-3BB6-49BF-BAF4-D63FEC73E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4" descr="Text&#10;&#10;Description automatically generated">
            <a:extLst>
              <a:ext uri="{FF2B5EF4-FFF2-40B4-BE49-F238E27FC236}">
                <a16:creationId xmlns:a16="http://schemas.microsoft.com/office/drawing/2014/main" id="{FEDBA66A-3026-9FB9-F48B-3157877E3DCC}"/>
              </a:ext>
            </a:extLst>
          </p:cNvPr>
          <p:cNvPicPr>
            <a:picLocks noGrp="1" noChangeAspect="1"/>
          </p:cNvPicPr>
          <p:nvPr>
            <p:ph sz="quarter" idx="13"/>
          </p:nvPr>
        </p:nvPicPr>
        <p:blipFill rotWithShape="1">
          <a:blip r:embed="rId4"/>
          <a:srcRect/>
          <a:stretch/>
        </p:blipFill>
        <p:spPr>
          <a:xfrm>
            <a:off x="20" y="10"/>
            <a:ext cx="12191980" cy="6857990"/>
          </a:xfrm>
          <a:prstGeom prst="rect">
            <a:avLst/>
          </a:prstGeom>
        </p:spPr>
      </p:pic>
    </p:spTree>
    <p:extLst>
      <p:ext uri="{BB962C8B-B14F-4D97-AF65-F5344CB8AC3E}">
        <p14:creationId xmlns:p14="http://schemas.microsoft.com/office/powerpoint/2010/main" val="243323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CB49-C5E2-CE6F-0D53-C37F56915552}"/>
              </a:ext>
            </a:extLst>
          </p:cNvPr>
          <p:cNvSpPr>
            <a:spLocks noGrp="1"/>
          </p:cNvSpPr>
          <p:nvPr>
            <p:ph type="title"/>
          </p:nvPr>
        </p:nvSpPr>
        <p:spPr>
          <a:xfrm>
            <a:off x="1027264" y="75389"/>
            <a:ext cx="10364451" cy="834177"/>
          </a:xfrm>
        </p:spPr>
        <p:txBody>
          <a:bodyPr>
            <a:normAutofit/>
          </a:bodyPr>
          <a:lstStyle/>
          <a:p>
            <a:r>
              <a:rPr lang="en-US" dirty="0"/>
              <a:t>Random Forest Regression</a:t>
            </a:r>
            <a:endParaRPr lang="en-US"/>
          </a:p>
        </p:txBody>
      </p:sp>
      <p:sp>
        <p:nvSpPr>
          <p:cNvPr id="8" name="Content Placeholder 7">
            <a:extLst>
              <a:ext uri="{FF2B5EF4-FFF2-40B4-BE49-F238E27FC236}">
                <a16:creationId xmlns:a16="http://schemas.microsoft.com/office/drawing/2014/main" id="{4257E2AD-BB5A-4B5B-E45C-A2C40ABA0AD4}"/>
              </a:ext>
            </a:extLst>
          </p:cNvPr>
          <p:cNvSpPr>
            <a:spLocks noGrp="1"/>
          </p:cNvSpPr>
          <p:nvPr>
            <p:ph sz="quarter" idx="13"/>
          </p:nvPr>
        </p:nvSpPr>
        <p:spPr>
          <a:xfrm>
            <a:off x="427391" y="1588879"/>
            <a:ext cx="6096626" cy="3424107"/>
          </a:xfrm>
        </p:spPr>
        <p:txBody>
          <a:bodyPr vert="horz" lIns="91440" tIns="45720" rIns="91440" bIns="45720" rtlCol="0" anchor="t">
            <a:normAutofit fontScale="85000" lnSpcReduction="10000"/>
          </a:bodyPr>
          <a:lstStyle/>
          <a:p>
            <a:r>
              <a:rPr lang="en-US" dirty="0">
                <a:ea typeface="+mn-lt"/>
                <a:cs typeface="+mn-lt"/>
              </a:rPr>
              <a:t>Pick at random </a:t>
            </a:r>
            <a:r>
              <a:rPr lang="en-US" i="1" dirty="0">
                <a:ea typeface="+mn-lt"/>
                <a:cs typeface="+mn-lt"/>
              </a:rPr>
              <a:t>k</a:t>
            </a:r>
            <a:r>
              <a:rPr lang="en-US" dirty="0">
                <a:ea typeface="+mn-lt"/>
                <a:cs typeface="+mn-lt"/>
              </a:rPr>
              <a:t> data points from the training set.</a:t>
            </a:r>
            <a:endParaRPr lang="en-US" dirty="0"/>
          </a:p>
          <a:p>
            <a:r>
              <a:rPr lang="en-US" dirty="0">
                <a:ea typeface="+mn-lt"/>
                <a:cs typeface="+mn-lt"/>
              </a:rPr>
              <a:t>Build a decision tree associated to these </a:t>
            </a:r>
            <a:r>
              <a:rPr lang="en-US" i="1" dirty="0">
                <a:ea typeface="+mn-lt"/>
                <a:cs typeface="+mn-lt"/>
              </a:rPr>
              <a:t>k </a:t>
            </a:r>
            <a:r>
              <a:rPr lang="en-US" dirty="0">
                <a:ea typeface="+mn-lt"/>
                <a:cs typeface="+mn-lt"/>
              </a:rPr>
              <a:t>data points.</a:t>
            </a:r>
            <a:endParaRPr lang="en-US" dirty="0"/>
          </a:p>
          <a:p>
            <a:r>
              <a:rPr lang="en-US" dirty="0">
                <a:ea typeface="+mn-lt"/>
                <a:cs typeface="+mn-lt"/>
              </a:rPr>
              <a:t>Choose the number </a:t>
            </a:r>
            <a:r>
              <a:rPr lang="en-US" i="1" dirty="0">
                <a:ea typeface="+mn-lt"/>
                <a:cs typeface="+mn-lt"/>
              </a:rPr>
              <a:t>N </a:t>
            </a:r>
            <a:r>
              <a:rPr lang="en-US" dirty="0">
                <a:ea typeface="+mn-lt"/>
                <a:cs typeface="+mn-lt"/>
              </a:rPr>
              <a:t>of trees you want to build and repeat steps 1 and 2.</a:t>
            </a:r>
            <a:endParaRPr lang="en-US" dirty="0"/>
          </a:p>
          <a:p>
            <a:r>
              <a:rPr lang="en-US" dirty="0">
                <a:ea typeface="+mn-lt"/>
                <a:cs typeface="+mn-lt"/>
              </a:rPr>
              <a:t>For a new data point, make each one of your </a:t>
            </a:r>
            <a:r>
              <a:rPr lang="en-US" i="1" dirty="0">
                <a:ea typeface="+mn-lt"/>
                <a:cs typeface="+mn-lt"/>
              </a:rPr>
              <a:t>N</a:t>
            </a:r>
            <a:r>
              <a:rPr lang="en-US" dirty="0">
                <a:ea typeface="+mn-lt"/>
                <a:cs typeface="+mn-lt"/>
              </a:rPr>
              <a:t>-tree trees predict the value of </a:t>
            </a:r>
            <a:r>
              <a:rPr lang="en-US" i="1" dirty="0">
                <a:ea typeface="+mn-lt"/>
                <a:cs typeface="+mn-lt"/>
              </a:rPr>
              <a:t>y</a:t>
            </a:r>
            <a:r>
              <a:rPr lang="en-US" dirty="0">
                <a:ea typeface="+mn-lt"/>
                <a:cs typeface="+mn-lt"/>
              </a:rPr>
              <a:t> for the data point in question and assign the new data point to the average across all of the predicted </a:t>
            </a:r>
            <a:r>
              <a:rPr lang="en-US" i="1" dirty="0">
                <a:ea typeface="+mn-lt"/>
                <a:cs typeface="+mn-lt"/>
              </a:rPr>
              <a:t>y </a:t>
            </a:r>
            <a:r>
              <a:rPr lang="en-US" dirty="0">
                <a:ea typeface="+mn-lt"/>
                <a:cs typeface="+mn-lt"/>
              </a:rPr>
              <a:t>values.</a:t>
            </a:r>
            <a:endParaRPr lang="en-US" dirty="0"/>
          </a:p>
          <a:p>
            <a:pPr>
              <a:buClr>
                <a:srgbClr val="000000"/>
              </a:buClr>
            </a:pPr>
            <a:endParaRPr lang="en-US" dirty="0"/>
          </a:p>
        </p:txBody>
      </p:sp>
      <p:pic>
        <p:nvPicPr>
          <p:cNvPr id="4" name="Picture 4" descr="Diagram&#10;&#10;Description automatically generated">
            <a:extLst>
              <a:ext uri="{FF2B5EF4-FFF2-40B4-BE49-F238E27FC236}">
                <a16:creationId xmlns:a16="http://schemas.microsoft.com/office/drawing/2014/main" id="{B247AED6-A0CD-4C8B-33B7-E86291B1B325}"/>
              </a:ext>
            </a:extLst>
          </p:cNvPr>
          <p:cNvPicPr>
            <a:picLocks noChangeAspect="1"/>
          </p:cNvPicPr>
          <p:nvPr/>
        </p:nvPicPr>
        <p:blipFill rotWithShape="1">
          <a:blip r:embed="rId2"/>
          <a:srcRect l="9443" r="14365" b="2"/>
          <a:stretch/>
        </p:blipFill>
        <p:spPr>
          <a:xfrm>
            <a:off x="7224149" y="1589434"/>
            <a:ext cx="4661785" cy="391609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5" name="TextBox 4">
            <a:extLst>
              <a:ext uri="{FF2B5EF4-FFF2-40B4-BE49-F238E27FC236}">
                <a16:creationId xmlns:a16="http://schemas.microsoft.com/office/drawing/2014/main" id="{2CB9786F-73F1-B0F8-DD4E-472A25798C77}"/>
              </a:ext>
            </a:extLst>
          </p:cNvPr>
          <p:cNvSpPr txBox="1"/>
          <p:nvPr/>
        </p:nvSpPr>
        <p:spPr>
          <a:xfrm>
            <a:off x="2778869" y="6078166"/>
            <a:ext cx="66991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number of trees was set to 2 and MSE calculated was 177.23</a:t>
            </a:r>
          </a:p>
        </p:txBody>
      </p:sp>
    </p:spTree>
    <p:extLst>
      <p:ext uri="{BB962C8B-B14F-4D97-AF65-F5344CB8AC3E}">
        <p14:creationId xmlns:p14="http://schemas.microsoft.com/office/powerpoint/2010/main" val="282302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4DD4CF-9732-4771-98FE-77886DC91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917E639-5738-4605-929E-1222198314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3"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472A473-0442-1F35-A4EA-7EC3BB345DF8}"/>
              </a:ext>
            </a:extLst>
          </p:cNvPr>
          <p:cNvSpPr>
            <a:spLocks noGrp="1"/>
          </p:cNvSpPr>
          <p:nvPr>
            <p:ph type="title"/>
          </p:nvPr>
        </p:nvSpPr>
        <p:spPr>
          <a:xfrm>
            <a:off x="643463" y="640831"/>
            <a:ext cx="3352128" cy="1573863"/>
          </a:xfrm>
        </p:spPr>
        <p:txBody>
          <a:bodyPr>
            <a:normAutofit/>
          </a:bodyPr>
          <a:lstStyle/>
          <a:p>
            <a:pPr algn="l"/>
            <a:r>
              <a:rPr lang="en-US" dirty="0"/>
              <a:t>Conclusion</a:t>
            </a:r>
            <a:endParaRPr lang="en-US"/>
          </a:p>
        </p:txBody>
      </p:sp>
      <p:sp>
        <p:nvSpPr>
          <p:cNvPr id="3" name="Content Placeholder 2">
            <a:extLst>
              <a:ext uri="{FF2B5EF4-FFF2-40B4-BE49-F238E27FC236}">
                <a16:creationId xmlns:a16="http://schemas.microsoft.com/office/drawing/2014/main" id="{AC247C68-FAA5-38B8-B764-0DE505BEE049}"/>
              </a:ext>
            </a:extLst>
          </p:cNvPr>
          <p:cNvSpPr>
            <a:spLocks noGrp="1"/>
          </p:cNvSpPr>
          <p:nvPr>
            <p:ph sz="quarter" idx="13"/>
          </p:nvPr>
        </p:nvSpPr>
        <p:spPr>
          <a:xfrm>
            <a:off x="643463" y="2367092"/>
            <a:ext cx="3352128" cy="3881309"/>
          </a:xfrm>
        </p:spPr>
        <p:txBody>
          <a:bodyPr vert="horz" lIns="91440" tIns="45720" rIns="91440" bIns="45720" rtlCol="0" anchor="t">
            <a:normAutofit/>
          </a:bodyPr>
          <a:lstStyle/>
          <a:p>
            <a:r>
              <a:rPr lang="en-US" sz="1800" dirty="0"/>
              <a:t>The winner among all the regression model was random forest regression with calculated </a:t>
            </a:r>
            <a:r>
              <a:rPr lang="en-US" sz="1800" dirty="0" err="1"/>
              <a:t>mse</a:t>
            </a:r>
            <a:r>
              <a:rPr lang="en-US" sz="1800" dirty="0"/>
              <a:t> of 177.23</a:t>
            </a:r>
          </a:p>
          <a:p>
            <a:pPr>
              <a:buClr>
                <a:srgbClr val="000000"/>
              </a:buClr>
            </a:pPr>
            <a:r>
              <a:rPr lang="en-US" sz="1800" dirty="0"/>
              <a:t>We had to use PCA to decrease the number of significant columns from 81 to 15.</a:t>
            </a:r>
          </a:p>
        </p:txBody>
      </p:sp>
      <p:sp>
        <p:nvSpPr>
          <p:cNvPr id="13" name="Rectangle 12">
            <a:extLst>
              <a:ext uri="{FF2B5EF4-FFF2-40B4-BE49-F238E27FC236}">
                <a16:creationId xmlns:a16="http://schemas.microsoft.com/office/drawing/2014/main" id="{A2861A9C-C970-4FFE-B67C-222B6F573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1525"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brant green forest">
            <a:extLst>
              <a:ext uri="{FF2B5EF4-FFF2-40B4-BE49-F238E27FC236}">
                <a16:creationId xmlns:a16="http://schemas.microsoft.com/office/drawing/2014/main" id="{0FD44302-7721-9575-249E-04A40F8011C5}"/>
              </a:ext>
            </a:extLst>
          </p:cNvPr>
          <p:cNvPicPr>
            <a:picLocks noChangeAspect="1"/>
          </p:cNvPicPr>
          <p:nvPr/>
        </p:nvPicPr>
        <p:blipFill rotWithShape="1">
          <a:blip r:embed="rId3"/>
          <a:srcRect l="10590" r="16720" b="-3"/>
          <a:stretch/>
        </p:blipFill>
        <p:spPr>
          <a:xfrm>
            <a:off x="4712842" y="10"/>
            <a:ext cx="7479157" cy="6857990"/>
          </a:xfrm>
          <a:prstGeom prst="rect">
            <a:avLst/>
          </a:prstGeom>
        </p:spPr>
      </p:pic>
      <p:pic>
        <p:nvPicPr>
          <p:cNvPr id="15" name="Picture 14">
            <a:extLst>
              <a:ext uri="{FF2B5EF4-FFF2-40B4-BE49-F238E27FC236}">
                <a16:creationId xmlns:a16="http://schemas.microsoft.com/office/drawing/2014/main" id="{D2FDF82E-EBD8-4EC5-AD10-CD9E70EE8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8150"/>
          <a:stretch/>
        </p:blipFill>
        <p:spPr>
          <a:xfrm>
            <a:off x="4651242" y="0"/>
            <a:ext cx="7540758" cy="6858000"/>
          </a:xfrm>
          <a:prstGeom prst="rect">
            <a:avLst/>
          </a:prstGeom>
        </p:spPr>
      </p:pic>
    </p:spTree>
    <p:extLst>
      <p:ext uri="{BB962C8B-B14F-4D97-AF65-F5344CB8AC3E}">
        <p14:creationId xmlns:p14="http://schemas.microsoft.com/office/powerpoint/2010/main" val="398178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EC9E6-831E-4842-97B1-84EDAC619F68}"/>
              </a:ext>
            </a:extLst>
          </p:cNvPr>
          <p:cNvSpPr>
            <a:spLocks noGrp="1"/>
          </p:cNvSpPr>
          <p:nvPr>
            <p:ph type="ctrTitle"/>
          </p:nvPr>
        </p:nvSpPr>
        <p:spPr>
          <a:xfrm>
            <a:off x="641074" y="1588878"/>
            <a:ext cx="2844002" cy="3680244"/>
          </a:xfrm>
        </p:spPr>
        <p:txBody>
          <a:bodyPr vert="horz" lIns="91440" tIns="45720" rIns="91440" bIns="45720" rtlCol="0" anchor="ctr">
            <a:normAutofit/>
          </a:bodyPr>
          <a:lstStyle/>
          <a:p>
            <a:pPr algn="l"/>
            <a:r>
              <a:rPr lang="en-US" sz="3100">
                <a:solidFill>
                  <a:srgbClr val="FFFFFF"/>
                </a:solidFill>
              </a:rPr>
              <a:t>Introduction</a:t>
            </a:r>
          </a:p>
        </p:txBody>
      </p:sp>
      <p:pic>
        <p:nvPicPr>
          <p:cNvPr id="16" name="Picture 15">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Subtitle 2">
            <a:extLst>
              <a:ext uri="{FF2B5EF4-FFF2-40B4-BE49-F238E27FC236}">
                <a16:creationId xmlns:a16="http://schemas.microsoft.com/office/drawing/2014/main" id="{CB617D41-2672-417A-911E-DC8FEF16AA2E}"/>
              </a:ext>
            </a:extLst>
          </p:cNvPr>
          <p:cNvSpPr>
            <a:spLocks noGrp="1"/>
          </p:cNvSpPr>
          <p:nvPr>
            <p:ph type="subTitle" idx="1"/>
          </p:nvPr>
        </p:nvSpPr>
        <p:spPr>
          <a:xfrm>
            <a:off x="4634794" y="1049695"/>
            <a:ext cx="6642806" cy="4758611"/>
          </a:xfrm>
        </p:spPr>
        <p:txBody>
          <a:bodyPr vert="horz" lIns="91440" tIns="45720" rIns="91440" bIns="45720" rtlCol="0" anchor="ctr">
            <a:normAutofit/>
          </a:bodyPr>
          <a:lstStyle/>
          <a:p>
            <a:pPr marL="342900" indent="-228600" algn="l">
              <a:lnSpc>
                <a:spcPct val="110000"/>
              </a:lnSpc>
              <a:buFont typeface="Arial" panose="020B0604020202020204" pitchFamily="34" charset="0"/>
              <a:buChar char="•"/>
            </a:pPr>
            <a:r>
              <a:rPr lang="en-US" sz="1500" b="0" i="0">
                <a:solidFill>
                  <a:schemeClr val="tx1"/>
                </a:solidFill>
              </a:rPr>
              <a:t>A superconductor conducts current with zero resistance only at or below its superconducting critical temperature (Tc).</a:t>
            </a:r>
          </a:p>
          <a:p>
            <a:pPr indent="-228600" algn="l">
              <a:lnSpc>
                <a:spcPct val="110000"/>
              </a:lnSpc>
              <a:buFont typeface="Arial" panose="020B0604020202020204" pitchFamily="34" charset="0"/>
              <a:buChar char="•"/>
            </a:pPr>
            <a:endParaRPr lang="en-US" sz="1500" b="0" i="0">
              <a:solidFill>
                <a:schemeClr val="tx1"/>
              </a:solidFill>
            </a:endParaRPr>
          </a:p>
          <a:p>
            <a:pPr marL="342900" indent="-228600" algn="l">
              <a:lnSpc>
                <a:spcPct val="110000"/>
              </a:lnSpc>
              <a:buFont typeface="Arial" panose="020B0604020202020204" pitchFamily="34" charset="0"/>
              <a:buChar char="•"/>
            </a:pPr>
            <a:r>
              <a:rPr lang="en-US" sz="1500" b="0" i="0">
                <a:solidFill>
                  <a:schemeClr val="tx1"/>
                </a:solidFill>
              </a:rPr>
              <a:t>In this study, we take an entirely data-driven approach to create a statistical model that predicts (Tc) based on its chemical formula.</a:t>
            </a:r>
          </a:p>
          <a:p>
            <a:pPr indent="-228600" algn="l">
              <a:lnSpc>
                <a:spcPct val="110000"/>
              </a:lnSpc>
              <a:buFont typeface="Arial" panose="020B0604020202020204" pitchFamily="34" charset="0"/>
              <a:buChar char="•"/>
            </a:pPr>
            <a:endParaRPr lang="en-US" sz="1500" b="0" i="0">
              <a:solidFill>
                <a:schemeClr val="tx1"/>
              </a:solidFill>
            </a:endParaRPr>
          </a:p>
          <a:p>
            <a:pPr marL="342900" indent="-228600" algn="l">
              <a:lnSpc>
                <a:spcPct val="110000"/>
              </a:lnSpc>
              <a:buFont typeface="Arial" panose="020B0604020202020204" pitchFamily="34" charset="0"/>
              <a:buChar char="•"/>
            </a:pPr>
            <a:r>
              <a:rPr lang="en-US" sz="1500" b="0" i="0">
                <a:solidFill>
                  <a:schemeClr val="tx1"/>
                </a:solidFill>
              </a:rPr>
              <a:t>After some data preprocessing, 21,263 superconductors are used. </a:t>
            </a:r>
          </a:p>
          <a:p>
            <a:pPr indent="-228600" algn="l">
              <a:lnSpc>
                <a:spcPct val="110000"/>
              </a:lnSpc>
              <a:buFont typeface="Arial" panose="020B0604020202020204" pitchFamily="34" charset="0"/>
              <a:buChar char="•"/>
            </a:pPr>
            <a:endParaRPr lang="en-US" sz="1500" b="0" i="0">
              <a:solidFill>
                <a:schemeClr val="tx1"/>
              </a:solidFill>
            </a:endParaRPr>
          </a:p>
          <a:p>
            <a:pPr marL="342900" indent="-228600" algn="l">
              <a:lnSpc>
                <a:spcPct val="110000"/>
              </a:lnSpc>
              <a:buFont typeface="Arial" panose="020B0604020202020204" pitchFamily="34" charset="0"/>
              <a:buChar char="•"/>
            </a:pPr>
            <a:r>
              <a:rPr lang="en-US" sz="1500" b="0" i="0">
                <a:solidFill>
                  <a:schemeClr val="tx1"/>
                </a:solidFill>
              </a:rPr>
              <a:t>The FEATURES ARE EXTRACTED ON THE BASES OF THERMAL CONDUCTIVITY, ATOMIC RADIUS, VALENCE, ELECTRON AFFINITY, AND ATOMIC MASS CONTRIBUTE THE MOST TO THE MODEL’S PREDICTIVE ACCURACY.</a:t>
            </a:r>
            <a:endParaRPr lang="en-US" sz="1500">
              <a:solidFill>
                <a:schemeClr val="tx1"/>
              </a:solidFill>
            </a:endParaRPr>
          </a:p>
        </p:txBody>
      </p:sp>
      <p:pic>
        <p:nvPicPr>
          <p:cNvPr id="18" name="Picture 17">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25415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D071-6944-4A5E-B507-5BCD9BA85029}"/>
              </a:ext>
            </a:extLst>
          </p:cNvPr>
          <p:cNvSpPr>
            <a:spLocks noGrp="1"/>
          </p:cNvSpPr>
          <p:nvPr>
            <p:ph type="title"/>
          </p:nvPr>
        </p:nvSpPr>
        <p:spPr>
          <a:xfrm>
            <a:off x="913149" y="0"/>
            <a:ext cx="10364451" cy="1596177"/>
          </a:xfrm>
        </p:spPr>
        <p:txBody>
          <a:bodyPr/>
          <a:lstStyle/>
          <a:p>
            <a:r>
              <a:rPr lang="en-IN" dirty="0"/>
              <a:t>Data description</a:t>
            </a:r>
          </a:p>
        </p:txBody>
      </p:sp>
      <p:sp>
        <p:nvSpPr>
          <p:cNvPr id="3" name="Content Placeholder 2">
            <a:extLst>
              <a:ext uri="{FF2B5EF4-FFF2-40B4-BE49-F238E27FC236}">
                <a16:creationId xmlns:a16="http://schemas.microsoft.com/office/drawing/2014/main" id="{CA56812E-72F0-4D1B-867E-B856E9C5E41B}"/>
              </a:ext>
            </a:extLst>
          </p:cNvPr>
          <p:cNvSpPr>
            <a:spLocks noGrp="1"/>
          </p:cNvSpPr>
          <p:nvPr>
            <p:ph sz="quarter" idx="13"/>
          </p:nvPr>
        </p:nvSpPr>
        <p:spPr>
          <a:xfrm>
            <a:off x="913774" y="1216241"/>
            <a:ext cx="10363826" cy="5708341"/>
          </a:xfrm>
        </p:spPr>
        <p:txBody>
          <a:bodyPr>
            <a:normAutofit lnSpcReduction="10000"/>
          </a:bodyPr>
          <a:lstStyle/>
          <a:p>
            <a:pPr>
              <a:buFont typeface="Wingdings" panose="05000000000000000000" pitchFamily="2" charset="2"/>
              <a:buChar char="§"/>
            </a:pPr>
            <a:r>
              <a:rPr lang="en-IN" b="1" dirty="0"/>
              <a:t>Total observations –</a:t>
            </a:r>
            <a:r>
              <a:rPr lang="en-IN" dirty="0"/>
              <a:t> 21263</a:t>
            </a:r>
          </a:p>
          <a:p>
            <a:pPr>
              <a:buFont typeface="Wingdings" panose="05000000000000000000" pitchFamily="2" charset="2"/>
              <a:buChar char="§"/>
            </a:pPr>
            <a:r>
              <a:rPr lang="en-IN" b="1" dirty="0"/>
              <a:t>Total features –</a:t>
            </a:r>
            <a:r>
              <a:rPr lang="en-IN" dirty="0"/>
              <a:t> 81</a:t>
            </a:r>
          </a:p>
          <a:p>
            <a:pPr>
              <a:buFont typeface="Wingdings" panose="05000000000000000000" pitchFamily="2" charset="2"/>
              <a:buChar char="§"/>
            </a:pPr>
            <a:r>
              <a:rPr lang="en-IN" b="1" dirty="0"/>
              <a:t>Input features</a:t>
            </a:r>
          </a:p>
          <a:p>
            <a:pPr lvl="1">
              <a:buFont typeface="Wingdings" panose="05000000000000000000" pitchFamily="2" charset="2"/>
              <a:buChar char="Ø"/>
            </a:pPr>
            <a:r>
              <a:rPr lang="en-IN" dirty="0"/>
              <a:t>	</a:t>
            </a:r>
            <a:r>
              <a:rPr lang="en-IN" b="1" dirty="0"/>
              <a:t>Main features - </a:t>
            </a:r>
            <a:r>
              <a:rPr lang="en-IN" dirty="0"/>
              <a:t>Atomic mass, atomic radius, first ionization energy, density, electron affinity, fusion heat, thermal conductivity, valence</a:t>
            </a:r>
          </a:p>
          <a:p>
            <a:pPr lvl="1">
              <a:buFont typeface="Wingdings" panose="05000000000000000000" pitchFamily="2" charset="2"/>
              <a:buChar char="Ø"/>
            </a:pPr>
            <a:r>
              <a:rPr lang="en-IN" b="1" dirty="0"/>
              <a:t>    Derived features</a:t>
            </a:r>
            <a:r>
              <a:rPr lang="en-IN" dirty="0"/>
              <a:t> </a:t>
            </a:r>
          </a:p>
          <a:p>
            <a:pPr lvl="1">
              <a:buFont typeface="Wingdings" panose="05000000000000000000" pitchFamily="2" charset="2"/>
              <a:buChar char="Ø"/>
            </a:pPr>
            <a:endParaRPr lang="en-IN" dirty="0"/>
          </a:p>
          <a:p>
            <a:pPr lvl="1">
              <a:buFont typeface="Wingdings" panose="05000000000000000000" pitchFamily="2" charset="2"/>
              <a:buChar char="Ø"/>
            </a:pPr>
            <a:endParaRPr lang="en-IN" dirty="0"/>
          </a:p>
          <a:p>
            <a:pPr lvl="1">
              <a:buFont typeface="Wingdings" panose="05000000000000000000" pitchFamily="2" charset="2"/>
              <a:buChar char="Ø"/>
            </a:pPr>
            <a:endParaRPr lang="en-IN" dirty="0"/>
          </a:p>
          <a:p>
            <a:pPr lvl="1">
              <a:buFont typeface="Wingdings" panose="05000000000000000000" pitchFamily="2" charset="2"/>
              <a:buChar char="Ø"/>
            </a:pPr>
            <a:endParaRPr lang="en-IN" dirty="0"/>
          </a:p>
          <a:p>
            <a:pPr lvl="1">
              <a:buFont typeface="Wingdings" panose="05000000000000000000" pitchFamily="2" charset="2"/>
              <a:buChar char="Ø"/>
            </a:pPr>
            <a:endParaRPr lang="en-IN" dirty="0"/>
          </a:p>
          <a:p>
            <a:pPr marL="457200" lvl="1" indent="0">
              <a:buNone/>
            </a:pPr>
            <a:endParaRPr lang="en-IN" dirty="0"/>
          </a:p>
          <a:p>
            <a:pPr marL="457200" lvl="1" indent="0">
              <a:buNone/>
            </a:pPr>
            <a:endParaRPr lang="en-IN" dirty="0"/>
          </a:p>
          <a:p>
            <a:pPr>
              <a:buFont typeface="Wingdings" panose="05000000000000000000" pitchFamily="2" charset="2"/>
              <a:buChar char="§"/>
            </a:pPr>
            <a:r>
              <a:rPr lang="en-IN" b="1" dirty="0"/>
              <a:t>Target – </a:t>
            </a:r>
            <a:r>
              <a:rPr lang="en-IN" dirty="0"/>
              <a:t>critical temperature</a:t>
            </a:r>
          </a:p>
          <a:p>
            <a:pPr lvl="1">
              <a:buFont typeface="Wingdings" panose="05000000000000000000" pitchFamily="2" charset="2"/>
              <a:buChar char="Ø"/>
            </a:pPr>
            <a:endParaRPr lang="en-IN" b="1" dirty="0"/>
          </a:p>
          <a:p>
            <a:pPr marL="0" indent="0">
              <a:buNone/>
            </a:pPr>
            <a:endParaRPr lang="en-IN" dirty="0"/>
          </a:p>
          <a:p>
            <a:endParaRPr lang="en-IN" dirty="0"/>
          </a:p>
        </p:txBody>
      </p:sp>
      <p:pic>
        <p:nvPicPr>
          <p:cNvPr id="11" name="Picture 10">
            <a:extLst>
              <a:ext uri="{FF2B5EF4-FFF2-40B4-BE49-F238E27FC236}">
                <a16:creationId xmlns:a16="http://schemas.microsoft.com/office/drawing/2014/main" id="{53E1CDCA-9613-4428-967D-071835FA0024}"/>
              </a:ext>
            </a:extLst>
          </p:cNvPr>
          <p:cNvPicPr>
            <a:picLocks noChangeAspect="1"/>
          </p:cNvPicPr>
          <p:nvPr/>
        </p:nvPicPr>
        <p:blipFill>
          <a:blip r:embed="rId2"/>
          <a:stretch>
            <a:fillRect/>
          </a:stretch>
        </p:blipFill>
        <p:spPr>
          <a:xfrm>
            <a:off x="1953087" y="3749935"/>
            <a:ext cx="7510509" cy="2286881"/>
          </a:xfrm>
          <a:prstGeom prst="rect">
            <a:avLst/>
          </a:prstGeom>
        </p:spPr>
      </p:pic>
    </p:spTree>
    <p:extLst>
      <p:ext uri="{BB962C8B-B14F-4D97-AF65-F5344CB8AC3E}">
        <p14:creationId xmlns:p14="http://schemas.microsoft.com/office/powerpoint/2010/main" val="295253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7F93-A597-9319-2067-65C351B9E0DF}"/>
              </a:ext>
            </a:extLst>
          </p:cNvPr>
          <p:cNvSpPr>
            <a:spLocks noGrp="1"/>
          </p:cNvSpPr>
          <p:nvPr>
            <p:ph type="title"/>
          </p:nvPr>
        </p:nvSpPr>
        <p:spPr/>
        <p:txBody>
          <a:bodyPr/>
          <a:lstStyle/>
          <a:p>
            <a:r>
              <a:rPr lang="en-US" b="1">
                <a:ea typeface="+mj-lt"/>
                <a:cs typeface="+mj-lt"/>
              </a:rPr>
              <a:t>Data Exploration and Visualization </a:t>
            </a:r>
            <a:endParaRPr lang="en-US"/>
          </a:p>
          <a:p>
            <a:endParaRPr lang="en-US"/>
          </a:p>
        </p:txBody>
      </p:sp>
      <p:pic>
        <p:nvPicPr>
          <p:cNvPr id="4" name="Picture 4" descr="Graphical user interface, text&#10;&#10;Description automatically generated">
            <a:extLst>
              <a:ext uri="{FF2B5EF4-FFF2-40B4-BE49-F238E27FC236}">
                <a16:creationId xmlns:a16="http://schemas.microsoft.com/office/drawing/2014/main" id="{A0E34EA5-AFD2-2F20-6EB2-6B5F12AC83F2}"/>
              </a:ext>
            </a:extLst>
          </p:cNvPr>
          <p:cNvPicPr>
            <a:picLocks noGrp="1" noChangeAspect="1"/>
          </p:cNvPicPr>
          <p:nvPr>
            <p:ph sz="quarter" idx="13"/>
          </p:nvPr>
        </p:nvPicPr>
        <p:blipFill>
          <a:blip r:embed="rId2"/>
          <a:stretch>
            <a:fillRect/>
          </a:stretch>
        </p:blipFill>
        <p:spPr>
          <a:xfrm>
            <a:off x="832762" y="3632813"/>
            <a:ext cx="3366210" cy="2850979"/>
          </a:xfrm>
        </p:spPr>
      </p:pic>
      <p:pic>
        <p:nvPicPr>
          <p:cNvPr id="5" name="Picture 5" descr="Table&#10;&#10;Description automatically generated">
            <a:extLst>
              <a:ext uri="{FF2B5EF4-FFF2-40B4-BE49-F238E27FC236}">
                <a16:creationId xmlns:a16="http://schemas.microsoft.com/office/drawing/2014/main" id="{7CF74B46-53BE-72F8-F4F1-AA51305B0720}"/>
              </a:ext>
            </a:extLst>
          </p:cNvPr>
          <p:cNvPicPr>
            <a:picLocks noChangeAspect="1"/>
          </p:cNvPicPr>
          <p:nvPr/>
        </p:nvPicPr>
        <p:blipFill>
          <a:blip r:embed="rId3"/>
          <a:stretch>
            <a:fillRect/>
          </a:stretch>
        </p:blipFill>
        <p:spPr>
          <a:xfrm>
            <a:off x="2373087" y="1588210"/>
            <a:ext cx="6633028" cy="1809236"/>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501C61D2-19AA-B6D1-7014-A627EB8F137A}"/>
              </a:ext>
            </a:extLst>
          </p:cNvPr>
          <p:cNvPicPr>
            <a:picLocks noChangeAspect="1"/>
          </p:cNvPicPr>
          <p:nvPr/>
        </p:nvPicPr>
        <p:blipFill>
          <a:blip r:embed="rId4"/>
          <a:stretch>
            <a:fillRect/>
          </a:stretch>
        </p:blipFill>
        <p:spPr>
          <a:xfrm>
            <a:off x="7879769" y="3630193"/>
            <a:ext cx="2743200" cy="2718186"/>
          </a:xfrm>
          <a:prstGeom prst="rect">
            <a:avLst/>
          </a:prstGeom>
        </p:spPr>
      </p:pic>
    </p:spTree>
    <p:extLst>
      <p:ext uri="{BB962C8B-B14F-4D97-AF65-F5344CB8AC3E}">
        <p14:creationId xmlns:p14="http://schemas.microsoft.com/office/powerpoint/2010/main" val="3963470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CB1AE78-151A-4B56-86CA-34F21AC77FB0}"/>
              </a:ext>
            </a:extLst>
          </p:cNvPr>
          <p:cNvPicPr>
            <a:picLocks noChangeAspect="1"/>
          </p:cNvPicPr>
          <p:nvPr/>
        </p:nvPicPr>
        <p:blipFill>
          <a:blip r:embed="rId2"/>
          <a:stretch>
            <a:fillRect/>
          </a:stretch>
        </p:blipFill>
        <p:spPr>
          <a:xfrm>
            <a:off x="6417734" y="2534986"/>
            <a:ext cx="4770219" cy="308831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03FEF2-B1E4-4B6C-B564-424EB1894E02}"/>
              </a:ext>
            </a:extLst>
          </p:cNvPr>
          <p:cNvSpPr>
            <a:spLocks noGrp="1"/>
          </p:cNvSpPr>
          <p:nvPr>
            <p:ph type="title"/>
          </p:nvPr>
        </p:nvSpPr>
        <p:spPr>
          <a:xfrm>
            <a:off x="913775" y="618517"/>
            <a:ext cx="10364451" cy="1596177"/>
          </a:xfrm>
        </p:spPr>
        <p:txBody>
          <a:bodyPr>
            <a:normAutofit/>
          </a:bodyPr>
          <a:lstStyle/>
          <a:p>
            <a:r>
              <a:rPr lang="en-IN" dirty="0"/>
              <a:t>Pre-processing</a:t>
            </a:r>
          </a:p>
        </p:txBody>
      </p:sp>
      <p:sp>
        <p:nvSpPr>
          <p:cNvPr id="3" name="Content Placeholder 2">
            <a:extLst>
              <a:ext uri="{FF2B5EF4-FFF2-40B4-BE49-F238E27FC236}">
                <a16:creationId xmlns:a16="http://schemas.microsoft.com/office/drawing/2014/main" id="{D1296376-5997-45DD-AA81-26D67DB8B02E}"/>
              </a:ext>
            </a:extLst>
          </p:cNvPr>
          <p:cNvSpPr>
            <a:spLocks noGrp="1"/>
          </p:cNvSpPr>
          <p:nvPr>
            <p:ph sz="quarter" idx="13"/>
          </p:nvPr>
        </p:nvSpPr>
        <p:spPr>
          <a:xfrm>
            <a:off x="913774" y="2367092"/>
            <a:ext cx="4860493" cy="3424107"/>
          </a:xfrm>
        </p:spPr>
        <p:txBody>
          <a:bodyPr>
            <a:normAutofit/>
          </a:bodyPr>
          <a:lstStyle/>
          <a:p>
            <a:pPr>
              <a:lnSpc>
                <a:spcPct val="110000"/>
              </a:lnSpc>
              <a:buFont typeface="Wingdings" panose="05000000000000000000" pitchFamily="2" charset="2"/>
              <a:buChar char="§"/>
            </a:pPr>
            <a:r>
              <a:rPr lang="en-IN" sz="1500"/>
              <a:t>Removed null records</a:t>
            </a:r>
          </a:p>
          <a:p>
            <a:pPr>
              <a:lnSpc>
                <a:spcPct val="110000"/>
              </a:lnSpc>
              <a:buFont typeface="Wingdings" panose="05000000000000000000" pitchFamily="2" charset="2"/>
              <a:buChar char="§"/>
            </a:pPr>
            <a:r>
              <a:rPr lang="en-IN" sz="1500"/>
              <a:t>Checked for categorical data to encode them with one-hot encoding</a:t>
            </a:r>
          </a:p>
          <a:p>
            <a:pPr>
              <a:lnSpc>
                <a:spcPct val="110000"/>
              </a:lnSpc>
              <a:buFont typeface="Wingdings" panose="05000000000000000000" pitchFamily="2" charset="2"/>
              <a:buChar char="§"/>
            </a:pPr>
            <a:r>
              <a:rPr lang="en-IN" sz="1500"/>
              <a:t>Standardized to have feature values between 0 and 1</a:t>
            </a:r>
          </a:p>
          <a:p>
            <a:pPr>
              <a:lnSpc>
                <a:spcPct val="110000"/>
              </a:lnSpc>
              <a:buFont typeface="Wingdings" panose="05000000000000000000" pitchFamily="2" charset="2"/>
              <a:buChar char="§"/>
            </a:pPr>
            <a:r>
              <a:rPr lang="en-IN" sz="1500" b="1"/>
              <a:t>Dimension reduction –</a:t>
            </a:r>
            <a:r>
              <a:rPr lang="en-IN" sz="1500"/>
              <a:t> using the below chart that plots number of principal components against cumulative variance, 15 principal components are chosen as optimal.</a:t>
            </a:r>
          </a:p>
          <a:p>
            <a:pPr lvl="1">
              <a:lnSpc>
                <a:spcPct val="110000"/>
              </a:lnSpc>
              <a:buFont typeface="Wingdings" panose="05000000000000000000" pitchFamily="2" charset="2"/>
              <a:buChar char="Ø"/>
            </a:pPr>
            <a:endParaRPr lang="en-IN" sz="1500" b="1"/>
          </a:p>
        </p:txBody>
      </p:sp>
    </p:spTree>
    <p:extLst>
      <p:ext uri="{BB962C8B-B14F-4D97-AF65-F5344CB8AC3E}">
        <p14:creationId xmlns:p14="http://schemas.microsoft.com/office/powerpoint/2010/main" val="332815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E55AD3-4700-4FD6-B727-F2AA6BFC5FFE}"/>
              </a:ext>
            </a:extLst>
          </p:cNvPr>
          <p:cNvSpPr>
            <a:spLocks noGrp="1"/>
          </p:cNvSpPr>
          <p:nvPr>
            <p:ph type="title"/>
          </p:nvPr>
        </p:nvSpPr>
        <p:spPr>
          <a:xfrm>
            <a:off x="641074" y="1588878"/>
            <a:ext cx="2844002" cy="3680244"/>
          </a:xfrm>
        </p:spPr>
        <p:txBody>
          <a:bodyPr>
            <a:normAutofit/>
          </a:bodyPr>
          <a:lstStyle/>
          <a:p>
            <a:pPr algn="l"/>
            <a:r>
              <a:rPr lang="en-IN" sz="4400">
                <a:solidFill>
                  <a:srgbClr val="FFFFFF"/>
                </a:solidFill>
              </a:rPr>
              <a:t>Models explored</a:t>
            </a: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188DE72E-1AB8-4B18-B127-98B284256530}"/>
              </a:ext>
            </a:extLst>
          </p:cNvPr>
          <p:cNvSpPr>
            <a:spLocks noGrp="1"/>
          </p:cNvSpPr>
          <p:nvPr>
            <p:ph sz="quarter" idx="13"/>
          </p:nvPr>
        </p:nvSpPr>
        <p:spPr>
          <a:xfrm>
            <a:off x="4634794" y="1049695"/>
            <a:ext cx="6642806" cy="4758611"/>
          </a:xfrm>
        </p:spPr>
        <p:txBody>
          <a:bodyPr anchor="ctr">
            <a:normAutofit/>
          </a:bodyPr>
          <a:lstStyle/>
          <a:p>
            <a:pPr>
              <a:buFont typeface="Wingdings" panose="05000000000000000000" pitchFamily="2" charset="2"/>
              <a:buChar char="§"/>
            </a:pPr>
            <a:r>
              <a:rPr lang="en-IN" dirty="0"/>
              <a:t>Linear regression</a:t>
            </a:r>
          </a:p>
          <a:p>
            <a:pPr lvl="1">
              <a:buFont typeface="Wingdings" panose="05000000000000000000" pitchFamily="2" charset="2"/>
              <a:buChar char="Ø"/>
            </a:pPr>
            <a:r>
              <a:rPr lang="en-IN" dirty="0"/>
              <a:t>With ridge regularization</a:t>
            </a:r>
          </a:p>
          <a:p>
            <a:pPr lvl="1">
              <a:buFont typeface="Wingdings" panose="05000000000000000000" pitchFamily="2" charset="2"/>
              <a:buChar char="Ø"/>
            </a:pPr>
            <a:r>
              <a:rPr lang="en-IN" dirty="0"/>
              <a:t>With lasso regularization</a:t>
            </a:r>
          </a:p>
          <a:p>
            <a:pPr>
              <a:buFont typeface="Wingdings" panose="05000000000000000000" pitchFamily="2" charset="2"/>
              <a:buChar char="§"/>
            </a:pPr>
            <a:r>
              <a:rPr lang="en-IN" dirty="0"/>
              <a:t>Decision trees</a:t>
            </a:r>
          </a:p>
          <a:p>
            <a:pPr>
              <a:buFont typeface="Wingdings" panose="05000000000000000000" pitchFamily="2" charset="2"/>
              <a:buChar char="§"/>
            </a:pPr>
            <a:r>
              <a:rPr lang="en-IN" dirty="0"/>
              <a:t>Random forests</a:t>
            </a:r>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1757888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scatter chart&#10;&#10;Description automatically generated">
            <a:extLst>
              <a:ext uri="{FF2B5EF4-FFF2-40B4-BE49-F238E27FC236}">
                <a16:creationId xmlns:a16="http://schemas.microsoft.com/office/drawing/2014/main" id="{790F4762-D8FD-80F1-5C81-CC7FC1893F8E}"/>
              </a:ext>
            </a:extLst>
          </p:cNvPr>
          <p:cNvPicPr>
            <a:picLocks noChangeAspect="1"/>
          </p:cNvPicPr>
          <p:nvPr/>
        </p:nvPicPr>
        <p:blipFill>
          <a:blip r:embed="rId2"/>
          <a:stretch>
            <a:fillRect/>
          </a:stretch>
        </p:blipFill>
        <p:spPr>
          <a:xfrm>
            <a:off x="6417734" y="2516898"/>
            <a:ext cx="4770219" cy="3124493"/>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1" name="Picture 20">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0B4042-443E-90B9-EA11-AE9DEBCAAD16}"/>
              </a:ext>
            </a:extLst>
          </p:cNvPr>
          <p:cNvSpPr>
            <a:spLocks noGrp="1"/>
          </p:cNvSpPr>
          <p:nvPr>
            <p:ph type="title"/>
          </p:nvPr>
        </p:nvSpPr>
        <p:spPr>
          <a:xfrm>
            <a:off x="913775" y="618517"/>
            <a:ext cx="10364451" cy="1596177"/>
          </a:xfrm>
        </p:spPr>
        <p:txBody>
          <a:bodyPr>
            <a:normAutofit/>
          </a:bodyPr>
          <a:lstStyle/>
          <a:p>
            <a:r>
              <a:rPr lang="en-US"/>
              <a:t>Linear Regression</a:t>
            </a:r>
          </a:p>
        </p:txBody>
      </p:sp>
      <p:sp>
        <p:nvSpPr>
          <p:cNvPr id="3" name="Content Placeholder 2">
            <a:extLst>
              <a:ext uri="{FF2B5EF4-FFF2-40B4-BE49-F238E27FC236}">
                <a16:creationId xmlns:a16="http://schemas.microsoft.com/office/drawing/2014/main" id="{D0DC0CB4-D5D6-D36B-B001-AB8EBB0C87C8}"/>
              </a:ext>
            </a:extLst>
          </p:cNvPr>
          <p:cNvSpPr>
            <a:spLocks noGrp="1"/>
          </p:cNvSpPr>
          <p:nvPr>
            <p:ph sz="quarter" idx="13"/>
          </p:nvPr>
        </p:nvSpPr>
        <p:spPr>
          <a:xfrm>
            <a:off x="913774" y="2367092"/>
            <a:ext cx="4860493" cy="3424107"/>
          </a:xfrm>
        </p:spPr>
        <p:txBody>
          <a:bodyPr vert="horz" lIns="91440" tIns="45720" rIns="91440" bIns="45720" rtlCol="0">
            <a:normAutofit/>
          </a:bodyPr>
          <a:lstStyle/>
          <a:p>
            <a:pPr>
              <a:lnSpc>
                <a:spcPct val="110000"/>
              </a:lnSpc>
            </a:pPr>
            <a:r>
              <a:rPr lang="en-US" sz="1900">
                <a:ea typeface="+mn-lt"/>
                <a:cs typeface="+mn-lt"/>
              </a:rPr>
              <a:t>assumes a linear relationship between the input variables (x) and the single output variable (y).</a:t>
            </a:r>
          </a:p>
          <a:p>
            <a:pPr>
              <a:lnSpc>
                <a:spcPct val="110000"/>
              </a:lnSpc>
              <a:buClr>
                <a:srgbClr val="000000"/>
              </a:buClr>
            </a:pPr>
            <a:r>
              <a:rPr lang="en-US" sz="1900">
                <a:ea typeface="+mn-lt"/>
                <a:cs typeface="+mn-lt"/>
              </a:rPr>
              <a:t>minimize the residual sum of squares between the observed targets and the predicted Value by the linear approximation.</a:t>
            </a:r>
          </a:p>
          <a:p>
            <a:pPr>
              <a:lnSpc>
                <a:spcPct val="110000"/>
              </a:lnSpc>
              <a:buClr>
                <a:srgbClr val="000000"/>
              </a:buClr>
            </a:pPr>
            <a:r>
              <a:rPr lang="en-US" sz="1900"/>
              <a:t>Regularization:</a:t>
            </a:r>
            <a:r>
              <a:rPr lang="en-US" sz="1900">
                <a:ea typeface="+mn-lt"/>
                <a:cs typeface="+mn-lt"/>
              </a:rPr>
              <a:t> reduce the complexity of the model to avoid Overfitting.</a:t>
            </a:r>
          </a:p>
        </p:txBody>
      </p:sp>
    </p:spTree>
    <p:extLst>
      <p:ext uri="{BB962C8B-B14F-4D97-AF65-F5344CB8AC3E}">
        <p14:creationId xmlns:p14="http://schemas.microsoft.com/office/powerpoint/2010/main" val="373723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E812-D56E-86FD-8833-8F841D50F145}"/>
              </a:ext>
            </a:extLst>
          </p:cNvPr>
          <p:cNvSpPr>
            <a:spLocks noGrp="1"/>
          </p:cNvSpPr>
          <p:nvPr>
            <p:ph type="title"/>
          </p:nvPr>
        </p:nvSpPr>
        <p:spPr/>
        <p:txBody>
          <a:bodyPr/>
          <a:lstStyle/>
          <a:p>
            <a:r>
              <a:rPr lang="en-US"/>
              <a:t>Performance for Linear Regression</a:t>
            </a:r>
          </a:p>
        </p:txBody>
      </p:sp>
      <p:sp>
        <p:nvSpPr>
          <p:cNvPr id="3" name="Content Placeholder 2">
            <a:extLst>
              <a:ext uri="{FF2B5EF4-FFF2-40B4-BE49-F238E27FC236}">
                <a16:creationId xmlns:a16="http://schemas.microsoft.com/office/drawing/2014/main" id="{3854FFBE-18C8-525B-941F-0ABA62A9764D}"/>
              </a:ext>
            </a:extLst>
          </p:cNvPr>
          <p:cNvSpPr>
            <a:spLocks noGrp="1"/>
          </p:cNvSpPr>
          <p:nvPr>
            <p:ph sz="quarter" idx="13"/>
          </p:nvPr>
        </p:nvSpPr>
        <p:spPr/>
        <p:txBody>
          <a:bodyPr vert="horz" lIns="91440" tIns="45720" rIns="91440" bIns="45720" rtlCol="0" anchor="t">
            <a:normAutofit/>
          </a:bodyPr>
          <a:lstStyle/>
          <a:p>
            <a:r>
              <a:rPr lang="en-US">
                <a:ea typeface="+mn-lt"/>
                <a:cs typeface="+mn-lt"/>
              </a:rPr>
              <a:t>Gradient descent: learning = 0.00001, tolerance  = 0.00005 </a:t>
            </a:r>
            <a:endParaRPr lang="en-US"/>
          </a:p>
          <a:p>
            <a:pPr>
              <a:buClr>
                <a:srgbClr val="000000"/>
              </a:buClr>
            </a:pPr>
            <a:endParaRPr lang="en-US"/>
          </a:p>
          <a:p>
            <a:pPr>
              <a:buClr>
                <a:srgbClr val="000000"/>
              </a:buClr>
            </a:pPr>
            <a:endParaRPr lang="en-US"/>
          </a:p>
          <a:p>
            <a:pPr>
              <a:buClr>
                <a:srgbClr val="000000"/>
              </a:buClr>
            </a:pPr>
            <a:endParaRPr lang="en-US"/>
          </a:p>
          <a:p>
            <a:pPr>
              <a:buClr>
                <a:srgbClr val="000000"/>
              </a:buClr>
            </a:pPr>
            <a:r>
              <a:rPr lang="en-US"/>
              <a:t>Normal Equation:</a:t>
            </a:r>
          </a:p>
          <a:p>
            <a:pPr>
              <a:buClr>
                <a:srgbClr val="000000"/>
              </a:buClr>
            </a:pPr>
            <a:endParaRPr lang="en-US"/>
          </a:p>
          <a:p>
            <a:pPr>
              <a:buClr>
                <a:srgbClr val="000000"/>
              </a:buClr>
            </a:pPr>
            <a:endParaRPr lang="en-US"/>
          </a:p>
          <a:p>
            <a:pPr>
              <a:buClr>
                <a:srgbClr val="000000"/>
              </a:buClr>
            </a:pPr>
            <a:endParaRPr lang="en-US"/>
          </a:p>
        </p:txBody>
      </p:sp>
      <p:pic>
        <p:nvPicPr>
          <p:cNvPr id="4" name="Picture 4">
            <a:extLst>
              <a:ext uri="{FF2B5EF4-FFF2-40B4-BE49-F238E27FC236}">
                <a16:creationId xmlns:a16="http://schemas.microsoft.com/office/drawing/2014/main" id="{93000555-D70D-586E-DB39-0581AB9E763D}"/>
              </a:ext>
            </a:extLst>
          </p:cNvPr>
          <p:cNvPicPr>
            <a:picLocks noChangeAspect="1"/>
          </p:cNvPicPr>
          <p:nvPr/>
        </p:nvPicPr>
        <p:blipFill>
          <a:blip r:embed="rId2"/>
          <a:stretch>
            <a:fillRect/>
          </a:stretch>
        </p:blipFill>
        <p:spPr>
          <a:xfrm>
            <a:off x="1056341" y="3045562"/>
            <a:ext cx="8390964" cy="871463"/>
          </a:xfrm>
          <a:prstGeom prst="rect">
            <a:avLst/>
          </a:prstGeom>
        </p:spPr>
      </p:pic>
      <p:pic>
        <p:nvPicPr>
          <p:cNvPr id="5" name="Picture 5">
            <a:extLst>
              <a:ext uri="{FF2B5EF4-FFF2-40B4-BE49-F238E27FC236}">
                <a16:creationId xmlns:a16="http://schemas.microsoft.com/office/drawing/2014/main" id="{B2BDD4E7-8558-2481-C60A-053418FF47EF}"/>
              </a:ext>
            </a:extLst>
          </p:cNvPr>
          <p:cNvPicPr>
            <a:picLocks noChangeAspect="1"/>
          </p:cNvPicPr>
          <p:nvPr/>
        </p:nvPicPr>
        <p:blipFill>
          <a:blip r:embed="rId3"/>
          <a:stretch>
            <a:fillRect/>
          </a:stretch>
        </p:blipFill>
        <p:spPr>
          <a:xfrm>
            <a:off x="1056342" y="4928808"/>
            <a:ext cx="8398435" cy="870148"/>
          </a:xfrm>
          <a:prstGeom prst="rect">
            <a:avLst/>
          </a:prstGeom>
        </p:spPr>
      </p:pic>
    </p:spTree>
    <p:extLst>
      <p:ext uri="{BB962C8B-B14F-4D97-AF65-F5344CB8AC3E}">
        <p14:creationId xmlns:p14="http://schemas.microsoft.com/office/powerpoint/2010/main" val="4081478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30" name="Rectangle 12">
            <a:extLst>
              <a:ext uri="{FF2B5EF4-FFF2-40B4-BE49-F238E27FC236}">
                <a16:creationId xmlns:a16="http://schemas.microsoft.com/office/drawing/2014/main" id="{5F3F9620-B492-499F-B279-C43A5FC22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14">
            <a:extLst>
              <a:ext uri="{FF2B5EF4-FFF2-40B4-BE49-F238E27FC236}">
                <a16:creationId xmlns:a16="http://schemas.microsoft.com/office/drawing/2014/main" id="{C19C663E-9BA6-4496-BC9B-93FF2283E8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46757"/>
          <a:stretch/>
        </p:blipFill>
        <p:spPr>
          <a:xfrm>
            <a:off x="0" y="0"/>
            <a:ext cx="12192000" cy="3651393"/>
          </a:xfrm>
          <a:prstGeom prst="rect">
            <a:avLst/>
          </a:prstGeom>
        </p:spPr>
      </p:pic>
      <p:pic>
        <p:nvPicPr>
          <p:cNvPr id="5" name="Picture 4">
            <a:extLst>
              <a:ext uri="{FF2B5EF4-FFF2-40B4-BE49-F238E27FC236}">
                <a16:creationId xmlns:a16="http://schemas.microsoft.com/office/drawing/2014/main" id="{1C102FAD-DAE0-4A43-A0B8-E5E5FD74A5A6}"/>
              </a:ext>
            </a:extLst>
          </p:cNvPr>
          <p:cNvPicPr>
            <a:picLocks noChangeAspect="1"/>
          </p:cNvPicPr>
          <p:nvPr/>
        </p:nvPicPr>
        <p:blipFill>
          <a:blip r:embed="rId3"/>
          <a:stretch>
            <a:fillRect/>
          </a:stretch>
        </p:blipFill>
        <p:spPr>
          <a:xfrm>
            <a:off x="4884627" y="3980330"/>
            <a:ext cx="6810530" cy="225873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2" name="Picture 16">
            <a:extLst>
              <a:ext uri="{FF2B5EF4-FFF2-40B4-BE49-F238E27FC236}">
                <a16:creationId xmlns:a16="http://schemas.microsoft.com/office/drawing/2014/main" id="{B0F28EC2-7576-4063-8685-C3F01C33EC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61810" r="21258"/>
          <a:stretch/>
        </p:blipFill>
        <p:spPr>
          <a:xfrm>
            <a:off x="0" y="4238951"/>
            <a:ext cx="9600237" cy="2619049"/>
          </a:xfrm>
          <a:prstGeom prst="rect">
            <a:avLst/>
          </a:prstGeom>
        </p:spPr>
      </p:pic>
      <p:sp>
        <p:nvSpPr>
          <p:cNvPr id="2" name="Title 1">
            <a:extLst>
              <a:ext uri="{FF2B5EF4-FFF2-40B4-BE49-F238E27FC236}">
                <a16:creationId xmlns:a16="http://schemas.microsoft.com/office/drawing/2014/main" id="{B0449B4F-FD6E-ED80-DC91-EFD4E97E45E3}"/>
              </a:ext>
            </a:extLst>
          </p:cNvPr>
          <p:cNvSpPr>
            <a:spLocks noGrp="1"/>
          </p:cNvSpPr>
          <p:nvPr>
            <p:ph type="title"/>
          </p:nvPr>
        </p:nvSpPr>
        <p:spPr>
          <a:xfrm>
            <a:off x="654649" y="618517"/>
            <a:ext cx="3748035" cy="5641606"/>
          </a:xfrm>
        </p:spPr>
        <p:txBody>
          <a:bodyPr>
            <a:normAutofit/>
          </a:bodyPr>
          <a:lstStyle/>
          <a:p>
            <a:r>
              <a:rPr lang="en-US"/>
              <a:t>Decision trees</a:t>
            </a:r>
          </a:p>
        </p:txBody>
      </p:sp>
      <p:sp>
        <p:nvSpPr>
          <p:cNvPr id="33" name="Content Placeholder 2">
            <a:extLst>
              <a:ext uri="{FF2B5EF4-FFF2-40B4-BE49-F238E27FC236}">
                <a16:creationId xmlns:a16="http://schemas.microsoft.com/office/drawing/2014/main" id="{C58393C8-5F04-1F23-C8DC-002100273826}"/>
              </a:ext>
            </a:extLst>
          </p:cNvPr>
          <p:cNvSpPr>
            <a:spLocks noGrp="1"/>
          </p:cNvSpPr>
          <p:nvPr>
            <p:ph sz="quarter" idx="13"/>
          </p:nvPr>
        </p:nvSpPr>
        <p:spPr>
          <a:xfrm>
            <a:off x="4722724" y="618519"/>
            <a:ext cx="7104186" cy="3157026"/>
          </a:xfrm>
        </p:spPr>
        <p:txBody>
          <a:bodyPr>
            <a:normAutofit/>
          </a:bodyPr>
          <a:lstStyle/>
          <a:p>
            <a:pPr>
              <a:lnSpc>
                <a:spcPct val="110000"/>
              </a:lnSpc>
              <a:buFont typeface="Wingdings" panose="05000000000000000000" pitchFamily="2" charset="2"/>
              <a:buChar char="§"/>
            </a:pPr>
            <a:r>
              <a:rPr lang="en-US"/>
              <a:t>Decision trees build classification or regression models in the form of a tree structure.</a:t>
            </a:r>
          </a:p>
          <a:p>
            <a:pPr>
              <a:lnSpc>
                <a:spcPct val="110000"/>
              </a:lnSpc>
              <a:buFont typeface="Wingdings" panose="05000000000000000000" pitchFamily="2" charset="2"/>
              <a:buChar char="§"/>
            </a:pPr>
            <a:r>
              <a:rPr lang="en-US"/>
              <a:t>It breaks the dataset into smaller and smaller subsets while incrementally developing tree.</a:t>
            </a:r>
          </a:p>
          <a:p>
            <a:pPr>
              <a:lnSpc>
                <a:spcPct val="110000"/>
              </a:lnSpc>
              <a:buFont typeface="Wingdings" panose="05000000000000000000" pitchFamily="2" charset="2"/>
              <a:buChar char="§"/>
            </a:pPr>
            <a:r>
              <a:rPr lang="en-US"/>
              <a:t>The final result is a tree with decision nodes and leaf nodes.</a:t>
            </a:r>
          </a:p>
          <a:p>
            <a:pPr>
              <a:lnSpc>
                <a:spcPct val="110000"/>
              </a:lnSpc>
              <a:buFont typeface="Wingdings" panose="05000000000000000000" pitchFamily="2" charset="2"/>
              <a:buChar char="§"/>
            </a:pPr>
            <a:r>
              <a:rPr lang="en-US"/>
              <a:t>It is more flexible compared to linear models. Can reduce bias considerably.</a:t>
            </a:r>
          </a:p>
        </p:txBody>
      </p:sp>
    </p:spTree>
    <p:extLst>
      <p:ext uri="{BB962C8B-B14F-4D97-AF65-F5344CB8AC3E}">
        <p14:creationId xmlns:p14="http://schemas.microsoft.com/office/powerpoint/2010/main" val="161253634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20A5D1B255A2B45ADE027D1186543AA" ma:contentTypeVersion="7" ma:contentTypeDescription="Create a new document." ma:contentTypeScope="" ma:versionID="162d4145cc2430dd6f879c14e09611ce">
  <xsd:schema xmlns:xsd="http://www.w3.org/2001/XMLSchema" xmlns:xs="http://www.w3.org/2001/XMLSchema" xmlns:p="http://schemas.microsoft.com/office/2006/metadata/properties" xmlns:ns3="752b73c8-bc5b-4706-930f-28660f291325" xmlns:ns4="ddde9a70-32ea-41be-a27e-90ca810208fd" targetNamespace="http://schemas.microsoft.com/office/2006/metadata/properties" ma:root="true" ma:fieldsID="a5ca4b463261854a7d55d3e7b88bbbdd" ns3:_="" ns4:_="">
    <xsd:import namespace="752b73c8-bc5b-4706-930f-28660f291325"/>
    <xsd:import namespace="ddde9a70-32ea-41be-a27e-90ca810208f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2b73c8-bc5b-4706-930f-28660f2913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de9a70-32ea-41be-a27e-90ca810208f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D0B109-1D68-4D60-B06A-9F1995A2C4A9}">
  <ds:schemaRefs>
    <ds:schemaRef ds:uri="http://schemas.microsoft.com/sharepoint/v3/contenttype/forms"/>
  </ds:schemaRefs>
</ds:datastoreItem>
</file>

<file path=customXml/itemProps2.xml><?xml version="1.0" encoding="utf-8"?>
<ds:datastoreItem xmlns:ds="http://schemas.openxmlformats.org/officeDocument/2006/customXml" ds:itemID="{65A596C8-2A16-46BA-9225-0736601921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2b73c8-bc5b-4706-930f-28660f291325"/>
    <ds:schemaRef ds:uri="ddde9a70-32ea-41be-a27e-90ca810208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CC5FFF-8DBD-44C5-A693-BE89E0F61A46}">
  <ds:schemaRefs>
    <ds:schemaRef ds:uri="http://schemas.microsoft.com/office/2006/documentManagement/types"/>
    <ds:schemaRef ds:uri="ddde9a70-32ea-41be-a27e-90ca810208fd"/>
    <ds:schemaRef ds:uri="http://purl.org/dc/terms/"/>
    <ds:schemaRef ds:uri="752b73c8-bc5b-4706-930f-28660f291325"/>
    <ds:schemaRef ds:uri="http://www.w3.org/XML/1998/namespace"/>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TM04033925[[fn=Droplet]]</Template>
  <TotalTime>78</TotalTime>
  <Words>229</Words>
  <Application>Microsoft Office PowerPoint</Application>
  <PresentationFormat>Widescreen</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Droplet</vt:lpstr>
      <vt:lpstr>PowerPoint Presentation</vt:lpstr>
      <vt:lpstr>Introduction</vt:lpstr>
      <vt:lpstr>Data description</vt:lpstr>
      <vt:lpstr>Data Exploration and Visualization  </vt:lpstr>
      <vt:lpstr>Pre-processing</vt:lpstr>
      <vt:lpstr>Models explored</vt:lpstr>
      <vt:lpstr>Linear Regression</vt:lpstr>
      <vt:lpstr>Performance for Linear Regression</vt:lpstr>
      <vt:lpstr>Decision trees</vt:lpstr>
      <vt:lpstr>procedure</vt:lpstr>
      <vt:lpstr>PowerPoint Presentation</vt:lpstr>
      <vt:lpstr>Random Forest Regression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Rajaragunanthan Palanisamy</dc:creator>
  <cp:lastModifiedBy>Rajaragunanthan Palanisamy</cp:lastModifiedBy>
  <cp:revision>490</cp:revision>
  <dcterms:created xsi:type="dcterms:W3CDTF">2022-04-28T18:41:36Z</dcterms:created>
  <dcterms:modified xsi:type="dcterms:W3CDTF">2022-04-28T21:24:42Z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0x010100920A5D1B255A2B45ADE027D1186543AA</vt:lpwstr>
  </property>
</Properties>
</file>