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B586210-8A17-47C8-9C62-A7293D800DFC}" type="datetimeFigureOut">
              <a:rPr lang="en-IN" smtClean="0"/>
              <a:t>18-08-2025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38722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86210-8A17-47C8-9C62-A7293D800DFC}" type="datetimeFigureOut">
              <a:rPr lang="en-IN" smtClean="0"/>
              <a:t>18-08-2025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2941215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B586210-8A17-47C8-9C62-A7293D800DFC}" type="datetimeFigureOut">
              <a:rPr lang="en-IN" smtClean="0"/>
              <a:t>18-08-2025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246353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B586210-8A17-47C8-9C62-A7293D800DFC}" type="datetimeFigureOut">
              <a:rPr lang="en-IN" smtClean="0"/>
              <a:t>18-08-2025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1A1ED79-1F0C-4C1D-8BF4-E3633AEFAB7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9927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B586210-8A17-47C8-9C62-A7293D800DFC}" type="datetimeFigureOut">
              <a:rPr lang="en-IN" smtClean="0"/>
              <a:t>18-08-2025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4213108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586210-8A17-47C8-9C62-A7293D800DFC}" type="datetimeFigureOut">
              <a:rPr lang="en-IN" smtClean="0"/>
              <a:t>18-08-2025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697568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586210-8A17-47C8-9C62-A7293D800DFC}" type="datetimeFigureOut">
              <a:rPr lang="en-IN" smtClean="0"/>
              <a:t>18-08-2025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1792307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86210-8A17-47C8-9C62-A7293D800DFC}" type="datetimeFigureOut">
              <a:rPr lang="en-IN" smtClean="0"/>
              <a:t>18-08-2025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379925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B586210-8A17-47C8-9C62-A7293D800DFC}" type="datetimeFigureOut">
              <a:rPr lang="en-IN" smtClean="0"/>
              <a:t>18-08-2025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235573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86210-8A17-47C8-9C62-A7293D800DFC}" type="datetimeFigureOut">
              <a:rPr lang="en-IN" smtClean="0"/>
              <a:t>18-08-2025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168782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B586210-8A17-47C8-9C62-A7293D800DFC}" type="datetimeFigureOut">
              <a:rPr lang="en-IN" smtClean="0"/>
              <a:t>18-08-2025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10410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586210-8A17-47C8-9C62-A7293D800DFC}" type="datetimeFigureOut">
              <a:rPr lang="en-IN" smtClean="0"/>
              <a:t>18-08-2025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68391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586210-8A17-47C8-9C62-A7293D800DFC}" type="datetimeFigureOut">
              <a:rPr lang="en-IN" smtClean="0"/>
              <a:t>18-08-2025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48786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586210-8A17-47C8-9C62-A7293D800DFC}" type="datetimeFigureOut">
              <a:rPr lang="en-IN" smtClean="0"/>
              <a:t>18-08-2025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177966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86210-8A17-47C8-9C62-A7293D800DFC}" type="datetimeFigureOut">
              <a:rPr lang="en-IN" smtClean="0"/>
              <a:t>18-08-2025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122466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86210-8A17-47C8-9C62-A7293D800DFC}" type="datetimeFigureOut">
              <a:rPr lang="en-IN" smtClean="0"/>
              <a:t>18-08-2025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419623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86210-8A17-47C8-9C62-A7293D800DFC}" type="datetimeFigureOut">
              <a:rPr lang="en-IN" smtClean="0"/>
              <a:t>18-08-2025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1ED79-1F0C-4C1D-8BF4-E3633AEFAB75}" type="slidenum">
              <a:rPr lang="en-IN" smtClean="0"/>
              <a:t>‹#›</a:t>
            </a:fld>
            <a:endParaRPr lang="en-IN"/>
          </a:p>
        </p:txBody>
      </p:sp>
    </p:spTree>
    <p:extLst>
      <p:ext uri="{BB962C8B-B14F-4D97-AF65-F5344CB8AC3E}">
        <p14:creationId xmlns:p14="http://schemas.microsoft.com/office/powerpoint/2010/main" val="2500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586210-8A17-47C8-9C62-A7293D800DFC}" type="datetimeFigureOut">
              <a:rPr lang="en-IN" smtClean="0"/>
              <a:t>18-08-2025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A1ED79-1F0C-4C1D-8BF4-E3633AEFAB75}" type="slidenum">
              <a:rPr lang="en-IN" smtClean="0"/>
              <a:t>‹#›</a:t>
            </a:fld>
            <a:endParaRPr lang="en-IN"/>
          </a:p>
        </p:txBody>
      </p:sp>
    </p:spTree>
    <p:extLst>
      <p:ext uri="{BB962C8B-B14F-4D97-AF65-F5344CB8AC3E}">
        <p14:creationId xmlns:p14="http://schemas.microsoft.com/office/powerpoint/2010/main" val="9314975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962D-2784-A251-B9CB-68F9F3598980}"/>
              </a:ext>
            </a:extLst>
          </p:cNvPr>
          <p:cNvSpPr>
            <a:spLocks noGrp="1"/>
          </p:cNvSpPr>
          <p:nvPr>
            <p:ph type="ctrTitle"/>
          </p:nvPr>
        </p:nvSpPr>
        <p:spPr>
          <a:xfrm>
            <a:off x="774290" y="731689"/>
            <a:ext cx="10643419" cy="1825096"/>
          </a:xfrm>
        </p:spPr>
        <p:txBody>
          <a:bodyPr/>
          <a:lstStyle/>
          <a:p>
            <a:r>
              <a:rPr lang="en-IN" dirty="0"/>
              <a:t>NEWYORK AIRBNB BOOKING</a:t>
            </a:r>
          </a:p>
        </p:txBody>
      </p:sp>
      <p:sp>
        <p:nvSpPr>
          <p:cNvPr id="3" name="Subtitle 2">
            <a:extLst>
              <a:ext uri="{FF2B5EF4-FFF2-40B4-BE49-F238E27FC236}">
                <a16:creationId xmlns:a16="http://schemas.microsoft.com/office/drawing/2014/main" id="{AB5AEBF5-8F16-8C43-167A-677171B7FD62}"/>
              </a:ext>
            </a:extLst>
          </p:cNvPr>
          <p:cNvSpPr>
            <a:spLocks noGrp="1"/>
          </p:cNvSpPr>
          <p:nvPr>
            <p:ph type="subTitle" idx="1"/>
          </p:nvPr>
        </p:nvSpPr>
        <p:spPr>
          <a:xfrm>
            <a:off x="7531510" y="2871018"/>
            <a:ext cx="4031225" cy="1661653"/>
          </a:xfrm>
        </p:spPr>
        <p:txBody>
          <a:bodyPr>
            <a:normAutofit/>
          </a:bodyPr>
          <a:lstStyle/>
          <a:p>
            <a:r>
              <a:rPr lang="en-US" dirty="0"/>
              <a:t>NAME</a:t>
            </a:r>
            <a:r>
              <a:rPr lang="en-US" b="1" dirty="0">
                <a:latin typeface="Times New Roman" panose="02020603050405020304" pitchFamily="18" charset="0"/>
                <a:cs typeface="Times New Roman" panose="02020603050405020304" pitchFamily="18" charset="0"/>
              </a:rPr>
              <a:t>	             : INDRA RAJA S</a:t>
            </a:r>
          </a:p>
          <a:p>
            <a:r>
              <a:rPr lang="en-US" b="1" dirty="0">
                <a:latin typeface="Times New Roman" panose="02020603050405020304" pitchFamily="18" charset="0"/>
                <a:cs typeface="Times New Roman" panose="02020603050405020304" pitchFamily="18" charset="0"/>
              </a:rPr>
              <a:t>BATCH NAME: DA&amp;DA</a:t>
            </a:r>
          </a:p>
          <a:p>
            <a:r>
              <a:rPr lang="en-US" b="1" dirty="0">
                <a:latin typeface="Times New Roman" panose="02020603050405020304" pitchFamily="18" charset="0"/>
                <a:cs typeface="Times New Roman" panose="02020603050405020304" pitchFamily="18" charset="0"/>
              </a:rPr>
              <a:t>GUIDED BY     : </a:t>
            </a:r>
          </a:p>
          <a:p>
            <a:r>
              <a:rPr lang="en-US" b="1" dirty="0">
                <a:latin typeface="Times New Roman" panose="02020603050405020304" pitchFamily="18" charset="0"/>
                <a:cs typeface="Times New Roman" panose="02020603050405020304" pitchFamily="18" charset="0"/>
              </a:rPr>
              <a:t>DATE 	             :</a:t>
            </a: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70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B1C0-C0C8-91E8-E1E8-3E24B58C9E2C}"/>
              </a:ext>
            </a:extLst>
          </p:cNvPr>
          <p:cNvSpPr>
            <a:spLocks noGrp="1"/>
          </p:cNvSpPr>
          <p:nvPr>
            <p:ph type="title"/>
          </p:nvPr>
        </p:nvSpPr>
        <p:spPr>
          <a:xfrm>
            <a:off x="3156155" y="639316"/>
            <a:ext cx="5879690" cy="1293028"/>
          </a:xfrm>
        </p:spPr>
        <p:txBody>
          <a:bodyPr/>
          <a:lstStyle/>
          <a:p>
            <a:r>
              <a:rPr lang="en-IN" dirty="0">
                <a:latin typeface="Times New Roman" panose="02020603050405020304" pitchFamily="18" charset="0"/>
                <a:cs typeface="Times New Roman" panose="02020603050405020304" pitchFamily="18" charset="0"/>
              </a:rPr>
              <a:t>Univariate Analysis</a:t>
            </a:r>
          </a:p>
        </p:txBody>
      </p:sp>
      <p:pic>
        <p:nvPicPr>
          <p:cNvPr id="6" name="Content Placeholder 5">
            <a:extLst>
              <a:ext uri="{FF2B5EF4-FFF2-40B4-BE49-F238E27FC236}">
                <a16:creationId xmlns:a16="http://schemas.microsoft.com/office/drawing/2014/main" id="{499F7FC6-87FB-BF84-635B-A64E54320475}"/>
              </a:ext>
            </a:extLst>
          </p:cNvPr>
          <p:cNvPicPr>
            <a:picLocks noGrp="1" noChangeAspect="1"/>
          </p:cNvPicPr>
          <p:nvPr>
            <p:ph sz="half" idx="1"/>
          </p:nvPr>
        </p:nvPicPr>
        <p:blipFill>
          <a:blip r:embed="rId2"/>
          <a:stretch>
            <a:fillRect/>
          </a:stretch>
        </p:blipFill>
        <p:spPr>
          <a:xfrm>
            <a:off x="1071582" y="2076540"/>
            <a:ext cx="4169146" cy="4024312"/>
          </a:xfrm>
          <a:prstGeom prst="rect">
            <a:avLst/>
          </a:prstGeom>
        </p:spPr>
      </p:pic>
      <p:sp>
        <p:nvSpPr>
          <p:cNvPr id="10" name="TextBox 9">
            <a:extLst>
              <a:ext uri="{FF2B5EF4-FFF2-40B4-BE49-F238E27FC236}">
                <a16:creationId xmlns:a16="http://schemas.microsoft.com/office/drawing/2014/main" id="{F120AA41-63DE-57EA-FC7E-873A7E33D208}"/>
              </a:ext>
            </a:extLst>
          </p:cNvPr>
          <p:cNvSpPr txBox="1"/>
          <p:nvPr/>
        </p:nvSpPr>
        <p:spPr>
          <a:xfrm>
            <a:off x="5614220" y="1848660"/>
            <a:ext cx="6096000" cy="4480073"/>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Insights from the Histogram:-</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Most listings have very few reviews (close to 0–20).</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 small number of listings have very high reviews (100–600).*</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The peak is at the very beginning (0–10 reviews), with the frequency above 4000 listings.</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This means the majority of hosts have only a handful of reviews.</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The frequency gradually decreases as the number of reviews increases.</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 few listings stand out with extremely high review counts, which may be popular or older listings.</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Listings with more than ~300 reviews can be considered outliers, since they are rare compared to the bulk of the data.</a:t>
            </a:r>
          </a:p>
        </p:txBody>
      </p:sp>
    </p:spTree>
    <p:extLst>
      <p:ext uri="{BB962C8B-B14F-4D97-AF65-F5344CB8AC3E}">
        <p14:creationId xmlns:p14="http://schemas.microsoft.com/office/powerpoint/2010/main" val="1994657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FECB-3C6F-5C8D-4A65-F875ED1A1D26}"/>
              </a:ext>
            </a:extLst>
          </p:cNvPr>
          <p:cNvSpPr>
            <a:spLocks noGrp="1"/>
          </p:cNvSpPr>
          <p:nvPr>
            <p:ph type="title"/>
          </p:nvPr>
        </p:nvSpPr>
        <p:spPr>
          <a:xfrm>
            <a:off x="4316362" y="639316"/>
            <a:ext cx="2989006" cy="1293028"/>
          </a:xfrm>
        </p:spPr>
        <p:txBody>
          <a:bodyPr/>
          <a:lstStyle/>
          <a:p>
            <a:r>
              <a:rPr lang="en-IN" b="1" dirty="0">
                <a:latin typeface="Times New Roman" panose="02020603050405020304" pitchFamily="18" charset="0"/>
                <a:cs typeface="Times New Roman" panose="02020603050405020304" pitchFamily="18" charset="0"/>
              </a:rPr>
              <a:t>PIE CHART</a:t>
            </a:r>
          </a:p>
        </p:txBody>
      </p:sp>
      <p:pic>
        <p:nvPicPr>
          <p:cNvPr id="6" name="Content Placeholder 5">
            <a:extLst>
              <a:ext uri="{FF2B5EF4-FFF2-40B4-BE49-F238E27FC236}">
                <a16:creationId xmlns:a16="http://schemas.microsoft.com/office/drawing/2014/main" id="{68FBD10D-775D-F017-3623-CFE4390A8A94}"/>
              </a:ext>
            </a:extLst>
          </p:cNvPr>
          <p:cNvPicPr>
            <a:picLocks noGrp="1" noChangeAspect="1"/>
          </p:cNvPicPr>
          <p:nvPr>
            <p:ph sz="half" idx="1"/>
          </p:nvPr>
        </p:nvPicPr>
        <p:blipFill>
          <a:blip r:embed="rId2"/>
          <a:stretch>
            <a:fillRect/>
          </a:stretch>
        </p:blipFill>
        <p:spPr>
          <a:xfrm>
            <a:off x="1282242" y="1932344"/>
            <a:ext cx="3983799" cy="4024313"/>
          </a:xfrm>
          <a:prstGeom prst="rect">
            <a:avLst/>
          </a:prstGeom>
        </p:spPr>
      </p:pic>
      <p:sp>
        <p:nvSpPr>
          <p:cNvPr id="8" name="TextBox 7">
            <a:extLst>
              <a:ext uri="{FF2B5EF4-FFF2-40B4-BE49-F238E27FC236}">
                <a16:creationId xmlns:a16="http://schemas.microsoft.com/office/drawing/2014/main" id="{FDDED8AD-E99D-9AED-DE99-23DDD00C1A76}"/>
              </a:ext>
            </a:extLst>
          </p:cNvPr>
          <p:cNvSpPr txBox="1"/>
          <p:nvPr/>
        </p:nvSpPr>
        <p:spPr>
          <a:xfrm>
            <a:off x="5633885" y="1746354"/>
            <a:ext cx="6096000" cy="4613058"/>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Insights from pie chart:-</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Makes up 59.3% of listings.</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suggests that most hosts are offering full properties rather than just rooms.</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Likely appeals to families, groups, or long-term stays. About 39.4% of listings.</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Indicates a strong presence of budget-friendly or solo </a:t>
            </a:r>
            <a:r>
              <a:rPr lang="en-IN" dirty="0" err="1">
                <a:latin typeface="Times New Roman" panose="02020603050405020304" pitchFamily="18" charset="0"/>
                <a:cs typeface="Times New Roman" panose="02020603050405020304" pitchFamily="18" charset="0"/>
              </a:rPr>
              <a:t>traveler</a:t>
            </a:r>
            <a:r>
              <a:rPr lang="en-IN" dirty="0">
                <a:latin typeface="Times New Roman" panose="02020603050405020304" pitchFamily="18" charset="0"/>
                <a:cs typeface="Times New Roman" panose="02020603050405020304" pitchFamily="18" charset="0"/>
              </a:rPr>
              <a:t>–oriented options.</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Only 1.2% of listings.</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Suggests that guests prefer privacy, and hosts rarely offer dorm-style/shared spaces.</a:t>
            </a:r>
          </a:p>
        </p:txBody>
      </p:sp>
    </p:spTree>
    <p:extLst>
      <p:ext uri="{BB962C8B-B14F-4D97-AF65-F5344CB8AC3E}">
        <p14:creationId xmlns:p14="http://schemas.microsoft.com/office/powerpoint/2010/main" val="324565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6246-4DB0-FAF4-6A34-1003385E3369}"/>
              </a:ext>
            </a:extLst>
          </p:cNvPr>
          <p:cNvSpPr>
            <a:spLocks noGrp="1"/>
          </p:cNvSpPr>
          <p:nvPr>
            <p:ph type="title"/>
          </p:nvPr>
        </p:nvSpPr>
        <p:spPr>
          <a:xfrm>
            <a:off x="3175818" y="302257"/>
            <a:ext cx="5518355" cy="1293028"/>
          </a:xfrm>
        </p:spPr>
        <p:txBody>
          <a:bodyPr>
            <a:normAutofit/>
          </a:bodyPr>
          <a:lstStyle/>
          <a:p>
            <a:r>
              <a:rPr lang="en-US" dirty="0">
                <a:latin typeface="Times New Roman" panose="02020603050405020304" pitchFamily="18" charset="0"/>
                <a:cs typeface="Times New Roman" panose="02020603050405020304" pitchFamily="18" charset="0"/>
              </a:rPr>
              <a:t>BIVARIATE ANALYSIS</a:t>
            </a:r>
            <a:endParaRPr lang="en-IN" dirty="0"/>
          </a:p>
        </p:txBody>
      </p:sp>
      <p:pic>
        <p:nvPicPr>
          <p:cNvPr id="6" name="Content Placeholder 5">
            <a:extLst>
              <a:ext uri="{FF2B5EF4-FFF2-40B4-BE49-F238E27FC236}">
                <a16:creationId xmlns:a16="http://schemas.microsoft.com/office/drawing/2014/main" id="{9AFAFC3F-F732-8933-09E5-40415D37BEA8}"/>
              </a:ext>
            </a:extLst>
          </p:cNvPr>
          <p:cNvPicPr>
            <a:picLocks noGrp="1" noChangeAspect="1"/>
          </p:cNvPicPr>
          <p:nvPr>
            <p:ph sz="half" idx="1"/>
          </p:nvPr>
        </p:nvPicPr>
        <p:blipFill>
          <a:blip r:embed="rId2"/>
          <a:stretch>
            <a:fillRect/>
          </a:stretch>
        </p:blipFill>
        <p:spPr>
          <a:xfrm>
            <a:off x="1112890" y="1635612"/>
            <a:ext cx="4125855" cy="4024313"/>
          </a:xfrm>
          <a:prstGeom prst="rect">
            <a:avLst/>
          </a:prstGeom>
        </p:spPr>
      </p:pic>
      <p:sp>
        <p:nvSpPr>
          <p:cNvPr id="8" name="TextBox 7">
            <a:extLst>
              <a:ext uri="{FF2B5EF4-FFF2-40B4-BE49-F238E27FC236}">
                <a16:creationId xmlns:a16="http://schemas.microsoft.com/office/drawing/2014/main" id="{4D3F4045-5E73-10A9-74F6-40A47D98AFA9}"/>
              </a:ext>
            </a:extLst>
          </p:cNvPr>
          <p:cNvSpPr txBox="1"/>
          <p:nvPr/>
        </p:nvSpPr>
        <p:spPr>
          <a:xfrm>
            <a:off x="5368413" y="1416843"/>
            <a:ext cx="6272981" cy="489005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Insights for scatter plot:-</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Prices are scattered across all availability levels (0–365 days).</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This suggests that price does not directly depend on availability.</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Many listings have availability = 0 (probably inactive or blocked calendars).</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Another big cluster is around availability = 365 (hosts making their listing available all year).</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Most prices are concentrated below 1000 regardless of availability.</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few outliers exist with prices up to 10,000, but these are rare and may be unrealistic or luxury listing</a:t>
            </a:r>
          </a:p>
        </p:txBody>
      </p:sp>
    </p:spTree>
    <p:extLst>
      <p:ext uri="{BB962C8B-B14F-4D97-AF65-F5344CB8AC3E}">
        <p14:creationId xmlns:p14="http://schemas.microsoft.com/office/powerpoint/2010/main" val="3887284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86DC-6681-0429-526B-2DF4BE189E51}"/>
              </a:ext>
            </a:extLst>
          </p:cNvPr>
          <p:cNvSpPr>
            <a:spLocks noGrp="1"/>
          </p:cNvSpPr>
          <p:nvPr>
            <p:ph type="title"/>
          </p:nvPr>
        </p:nvSpPr>
        <p:spPr>
          <a:xfrm>
            <a:off x="4601497" y="639316"/>
            <a:ext cx="2546555" cy="1012503"/>
          </a:xfrm>
        </p:spPr>
        <p:txBody>
          <a:bodyPr>
            <a:normAutofit fontScale="90000"/>
          </a:bodyPr>
          <a:lstStyle/>
          <a:p>
            <a:r>
              <a:rPr lang="en-IN" b="1" dirty="0">
                <a:latin typeface="Times New Roman" panose="02020603050405020304" pitchFamily="18" charset="0"/>
                <a:cs typeface="Times New Roman" panose="02020603050405020304" pitchFamily="18" charset="0"/>
              </a:rPr>
              <a:t>BAR PLOT</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8FF5ED7-7275-82A7-F9AD-10BA2A2C39A8}"/>
              </a:ext>
            </a:extLst>
          </p:cNvPr>
          <p:cNvPicPr>
            <a:picLocks noGrp="1" noChangeAspect="1"/>
          </p:cNvPicPr>
          <p:nvPr>
            <p:ph sz="half" idx="1"/>
          </p:nvPr>
        </p:nvPicPr>
        <p:blipFill>
          <a:blip r:embed="rId2"/>
          <a:stretch>
            <a:fillRect/>
          </a:stretch>
        </p:blipFill>
        <p:spPr>
          <a:xfrm>
            <a:off x="1320034" y="1810467"/>
            <a:ext cx="4124525" cy="4024313"/>
          </a:xfrm>
          <a:prstGeom prst="rect">
            <a:avLst/>
          </a:prstGeom>
        </p:spPr>
      </p:pic>
      <p:sp>
        <p:nvSpPr>
          <p:cNvPr id="4" name="Content Placeholder 3">
            <a:extLst>
              <a:ext uri="{FF2B5EF4-FFF2-40B4-BE49-F238E27FC236}">
                <a16:creationId xmlns:a16="http://schemas.microsoft.com/office/drawing/2014/main" id="{63DFC68A-E8D3-027F-0B4F-CB9861B314FD}"/>
              </a:ext>
            </a:extLst>
          </p:cNvPr>
          <p:cNvSpPr>
            <a:spLocks noGrp="1"/>
          </p:cNvSpPr>
          <p:nvPr>
            <p:ph sz="half" idx="2"/>
          </p:nvPr>
        </p:nvSpPr>
        <p:spPr>
          <a:xfrm>
            <a:off x="6007510" y="1651819"/>
            <a:ext cx="5334000" cy="4778478"/>
          </a:xfrm>
        </p:spPr>
        <p:txBody>
          <a:bodyPr>
            <a:normAutofit fontScale="77500" lnSpcReduction="20000"/>
          </a:bodyPr>
          <a:lstStyle/>
          <a:p>
            <a:r>
              <a:rPr lang="en-US" sz="2600" b="1" dirty="0">
                <a:latin typeface="Times New Roman" panose="02020603050405020304" pitchFamily="18" charset="0"/>
                <a:cs typeface="Times New Roman" panose="02020603050405020304" pitchFamily="18" charset="0"/>
              </a:rPr>
              <a:t>Insights for bar plot:-</a:t>
            </a:r>
          </a:p>
          <a:p>
            <a:pPr algn="just"/>
            <a:r>
              <a:rPr lang="en-US" dirty="0">
                <a:latin typeface="Times New Roman" panose="02020603050405020304" pitchFamily="18" charset="0"/>
                <a:cs typeface="Times New Roman" panose="02020603050405020304" pitchFamily="18" charset="0"/>
              </a:rPr>
              <a:t>As the number of reviews increases, the reviews per month also tends to increase.</a:t>
            </a:r>
          </a:p>
          <a:p>
            <a:pPr algn="just"/>
            <a:r>
              <a:rPr lang="en-US" dirty="0">
                <a:latin typeface="Times New Roman" panose="02020603050405020304" pitchFamily="18" charset="0"/>
                <a:cs typeface="Times New Roman" panose="02020603050405020304" pitchFamily="18" charset="0"/>
              </a:rPr>
              <a:t>This makes sense: listings with many total reviews are often more active and keep receiving frequent reviews.</a:t>
            </a:r>
          </a:p>
          <a:p>
            <a:pPr algn="just"/>
            <a:r>
              <a:rPr lang="en-US" dirty="0">
                <a:latin typeface="Times New Roman" panose="02020603050405020304" pitchFamily="18" charset="0"/>
                <a:cs typeface="Times New Roman" panose="02020603050405020304" pitchFamily="18" charset="0"/>
              </a:rPr>
              <a:t>For listings with a very high number of reviews, the reviews per month vary widely (from near 0 to above 12).</a:t>
            </a:r>
          </a:p>
          <a:p>
            <a:pPr algn="just"/>
            <a:r>
              <a:rPr lang="en-US" dirty="0">
                <a:latin typeface="Times New Roman" panose="02020603050405020304" pitchFamily="18" charset="0"/>
                <a:cs typeface="Times New Roman" panose="02020603050405020304" pitchFamily="18" charset="0"/>
              </a:rPr>
              <a:t>This suggests that while some old/popular listings are consistently reviewed, others may be inactive or seasonal.</a:t>
            </a:r>
          </a:p>
          <a:p>
            <a:pPr algn="just"/>
            <a:r>
              <a:rPr lang="en-US" dirty="0">
                <a:latin typeface="Times New Roman" panose="02020603050405020304" pitchFamily="18" charset="0"/>
                <a:cs typeface="Times New Roman" panose="02020603050405020304" pitchFamily="18" charset="0"/>
              </a:rPr>
              <a:t>Some listings show &gt;10 reviews per month, which is unusually high.</a:t>
            </a:r>
          </a:p>
          <a:p>
            <a:pPr algn="just"/>
            <a:r>
              <a:rPr lang="en-US" dirty="0">
                <a:latin typeface="Times New Roman" panose="02020603050405020304" pitchFamily="18" charset="0"/>
                <a:cs typeface="Times New Roman" panose="02020603050405020304" pitchFamily="18" charset="0"/>
              </a:rPr>
              <a:t>These could be extremely popular listings, or in rare cases, data entry errors.</a:t>
            </a:r>
          </a:p>
          <a:p>
            <a:pPr algn="just"/>
            <a:r>
              <a:rPr lang="en-US" dirty="0">
                <a:latin typeface="Times New Roman" panose="02020603050405020304" pitchFamily="18" charset="0"/>
                <a:cs typeface="Times New Roman" panose="02020603050405020304" pitchFamily="18" charset="0"/>
              </a:rPr>
              <a:t>The bars generally form an increasing upward slope, confirming that listings with more accumulated reviews also sustain higher monthly review rates.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487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B844-F372-28C9-5598-40DC1627B2A6}"/>
              </a:ext>
            </a:extLst>
          </p:cNvPr>
          <p:cNvSpPr>
            <a:spLocks noGrp="1"/>
          </p:cNvSpPr>
          <p:nvPr>
            <p:ph type="title"/>
          </p:nvPr>
        </p:nvSpPr>
        <p:spPr>
          <a:xfrm>
            <a:off x="3122971" y="439909"/>
            <a:ext cx="6758448" cy="1293028"/>
          </a:xfrm>
        </p:spPr>
        <p:txBody>
          <a:bodyPr>
            <a:normAutofit/>
          </a:bodyPr>
          <a:lstStyle/>
          <a:p>
            <a:r>
              <a:rPr lang="en-US" b="1" dirty="0">
                <a:latin typeface="Times New Roman" panose="02020603050405020304" pitchFamily="18" charset="0"/>
                <a:cs typeface="Times New Roman" panose="02020603050405020304" pitchFamily="18" charset="0"/>
              </a:rPr>
              <a:t>MULTIVARIATE ANALYSIS        </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276EB80-F6FF-D33D-BD1B-DD08D2D1053D}"/>
              </a:ext>
            </a:extLst>
          </p:cNvPr>
          <p:cNvPicPr>
            <a:picLocks noGrp="1" noChangeAspect="1"/>
          </p:cNvPicPr>
          <p:nvPr>
            <p:ph sz="half" idx="1"/>
          </p:nvPr>
        </p:nvPicPr>
        <p:blipFill>
          <a:blip r:embed="rId2"/>
          <a:stretch>
            <a:fillRect/>
          </a:stretch>
        </p:blipFill>
        <p:spPr>
          <a:xfrm>
            <a:off x="1015447" y="1732937"/>
            <a:ext cx="4674706" cy="4485301"/>
          </a:xfrm>
          <a:prstGeom prst="rect">
            <a:avLst/>
          </a:prstGeom>
        </p:spPr>
      </p:pic>
      <p:sp>
        <p:nvSpPr>
          <p:cNvPr id="4" name="Content Placeholder 3">
            <a:extLst>
              <a:ext uri="{FF2B5EF4-FFF2-40B4-BE49-F238E27FC236}">
                <a16:creationId xmlns:a16="http://schemas.microsoft.com/office/drawing/2014/main" id="{F133EDE7-E1D9-2ED1-E2E2-286A1AD6C33C}"/>
              </a:ext>
            </a:extLst>
          </p:cNvPr>
          <p:cNvSpPr>
            <a:spLocks noGrp="1"/>
          </p:cNvSpPr>
          <p:nvPr>
            <p:ph sz="half" idx="2"/>
          </p:nvPr>
        </p:nvSpPr>
        <p:spPr>
          <a:xfrm>
            <a:off x="6172200" y="1732938"/>
            <a:ext cx="5334000" cy="4795682"/>
          </a:xfrm>
        </p:spPr>
        <p:txBody>
          <a:bodyPr>
            <a:normAutofit fontScale="85000" lnSpcReduction="20000"/>
          </a:bodyPr>
          <a:lstStyle/>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Insights for heatmap:- </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Strong Relationships-</a:t>
            </a:r>
          </a:p>
          <a:p>
            <a:pPr algn="just"/>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Reviews per Month &amp; Number of </a:t>
            </a:r>
            <a:r>
              <a:rPr lang="en-US" sz="2000" dirty="0" err="1">
                <a:latin typeface="Times New Roman" panose="02020603050405020304" pitchFamily="18" charset="0"/>
                <a:cs typeface="Times New Roman" panose="02020603050405020304" pitchFamily="18" charset="0"/>
              </a:rPr>
              <a:t>Reviews:Correlation</a:t>
            </a:r>
            <a:r>
              <a:rPr lang="en-US" sz="2000" dirty="0">
                <a:latin typeface="Times New Roman" panose="02020603050405020304" pitchFamily="18" charset="0"/>
                <a:cs typeface="Times New Roman" panose="02020603050405020304" pitchFamily="18" charset="0"/>
              </a:rPr>
              <a:t> ≈ 0.99These two are nearly identical in behavior—unsurprising, since reviews per month is likely derived from total reviews over time.</a:t>
            </a:r>
          </a:p>
          <a:p>
            <a:pPr algn="just"/>
            <a:r>
              <a:rPr lang="en-US" sz="2000" dirty="0">
                <a:latin typeface="Times New Roman" panose="02020603050405020304" pitchFamily="18" charset="0"/>
                <a:cs typeface="Times New Roman" panose="02020603050405020304" pitchFamily="18" charset="0"/>
              </a:rPr>
              <a:t> Minimum Nights &amp; </a:t>
            </a:r>
            <a:r>
              <a:rPr lang="en-US" sz="2000" dirty="0" err="1">
                <a:latin typeface="Times New Roman" panose="02020603050405020304" pitchFamily="18" charset="0"/>
                <a:cs typeface="Times New Roman" panose="02020603050405020304" pitchFamily="18" charset="0"/>
              </a:rPr>
              <a:t>Revivs</a:t>
            </a:r>
            <a:r>
              <a:rPr lang="en-US" sz="2000" dirty="0">
                <a:latin typeface="Times New Roman" panose="02020603050405020304" pitchFamily="18" charset="0"/>
                <a:cs typeface="Times New Roman" panose="02020603050405020304" pitchFamily="18" charset="0"/>
              </a:rPr>
              <a:t> per Month: Correlation ≈ 0.41Could imply that listings with longer minimum stays tend to have more consistent monthly reviews.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Negative Correlations-</a:t>
            </a:r>
          </a:p>
          <a:p>
            <a:r>
              <a:rPr lang="en-US" dirty="0">
                <a:latin typeface="Times New Roman" panose="02020603050405020304" pitchFamily="18" charset="0"/>
                <a:cs typeface="Times New Roman" panose="02020603050405020304" pitchFamily="18" charset="0"/>
              </a:rPr>
              <a:t> Price &amp; Reviews per Month: Correlation ≈ -0.41Higher-priced listings tend to receive fewer monthly reviews, hinting at lower booking frequency or niche appeal.</a:t>
            </a:r>
          </a:p>
          <a:p>
            <a:r>
              <a:rPr lang="en-US" dirty="0">
                <a:latin typeface="Times New Roman" panose="02020603050405020304" pitchFamily="18" charset="0"/>
                <a:cs typeface="Times New Roman" panose="02020603050405020304" pitchFamily="18" charset="0"/>
              </a:rPr>
              <a:t> Host ID &amp; Availability (365): Correlation ≈ -0.54Hosts with more listings might have less availability per listing, possibly due to calendar management or seasonal operations.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87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8DF4-C27E-2398-E793-0C68F6508C59}"/>
              </a:ext>
            </a:extLst>
          </p:cNvPr>
          <p:cNvSpPr>
            <a:spLocks noGrp="1"/>
          </p:cNvSpPr>
          <p:nvPr>
            <p:ph type="title"/>
          </p:nvPr>
        </p:nvSpPr>
        <p:spPr>
          <a:xfrm>
            <a:off x="3451123" y="639316"/>
            <a:ext cx="4857136" cy="1293028"/>
          </a:xfrm>
        </p:spPr>
        <p:txBody>
          <a:bodyPr/>
          <a:lstStyle/>
          <a:p>
            <a:r>
              <a:rPr lang="en-IN" b="1" dirty="0">
                <a:latin typeface="Times New Roman" panose="02020603050405020304" pitchFamily="18" charset="0"/>
                <a:cs typeface="Times New Roman" panose="02020603050405020304" pitchFamily="18" charset="0"/>
              </a:rPr>
              <a:t>3D SCATTER PLOT</a:t>
            </a:r>
          </a:p>
        </p:txBody>
      </p:sp>
      <p:pic>
        <p:nvPicPr>
          <p:cNvPr id="6" name="Content Placeholder 5">
            <a:extLst>
              <a:ext uri="{FF2B5EF4-FFF2-40B4-BE49-F238E27FC236}">
                <a16:creationId xmlns:a16="http://schemas.microsoft.com/office/drawing/2014/main" id="{8D853298-7467-9FDC-8311-1A0F815032B7}"/>
              </a:ext>
            </a:extLst>
          </p:cNvPr>
          <p:cNvPicPr>
            <a:picLocks noGrp="1" noChangeAspect="1"/>
          </p:cNvPicPr>
          <p:nvPr>
            <p:ph sz="half" idx="1"/>
          </p:nvPr>
        </p:nvPicPr>
        <p:blipFill>
          <a:blip r:embed="rId2"/>
          <a:stretch>
            <a:fillRect/>
          </a:stretch>
        </p:blipFill>
        <p:spPr>
          <a:xfrm>
            <a:off x="1305030" y="2193925"/>
            <a:ext cx="4095539" cy="4024313"/>
          </a:xfrm>
          <a:prstGeom prst="rect">
            <a:avLst/>
          </a:prstGeom>
        </p:spPr>
      </p:pic>
      <p:sp>
        <p:nvSpPr>
          <p:cNvPr id="4" name="Content Placeholder 3">
            <a:extLst>
              <a:ext uri="{FF2B5EF4-FFF2-40B4-BE49-F238E27FC236}">
                <a16:creationId xmlns:a16="http://schemas.microsoft.com/office/drawing/2014/main" id="{1254AC04-D0C6-2FCD-1D98-36F82F9E5799}"/>
              </a:ext>
            </a:extLst>
          </p:cNvPr>
          <p:cNvSpPr>
            <a:spLocks noGrp="1"/>
          </p:cNvSpPr>
          <p:nvPr>
            <p:ph sz="half" idx="2"/>
          </p:nvPr>
        </p:nvSpPr>
        <p:spPr>
          <a:xfrm>
            <a:off x="6096000" y="1953340"/>
            <a:ext cx="5334000" cy="4295365"/>
          </a:xfrm>
        </p:spPr>
        <p:txBody>
          <a:bodyPr>
            <a:normAutofit fontScale="92500" lnSpcReduction="20000"/>
          </a:bodyPr>
          <a:lstStyle/>
          <a:p>
            <a:pPr>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Insights for 3D scatter plot :-</a:t>
            </a:r>
          </a:p>
          <a:p>
            <a:pPr>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price distribution:</a:t>
            </a:r>
          </a:p>
          <a:p>
            <a:r>
              <a:rPr lang="en-US"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Most listing are clustered at lower price(below~2000) </a:t>
            </a:r>
          </a:p>
          <a:p>
            <a:pPr>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 Minimum nights:</a:t>
            </a:r>
          </a:p>
          <a:p>
            <a:r>
              <a:rPr lang="en-US" sz="2500" dirty="0">
                <a:latin typeface="Times New Roman" panose="02020603050405020304" pitchFamily="18" charset="0"/>
                <a:cs typeface="Times New Roman" panose="02020603050405020304" pitchFamily="18" charset="0"/>
              </a:rPr>
              <a:t>A few extreme cases have </a:t>
            </a:r>
            <a:r>
              <a:rPr lang="en-US" sz="2500" dirty="0" err="1">
                <a:latin typeface="Times New Roman" panose="02020603050405020304" pitchFamily="18" charset="0"/>
                <a:cs typeface="Times New Roman" panose="02020603050405020304" pitchFamily="18" charset="0"/>
              </a:rPr>
              <a:t>unususally</a:t>
            </a:r>
            <a:r>
              <a:rPr lang="en-US" sz="2500" dirty="0">
                <a:latin typeface="Times New Roman" panose="02020603050405020304" pitchFamily="18" charset="0"/>
                <a:cs typeface="Times New Roman" panose="02020603050405020304" pitchFamily="18" charset="0"/>
              </a:rPr>
              <a:t> high minimum nights(above 1000) which might </a:t>
            </a:r>
            <a:r>
              <a:rPr lang="en-US" sz="2500" dirty="0" err="1">
                <a:latin typeface="Times New Roman" panose="02020603050405020304" pitchFamily="18" charset="0"/>
                <a:cs typeface="Times New Roman" panose="02020603050405020304" pitchFamily="18" charset="0"/>
              </a:rPr>
              <a:t>inidicate</a:t>
            </a:r>
            <a:r>
              <a:rPr lang="en-US" sz="2500" dirty="0">
                <a:latin typeface="Times New Roman" panose="02020603050405020304" pitchFamily="18" charset="0"/>
                <a:cs typeface="Times New Roman" panose="02020603050405020304" pitchFamily="18" charset="0"/>
              </a:rPr>
              <a:t> data error or very restrictive hosts.</a:t>
            </a:r>
          </a:p>
          <a:p>
            <a:pPr>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Availability_365:</a:t>
            </a:r>
          </a:p>
          <a:p>
            <a:pPr algn="just"/>
            <a:r>
              <a:rPr lang="en-US" sz="2500" dirty="0">
                <a:latin typeface="Times New Roman" panose="02020603050405020304" pitchFamily="18" charset="0"/>
                <a:cs typeface="Times New Roman" panose="02020603050405020304" pitchFamily="18" charset="0"/>
              </a:rPr>
              <a:t>Many properties seems available for either very few days or </a:t>
            </a:r>
            <a:r>
              <a:rPr lang="en-US" sz="2500" dirty="0" err="1">
                <a:latin typeface="Times New Roman" panose="02020603050405020304" pitchFamily="18" charset="0"/>
                <a:cs typeface="Times New Roman" panose="02020603050405020304" pitchFamily="18" charset="0"/>
              </a:rPr>
              <a:t>alomost</a:t>
            </a:r>
            <a:r>
              <a:rPr lang="en-US" sz="2500" dirty="0">
                <a:latin typeface="Times New Roman" panose="02020603050405020304" pitchFamily="18" charset="0"/>
                <a:cs typeface="Times New Roman" panose="02020603050405020304" pitchFamily="18" charset="0"/>
              </a:rPr>
              <a:t> the entire years.</a:t>
            </a:r>
          </a:p>
        </p:txBody>
      </p:sp>
    </p:spTree>
    <p:extLst>
      <p:ext uri="{BB962C8B-B14F-4D97-AF65-F5344CB8AC3E}">
        <p14:creationId xmlns:p14="http://schemas.microsoft.com/office/powerpoint/2010/main" val="201616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D66-FD5F-4C35-B476-89EDA9AFA3F2}"/>
              </a:ext>
            </a:extLst>
          </p:cNvPr>
          <p:cNvSpPr>
            <a:spLocks noGrp="1"/>
          </p:cNvSpPr>
          <p:nvPr>
            <p:ph type="title"/>
          </p:nvPr>
        </p:nvSpPr>
        <p:spPr>
          <a:xfrm>
            <a:off x="3063977" y="233431"/>
            <a:ext cx="5911645" cy="1293028"/>
          </a:xfrm>
        </p:spPr>
        <p:txBody>
          <a:bodyPr>
            <a:normAutofit/>
          </a:bodyPr>
          <a:lstStyle/>
          <a:p>
            <a:r>
              <a:rPr lang="en-US" b="1" dirty="0">
                <a:latin typeface="Times New Roman" panose="02020603050405020304" pitchFamily="18" charset="0"/>
                <a:cs typeface="Times New Roman" panose="02020603050405020304" pitchFamily="18" charset="0"/>
              </a:rPr>
              <a:t>HYPOTHESIS TESTING                    </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498387F-416D-CE5E-C3CD-52B85549F95D}"/>
              </a:ext>
            </a:extLst>
          </p:cNvPr>
          <p:cNvPicPr>
            <a:picLocks noGrp="1" noChangeAspect="1"/>
          </p:cNvPicPr>
          <p:nvPr>
            <p:ph sz="half" idx="1"/>
          </p:nvPr>
        </p:nvPicPr>
        <p:blipFill>
          <a:blip r:embed="rId2"/>
          <a:stretch>
            <a:fillRect/>
          </a:stretch>
        </p:blipFill>
        <p:spPr>
          <a:xfrm>
            <a:off x="597309" y="2884789"/>
            <a:ext cx="5334000" cy="2327952"/>
          </a:xfrm>
          <a:prstGeom prst="rect">
            <a:avLst/>
          </a:prstGeom>
        </p:spPr>
      </p:pic>
      <p:sp>
        <p:nvSpPr>
          <p:cNvPr id="4" name="Content Placeholder 3">
            <a:extLst>
              <a:ext uri="{FF2B5EF4-FFF2-40B4-BE49-F238E27FC236}">
                <a16:creationId xmlns:a16="http://schemas.microsoft.com/office/drawing/2014/main" id="{8BB10CF4-0A9F-ECB4-F816-41BF2B5614A3}"/>
              </a:ext>
            </a:extLst>
          </p:cNvPr>
          <p:cNvSpPr>
            <a:spLocks noGrp="1"/>
          </p:cNvSpPr>
          <p:nvPr>
            <p:ph sz="half" idx="2"/>
          </p:nvPr>
        </p:nvSpPr>
        <p:spPr>
          <a:xfrm>
            <a:off x="6172200" y="1850430"/>
            <a:ext cx="5334000" cy="4520873"/>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INSIGHTS:-</a:t>
            </a:r>
          </a:p>
          <a:p>
            <a:pPr marL="0" indent="0">
              <a:buNone/>
            </a:pPr>
            <a:r>
              <a:rPr lang="en-US" sz="2000" dirty="0">
                <a:latin typeface="Times New Roman" panose="02020603050405020304" pitchFamily="18" charset="0"/>
                <a:cs typeface="Times New Roman" panose="02020603050405020304" pitchFamily="18" charset="0"/>
              </a:rPr>
              <a:t>Statistical Significance: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The p-value is far below any conventional threshold (e.g., 0.05), so we  can confidently reject the null hypothesis.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There is an difference in average prices between Entire home/apt and Private room listings.</a:t>
            </a:r>
          </a:p>
          <a:p>
            <a:pPr marL="0" indent="0">
              <a:buNone/>
            </a:pPr>
            <a:r>
              <a:rPr lang="en-US" sz="2000" dirty="0"/>
              <a:t>Direction of Difference:    </a:t>
            </a:r>
          </a:p>
          <a:p>
            <a:pPr>
              <a:buFont typeface="Wingdings" panose="05000000000000000000" pitchFamily="2" charset="2"/>
              <a:buChar char="q"/>
            </a:pPr>
            <a:r>
              <a:rPr lang="en-US" dirty="0"/>
              <a:t>  </a:t>
            </a:r>
            <a:r>
              <a:rPr lang="en-US" dirty="0">
                <a:latin typeface="Times New Roman" panose="02020603050405020304" pitchFamily="18" charset="0"/>
                <a:cs typeface="Times New Roman" panose="02020603050405020304" pitchFamily="18" charset="0"/>
              </a:rPr>
              <a:t>Since the t-stat is positive and you're comparing Entire home vs Private room.</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Entire homes/apartments are significantly more expensive than private rooms.</a:t>
            </a:r>
            <a:endParaRPr lang="en-IN"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A65B24AB-35C4-76FC-80D2-73F9C1787BBD}"/>
              </a:ext>
            </a:extLst>
          </p:cNvPr>
          <p:cNvSpPr txBox="1">
            <a:spLocks/>
          </p:cNvSpPr>
          <p:nvPr/>
        </p:nvSpPr>
        <p:spPr>
          <a:xfrm>
            <a:off x="597309" y="1645259"/>
            <a:ext cx="3108223" cy="744881"/>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T-Testing: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749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A73D-506E-2569-30CA-468F2FC16E2B}"/>
              </a:ext>
            </a:extLst>
          </p:cNvPr>
          <p:cNvSpPr>
            <a:spLocks noGrp="1"/>
          </p:cNvSpPr>
          <p:nvPr>
            <p:ph type="title"/>
          </p:nvPr>
        </p:nvSpPr>
        <p:spPr>
          <a:xfrm>
            <a:off x="3851787" y="882360"/>
            <a:ext cx="4488426" cy="966104"/>
          </a:xfrm>
        </p:spPr>
        <p:txBody>
          <a:bodyPr/>
          <a:lstStyle/>
          <a:p>
            <a:r>
              <a:rPr lang="en-IN" b="1" dirty="0">
                <a:latin typeface="Times New Roman" panose="02020603050405020304" pitchFamily="18" charset="0"/>
                <a:cs typeface="Times New Roman" panose="02020603050405020304" pitchFamily="18" charset="0"/>
              </a:rPr>
              <a:t>ANOVA TESTING</a:t>
            </a:r>
          </a:p>
        </p:txBody>
      </p:sp>
      <p:pic>
        <p:nvPicPr>
          <p:cNvPr id="6" name="Content Placeholder 5">
            <a:extLst>
              <a:ext uri="{FF2B5EF4-FFF2-40B4-BE49-F238E27FC236}">
                <a16:creationId xmlns:a16="http://schemas.microsoft.com/office/drawing/2014/main" id="{40B9CA6B-AAC7-C3D0-DED9-7A9E4A625487}"/>
              </a:ext>
            </a:extLst>
          </p:cNvPr>
          <p:cNvPicPr>
            <a:picLocks noGrp="1" noChangeAspect="1"/>
          </p:cNvPicPr>
          <p:nvPr>
            <p:ph sz="half" idx="1"/>
          </p:nvPr>
        </p:nvPicPr>
        <p:blipFill>
          <a:blip r:embed="rId2"/>
          <a:stretch>
            <a:fillRect/>
          </a:stretch>
        </p:blipFill>
        <p:spPr>
          <a:xfrm>
            <a:off x="762000" y="3029922"/>
            <a:ext cx="5334000" cy="2214667"/>
          </a:xfrm>
          <a:prstGeom prst="rect">
            <a:avLst/>
          </a:prstGeom>
        </p:spPr>
      </p:pic>
      <p:sp>
        <p:nvSpPr>
          <p:cNvPr id="4" name="Content Placeholder 3">
            <a:extLst>
              <a:ext uri="{FF2B5EF4-FFF2-40B4-BE49-F238E27FC236}">
                <a16:creationId xmlns:a16="http://schemas.microsoft.com/office/drawing/2014/main" id="{B867D490-F84B-36A3-93FD-D65E56A3C7FA}"/>
              </a:ext>
            </a:extLst>
          </p:cNvPr>
          <p:cNvSpPr>
            <a:spLocks noGrp="1"/>
          </p:cNvSpPr>
          <p:nvPr>
            <p:ph sz="half" idx="2"/>
          </p:nvPr>
        </p:nvSpPr>
        <p:spPr>
          <a:xfrm>
            <a:off x="6378677" y="2624805"/>
            <a:ext cx="5334000" cy="3350835"/>
          </a:xfrm>
        </p:spPr>
        <p:txBody>
          <a:bodyPr/>
          <a:lstStyle/>
          <a:p>
            <a:pPr>
              <a:buFont typeface="Wingdings" panose="05000000000000000000" pitchFamily="2" charset="2"/>
              <a:buChar char="q"/>
            </a:pPr>
            <a:r>
              <a:rPr lang="en-US" dirty="0"/>
              <a:t>INSIGHTS</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F-statistic = 22.74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tells us that the variation in prices between </a:t>
            </a:r>
            <a:r>
              <a:rPr lang="en-US" sz="2000" dirty="0" err="1">
                <a:latin typeface="Times New Roman" panose="02020603050405020304" pitchFamily="18" charset="0"/>
                <a:cs typeface="Times New Roman" panose="02020603050405020304" pitchFamily="18" charset="0"/>
              </a:rPr>
              <a:t>neighbourhoods</a:t>
            </a:r>
            <a:r>
              <a:rPr lang="en-US" sz="2000" dirty="0">
                <a:latin typeface="Times New Roman" panose="02020603050405020304" pitchFamily="18" charset="0"/>
                <a:cs typeface="Times New Roman" panose="02020603050405020304" pitchFamily="18" charset="0"/>
              </a:rPr>
              <a:t> is much larger than the variation within each </a:t>
            </a:r>
            <a:r>
              <a:rPr lang="en-US" sz="2000" dirty="0" err="1">
                <a:latin typeface="Times New Roman" panose="02020603050405020304" pitchFamily="18" charset="0"/>
                <a:cs typeface="Times New Roman" panose="02020603050405020304" pitchFamily="18" charset="0"/>
              </a:rPr>
              <a:t>neighbourhood</a:t>
            </a:r>
            <a:r>
              <a:rPr lang="en-US" sz="20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p-value = 1.02e-18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That’s an extremely small number—way below the usual threshold of 0.05. It means the result is statistically significant.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787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75C0-59BA-06D8-4919-7CAAADC8C8C7}"/>
              </a:ext>
            </a:extLst>
          </p:cNvPr>
          <p:cNvSpPr>
            <a:spLocks noGrp="1"/>
          </p:cNvSpPr>
          <p:nvPr>
            <p:ph type="title"/>
          </p:nvPr>
        </p:nvSpPr>
        <p:spPr>
          <a:xfrm>
            <a:off x="3687096" y="410412"/>
            <a:ext cx="4909983" cy="1293028"/>
          </a:xfrm>
        </p:spPr>
        <p:txBody>
          <a:bodyPr>
            <a:normAutofit/>
          </a:bodyPr>
          <a:lstStyle/>
          <a:p>
            <a:pPr algn="ctr">
              <a:lnSpc>
                <a:spcPct val="100000"/>
              </a:lnSpc>
            </a:pPr>
            <a:r>
              <a:rPr lang="en-IN" sz="3200" b="1" dirty="0">
                <a:latin typeface="Times New Roman" panose="02020603050405020304" pitchFamily="18" charset="0"/>
                <a:cs typeface="Times New Roman" panose="02020603050405020304" pitchFamily="18" charset="0"/>
              </a:rPr>
              <a:t>Conclusion and </a:t>
            </a:r>
            <a:r>
              <a:rPr lang="en-IN" sz="3200" b="1" dirty="0" err="1">
                <a:latin typeface="Times New Roman" panose="02020603050405020304" pitchFamily="18" charset="0"/>
                <a:cs typeface="Times New Roman" panose="02020603050405020304" pitchFamily="18" charset="0"/>
              </a:rPr>
              <a:t>recommedations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78E465-EDC9-D844-8550-7AF3434C06BC}"/>
              </a:ext>
            </a:extLst>
          </p:cNvPr>
          <p:cNvSpPr>
            <a:spLocks noGrp="1"/>
          </p:cNvSpPr>
          <p:nvPr>
            <p:ph sz="half" idx="1"/>
          </p:nvPr>
        </p:nvSpPr>
        <p:spPr>
          <a:xfrm>
            <a:off x="872612" y="1553090"/>
            <a:ext cx="10699956" cy="5231168"/>
          </a:xfrm>
        </p:spPr>
        <p:txBody>
          <a:bodyPr>
            <a:normAutofit fontScale="62500" lnSpcReduction="20000"/>
          </a:bodyPr>
          <a:lstStyle/>
          <a:p>
            <a:pPr marL="0" indent="0" algn="just">
              <a:lnSpc>
                <a:spcPct val="120000"/>
              </a:lnSpc>
              <a:buNone/>
            </a:pPr>
            <a:r>
              <a:rPr lang="en-US" sz="2900" b="1" dirty="0">
                <a:latin typeface="Times New Roman" panose="02020603050405020304" pitchFamily="18" charset="0"/>
                <a:cs typeface="Times New Roman" panose="02020603050405020304" pitchFamily="18" charset="0"/>
              </a:rPr>
              <a:t>Key Findings and Insights:</a:t>
            </a:r>
          </a:p>
          <a:p>
            <a:pPr marL="0" indent="0" algn="just">
              <a:lnSpc>
                <a:spcPct val="120000"/>
              </a:lnSpc>
              <a:buNone/>
            </a:pPr>
            <a:r>
              <a:rPr lang="en-US"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The exploratory data analysis (EDA) revealed several key insights about the dataset, which appears to be focused on Airbnb listings.</a:t>
            </a:r>
          </a:p>
          <a:p>
            <a:pPr marL="0" indent="0" algn="just">
              <a:lnSpc>
                <a:spcPct val="120000"/>
              </a:lnSpc>
              <a:buNone/>
            </a:pPr>
            <a:r>
              <a:rPr lang="en-US" sz="2500" b="1" dirty="0">
                <a:latin typeface="Times New Roman" panose="02020603050405020304" pitchFamily="18" charset="0"/>
                <a:cs typeface="Times New Roman" panose="02020603050405020304" pitchFamily="18" charset="0"/>
              </a:rPr>
              <a:t>Data Cleaning: </a:t>
            </a:r>
          </a:p>
          <a:p>
            <a:pPr marL="0" indent="0" algn="just">
              <a:lnSpc>
                <a:spcPct val="120000"/>
              </a:lnSpc>
              <a:buNone/>
            </a:pPr>
            <a:r>
              <a:rPr lang="en-US"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The initial dataset contained missing values, which were successfully handled by dropping the corresponding rows, resulting in a cleaned dataset of 8666 rows.</a:t>
            </a:r>
          </a:p>
          <a:p>
            <a:pPr marL="0" indent="0" algn="just">
              <a:lnSpc>
                <a:spcPct val="120000"/>
              </a:lnSpc>
              <a:buNone/>
            </a:pPr>
            <a:r>
              <a:rPr lang="en-US" sz="2500" b="1" dirty="0">
                <a:latin typeface="Times New Roman" panose="02020603050405020304" pitchFamily="18" charset="0"/>
                <a:cs typeface="Times New Roman" panose="02020603050405020304" pitchFamily="18" charset="0"/>
              </a:rPr>
              <a:t>Price and Minimum Nights:</a:t>
            </a:r>
          </a:p>
          <a:p>
            <a:pPr marL="0" indent="0" algn="just">
              <a:lnSpc>
                <a:spcPct val="120000"/>
              </a:lnSpc>
              <a:buNone/>
            </a:pPr>
            <a:r>
              <a:rPr lang="en-US"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While there is no strong linear correlation between price, minimum nights, and availability, the data shows that most dense clusters of listings have low prices and low minimum nights.</a:t>
            </a:r>
          </a:p>
          <a:p>
            <a:pPr marL="0" indent="0" algn="just">
              <a:lnSpc>
                <a:spcPct val="120000"/>
              </a:lnSpc>
              <a:buNone/>
            </a:pPr>
            <a:r>
              <a:rPr lang="en-US" sz="2500" b="1" dirty="0">
                <a:latin typeface="Times New Roman" panose="02020603050405020304" pitchFamily="18" charset="0"/>
                <a:cs typeface="Times New Roman" panose="02020603050405020304" pitchFamily="18" charset="0"/>
              </a:rPr>
              <a:t>Availability_365:</a:t>
            </a:r>
          </a:p>
          <a:p>
            <a:pPr marL="0" indent="0" algn="just">
              <a:lnSpc>
                <a:spcPct val="120000"/>
              </a:lnSpc>
              <a:buNone/>
            </a:pPr>
            <a:r>
              <a:rPr lang="en-US"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Many properties are either available for very few days or for almost the entire year.</a:t>
            </a:r>
          </a:p>
          <a:p>
            <a:pPr marL="0" indent="0" algn="just">
              <a:lnSpc>
                <a:spcPct val="120000"/>
              </a:lnSpc>
              <a:buNone/>
            </a:pPr>
            <a:r>
              <a:rPr lang="en-US" sz="2500" b="1" dirty="0">
                <a:latin typeface="Times New Roman" panose="02020603050405020304" pitchFamily="18" charset="0"/>
                <a:cs typeface="Times New Roman" panose="02020603050405020304" pitchFamily="18" charset="0"/>
              </a:rPr>
              <a:t>High-priced Listings:</a:t>
            </a:r>
          </a:p>
          <a:p>
            <a:pPr marL="0" indent="0" algn="just">
              <a:lnSpc>
                <a:spcPct val="120000"/>
              </a:lnSpc>
              <a:buNone/>
            </a:pPr>
            <a:r>
              <a:rPr lang="en-US"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High-priced listings do not necessarily correspond to high availability or a high number of minimum nights.</a:t>
            </a:r>
          </a:p>
          <a:p>
            <a:pPr marL="0" indent="0" algn="just">
              <a:lnSpc>
                <a:spcPct val="120000"/>
              </a:lnSpc>
              <a:buNone/>
            </a:pPr>
            <a:r>
              <a:rPr lang="en-US" sz="2500" b="1" dirty="0">
                <a:latin typeface="Times New Roman" panose="02020603050405020304" pitchFamily="18" charset="0"/>
                <a:cs typeface="Times New Roman" panose="02020603050405020304" pitchFamily="18" charset="0"/>
              </a:rPr>
              <a:t>Data Anomalies: </a:t>
            </a:r>
          </a:p>
          <a:p>
            <a:pPr marL="0" indent="0" algn="just">
              <a:lnSpc>
                <a:spcPct val="120000"/>
              </a:lnSpc>
              <a:buNone/>
            </a:pPr>
            <a:r>
              <a:rPr lang="en-US"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 few extreme cases with unusually high minimum nights (over 1000) were identified, which may be data errors.</a:t>
            </a:r>
          </a:p>
        </p:txBody>
      </p:sp>
    </p:spTree>
    <p:extLst>
      <p:ext uri="{BB962C8B-B14F-4D97-AF65-F5344CB8AC3E}">
        <p14:creationId xmlns:p14="http://schemas.microsoft.com/office/powerpoint/2010/main" val="2681603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5A4F4-43BC-4EBF-8552-87C565F2B661}"/>
              </a:ext>
            </a:extLst>
          </p:cNvPr>
          <p:cNvSpPr>
            <a:spLocks noGrp="1"/>
          </p:cNvSpPr>
          <p:nvPr>
            <p:ph sz="half" idx="1"/>
          </p:nvPr>
        </p:nvSpPr>
        <p:spPr>
          <a:xfrm>
            <a:off x="1229031" y="511278"/>
            <a:ext cx="10176388" cy="6115664"/>
          </a:xfrm>
        </p:spPr>
        <p:txBody>
          <a:bodyPr>
            <a:normAutofit fontScale="62500" lnSpcReduction="20000"/>
          </a:bodyPr>
          <a:lstStyle/>
          <a:p>
            <a:pPr marL="0" indent="0" algn="just">
              <a:lnSpc>
                <a:spcPct val="170000"/>
              </a:lnSpc>
              <a:buNone/>
            </a:pPr>
            <a:r>
              <a:rPr lang="en-US" sz="2900" b="1" dirty="0">
                <a:latin typeface="Times New Roman" panose="02020603050405020304" pitchFamily="18" charset="0"/>
                <a:cs typeface="Times New Roman" panose="02020603050405020304" pitchFamily="18" charset="0"/>
              </a:rPr>
              <a:t>Recommendations:</a:t>
            </a:r>
          </a:p>
          <a:p>
            <a:pPr marL="0" indent="0" algn="just">
              <a:lnSpc>
                <a:spcPct val="170000"/>
              </a:lnSpc>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Based on these findings, here are some recommendations for further analysis and potential business strategies</a:t>
            </a:r>
            <a:endParaRPr lang="en-US" sz="2300"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Investigate Price Anomalies: </a:t>
            </a:r>
          </a:p>
          <a:p>
            <a:pPr marL="0" indent="0" algn="just">
              <a:lnSpc>
                <a:spcPct val="170000"/>
              </a:lnSpc>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presence of listings with unusually high prices (above $2000) should be further investigated. It would be beneficial to determine if these are data entry errors or if they represent a specific niche of high-end properties</a:t>
            </a:r>
            <a:r>
              <a:rPr lang="en-US" sz="23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Analyze High-availability Properties</a:t>
            </a:r>
            <a:r>
              <a:rPr lang="en-US" dirty="0">
                <a:latin typeface="Times New Roman" panose="02020603050405020304" pitchFamily="18" charset="0"/>
                <a:cs typeface="Times New Roman" panose="02020603050405020304" pitchFamily="18" charset="0"/>
              </a:rPr>
              <a:t>: </a:t>
            </a:r>
          </a:p>
          <a:p>
            <a:pPr marL="0" indent="0" algn="just">
              <a:lnSpc>
                <a:spcPct val="170000"/>
              </a:lnSpc>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Since many properties are available for almost the entire year, a deeper dive into these listings could be useful. This could involve looking at factors like location, host reputation, and room type to understand what makes them continuously available</a:t>
            </a:r>
            <a:r>
              <a:rPr lang="en-US" dirty="0">
                <a:latin typeface="Times New Roman" panose="02020603050405020304" pitchFamily="18" charset="0"/>
                <a:cs typeface="Times New Roman" panose="02020603050405020304" pitchFamily="18" charset="0"/>
              </a:rPr>
              <a:t>.</a:t>
            </a:r>
          </a:p>
          <a:p>
            <a:pPr algn="just">
              <a:lnSpc>
                <a:spcPct val="17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Segment the Market: </a:t>
            </a:r>
          </a:p>
          <a:p>
            <a:pPr marL="0" indent="0" algn="just">
              <a:lnSpc>
                <a:spcPct val="170000"/>
              </a:lnSpc>
              <a:buNone/>
            </a:pPr>
            <a:r>
              <a:rPr lang="en-US" sz="2600" dirty="0">
                <a:latin typeface="Times New Roman" panose="02020603050405020304" pitchFamily="18" charset="0"/>
                <a:cs typeface="Times New Roman" panose="02020603050405020304" pitchFamily="18" charset="0"/>
              </a:rPr>
              <a:t>The analysis shows that different market segments behave differently. It is recommended to segment the market based on factors like </a:t>
            </a:r>
            <a:r>
              <a:rPr lang="en-US" sz="2600" dirty="0" err="1">
                <a:latin typeface="Times New Roman" panose="02020603050405020304" pitchFamily="18" charset="0"/>
                <a:cs typeface="Times New Roman" panose="02020603050405020304" pitchFamily="18" charset="0"/>
              </a:rPr>
              <a:t>room_type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neighbourhood</a:t>
            </a:r>
            <a:r>
              <a:rPr lang="en-US" sz="2600" dirty="0">
                <a:latin typeface="Times New Roman" panose="02020603050405020304" pitchFamily="18" charset="0"/>
                <a:cs typeface="Times New Roman" panose="02020603050405020304" pitchFamily="18" charset="0"/>
              </a:rPr>
              <a:t>, and price to tailor recommendations and strategies for different groups of hosts and guests.</a:t>
            </a:r>
          </a:p>
        </p:txBody>
      </p:sp>
    </p:spTree>
    <p:extLst>
      <p:ext uri="{BB962C8B-B14F-4D97-AF65-F5344CB8AC3E}">
        <p14:creationId xmlns:p14="http://schemas.microsoft.com/office/powerpoint/2010/main" val="164742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029D-CA50-5ADA-5F56-A9F2EDAB666E}"/>
              </a:ext>
            </a:extLst>
          </p:cNvPr>
          <p:cNvSpPr>
            <a:spLocks noGrp="1"/>
          </p:cNvSpPr>
          <p:nvPr>
            <p:ph type="title"/>
          </p:nvPr>
        </p:nvSpPr>
        <p:spPr>
          <a:xfrm>
            <a:off x="4021393" y="639315"/>
            <a:ext cx="4011561" cy="1162448"/>
          </a:xfrm>
        </p:spPr>
        <p:txBody>
          <a:bodyPr/>
          <a:lstStyle/>
          <a:p>
            <a:r>
              <a:rPr lang="en-IN" dirty="0"/>
              <a:t>Introduction</a:t>
            </a:r>
          </a:p>
        </p:txBody>
      </p:sp>
      <p:sp>
        <p:nvSpPr>
          <p:cNvPr id="4" name="Rectangle 1">
            <a:extLst>
              <a:ext uri="{FF2B5EF4-FFF2-40B4-BE49-F238E27FC236}">
                <a16:creationId xmlns:a16="http://schemas.microsoft.com/office/drawing/2014/main" id="{E79E8BA0-FC0F-C344-2C31-ED954F0C133B}"/>
              </a:ext>
            </a:extLst>
          </p:cNvPr>
          <p:cNvSpPr>
            <a:spLocks noGrp="1" noChangeArrowheads="1"/>
          </p:cNvSpPr>
          <p:nvPr>
            <p:ph idx="1"/>
          </p:nvPr>
        </p:nvSpPr>
        <p:spPr bwMode="auto">
          <a:xfrm>
            <a:off x="1834229" y="1659286"/>
            <a:ext cx="890259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Brief Introduction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aim of this project is to store, organize, and analyze information from the REINFO.csv dataset to derive meaningful insights through data processing, statistical analysis, and visualization.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Statement/Objective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main objectives are to manage the data, clean and preprocess it for accurate analysis, perform exploratory data analysis (EDA), identify patterns and relationships between variables,</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provide insights to support decision-making.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224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ADE2AA-91D5-CC03-A079-53E99DE28275}"/>
              </a:ext>
            </a:extLst>
          </p:cNvPr>
          <p:cNvSpPr txBox="1"/>
          <p:nvPr/>
        </p:nvSpPr>
        <p:spPr>
          <a:xfrm>
            <a:off x="1327356" y="477015"/>
            <a:ext cx="9379974" cy="6090385"/>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Future Work and Next Steps</a:t>
            </a:r>
          </a:p>
          <a:p>
            <a:pPr algn="just">
              <a:lnSpc>
                <a:spcPct val="150000"/>
              </a:lnSpc>
            </a:pPr>
            <a:r>
              <a:rPr lang="en-IN" dirty="0">
                <a:latin typeface="Times New Roman" panose="02020603050405020304" pitchFamily="18" charset="0"/>
                <a:cs typeface="Times New Roman" panose="02020603050405020304" pitchFamily="18" charset="0"/>
              </a:rPr>
              <a:t>	To build on this initial analysis, the following steps are recommended</a:t>
            </a: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Advanced Data Cleaning: </a:t>
            </a:r>
          </a:p>
          <a:p>
            <a:pPr algn="just">
              <a:lnSpc>
                <a:spcPct val="150000"/>
              </a:lnSpc>
            </a:pP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 more nuanced approach to handling missing values and data anomalies, rather than simply dropping them, could be explored. This might involve using imputation techniques for missing values or consulting with domain experts to understand and handle the extreme cases.</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Geospatial Analysis:</a:t>
            </a:r>
          </a:p>
          <a:p>
            <a:pPr algn="just">
              <a:lnSpc>
                <a:spcPct val="150000"/>
              </a:lnSpc>
            </a:pP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Given that the dataset contains latitude and longitude, future work could include a geospatial analysis to visualize the distribution of listings and prices across different </a:t>
            </a:r>
            <a:r>
              <a:rPr lang="en-IN" sz="1600" dirty="0" err="1">
                <a:latin typeface="Times New Roman" panose="02020603050405020304" pitchFamily="18" charset="0"/>
                <a:cs typeface="Times New Roman" panose="02020603050405020304" pitchFamily="18" charset="0"/>
              </a:rPr>
              <a:t>neighborhoods</a:t>
            </a:r>
            <a:r>
              <a:rPr lang="en-IN" sz="16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Predictive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cleaned and prepared dataset could be used to build predictive models. For example, a model could be developed to predict the optimal price for a new listing or to forecast booking rates based on various features.</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Time-Series Analysis: </a:t>
            </a:r>
          </a:p>
          <a:p>
            <a:pPr algn="just">
              <a:lnSpc>
                <a:spcPct val="150000"/>
              </a:lnSpc>
            </a:pP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With the </a:t>
            </a:r>
            <a:r>
              <a:rPr lang="en-IN" sz="1600" dirty="0" err="1">
                <a:latin typeface="Times New Roman" panose="02020603050405020304" pitchFamily="18" charset="0"/>
                <a:cs typeface="Times New Roman" panose="02020603050405020304" pitchFamily="18" charset="0"/>
              </a:rPr>
              <a:t>last_review</a:t>
            </a:r>
            <a:r>
              <a:rPr lang="en-IN" sz="1600" dirty="0">
                <a:latin typeface="Times New Roman" panose="02020603050405020304" pitchFamily="18" charset="0"/>
                <a:cs typeface="Times New Roman" panose="02020603050405020304" pitchFamily="18" charset="0"/>
              </a:rPr>
              <a:t> column, a time-series analysis could be conducted to understand the seasonality of bookings and how review frequency changes over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42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9ABD-CBE7-4B6D-A0E6-0E8A122481AD}"/>
              </a:ext>
            </a:extLst>
          </p:cNvPr>
          <p:cNvSpPr>
            <a:spLocks noGrp="1"/>
          </p:cNvSpPr>
          <p:nvPr>
            <p:ph type="title"/>
          </p:nvPr>
        </p:nvSpPr>
        <p:spPr>
          <a:xfrm>
            <a:off x="3352800" y="312088"/>
            <a:ext cx="5882149" cy="1293028"/>
          </a:xfrm>
        </p:spPr>
        <p:txBody>
          <a:bodyPr/>
          <a:lstStyle/>
          <a:p>
            <a:r>
              <a:rPr lang="en-IN" dirty="0"/>
              <a:t>Data Understanding</a:t>
            </a:r>
          </a:p>
        </p:txBody>
      </p:sp>
      <p:sp>
        <p:nvSpPr>
          <p:cNvPr id="6" name="Rectangle 1">
            <a:extLst>
              <a:ext uri="{FF2B5EF4-FFF2-40B4-BE49-F238E27FC236}">
                <a16:creationId xmlns:a16="http://schemas.microsoft.com/office/drawing/2014/main" id="{25AE7EDE-BAD6-7F6C-1309-A79B1344E702}"/>
              </a:ext>
            </a:extLst>
          </p:cNvPr>
          <p:cNvSpPr>
            <a:spLocks noGrp="1" noChangeArrowheads="1"/>
          </p:cNvSpPr>
          <p:nvPr>
            <p:ph sz="half" idx="1"/>
          </p:nvPr>
        </p:nvSpPr>
        <p:spPr bwMode="auto">
          <a:xfrm>
            <a:off x="1649413" y="1147584"/>
            <a:ext cx="8969426" cy="511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is named REINFO.csv</a:t>
            </a:r>
            <a:r>
              <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Source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file is a structured, tabular dataset.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Attributes/Variables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contains 9999 rows and 16 columns. Key attributes include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 name, host id, host name, neigh bour hood group, neigh bour hood, latitude, longitude, room type, price, minimum nights, number of</a:t>
            </a:r>
            <a:r>
              <a:rPr lang="en-US" altLang="en-US" sz="2000" b="1"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reviews, last review, reviews per</a:t>
            </a:r>
            <a:r>
              <a:rPr lang="en-US" altLang="en-US" sz="2000" b="1"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 calculated host listings count, and availability_365.</a:t>
            </a:r>
          </a:p>
        </p:txBody>
      </p:sp>
    </p:spTree>
    <p:extLst>
      <p:ext uri="{BB962C8B-B14F-4D97-AF65-F5344CB8AC3E}">
        <p14:creationId xmlns:p14="http://schemas.microsoft.com/office/powerpoint/2010/main" val="395903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8D36-6C97-31BA-B792-EDF3A6FC32C2}"/>
              </a:ext>
            </a:extLst>
          </p:cNvPr>
          <p:cNvSpPr>
            <a:spLocks noGrp="1"/>
          </p:cNvSpPr>
          <p:nvPr>
            <p:ph type="title"/>
          </p:nvPr>
        </p:nvSpPr>
        <p:spPr>
          <a:xfrm>
            <a:off x="3893574" y="489069"/>
            <a:ext cx="4404852" cy="1293028"/>
          </a:xfrm>
        </p:spPr>
        <p:txBody>
          <a:bodyPr/>
          <a:lstStyle/>
          <a:p>
            <a:r>
              <a:rPr lang="en-IN" dirty="0"/>
              <a:t>Data Cleaning</a:t>
            </a:r>
          </a:p>
        </p:txBody>
      </p:sp>
      <p:sp>
        <p:nvSpPr>
          <p:cNvPr id="3" name="Content Placeholder 2">
            <a:extLst>
              <a:ext uri="{FF2B5EF4-FFF2-40B4-BE49-F238E27FC236}">
                <a16:creationId xmlns:a16="http://schemas.microsoft.com/office/drawing/2014/main" id="{8673CB12-C437-D483-A8FF-39FB6F61E266}"/>
              </a:ext>
            </a:extLst>
          </p:cNvPr>
          <p:cNvSpPr>
            <a:spLocks noGrp="1"/>
          </p:cNvSpPr>
          <p:nvPr>
            <p:ph sz="half" idx="1"/>
          </p:nvPr>
        </p:nvSpPr>
        <p:spPr>
          <a:xfrm>
            <a:off x="1327355" y="1469571"/>
            <a:ext cx="9803990" cy="1194971"/>
          </a:xfrm>
        </p:spPr>
        <p:txBody>
          <a:bodyPr>
            <a:normAutofit fontScale="92500" lnSpcReduction="20000"/>
          </a:bodyPr>
          <a:lstStyle/>
          <a:p>
            <a:r>
              <a:rPr lang="en-US" b="1" dirty="0"/>
              <a:t>Explanation</a:t>
            </a:r>
            <a:r>
              <a:rPr lang="en-US" dirty="0"/>
              <a:t>:</a:t>
            </a:r>
          </a:p>
          <a:p>
            <a:pPr marL="0" indent="0" algn="just">
              <a:lnSpc>
                <a:spcPct val="150000"/>
              </a:lnSpc>
              <a:buNone/>
            </a:pPr>
            <a:r>
              <a:rPr lang="en-US" dirty="0"/>
              <a:t>		</a:t>
            </a:r>
            <a:r>
              <a:rPr lang="en-US" sz="2000" dirty="0">
                <a:latin typeface="Times New Roman" panose="02020603050405020304" pitchFamily="18" charset="0"/>
                <a:cs typeface="Times New Roman" panose="02020603050405020304" pitchFamily="18" charset="0"/>
              </a:rPr>
              <a:t>Data cleaning is essential to prepare raw data for analysis by correcting or removing inaccurate, incomplete, or   irrelevant parts.</a:t>
            </a:r>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9D985F2-5232-061A-72A4-ED056822B2B9}"/>
              </a:ext>
            </a:extLst>
          </p:cNvPr>
          <p:cNvSpPr txBox="1">
            <a:spLocks/>
          </p:cNvSpPr>
          <p:nvPr/>
        </p:nvSpPr>
        <p:spPr>
          <a:xfrm>
            <a:off x="932335" y="4896464"/>
            <a:ext cx="9803990" cy="1745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dirty="0"/>
          </a:p>
        </p:txBody>
      </p:sp>
      <p:sp>
        <p:nvSpPr>
          <p:cNvPr id="6" name="Rectangle 1">
            <a:extLst>
              <a:ext uri="{FF2B5EF4-FFF2-40B4-BE49-F238E27FC236}">
                <a16:creationId xmlns:a16="http://schemas.microsoft.com/office/drawing/2014/main" id="{ACAAC7B2-17A5-A641-1C50-2420A19023A7}"/>
              </a:ext>
            </a:extLst>
          </p:cNvPr>
          <p:cNvSpPr>
            <a:spLocks noChangeArrowheads="1"/>
          </p:cNvSpPr>
          <p:nvPr/>
        </p:nvSpPr>
        <p:spPr bwMode="auto">
          <a:xfrm>
            <a:off x="1194005" y="2519505"/>
            <a:ext cx="9803990" cy="197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High-level Steps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was cleaned using various Python functions, including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isnull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dropna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drop duplicates(),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fillna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info(), describe(), unique(), shape, head(), and tail() functions were also used to understand the data before and after cleaning. </a:t>
            </a:r>
          </a:p>
        </p:txBody>
      </p:sp>
      <p:pic>
        <p:nvPicPr>
          <p:cNvPr id="8" name="Picture 7">
            <a:extLst>
              <a:ext uri="{FF2B5EF4-FFF2-40B4-BE49-F238E27FC236}">
                <a16:creationId xmlns:a16="http://schemas.microsoft.com/office/drawing/2014/main" id="{4263E749-EA79-289F-5B86-CB1EF6FBC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361" y="4495495"/>
            <a:ext cx="3006324" cy="2186151"/>
          </a:xfrm>
          <a:prstGeom prst="rect">
            <a:avLst/>
          </a:prstGeom>
        </p:spPr>
      </p:pic>
    </p:spTree>
    <p:extLst>
      <p:ext uri="{BB962C8B-B14F-4D97-AF65-F5344CB8AC3E}">
        <p14:creationId xmlns:p14="http://schemas.microsoft.com/office/powerpoint/2010/main" val="259671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F337-956A-C6D2-E3EF-FFC8DB73F8EE}"/>
              </a:ext>
            </a:extLst>
          </p:cNvPr>
          <p:cNvSpPr>
            <a:spLocks noGrp="1"/>
          </p:cNvSpPr>
          <p:nvPr>
            <p:ph type="title"/>
          </p:nvPr>
        </p:nvSpPr>
        <p:spPr>
          <a:xfrm>
            <a:off x="2621526" y="639316"/>
            <a:ext cx="6796548" cy="916943"/>
          </a:xfrm>
        </p:spPr>
        <p:txBody>
          <a:bodyPr>
            <a:normAutofit fontScale="90000"/>
          </a:bodyPr>
          <a:lstStyle/>
          <a:p>
            <a:r>
              <a:rPr lang="en-IN" b="1" dirty="0">
                <a:latin typeface="Times New Roman" panose="02020603050405020304" pitchFamily="18" charset="0"/>
                <a:cs typeface="Times New Roman" panose="02020603050405020304" pitchFamily="18" charset="0"/>
              </a:rPr>
              <a:t>Handling Missing Values</a:t>
            </a:r>
            <a:br>
              <a:rPr lang="en-IN" b="1" dirty="0"/>
            </a:br>
            <a:endParaRPr lang="en-IN" dirty="0"/>
          </a:p>
        </p:txBody>
      </p:sp>
      <p:pic>
        <p:nvPicPr>
          <p:cNvPr id="7" name="Content Placeholder 6">
            <a:extLst>
              <a:ext uri="{FF2B5EF4-FFF2-40B4-BE49-F238E27FC236}">
                <a16:creationId xmlns:a16="http://schemas.microsoft.com/office/drawing/2014/main" id="{85735CC7-307D-7195-7F9D-302567B56FB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07761" y="4481073"/>
            <a:ext cx="5334000" cy="2143432"/>
          </a:xfrm>
        </p:spPr>
      </p:pic>
      <p:sp>
        <p:nvSpPr>
          <p:cNvPr id="5" name="Rectangle 1">
            <a:extLst>
              <a:ext uri="{FF2B5EF4-FFF2-40B4-BE49-F238E27FC236}">
                <a16:creationId xmlns:a16="http://schemas.microsoft.com/office/drawing/2014/main" id="{DDED3008-DBF9-839C-2922-A97050E03826}"/>
              </a:ext>
            </a:extLst>
          </p:cNvPr>
          <p:cNvSpPr>
            <a:spLocks noGrp="1" noChangeArrowheads="1"/>
          </p:cNvSpPr>
          <p:nvPr>
            <p:ph sz="half" idx="1"/>
          </p:nvPr>
        </p:nvSpPr>
        <p:spPr bwMode="auto">
          <a:xfrm>
            <a:off x="999203" y="1027755"/>
            <a:ext cx="10041194" cy="3453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approach taken was to identify and remove all rows with missing values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Methods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isnull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().sum().sum() function was used to find the total number of missing values (2662). Then,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dropna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 was applied to the entire dataset to remove rows with any missing data. This resulted in a clean dataset with 8666 rows and 16 columns and zero missing value</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87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4495-9F27-323F-F474-EBC14B6D64C9}"/>
              </a:ext>
            </a:extLst>
          </p:cNvPr>
          <p:cNvSpPr>
            <a:spLocks noGrp="1"/>
          </p:cNvSpPr>
          <p:nvPr>
            <p:ph type="title"/>
          </p:nvPr>
        </p:nvSpPr>
        <p:spPr>
          <a:xfrm>
            <a:off x="3540842" y="400580"/>
            <a:ext cx="4957916" cy="1293028"/>
          </a:xfrm>
        </p:spPr>
        <p:txBody>
          <a:bodyPr/>
          <a:lstStyle/>
          <a:p>
            <a:r>
              <a:rPr lang="en-IN" dirty="0"/>
              <a:t>Outlier Handling</a:t>
            </a:r>
          </a:p>
        </p:txBody>
      </p:sp>
      <p:sp>
        <p:nvSpPr>
          <p:cNvPr id="3" name="Content Placeholder 2">
            <a:extLst>
              <a:ext uri="{FF2B5EF4-FFF2-40B4-BE49-F238E27FC236}">
                <a16:creationId xmlns:a16="http://schemas.microsoft.com/office/drawing/2014/main" id="{BA4EED4B-A500-9F02-7796-2FFFAEC42DDF}"/>
              </a:ext>
            </a:extLst>
          </p:cNvPr>
          <p:cNvSpPr>
            <a:spLocks noGrp="1"/>
          </p:cNvSpPr>
          <p:nvPr>
            <p:ph sz="half" idx="1"/>
          </p:nvPr>
        </p:nvSpPr>
        <p:spPr>
          <a:xfrm>
            <a:off x="1088922" y="1767838"/>
            <a:ext cx="10417278" cy="1191672"/>
          </a:xfrm>
        </p:spPr>
        <p:txBody>
          <a:bodyPr>
            <a:normAutofit fontScale="77500" lnSpcReduction="20000"/>
          </a:bodyPr>
          <a:lstStyle/>
          <a:p>
            <a:r>
              <a:rPr lang="en-US" sz="2600" b="1" dirty="0"/>
              <a:t>Explanation</a:t>
            </a:r>
            <a:r>
              <a:rPr lang="en-US" sz="2600" dirty="0"/>
              <a:t>: </a:t>
            </a:r>
          </a:p>
          <a:p>
            <a:pPr marL="0" indent="0" algn="just">
              <a:lnSpc>
                <a:spcPct val="160000"/>
              </a:lnSpc>
              <a:buNone/>
            </a:pPr>
            <a:r>
              <a:rPr lang="en-US" sz="2000" dirty="0"/>
              <a:t>		</a:t>
            </a:r>
            <a:r>
              <a:rPr lang="en-US" dirty="0"/>
              <a:t>The analysis in the notebook did not explicitly mention or show a separate 	process for handling outliers</a:t>
            </a:r>
            <a:endParaRPr lang="en-IN" sz="2000" dirty="0"/>
          </a:p>
        </p:txBody>
      </p:sp>
      <p:pic>
        <p:nvPicPr>
          <p:cNvPr id="6" name="Content Placeholder 5">
            <a:extLst>
              <a:ext uri="{FF2B5EF4-FFF2-40B4-BE49-F238E27FC236}">
                <a16:creationId xmlns:a16="http://schemas.microsoft.com/office/drawing/2014/main" id="{6A7E96F4-C479-FBFE-DB80-EBE3AAF64BF0}"/>
              </a:ext>
            </a:extLst>
          </p:cNvPr>
          <p:cNvPicPr>
            <a:picLocks noGrp="1" noChangeAspect="1"/>
          </p:cNvPicPr>
          <p:nvPr>
            <p:ph sz="half" idx="2"/>
          </p:nvPr>
        </p:nvPicPr>
        <p:blipFill>
          <a:blip r:embed="rId2"/>
          <a:stretch>
            <a:fillRect/>
          </a:stretch>
        </p:blipFill>
        <p:spPr>
          <a:xfrm>
            <a:off x="3763450" y="3011571"/>
            <a:ext cx="5675517" cy="3445849"/>
          </a:xfrm>
          <a:prstGeom prst="rect">
            <a:avLst/>
          </a:prstGeom>
        </p:spPr>
      </p:pic>
    </p:spTree>
    <p:extLst>
      <p:ext uri="{BB962C8B-B14F-4D97-AF65-F5344CB8AC3E}">
        <p14:creationId xmlns:p14="http://schemas.microsoft.com/office/powerpoint/2010/main" val="68303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0DBE-BB7C-B37B-7B0A-D79BC7DCAA26}"/>
              </a:ext>
            </a:extLst>
          </p:cNvPr>
          <p:cNvSpPr>
            <a:spLocks noGrp="1"/>
          </p:cNvSpPr>
          <p:nvPr>
            <p:ph type="title"/>
          </p:nvPr>
        </p:nvSpPr>
        <p:spPr>
          <a:xfrm>
            <a:off x="2698955" y="489070"/>
            <a:ext cx="6946490" cy="779292"/>
          </a:xfrm>
        </p:spPr>
        <p:txBody>
          <a:bodyPr/>
          <a:lstStyle/>
          <a:p>
            <a:r>
              <a:rPr lang="en-IN" dirty="0"/>
              <a:t>Handling Invalid Values</a:t>
            </a:r>
          </a:p>
        </p:txBody>
      </p:sp>
      <p:sp>
        <p:nvSpPr>
          <p:cNvPr id="3" name="Content Placeholder 2">
            <a:extLst>
              <a:ext uri="{FF2B5EF4-FFF2-40B4-BE49-F238E27FC236}">
                <a16:creationId xmlns:a16="http://schemas.microsoft.com/office/drawing/2014/main" id="{EBD47CBA-9E66-70D2-1EF3-0E22271D1166}"/>
              </a:ext>
            </a:extLst>
          </p:cNvPr>
          <p:cNvSpPr>
            <a:spLocks noGrp="1"/>
          </p:cNvSpPr>
          <p:nvPr>
            <p:ph sz="half" idx="1"/>
          </p:nvPr>
        </p:nvSpPr>
        <p:spPr>
          <a:xfrm>
            <a:off x="1206909" y="1268362"/>
            <a:ext cx="10198511" cy="1824377"/>
          </a:xfrm>
        </p:spPr>
        <p:txBody>
          <a:bodyPr/>
          <a:lstStyle/>
          <a:p>
            <a:pPr>
              <a:lnSpc>
                <a:spcPct val="150000"/>
              </a:lnSpc>
            </a:pPr>
            <a:r>
              <a:rPr lang="en-US" sz="2400" b="1" dirty="0">
                <a:latin typeface="Times New Roman" panose="02020603050405020304" pitchFamily="18" charset="0"/>
                <a:cs typeface="Times New Roman" panose="02020603050405020304" pitchFamily="18" charset="0"/>
              </a:rPr>
              <a:t>Discussion</a:t>
            </a:r>
            <a:r>
              <a:rPr lang="en-US" sz="2400" dirty="0">
                <a:latin typeface="Times New Roman" panose="02020603050405020304" pitchFamily="18" charset="0"/>
                <a:cs typeface="Times New Roman" panose="02020603050405020304" pitchFamily="18" charset="0"/>
              </a:rPr>
              <a:t>: </a:t>
            </a:r>
          </a:p>
          <a:p>
            <a:pPr marL="0" indent="0">
              <a:lnSpc>
                <a:spcPct val="150000"/>
              </a:lnSpc>
              <a:buNone/>
            </a:pPr>
            <a:r>
              <a:rPr lang="en-US" dirty="0"/>
              <a:t>	         </a:t>
            </a:r>
            <a:r>
              <a:rPr lang="en-US" sz="2000" dirty="0">
                <a:latin typeface="Times New Roman" panose="02020603050405020304" pitchFamily="18" charset="0"/>
                <a:cs typeface="Times New Roman" panose="02020603050405020304" pitchFamily="18" charset="0"/>
              </a:rPr>
              <a:t>The analysis explicitly mention or show a separate process for handling invalid or incorrect data points.</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9BE87CA-7498-4FB3-2147-BBA0630DC1E9}"/>
              </a:ext>
            </a:extLst>
          </p:cNvPr>
          <p:cNvPicPr>
            <a:picLocks noGrp="1" noChangeAspect="1"/>
          </p:cNvPicPr>
          <p:nvPr>
            <p:ph sz="half" idx="2"/>
          </p:nvPr>
        </p:nvPicPr>
        <p:blipFill>
          <a:blip r:embed="rId2"/>
          <a:stretch>
            <a:fillRect/>
          </a:stretch>
        </p:blipFill>
        <p:spPr>
          <a:xfrm>
            <a:off x="3528654" y="3120755"/>
            <a:ext cx="5134692" cy="3442666"/>
          </a:xfrm>
          <a:prstGeom prst="rect">
            <a:avLst/>
          </a:prstGeom>
        </p:spPr>
      </p:pic>
    </p:spTree>
    <p:extLst>
      <p:ext uri="{BB962C8B-B14F-4D97-AF65-F5344CB8AC3E}">
        <p14:creationId xmlns:p14="http://schemas.microsoft.com/office/powerpoint/2010/main" val="200197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1CBD-BB7D-AAB9-4B6C-9473866DE1AD}"/>
              </a:ext>
            </a:extLst>
          </p:cNvPr>
          <p:cNvSpPr>
            <a:spLocks noGrp="1"/>
          </p:cNvSpPr>
          <p:nvPr>
            <p:ph type="title"/>
          </p:nvPr>
        </p:nvSpPr>
        <p:spPr>
          <a:xfrm>
            <a:off x="3013587" y="321921"/>
            <a:ext cx="6012426" cy="1293028"/>
          </a:xfrm>
        </p:spPr>
        <p:txBody>
          <a:bodyPr/>
          <a:lstStyle/>
          <a:p>
            <a:r>
              <a:rPr lang="en-IN" dirty="0">
                <a:latin typeface="Times New Roman" panose="02020603050405020304" pitchFamily="18" charset="0"/>
                <a:cs typeface="Times New Roman" panose="02020603050405020304" pitchFamily="18" charset="0"/>
              </a:rPr>
              <a:t>Descriptive Analysis</a:t>
            </a:r>
          </a:p>
        </p:txBody>
      </p:sp>
      <p:pic>
        <p:nvPicPr>
          <p:cNvPr id="9" name="Picture 8">
            <a:extLst>
              <a:ext uri="{FF2B5EF4-FFF2-40B4-BE49-F238E27FC236}">
                <a16:creationId xmlns:a16="http://schemas.microsoft.com/office/drawing/2014/main" id="{3B354139-9455-9318-7D32-254EF27C7135}"/>
              </a:ext>
            </a:extLst>
          </p:cNvPr>
          <p:cNvPicPr>
            <a:picLocks noChangeAspect="1"/>
          </p:cNvPicPr>
          <p:nvPr/>
        </p:nvPicPr>
        <p:blipFill>
          <a:blip r:embed="rId2"/>
          <a:stretch>
            <a:fillRect/>
          </a:stretch>
        </p:blipFill>
        <p:spPr>
          <a:xfrm>
            <a:off x="1964259" y="3197931"/>
            <a:ext cx="8263482" cy="3016056"/>
          </a:xfrm>
          <a:prstGeom prst="rect">
            <a:avLst/>
          </a:prstGeom>
        </p:spPr>
      </p:pic>
      <p:sp>
        <p:nvSpPr>
          <p:cNvPr id="12" name="Rectangle 2">
            <a:extLst>
              <a:ext uri="{FF2B5EF4-FFF2-40B4-BE49-F238E27FC236}">
                <a16:creationId xmlns:a16="http://schemas.microsoft.com/office/drawing/2014/main" id="{76C37564-B76A-97C4-5DC8-029DB80FB0AA}"/>
              </a:ext>
            </a:extLst>
          </p:cNvPr>
          <p:cNvSpPr>
            <a:spLocks noGrp="1" noChangeArrowheads="1"/>
          </p:cNvSpPr>
          <p:nvPr>
            <p:ph sz="half" idx="1"/>
          </p:nvPr>
        </p:nvSpPr>
        <p:spPr bwMode="auto">
          <a:xfrm>
            <a:off x="970982" y="1538006"/>
            <a:ext cx="104502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descriptive analysis provided a statistical summary for numerical columns, including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count, mean, standard deviation, minimum, and maximum values, using the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describe()</a:t>
            </a:r>
            <a:r>
              <a:rPr kumimoji="0" lang="en-US" altLang="en-US" sz="2000" b="0" i="0" u="none" strike="noStrike" cap="none" normalizeH="0" baseline="0" dirty="0">
                <a:ln>
                  <a:noFill/>
                </a:ln>
                <a:solidFill>
                  <a:schemeClr val="tx1"/>
                </a:solidFill>
                <a:effectLst/>
              </a:rPr>
              <a:t> function.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526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E9DF-0046-D974-0C95-052C89E075CB}"/>
              </a:ext>
            </a:extLst>
          </p:cNvPr>
          <p:cNvSpPr>
            <a:spLocks noGrp="1"/>
          </p:cNvSpPr>
          <p:nvPr>
            <p:ph type="title"/>
          </p:nvPr>
        </p:nvSpPr>
        <p:spPr>
          <a:xfrm>
            <a:off x="2974258" y="508734"/>
            <a:ext cx="5569974" cy="1293028"/>
          </a:xfrm>
        </p:spPr>
        <p:txBody>
          <a:bodyPr>
            <a:normAutofit fontScale="90000"/>
          </a:bodyPr>
          <a:lstStyle/>
          <a:p>
            <a:r>
              <a:rPr lang="en-IN" b="1" dirty="0">
                <a:latin typeface="Times New Roman" panose="02020603050405020304" pitchFamily="18" charset="0"/>
                <a:cs typeface="Times New Roman" panose="02020603050405020304" pitchFamily="18" charset="0"/>
              </a:rPr>
              <a:t>Data Visualization</a:t>
            </a:r>
            <a:br>
              <a:rPr lang="en-IN" b="1" dirty="0"/>
            </a:br>
            <a:endParaRPr lang="en-IN" dirty="0"/>
          </a:p>
        </p:txBody>
      </p:sp>
      <p:sp>
        <p:nvSpPr>
          <p:cNvPr id="5" name="Rectangle 1">
            <a:extLst>
              <a:ext uri="{FF2B5EF4-FFF2-40B4-BE49-F238E27FC236}">
                <a16:creationId xmlns:a16="http://schemas.microsoft.com/office/drawing/2014/main" id="{C5E1CDAA-EC99-8A86-9354-62521F09241F}"/>
              </a:ext>
            </a:extLst>
          </p:cNvPr>
          <p:cNvSpPr>
            <a:spLocks noGrp="1" noChangeArrowheads="1"/>
          </p:cNvSpPr>
          <p:nvPr>
            <p:ph sz="half" idx="1"/>
          </p:nvPr>
        </p:nvSpPr>
        <p:spPr bwMode="auto">
          <a:xfrm>
            <a:off x="1579280" y="1801762"/>
            <a:ext cx="945251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lang="en-US" altLang="en-US" sz="18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visualization is used to summarize and understand the dataset. The project used Python libraries Matplotlib and Seaborn for statistical data visualization.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Types of Visualizations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analysis used charts to visualize distributions and relationships. itself shows data frames which could be converted into various chart types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60926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221</TotalTime>
  <Words>1791</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Unicode MS</vt:lpstr>
      <vt:lpstr>Century Gothic</vt:lpstr>
      <vt:lpstr>Times New Roman</vt:lpstr>
      <vt:lpstr>Wingdings</vt:lpstr>
      <vt:lpstr>Vapor Trail</vt:lpstr>
      <vt:lpstr>NEWYORK AIRBNB BOOKING</vt:lpstr>
      <vt:lpstr>Introduction</vt:lpstr>
      <vt:lpstr>Data Understanding</vt:lpstr>
      <vt:lpstr>Data Cleaning</vt:lpstr>
      <vt:lpstr>Handling Missing Values </vt:lpstr>
      <vt:lpstr>Outlier Handling</vt:lpstr>
      <vt:lpstr>Handling Invalid Values</vt:lpstr>
      <vt:lpstr>Descriptive Analysis</vt:lpstr>
      <vt:lpstr>Data Visualization </vt:lpstr>
      <vt:lpstr>Univariate Analysis</vt:lpstr>
      <vt:lpstr>PIE CHART</vt:lpstr>
      <vt:lpstr>BIVARIATE ANALYSIS</vt:lpstr>
      <vt:lpstr>BAR PLOT </vt:lpstr>
      <vt:lpstr>MULTIVARIATE ANALYSIS        </vt:lpstr>
      <vt:lpstr>3D SCATTER PLOT</vt:lpstr>
      <vt:lpstr>HYPOTHESIS TESTING                    </vt:lpstr>
      <vt:lpstr>ANOVA TESTING</vt:lpstr>
      <vt:lpstr>Conclusion and recommedations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gowtha k</dc:creator>
  <cp:lastModifiedBy>gowtha k</cp:lastModifiedBy>
  <cp:revision>1</cp:revision>
  <dcterms:created xsi:type="dcterms:W3CDTF">2025-08-18T13:10:08Z</dcterms:created>
  <dcterms:modified xsi:type="dcterms:W3CDTF">2025-08-18T16:51:43Z</dcterms:modified>
</cp:coreProperties>
</file>