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B586210-8A17-47C8-9C62-A7293D800DFC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1A1ED79-1F0C-4C1D-8BF4-E3633AEFA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91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6210-8A17-47C8-9C62-A7293D800DFC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ED79-1F0C-4C1D-8BF4-E3633AEFA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64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6210-8A17-47C8-9C62-A7293D800DFC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ED79-1F0C-4C1D-8BF4-E3633AEFA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429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6210-8A17-47C8-9C62-A7293D800DFC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ED79-1F0C-4C1D-8BF4-E3633AEFA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594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6210-8A17-47C8-9C62-A7293D800DFC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ED79-1F0C-4C1D-8BF4-E3633AEFA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193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6210-8A17-47C8-9C62-A7293D800DFC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ED79-1F0C-4C1D-8BF4-E3633AEFA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817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6210-8A17-47C8-9C62-A7293D800DFC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ED79-1F0C-4C1D-8BF4-E3633AEFA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846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B586210-8A17-47C8-9C62-A7293D800DFC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ED79-1F0C-4C1D-8BF4-E3633AEFA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714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B586210-8A17-47C8-9C62-A7293D800DFC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ED79-1F0C-4C1D-8BF4-E3633AEFA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13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6210-8A17-47C8-9C62-A7293D800DFC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ED79-1F0C-4C1D-8BF4-E3633AEFA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32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6210-8A17-47C8-9C62-A7293D800DFC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ED79-1F0C-4C1D-8BF4-E3633AEFA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89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6210-8A17-47C8-9C62-A7293D800DFC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ED79-1F0C-4C1D-8BF4-E3633AEFA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7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6210-8A17-47C8-9C62-A7293D800DFC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ED79-1F0C-4C1D-8BF4-E3633AEFA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72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6210-8A17-47C8-9C62-A7293D800DFC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ED79-1F0C-4C1D-8BF4-E3633AEFA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9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6210-8A17-47C8-9C62-A7293D800DFC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ED79-1F0C-4C1D-8BF4-E3633AEFA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48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6210-8A17-47C8-9C62-A7293D800DFC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ED79-1F0C-4C1D-8BF4-E3633AEFA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13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6210-8A17-47C8-9C62-A7293D800DFC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ED79-1F0C-4C1D-8BF4-E3633AEFA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7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B586210-8A17-47C8-9C62-A7293D800DFC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1A1ED79-1F0C-4C1D-8BF4-E3633AEFA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37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962D-2784-A251-B9CB-68F9F3598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490803"/>
            <a:ext cx="10274709" cy="1065982"/>
          </a:xfrm>
        </p:spPr>
        <p:txBody>
          <a:bodyPr/>
          <a:lstStyle/>
          <a:p>
            <a:r>
              <a:rPr lang="en-IN" dirty="0"/>
              <a:t>NEWYORK AIRBNB BOOKING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AEBF5-8F16-8C43-167A-677171B7F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3843" y="4163124"/>
            <a:ext cx="4031225" cy="1065982"/>
          </a:xfrm>
        </p:spPr>
        <p:txBody>
          <a:bodyPr>
            <a:normAutofit/>
          </a:bodyPr>
          <a:lstStyle/>
          <a:p>
            <a:r>
              <a:rPr lang="en-US" dirty="0"/>
              <a:t>NAME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: INDRA RAJA 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NAME  :  DA&amp;DA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709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B1C0-C0C8-91E8-E1E8-3E24B58C9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155" y="639316"/>
            <a:ext cx="5879690" cy="129302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UNIVARIATE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9F7FC6-87FB-BF84-635B-A64E543204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1780" y="2364406"/>
            <a:ext cx="4169146" cy="40243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20AA41-63DE-57EA-FC7E-873A7E33D208}"/>
              </a:ext>
            </a:extLst>
          </p:cNvPr>
          <p:cNvSpPr txBox="1"/>
          <p:nvPr/>
        </p:nvSpPr>
        <p:spPr>
          <a:xfrm>
            <a:off x="5614220" y="2271994"/>
            <a:ext cx="6096000" cy="4480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from the Histogram:-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listings have very few reviews (close to 0–20).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small number of listings have very high reviews (100–600).*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peak is at the very beginning (0–10 reviews), with the frequency above 4000 listings.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means the majority of hosts have only a handful of reviews.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frequency gradually decreases as the number of reviews increases.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few listings stand out with extremely high review counts, which may be popular or older listings.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Listings with more than ~300 reviews can be considered outliers, since they are rare compared to the bulk of the data.</a:t>
            </a:r>
          </a:p>
        </p:txBody>
      </p:sp>
    </p:spTree>
    <p:extLst>
      <p:ext uri="{BB962C8B-B14F-4D97-AF65-F5344CB8AC3E}">
        <p14:creationId xmlns:p14="http://schemas.microsoft.com/office/powerpoint/2010/main" val="1994657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FECB-3C6F-5C8D-4A65-F875ED1A1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6362" y="639316"/>
            <a:ext cx="2989006" cy="1293028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FBD10D-775D-F017-3623-CFE4390A8A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4975" y="2541944"/>
            <a:ext cx="3983799" cy="40243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DED8AD-E99D-9AED-DE99-23DDD00C1A76}"/>
              </a:ext>
            </a:extLst>
          </p:cNvPr>
          <p:cNvSpPr txBox="1"/>
          <p:nvPr/>
        </p:nvSpPr>
        <p:spPr>
          <a:xfrm>
            <a:off x="5498418" y="2381354"/>
            <a:ext cx="6096000" cy="4156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from pie chart:-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up 59.3% of listings.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suggests that most hosts are offering full properties rather than just rooms.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Likely appeals to families, groups, or long-term stays. About 39.4% of listings.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a strong presence of budget-friendly or solo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traveler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–oriented options.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1.2% of listings.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Suggests that guests prefer privacy, and hosts rarely offer dorm-style/shared spaces.</a:t>
            </a:r>
          </a:p>
        </p:txBody>
      </p:sp>
    </p:spTree>
    <p:extLst>
      <p:ext uri="{BB962C8B-B14F-4D97-AF65-F5344CB8AC3E}">
        <p14:creationId xmlns:p14="http://schemas.microsoft.com/office/powerpoint/2010/main" val="3245659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6246-4DB0-FAF4-6A34-1003385E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8951" y="776390"/>
            <a:ext cx="5518355" cy="129302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FAFC3F-F732-8933-09E5-40415D37BE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8757" y="2455230"/>
            <a:ext cx="4125855" cy="40243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3F4045-5E73-10A9-74F6-40A47D98AFA9}"/>
              </a:ext>
            </a:extLst>
          </p:cNvPr>
          <p:cNvSpPr txBox="1"/>
          <p:nvPr/>
        </p:nvSpPr>
        <p:spPr>
          <a:xfrm>
            <a:off x="5393813" y="2531430"/>
            <a:ext cx="6272981" cy="3618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for scatter plot:-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Prices are scattered across all availability levels (0–365 days).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suggests that price does not directly depend on availability.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listings have availability = 0 (probably inactive or blocked calendars).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big cluster is around availability = 365 (hosts making their listing available all year).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prices are concentrated below 1000 regardless of availability.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few outliers exist with prices up to 10,000, but these are rare and may be unrealistic or luxury listing</a:t>
            </a:r>
          </a:p>
        </p:txBody>
      </p:sp>
    </p:spTree>
    <p:extLst>
      <p:ext uri="{BB962C8B-B14F-4D97-AF65-F5344CB8AC3E}">
        <p14:creationId xmlns:p14="http://schemas.microsoft.com/office/powerpoint/2010/main" val="388728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86DC-6681-0429-526B-2DF4BE18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497" y="1130384"/>
            <a:ext cx="2546555" cy="82541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PLOT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FF5ED7-7275-82A7-F9AD-10BA2A2C39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1901" y="2405984"/>
            <a:ext cx="4124525" cy="402431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FC68A-E8D3-027F-0B4F-CB9861B31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87377" y="2405983"/>
            <a:ext cx="5334000" cy="43250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for bar plot:-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number of reviews increases, the reviews per month also tends to increase.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makes sense: listings with many total reviews are often more active and keep receiving frequent reviews.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listings with a very high number of reviews, the reviews per month vary widely (from near 0 to above 12).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listings show &gt;10 reviews per month, which is unusually high.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could be extremely popular listings, or in rare cases, data entry errors.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bars generally form an increasing upward slope, confirming that listings with more accumulated reviews also sustain higher monthly review rates.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487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9B844-F372-28C9-5598-40DC1627B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971" y="778576"/>
            <a:ext cx="6758448" cy="129302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ANALYSIS       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76EB80-F6FF-D33D-BD1B-DD08D2D105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1247" y="2286093"/>
            <a:ext cx="4521753" cy="433854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3EDE7-E1D9-2ED1-E2E2-286A1AD6C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53732"/>
            <a:ext cx="5334000" cy="417488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for heatmap:-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Relationships-</a:t>
            </a: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Reviews per Month &amp; Number of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Reviews:Correlation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≈ 0.99These two are nearly identical in behavior—unsurprising, since reviews per month is likely derived from total reviews over time.</a:t>
            </a: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Minimum Nights &amp;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Revivs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Month: Correlation ≈ 0.41Could imply that listings with longer minimum stays tend to have more consistent monthly reviews.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Correlations-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Price &amp; Reviews per Month: Correlation ≈ -0.41Higher-priced listings tend to receive fewer monthly reviews, hinting at lower booking frequency or niche appeal.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Host ID &amp; Availability (365): Correlation ≈ -0.54Hosts with more listings might have less availability per listing, possibly due to calendar management or seasonal operations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879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8DF4-C27E-2398-E793-0C68F6508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432" y="973667"/>
            <a:ext cx="4857136" cy="890944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SCATTER PLOT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853298-7467-9FDC-8311-1A0F815032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48991" y="2645833"/>
            <a:ext cx="3476765" cy="34163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4AC04-D0C6-2FCD-1D98-36F82F9E5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325874"/>
            <a:ext cx="5334000" cy="4295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for 3D scatter plot :-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distribution: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Most listing are clustered at lower price(below~2000)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Minimum nights: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few extreme cases have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unususally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 minimum nights(above 1000) which might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inidicate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error or very restrictive hosts.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Availability_365: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properties seems available for either very few days 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alomost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entire years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6167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35D66-FD5F-4C35-B476-89EDA9AF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377" y="1048493"/>
            <a:ext cx="5911645" cy="68553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                   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98387F-416D-CE5E-C3CD-52B85549F9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6977" y="3138788"/>
            <a:ext cx="5334000" cy="232795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10CF4-0A9F-ECB4-F816-41BF2B561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87600"/>
            <a:ext cx="5334000" cy="4296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INSIGHTS:-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Significance: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p-value is far below any conventional threshold (e.g., 0.05), so we  can confidently reject the null hypothesis.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There is an difference in average prices between Entire home/apt and Private room listings.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 of Difference:  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Since the t-stat is positive and you're comparing Entire home vs Private room.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Entire homes/apartments are significantly more expensive than private rooms.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65B24AB-35C4-76FC-80D2-73F9C1787BBD}"/>
              </a:ext>
            </a:extLst>
          </p:cNvPr>
          <p:cNvSpPr txBox="1">
            <a:spLocks/>
          </p:cNvSpPr>
          <p:nvPr/>
        </p:nvSpPr>
        <p:spPr>
          <a:xfrm>
            <a:off x="541867" y="2235350"/>
            <a:ext cx="1990622" cy="744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T-Testing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749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A73D-506E-2569-30CA-468F2FC16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787" y="1032932"/>
            <a:ext cx="4488426" cy="815531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ANOVA TESTING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B9CA6B-AAC7-C3D0-DED9-7A9E4A6254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0999" y="2521922"/>
            <a:ext cx="5799667" cy="319307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7D490-F84B-36A3-93FD-D65E56A3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8677" y="2624805"/>
            <a:ext cx="5334000" cy="335083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F-statistic = 22.74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tells us that the variation in prices between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much larger than the variation within each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1.02e-18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That’s an extremely small number—way below the usual threshold of 0.05. It means the result is statistically significant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787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75C0-59BA-06D8-4919-7CAAADC8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6163" y="855133"/>
            <a:ext cx="4909983" cy="1176867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ONCLUION &amp;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8E465-EDC9-D844-8550-7AF3434C0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5545" y="2202973"/>
            <a:ext cx="10699956" cy="44196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and Insights: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exploratory data analysis (EDA) revealed several key insights about the dataset, which appears to be focused on Airbnb listings.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initial dataset contained missing values, which were successfully handled by dropping the corresponding rows, resulting in a cleaned dataset of 8666 rows.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and Minimum Nights: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While there is no strong linear correlation between price, minimum nights, and availability, the data shows that most dense clusters of listings have low prices and low minimum nights.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Availability_365: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Many properties are either available for very few days or for almost the entire year.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High-priced Listings: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High-priced listings do not necessarily correspond to high availability or a high number of minimum nights.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Anomalies: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few extreme cases with unusually high minimum nights (over 1000) were identified, which may be data errors.</a:t>
            </a:r>
          </a:p>
        </p:txBody>
      </p:sp>
    </p:spTree>
    <p:extLst>
      <p:ext uri="{BB962C8B-B14F-4D97-AF65-F5344CB8AC3E}">
        <p14:creationId xmlns:p14="http://schemas.microsoft.com/office/powerpoint/2010/main" val="2681603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5A4F4-43BC-4EBF-8552-87C565F2B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2286001"/>
            <a:ext cx="11235267" cy="4357874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Based on these findings, here are some recommendations for further analysis and potential business strategies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Price Anomalies: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presence of listings with unusually high prices (above $2000) should be further investigated. It would be beneficial to determine if these are data entry errors or if they represent a specific niche of high-end properties.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High-availability Properties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Since many properties are available for almost the entire year, a deeper dive into these listings could be useful. This could involve looking at factors like location, host reputation, and room type to understand what makes them continuously available.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the Market: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shows that different market segments behave differently. It is recommended to segment the market based on factors like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room_type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price to tailor recommendations and strategies for different groups of hosts and guests.</a:t>
            </a:r>
          </a:p>
        </p:txBody>
      </p:sp>
    </p:spTree>
    <p:extLst>
      <p:ext uri="{BB962C8B-B14F-4D97-AF65-F5344CB8AC3E}">
        <p14:creationId xmlns:p14="http://schemas.microsoft.com/office/powerpoint/2010/main" val="164742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B029D-CA50-5ADA-5F56-A9F2EDAB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393" y="639315"/>
            <a:ext cx="4011561" cy="1162448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9E8BA0-FC0F-C344-2C31-ED954F0C13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4763" y="2754462"/>
            <a:ext cx="8902597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this project is to store, organize, and analyze information from the REINFO.csv dataset to derive meaningful insights through data processing, statistical analysis, and visualization.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Statement/Objective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objectives are to manage the data, clean and preprocess it for accurate analysis, perform exploratory data analysis (EDA), identify patterns and relationships between variables,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provide insights to support decision-making.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224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Images – Browse 2,062,345 Stock Photos, Vectors, and Video |  Adobe Stock">
            <a:extLst>
              <a:ext uri="{FF2B5EF4-FFF2-40B4-BE49-F238E27FC236}">
                <a16:creationId xmlns:a16="http://schemas.microsoft.com/office/drawing/2014/main" id="{A7DE74AB-E57E-783B-CB1D-1566A4512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2671233"/>
            <a:ext cx="8572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90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B9ABD-CBE7-4B6D-A0E6-0E8A1224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880532"/>
            <a:ext cx="5882149" cy="72458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 UNDERSTANDING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5AE7EDE-BAD6-7F6C-1309-A79B1344E70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027086" y="2946126"/>
            <a:ext cx="10225113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Used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named REINFO.csv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Attributes/Variables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9999 rows and 16 columns. Key attributes include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id, name, host id, host name, neigh bour hood group, neigh bour hood, latitude, longitude, room type, price, minimum nights, number of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reviews, last review, reviews per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month, calculated host listings count, and availability_365.</a:t>
            </a:r>
          </a:p>
        </p:txBody>
      </p:sp>
    </p:spTree>
    <p:extLst>
      <p:ext uri="{BB962C8B-B14F-4D97-AF65-F5344CB8AC3E}">
        <p14:creationId xmlns:p14="http://schemas.microsoft.com/office/powerpoint/2010/main" val="395903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8D36-6C97-31BA-B792-EDF3A6FC3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574" y="745067"/>
            <a:ext cx="4404852" cy="103703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3CB12-C437-D483-A8FF-39FB6F61E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77048" y="2557881"/>
            <a:ext cx="3411862" cy="3105957"/>
          </a:xfrm>
        </p:spPr>
        <p:txBody>
          <a:bodyPr>
            <a:normAutofit/>
          </a:bodyPr>
          <a:lstStyle/>
          <a:p>
            <a:r>
              <a:rPr lang="en-US" b="1" dirty="0"/>
              <a:t>Explanation</a:t>
            </a:r>
            <a:r>
              <a:rPr lang="en-US" dirty="0"/>
              <a:t>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is essential to prepare raw data for analysis by correcting or removing inaccurate , incomplete or irrelevant part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D985F2-5232-061A-72A4-ED056822B2B9}"/>
              </a:ext>
            </a:extLst>
          </p:cNvPr>
          <p:cNvSpPr txBox="1">
            <a:spLocks/>
          </p:cNvSpPr>
          <p:nvPr/>
        </p:nvSpPr>
        <p:spPr>
          <a:xfrm>
            <a:off x="932335" y="4896464"/>
            <a:ext cx="9803990" cy="1745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CAAC7B2-17A5-A641-1C50-2420A1902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996" y="2384094"/>
            <a:ext cx="3411862" cy="3279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High-level Steps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was cleaned using various Python functions, including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dropna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(), drop duplicates(),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fillna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(). The info(), describe(), unique(), shape, head(), and tail() functions were also used to understand the data before and after cleaning.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63E749-EA79-289F-5B86-CB1EF6FBC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980" y="3286490"/>
            <a:ext cx="3006324" cy="218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1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DF337-956A-C6D2-E3EF-FFC8DB73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533" y="1003383"/>
            <a:ext cx="7597741" cy="91694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  <a:br>
              <a:rPr lang="en-IN" b="1" dirty="0"/>
            </a:b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DED3008-DBF9-839C-2922-A97050E0382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999203" y="2189639"/>
            <a:ext cx="10041194" cy="226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approach taken was to identify and remove all rows with missing values.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 Used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().sum().sum() function was used to find the total number of missing values (2662). Then,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dropna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function was applied to the entire dataset to remove rows with any missing data. This resulted in a clean dataset with 8666 rows and 16 columns and zero missing values.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735CC7-307D-7195-7F9D-302567B56F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03272"/>
            <a:ext cx="5334000" cy="2143432"/>
          </a:xfrm>
        </p:spPr>
      </p:pic>
    </p:spTree>
    <p:extLst>
      <p:ext uri="{BB962C8B-B14F-4D97-AF65-F5344CB8AC3E}">
        <p14:creationId xmlns:p14="http://schemas.microsoft.com/office/powerpoint/2010/main" val="1724871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C4495-9F27-323F-F474-EBC14B6D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799" y="637647"/>
            <a:ext cx="7128933" cy="1293028"/>
          </a:xfrm>
        </p:spPr>
        <p:txBody>
          <a:bodyPr/>
          <a:lstStyle/>
          <a:p>
            <a:r>
              <a:rPr lang="en-IN" dirty="0"/>
              <a:t>			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EED4B-A500-9F02-7796-2FFFAEC42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589" y="2279936"/>
            <a:ext cx="10417278" cy="1191672"/>
          </a:xfrm>
        </p:spPr>
        <p:txBody>
          <a:bodyPr>
            <a:normAutofit/>
          </a:bodyPr>
          <a:lstStyle/>
          <a:p>
            <a:r>
              <a:rPr lang="en-US" sz="1600" b="1" dirty="0"/>
              <a:t>Explanation</a:t>
            </a:r>
            <a:r>
              <a:rPr lang="en-US" sz="1600" dirty="0"/>
              <a:t>: 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1600" dirty="0"/>
              <a:t>		The analysis in the notebook did not explicitly mention or show a separate 	process for handling outliers</a:t>
            </a:r>
            <a:endParaRPr lang="en-IN" sz="1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7E96F4-C479-FBFE-DB80-EBE3AAF64B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63450" y="3496733"/>
            <a:ext cx="5675517" cy="296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3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0DBE-BB7C-B37B-7B0A-D79BC7DCA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421" y="846668"/>
            <a:ext cx="6946490" cy="77929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INVALID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47CBA-9E66-70D2-1EF3-0E22271D1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2176" y="2904065"/>
            <a:ext cx="2687758" cy="310726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analysis explicitly mention or show a separate process for handling invalid or incorrect data points.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BE87CA-7498-4FB3-2147-BBA0630DC1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45132" y="2836334"/>
            <a:ext cx="5134692" cy="317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76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1CBD-BB7D-AAB9-4B6C-9473866DE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854" y="718173"/>
            <a:ext cx="7087146" cy="129302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6C37564-B76A-97C4-5DC8-029DB80FB0A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13782" y="2818186"/>
            <a:ext cx="338088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descriptive analysis provided a statistical summary for numerical columns, including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count, mean, standard deviation, minimum, and maximum values, using the describe() function.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354139-9455-9318-7D32-254EF27C7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1" y="2555958"/>
            <a:ext cx="6909346" cy="358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6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E9DF-0046-D974-0C95-052C89E07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8724" y="880534"/>
            <a:ext cx="6584609" cy="112606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</a:t>
            </a:r>
            <a:br>
              <a:rPr lang="en-IN" b="1" dirty="0"/>
            </a:b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5E1CDAA-EC99-8A86-9354-62521F09241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206747" y="2716878"/>
            <a:ext cx="9452514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is used to summarize and understand the dataset. The project used Python libraries Matplotlib and Seaborn for statistical data visualization.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 of Visualizations Used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used charts to visualize the  distributions and relationships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shows data frames which could be converted into various chart types.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092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265</TotalTime>
  <Words>1577</Words>
  <Application>Microsoft Office PowerPoint</Application>
  <PresentationFormat>Widescreen</PresentationFormat>
  <Paragraphs>125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Century Gothic</vt:lpstr>
      <vt:lpstr>Times New Roman</vt:lpstr>
      <vt:lpstr>Wingdings</vt:lpstr>
      <vt:lpstr>Wingdings 3</vt:lpstr>
      <vt:lpstr>Ion Boardroom</vt:lpstr>
      <vt:lpstr>NEWYORK AIRBNB BOOKING</vt:lpstr>
      <vt:lpstr>INTRODUCTION</vt:lpstr>
      <vt:lpstr>DATA UNDERSTANDING</vt:lpstr>
      <vt:lpstr>DATA CLEANING</vt:lpstr>
      <vt:lpstr> HANDLING MISSING VALUES </vt:lpstr>
      <vt:lpstr>   OUTLIER HANDLING</vt:lpstr>
      <vt:lpstr>HANDLING INVALID VALUES</vt:lpstr>
      <vt:lpstr>DESCRIPTIVE STATISTICS</vt:lpstr>
      <vt:lpstr>  DATA VALIDATION </vt:lpstr>
      <vt:lpstr> UNIVARIATE ANALYSIS</vt:lpstr>
      <vt:lpstr>PIE CHART</vt:lpstr>
      <vt:lpstr>BIVARIATE ANALYSIS</vt:lpstr>
      <vt:lpstr>BAR PLOT </vt:lpstr>
      <vt:lpstr>MULTIVARIATE ANALYSIS        </vt:lpstr>
      <vt:lpstr>3D SCATTER PLOT</vt:lpstr>
      <vt:lpstr>HYPOTHESIS TESTING                    </vt:lpstr>
      <vt:lpstr>ANOVA TESTING</vt:lpstr>
      <vt:lpstr>CONCLUION &amp; RECOMMENDATION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gowtha k</dc:creator>
  <cp:lastModifiedBy>INDRA RAJA S</cp:lastModifiedBy>
  <cp:revision>3</cp:revision>
  <dcterms:created xsi:type="dcterms:W3CDTF">2025-08-18T13:10:08Z</dcterms:created>
  <dcterms:modified xsi:type="dcterms:W3CDTF">2025-08-19T15:59:55Z</dcterms:modified>
</cp:coreProperties>
</file>