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D7185-8A0C-4486-AAB9-8DA048F4E95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326282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D7185-8A0C-4486-AAB9-8DA048F4E95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183819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D7185-8A0C-4486-AAB9-8DA048F4E95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26989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D7185-8A0C-4486-AAB9-8DA048F4E95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272892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AD7185-8A0C-4486-AAB9-8DA048F4E95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166160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D7185-8A0C-4486-AAB9-8DA048F4E95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352015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D7185-8A0C-4486-AAB9-8DA048F4E955}"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364531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D7185-8A0C-4486-AAB9-8DA048F4E955}"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103425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D7185-8A0C-4486-AAB9-8DA048F4E955}"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64451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AD7185-8A0C-4486-AAB9-8DA048F4E95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111460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AD7185-8A0C-4486-AAB9-8DA048F4E95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347CD-3BC7-4BDD-935A-E6C5BB4CA1D4}" type="slidenum">
              <a:rPr lang="en-US" smtClean="0"/>
              <a:t>‹#›</a:t>
            </a:fld>
            <a:endParaRPr lang="en-US"/>
          </a:p>
        </p:txBody>
      </p:sp>
    </p:spTree>
    <p:extLst>
      <p:ext uri="{BB962C8B-B14F-4D97-AF65-F5344CB8AC3E}">
        <p14:creationId xmlns:p14="http://schemas.microsoft.com/office/powerpoint/2010/main" val="249794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D7185-8A0C-4486-AAB9-8DA048F4E955}" type="datetimeFigureOut">
              <a:rPr lang="en-US" smtClean="0"/>
              <a:t>8/24/2020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347CD-3BC7-4BDD-935A-E6C5BB4CA1D4}" type="slidenum">
              <a:rPr lang="en-US" smtClean="0"/>
              <a:t>‹#›</a:t>
            </a:fld>
            <a:endParaRPr lang="en-US"/>
          </a:p>
        </p:txBody>
      </p:sp>
      <p:sp>
        <p:nvSpPr>
          <p:cNvPr id="7" name="MSIPCMb26042118743d729b78a00cd"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smtClean="0">
                <a:solidFill>
                  <a:srgbClr val="000000"/>
                </a:solidFill>
                <a:latin typeface="Arial" panose="020B0604020202020204" pitchFamily="34" charset="0"/>
              </a:rPr>
              <a:t>Sensitivity: Internal &amp; Restricted</a:t>
            </a:r>
            <a:endParaRPr lang="en-US" sz="700">
              <a:solidFill>
                <a:srgbClr val="000000"/>
              </a:solidFill>
              <a:latin typeface="Arial" panose="020B0604020202020204" pitchFamily="34" charset="0"/>
            </a:endParaRPr>
          </a:p>
        </p:txBody>
      </p:sp>
    </p:spTree>
    <p:extLst>
      <p:ext uri="{BB962C8B-B14F-4D97-AF65-F5344CB8AC3E}">
        <p14:creationId xmlns:p14="http://schemas.microsoft.com/office/powerpoint/2010/main" val="253270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Parivartan</a:t>
            </a:r>
            <a:endParaRPr lang="en-US" dirty="0"/>
          </a:p>
        </p:txBody>
      </p:sp>
      <p:sp>
        <p:nvSpPr>
          <p:cNvPr id="3" name="Subtitle 2"/>
          <p:cNvSpPr>
            <a:spLocks noGrp="1"/>
          </p:cNvSpPr>
          <p:nvPr>
            <p:ph type="subTitle" idx="1"/>
          </p:nvPr>
        </p:nvSpPr>
        <p:spPr/>
        <p:txBody>
          <a:bodyPr/>
          <a:lstStyle/>
          <a:p>
            <a:r>
              <a:rPr lang="en-US" dirty="0" smtClean="0"/>
              <a:t>Clearing-Exchange Separation Strategy</a:t>
            </a:r>
            <a:endParaRPr lang="en-US" dirty="0"/>
          </a:p>
        </p:txBody>
      </p:sp>
    </p:spTree>
    <p:extLst>
      <p:ext uri="{BB962C8B-B14F-4D97-AF65-F5344CB8AC3E}">
        <p14:creationId xmlns:p14="http://schemas.microsoft.com/office/powerpoint/2010/main" val="410942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77" y="0"/>
            <a:ext cx="10515600" cy="898901"/>
          </a:xfrm>
        </p:spPr>
        <p:txBody>
          <a:bodyPr/>
          <a:lstStyle/>
          <a:p>
            <a:r>
              <a:rPr lang="en-US" dirty="0" smtClean="0"/>
              <a:t>Constraints, Requirements &amp; Assumption</a:t>
            </a:r>
            <a:endParaRPr lang="en-US" dirty="0"/>
          </a:p>
        </p:txBody>
      </p:sp>
      <p:sp>
        <p:nvSpPr>
          <p:cNvPr id="3" name="Content Placeholder 2"/>
          <p:cNvSpPr>
            <a:spLocks noGrp="1"/>
          </p:cNvSpPr>
          <p:nvPr>
            <p:ph idx="1"/>
          </p:nvPr>
        </p:nvSpPr>
        <p:spPr>
          <a:xfrm>
            <a:off x="170481" y="728420"/>
            <a:ext cx="12021519" cy="5982346"/>
          </a:xfrm>
        </p:spPr>
        <p:txBody>
          <a:bodyPr>
            <a:normAutofit fontScale="62500" lnSpcReduction="20000"/>
          </a:bodyPr>
          <a:lstStyle/>
          <a:p>
            <a:pPr marL="0" indent="0">
              <a:buNone/>
            </a:pPr>
            <a:r>
              <a:rPr lang="en-US" dirty="0" smtClean="0"/>
              <a:t>It is understood that NCL (National Clearing-corporation Ltd.) is a wholly owned subsidiary of NSE and as per regulations these needs to have separate IT systems &amp; Solutions going forward. It is expected that the regulations will even require these two host the solutions in separate data centers. The following are the constraints:</a:t>
            </a:r>
          </a:p>
          <a:p>
            <a:r>
              <a:rPr lang="en-US" dirty="0" smtClean="0"/>
              <a:t>Separate Data Centers</a:t>
            </a:r>
          </a:p>
          <a:p>
            <a:r>
              <a:rPr lang="en-US" dirty="0" smtClean="0"/>
              <a:t>Secured separately, requiring secured communication across these solutions</a:t>
            </a:r>
          </a:p>
          <a:p>
            <a:r>
              <a:rPr lang="en-US" dirty="0" smtClean="0"/>
              <a:t>No new direct database links to be built across these solutions (existing ones not in scope)</a:t>
            </a:r>
          </a:p>
          <a:p>
            <a:pPr marL="0" indent="0">
              <a:buNone/>
            </a:pPr>
            <a:endParaRPr lang="en-US" dirty="0" smtClean="0"/>
          </a:p>
          <a:p>
            <a:pPr marL="0" indent="0">
              <a:buNone/>
            </a:pPr>
            <a:r>
              <a:rPr lang="en-US" dirty="0" smtClean="0"/>
              <a:t>However, as evident from the requirements, the following requirements needs to be considered:</a:t>
            </a:r>
          </a:p>
          <a:p>
            <a:r>
              <a:rPr lang="en-US" dirty="0" smtClean="0"/>
              <a:t>Overlapping user community (especially Members), with some members belonging to only one of the entities.</a:t>
            </a:r>
          </a:p>
          <a:p>
            <a:r>
              <a:rPr lang="en-US" dirty="0" smtClean="0"/>
              <a:t>Common users to be registered only once and use same login with SSO. </a:t>
            </a:r>
            <a:endParaRPr lang="en-US" dirty="0"/>
          </a:p>
          <a:p>
            <a:r>
              <a:rPr lang="en-US" dirty="0" smtClean="0"/>
              <a:t>Many of the master data being shared across each other (again not complete overlap in some cases)</a:t>
            </a:r>
          </a:p>
          <a:p>
            <a:r>
              <a:rPr lang="en-US" dirty="0" smtClean="0"/>
              <a:t>Integrations with Existing Core Systems, which will fall into either of these platforms across Clearing &amp; Exchange boundaries</a:t>
            </a:r>
          </a:p>
          <a:p>
            <a:r>
              <a:rPr lang="en-US" dirty="0" smtClean="0"/>
              <a:t>Transaction data interactions across these solutions, some of which have high volume, even up to 5000 transactions/ seconds</a:t>
            </a:r>
          </a:p>
          <a:p>
            <a:r>
              <a:rPr lang="en-US" dirty="0" smtClean="0"/>
              <a:t>Journeys, such as Member Helpdesk, spanning across these platforms, with common modules/ tools</a:t>
            </a:r>
          </a:p>
          <a:p>
            <a:r>
              <a:rPr lang="en-US" dirty="0" smtClean="0"/>
              <a:t>Common services/ constructs reusable across Clearing &amp; Exchange solutions</a:t>
            </a:r>
          </a:p>
          <a:p>
            <a:pPr marL="0" indent="0">
              <a:buNone/>
            </a:pPr>
            <a:r>
              <a:rPr lang="en-US" dirty="0" smtClean="0"/>
              <a:t>Assume the following to enable these:</a:t>
            </a:r>
          </a:p>
          <a:p>
            <a:r>
              <a:rPr lang="en-US" dirty="0" smtClean="0"/>
              <a:t>Dedicated network connectivity with necessary bandwidth to be made available between the clearing &amp; exchange platforms to ensure fast data transfer.</a:t>
            </a:r>
          </a:p>
          <a:p>
            <a:r>
              <a:rPr lang="en-US" dirty="0" smtClean="0"/>
              <a:t>Common directory server for users and user registration at one of the platforms (say, Exchange).</a:t>
            </a:r>
          </a:p>
          <a:p>
            <a:endParaRPr lang="en-US" dirty="0" smtClean="0"/>
          </a:p>
          <a:p>
            <a:endParaRPr lang="en-US" dirty="0"/>
          </a:p>
        </p:txBody>
      </p:sp>
    </p:spTree>
    <p:extLst>
      <p:ext uri="{BB962C8B-B14F-4D97-AF65-F5344CB8AC3E}">
        <p14:creationId xmlns:p14="http://schemas.microsoft.com/office/powerpoint/2010/main" val="393409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77" y="1"/>
            <a:ext cx="10515600" cy="728420"/>
          </a:xfrm>
        </p:spPr>
        <p:txBody>
          <a:bodyPr/>
          <a:lstStyle/>
          <a:p>
            <a:r>
              <a:rPr lang="en-US" dirty="0" smtClean="0"/>
              <a:t>Architecture Strategy</a:t>
            </a:r>
            <a:endParaRPr lang="en-US" dirty="0"/>
          </a:p>
        </p:txBody>
      </p:sp>
      <p:sp>
        <p:nvSpPr>
          <p:cNvPr id="3" name="Content Placeholder 2"/>
          <p:cNvSpPr>
            <a:spLocks noGrp="1"/>
          </p:cNvSpPr>
          <p:nvPr>
            <p:ph idx="1"/>
          </p:nvPr>
        </p:nvSpPr>
        <p:spPr>
          <a:xfrm>
            <a:off x="0" y="557939"/>
            <a:ext cx="12021519" cy="6152827"/>
          </a:xfrm>
        </p:spPr>
        <p:txBody>
          <a:bodyPr>
            <a:normAutofit fontScale="62500" lnSpcReduction="20000"/>
          </a:bodyPr>
          <a:lstStyle/>
          <a:p>
            <a:pPr marL="0" indent="0">
              <a:buNone/>
            </a:pPr>
            <a:r>
              <a:rPr lang="en-US" dirty="0" smtClean="0"/>
              <a:t>Strategy as outlined in the envisaged functional architecture separates clearing </a:t>
            </a:r>
            <a:r>
              <a:rPr lang="en-US" dirty="0"/>
              <a:t>and non-clearing platforms </a:t>
            </a:r>
            <a:r>
              <a:rPr lang="en-US" dirty="0" smtClean="0"/>
              <a:t>as </a:t>
            </a:r>
            <a:r>
              <a:rPr lang="en-US" dirty="0"/>
              <a:t>independent functional and deployment units. </a:t>
            </a:r>
            <a:r>
              <a:rPr lang="en-US" dirty="0" smtClean="0"/>
              <a:t>It envisages following functional modules to be part of Clearing:</a:t>
            </a:r>
          </a:p>
          <a:p>
            <a:r>
              <a:rPr lang="en-US" dirty="0" smtClean="0"/>
              <a:t>Clearing &amp; Settlement Operations</a:t>
            </a:r>
          </a:p>
          <a:p>
            <a:r>
              <a:rPr lang="en-US" dirty="0" smtClean="0"/>
              <a:t>Collateral Management</a:t>
            </a:r>
          </a:p>
          <a:p>
            <a:r>
              <a:rPr lang="en-US" dirty="0" smtClean="0"/>
              <a:t>Risk Management</a:t>
            </a:r>
          </a:p>
          <a:p>
            <a:r>
              <a:rPr lang="en-US" dirty="0" smtClean="0"/>
              <a:t>Member Services (Clearing related)</a:t>
            </a:r>
          </a:p>
          <a:p>
            <a:r>
              <a:rPr lang="en-US" dirty="0" smtClean="0"/>
              <a:t>Compliance (Clearing related)</a:t>
            </a:r>
          </a:p>
          <a:p>
            <a:r>
              <a:rPr lang="en-US" dirty="0" smtClean="0"/>
              <a:t>User Management (Clearing related)</a:t>
            </a:r>
          </a:p>
          <a:p>
            <a:r>
              <a:rPr lang="en-US" dirty="0" smtClean="0"/>
              <a:t>Helpdesk </a:t>
            </a:r>
            <a:r>
              <a:rPr lang="en-US" dirty="0" smtClean="0"/>
              <a:t> (Clearing related)</a:t>
            </a:r>
            <a:endParaRPr lang="en-US" dirty="0" smtClean="0"/>
          </a:p>
          <a:p>
            <a:r>
              <a:rPr lang="en-US" dirty="0" smtClean="0"/>
              <a:t>MIS &amp; Reporting (Clearing related)</a:t>
            </a:r>
          </a:p>
          <a:p>
            <a:pPr marL="0" indent="0">
              <a:buNone/>
            </a:pPr>
            <a:r>
              <a:rPr lang="en-US" dirty="0" smtClean="0"/>
              <a:t>And the following part of Non-Clearing (Exchange)</a:t>
            </a:r>
          </a:p>
          <a:p>
            <a:r>
              <a:rPr lang="en-US" dirty="0" smtClean="0"/>
              <a:t>Listing</a:t>
            </a:r>
          </a:p>
          <a:p>
            <a:r>
              <a:rPr lang="en-US" dirty="0" smtClean="0"/>
              <a:t>Inspection</a:t>
            </a:r>
          </a:p>
          <a:p>
            <a:r>
              <a:rPr lang="en-US" dirty="0" smtClean="0"/>
              <a:t>Investor Grievance</a:t>
            </a:r>
          </a:p>
          <a:p>
            <a:r>
              <a:rPr lang="en-US" dirty="0" smtClean="0"/>
              <a:t>Member Services (Exchange related)</a:t>
            </a:r>
          </a:p>
          <a:p>
            <a:r>
              <a:rPr lang="en-US" dirty="0" smtClean="0"/>
              <a:t>Compliance (Exchange Related)</a:t>
            </a:r>
          </a:p>
          <a:p>
            <a:r>
              <a:rPr lang="en-US" dirty="0" smtClean="0"/>
              <a:t>User Management (Clearing related)</a:t>
            </a:r>
          </a:p>
          <a:p>
            <a:r>
              <a:rPr lang="en-US" dirty="0" smtClean="0"/>
              <a:t>Helpdesk  (Clearing related)</a:t>
            </a:r>
          </a:p>
          <a:p>
            <a:r>
              <a:rPr lang="en-US" dirty="0" smtClean="0"/>
              <a:t>MIS &amp; Reporting (Clearing related)</a:t>
            </a:r>
          </a:p>
          <a:p>
            <a:pPr marL="0" indent="0">
              <a:buNone/>
            </a:pPr>
            <a:endParaRPr lang="en-US" dirty="0" smtClean="0"/>
          </a:p>
        </p:txBody>
      </p:sp>
    </p:spTree>
    <p:extLst>
      <p:ext uri="{BB962C8B-B14F-4D97-AF65-F5344CB8AC3E}">
        <p14:creationId xmlns:p14="http://schemas.microsoft.com/office/powerpoint/2010/main" val="170614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77" y="1"/>
            <a:ext cx="10515600" cy="728420"/>
          </a:xfrm>
        </p:spPr>
        <p:txBody>
          <a:bodyPr/>
          <a:lstStyle/>
          <a:p>
            <a:r>
              <a:rPr lang="en-US" dirty="0" smtClean="0"/>
              <a:t>Architecture Strategy-Contd..</a:t>
            </a:r>
            <a:endParaRPr lang="en-US" dirty="0"/>
          </a:p>
        </p:txBody>
      </p:sp>
      <p:sp>
        <p:nvSpPr>
          <p:cNvPr id="3" name="Content Placeholder 2"/>
          <p:cNvSpPr>
            <a:spLocks noGrp="1"/>
          </p:cNvSpPr>
          <p:nvPr>
            <p:ph idx="1"/>
          </p:nvPr>
        </p:nvSpPr>
        <p:spPr>
          <a:xfrm>
            <a:off x="0" y="557939"/>
            <a:ext cx="12021519" cy="6152827"/>
          </a:xfrm>
        </p:spPr>
        <p:txBody>
          <a:bodyPr>
            <a:normAutofit/>
          </a:bodyPr>
          <a:lstStyle/>
          <a:p>
            <a:pPr marL="0" indent="0">
              <a:buNone/>
            </a:pPr>
            <a:r>
              <a:rPr lang="en-US" dirty="0" smtClean="0"/>
              <a:t>The architecture envisaged is considering the above division and factors as described. This aims to ensure the following</a:t>
            </a:r>
          </a:p>
          <a:p>
            <a:r>
              <a:rPr lang="en-US" dirty="0" smtClean="0"/>
              <a:t>Regulatory Compliance, current and known future.</a:t>
            </a:r>
          </a:p>
          <a:p>
            <a:r>
              <a:rPr lang="en-US" dirty="0" smtClean="0"/>
              <a:t>Future extensibility &amp; modularity</a:t>
            </a:r>
          </a:p>
          <a:p>
            <a:r>
              <a:rPr lang="en-US" dirty="0" smtClean="0"/>
              <a:t>Secured, Standard interfaces &amp; Master data</a:t>
            </a:r>
          </a:p>
          <a:p>
            <a:r>
              <a:rPr lang="en-US" dirty="0" smtClean="0"/>
              <a:t>Common architecture and design patterns</a:t>
            </a:r>
          </a:p>
          <a:p>
            <a:r>
              <a:rPr lang="en-US" dirty="0" smtClean="0"/>
              <a:t>Re-usability within and across platforms</a:t>
            </a:r>
          </a:p>
          <a:p>
            <a:pPr marL="0" indent="0">
              <a:buNone/>
            </a:pPr>
            <a:endParaRPr lang="en-US" dirty="0"/>
          </a:p>
          <a:p>
            <a:pPr marL="0" indent="0">
              <a:buNone/>
            </a:pPr>
            <a:r>
              <a:rPr lang="en-US" dirty="0" smtClean="0"/>
              <a:t>The following high level schematic depicts the architecture considering separate Exchange &amp; Clearing Solution platforms:</a:t>
            </a:r>
          </a:p>
        </p:txBody>
      </p:sp>
    </p:spTree>
    <p:extLst>
      <p:ext uri="{BB962C8B-B14F-4D97-AF65-F5344CB8AC3E}">
        <p14:creationId xmlns:p14="http://schemas.microsoft.com/office/powerpoint/2010/main" val="381415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66" y="0"/>
            <a:ext cx="11746425" cy="1070756"/>
          </a:xfrm>
        </p:spPr>
        <p:txBody>
          <a:bodyPr>
            <a:normAutofit fontScale="90000"/>
          </a:bodyPr>
          <a:lstStyle/>
          <a:p>
            <a:r>
              <a:rPr lang="en-US" dirty="0" smtClean="0"/>
              <a:t>Architecture depicting Exchange &amp; Clearing Solutions</a:t>
            </a:r>
            <a:endParaRPr lang="en-US" dirty="0"/>
          </a:p>
        </p:txBody>
      </p:sp>
      <p:cxnSp>
        <p:nvCxnSpPr>
          <p:cNvPr id="4" name="Elbow Connector 3"/>
          <p:cNvCxnSpPr/>
          <p:nvPr/>
        </p:nvCxnSpPr>
        <p:spPr>
          <a:xfrm rot="5400000">
            <a:off x="3808954" y="4261065"/>
            <a:ext cx="4591246" cy="9067"/>
          </a:xfrm>
          <a:prstGeom prst="bent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p:cNvSpPr txBox="1"/>
          <p:nvPr/>
        </p:nvSpPr>
        <p:spPr>
          <a:xfrm>
            <a:off x="3843395" y="6256068"/>
            <a:ext cx="2171749" cy="338554"/>
          </a:xfrm>
          <a:prstGeom prst="rect">
            <a:avLst/>
          </a:prstGeom>
          <a:noFill/>
        </p:spPr>
        <p:txBody>
          <a:bodyPr wrap="square" rtlCol="0">
            <a:spAutoFit/>
          </a:bodyPr>
          <a:lstStyle/>
          <a:p>
            <a:pPr algn="r"/>
            <a:r>
              <a:rPr lang="en-US" sz="1600" u="sng" dirty="0" smtClean="0">
                <a:solidFill>
                  <a:schemeClr val="accent6">
                    <a:lumMod val="50000"/>
                  </a:schemeClr>
                </a:solidFill>
              </a:rPr>
              <a:t>Exchange side Solution</a:t>
            </a:r>
            <a:endParaRPr lang="en-US" sz="1600" u="sng" dirty="0">
              <a:solidFill>
                <a:schemeClr val="accent6">
                  <a:lumMod val="50000"/>
                </a:schemeClr>
              </a:solidFill>
            </a:endParaRPr>
          </a:p>
        </p:txBody>
      </p:sp>
      <p:sp>
        <p:nvSpPr>
          <p:cNvPr id="6" name="TextBox 5"/>
          <p:cNvSpPr txBox="1"/>
          <p:nvPr/>
        </p:nvSpPr>
        <p:spPr>
          <a:xfrm>
            <a:off x="6133873" y="6256068"/>
            <a:ext cx="2194247" cy="338554"/>
          </a:xfrm>
          <a:prstGeom prst="rect">
            <a:avLst/>
          </a:prstGeom>
          <a:noFill/>
        </p:spPr>
        <p:txBody>
          <a:bodyPr wrap="square" rtlCol="0">
            <a:spAutoFit/>
          </a:bodyPr>
          <a:lstStyle/>
          <a:p>
            <a:r>
              <a:rPr lang="en-US" sz="1600" u="sng" dirty="0" smtClean="0">
                <a:solidFill>
                  <a:schemeClr val="accent6">
                    <a:lumMod val="50000"/>
                  </a:schemeClr>
                </a:solidFill>
              </a:rPr>
              <a:t>Clearing Side Solution</a:t>
            </a:r>
            <a:endParaRPr lang="en-US" sz="1600" u="sng" dirty="0">
              <a:solidFill>
                <a:schemeClr val="accent6">
                  <a:lumMod val="50000"/>
                </a:schemeClr>
              </a:solidFill>
            </a:endParaRPr>
          </a:p>
        </p:txBody>
      </p:sp>
      <p:sp>
        <p:nvSpPr>
          <p:cNvPr id="7" name="Rounded Rectangle 6"/>
          <p:cNvSpPr/>
          <p:nvPr/>
        </p:nvSpPr>
        <p:spPr>
          <a:xfrm>
            <a:off x="2133454" y="1396735"/>
            <a:ext cx="710815" cy="568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Mobile Apps</a:t>
            </a:r>
          </a:p>
        </p:txBody>
      </p:sp>
      <p:sp>
        <p:nvSpPr>
          <p:cNvPr id="8" name="Rounded Rectangle 7"/>
          <p:cNvSpPr/>
          <p:nvPr/>
        </p:nvSpPr>
        <p:spPr>
          <a:xfrm>
            <a:off x="1292320" y="1396735"/>
            <a:ext cx="710815" cy="568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Web </a:t>
            </a:r>
          </a:p>
        </p:txBody>
      </p:sp>
      <p:sp>
        <p:nvSpPr>
          <p:cNvPr id="11" name="Rectangle 10"/>
          <p:cNvSpPr/>
          <p:nvPr/>
        </p:nvSpPr>
        <p:spPr>
          <a:xfrm>
            <a:off x="1334559" y="2105304"/>
            <a:ext cx="3208108" cy="13166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691608" y="2224012"/>
            <a:ext cx="1068316"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SSO</a:t>
            </a:r>
            <a:endParaRPr lang="en-US" sz="1400" dirty="0"/>
          </a:p>
        </p:txBody>
      </p:sp>
      <p:sp>
        <p:nvSpPr>
          <p:cNvPr id="13" name="Rounded Rectangle 12"/>
          <p:cNvSpPr/>
          <p:nvPr/>
        </p:nvSpPr>
        <p:spPr>
          <a:xfrm>
            <a:off x="3065170" y="2210007"/>
            <a:ext cx="1183629"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API GW</a:t>
            </a:r>
            <a:endParaRPr lang="en-US" sz="1400" dirty="0"/>
          </a:p>
        </p:txBody>
      </p:sp>
      <p:sp>
        <p:nvSpPr>
          <p:cNvPr id="15" name="Rounded Rectangle 14"/>
          <p:cNvSpPr/>
          <p:nvPr/>
        </p:nvSpPr>
        <p:spPr>
          <a:xfrm>
            <a:off x="3076371" y="2720752"/>
            <a:ext cx="1181139"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APIs</a:t>
            </a:r>
            <a:endParaRPr lang="en-US" sz="1400" dirty="0"/>
          </a:p>
        </p:txBody>
      </p:sp>
      <p:sp>
        <p:nvSpPr>
          <p:cNvPr id="16" name="Rounded Rectangle 15"/>
          <p:cNvSpPr/>
          <p:nvPr/>
        </p:nvSpPr>
        <p:spPr>
          <a:xfrm>
            <a:off x="1707179" y="2736864"/>
            <a:ext cx="1048482"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Service </a:t>
            </a:r>
            <a:r>
              <a:rPr lang="en-US" sz="1400" dirty="0" smtClean="0"/>
              <a:t>Registry</a:t>
            </a:r>
            <a:endParaRPr lang="en-US" sz="1400" dirty="0"/>
          </a:p>
        </p:txBody>
      </p:sp>
      <p:sp>
        <p:nvSpPr>
          <p:cNvPr id="18" name="Rectangle 17"/>
          <p:cNvSpPr/>
          <p:nvPr/>
        </p:nvSpPr>
        <p:spPr>
          <a:xfrm>
            <a:off x="1334559" y="3567578"/>
            <a:ext cx="3194536" cy="17810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91051" y="3665550"/>
            <a:ext cx="1813763" cy="184666"/>
          </a:xfrm>
          <a:prstGeom prst="rect">
            <a:avLst/>
          </a:prstGeom>
          <a:noFill/>
        </p:spPr>
        <p:txBody>
          <a:bodyPr wrap="square" lIns="0" tIns="0" rIns="0" bIns="0" rtlCol="0">
            <a:spAutoFit/>
          </a:bodyPr>
          <a:lstStyle/>
          <a:p>
            <a:pPr algn="ctr"/>
            <a:r>
              <a:rPr lang="en-US" sz="1200" dirty="0" smtClean="0"/>
              <a:t>Microservices</a:t>
            </a:r>
            <a:endParaRPr lang="en-US" sz="1200" dirty="0"/>
          </a:p>
        </p:txBody>
      </p:sp>
      <p:sp>
        <p:nvSpPr>
          <p:cNvPr id="20" name="Rounded Rectangle 19"/>
          <p:cNvSpPr/>
          <p:nvPr/>
        </p:nvSpPr>
        <p:spPr>
          <a:xfrm>
            <a:off x="1459749" y="3960902"/>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Listing</a:t>
            </a:r>
            <a:endParaRPr lang="en-US" sz="1200" dirty="0"/>
          </a:p>
        </p:txBody>
      </p:sp>
      <p:sp>
        <p:nvSpPr>
          <p:cNvPr id="21" name="Rounded Rectangle 20"/>
          <p:cNvSpPr/>
          <p:nvPr/>
        </p:nvSpPr>
        <p:spPr>
          <a:xfrm>
            <a:off x="1418882" y="4608359"/>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Compliance</a:t>
            </a:r>
            <a:endParaRPr lang="en-US" sz="1200" dirty="0"/>
          </a:p>
        </p:txBody>
      </p:sp>
      <p:sp>
        <p:nvSpPr>
          <p:cNvPr id="22" name="Rounded Rectangle 21"/>
          <p:cNvSpPr/>
          <p:nvPr/>
        </p:nvSpPr>
        <p:spPr>
          <a:xfrm>
            <a:off x="2432719" y="3968521"/>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Inspection</a:t>
            </a:r>
            <a:endParaRPr lang="en-US" sz="1200" dirty="0"/>
          </a:p>
        </p:txBody>
      </p:sp>
      <p:sp>
        <p:nvSpPr>
          <p:cNvPr id="23" name="Rounded Rectangle 22"/>
          <p:cNvSpPr/>
          <p:nvPr/>
        </p:nvSpPr>
        <p:spPr>
          <a:xfrm>
            <a:off x="2420100" y="4623841"/>
            <a:ext cx="928237" cy="549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Member Services</a:t>
            </a:r>
            <a:endParaRPr lang="en-US" sz="1200" dirty="0"/>
          </a:p>
        </p:txBody>
      </p:sp>
      <p:sp>
        <p:nvSpPr>
          <p:cNvPr id="24" name="Rounded Rectangle 23"/>
          <p:cNvSpPr/>
          <p:nvPr/>
        </p:nvSpPr>
        <p:spPr>
          <a:xfrm>
            <a:off x="3393815" y="3968521"/>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smtClean="0"/>
              <a:t>ISC &amp; Helpdesk</a:t>
            </a:r>
            <a:endParaRPr lang="en-US" sz="1200" dirty="0"/>
          </a:p>
        </p:txBody>
      </p:sp>
      <p:sp>
        <p:nvSpPr>
          <p:cNvPr id="25" name="Can 24"/>
          <p:cNvSpPr/>
          <p:nvPr/>
        </p:nvSpPr>
        <p:spPr>
          <a:xfrm>
            <a:off x="1820533" y="4192203"/>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26" name="Can 25"/>
          <p:cNvSpPr/>
          <p:nvPr/>
        </p:nvSpPr>
        <p:spPr>
          <a:xfrm>
            <a:off x="2721089" y="4206054"/>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27" name="Can 26"/>
          <p:cNvSpPr/>
          <p:nvPr/>
        </p:nvSpPr>
        <p:spPr>
          <a:xfrm>
            <a:off x="1737411" y="4857229"/>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28" name="Can 27"/>
          <p:cNvSpPr/>
          <p:nvPr/>
        </p:nvSpPr>
        <p:spPr>
          <a:xfrm>
            <a:off x="3012036" y="4898797"/>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29" name="Rounded Rectangle 28"/>
          <p:cNvSpPr/>
          <p:nvPr/>
        </p:nvSpPr>
        <p:spPr>
          <a:xfrm>
            <a:off x="3429653" y="4623840"/>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Master </a:t>
            </a:r>
            <a:endParaRPr lang="en-US" sz="1200" dirty="0"/>
          </a:p>
        </p:txBody>
      </p:sp>
      <p:sp>
        <p:nvSpPr>
          <p:cNvPr id="30" name="Can 29"/>
          <p:cNvSpPr/>
          <p:nvPr/>
        </p:nvSpPr>
        <p:spPr>
          <a:xfrm>
            <a:off x="3706723" y="4820490"/>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31" name="Can 30"/>
          <p:cNvSpPr/>
          <p:nvPr/>
        </p:nvSpPr>
        <p:spPr>
          <a:xfrm>
            <a:off x="3956108" y="4210890"/>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32" name="Rounded Rectangle 31"/>
          <p:cNvSpPr/>
          <p:nvPr/>
        </p:nvSpPr>
        <p:spPr>
          <a:xfrm>
            <a:off x="4140191" y="5479119"/>
            <a:ext cx="1878536" cy="623210"/>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1400" dirty="0" smtClean="0"/>
              <a:t>Existing Systems - Trading </a:t>
            </a:r>
            <a:endParaRPr lang="en-US" sz="1400" dirty="0"/>
          </a:p>
        </p:txBody>
      </p:sp>
      <p:grpSp>
        <p:nvGrpSpPr>
          <p:cNvPr id="141" name="Group 140"/>
          <p:cNvGrpSpPr/>
          <p:nvPr/>
        </p:nvGrpSpPr>
        <p:grpSpPr>
          <a:xfrm>
            <a:off x="175519" y="2139794"/>
            <a:ext cx="1030161" cy="3208820"/>
            <a:chOff x="5211321" y="1997626"/>
            <a:chExt cx="1030161" cy="3208820"/>
          </a:xfrm>
        </p:grpSpPr>
        <p:sp>
          <p:nvSpPr>
            <p:cNvPr id="37" name="Rectangle 36"/>
            <p:cNvSpPr/>
            <p:nvPr/>
          </p:nvSpPr>
          <p:spPr>
            <a:xfrm>
              <a:off x="5211321" y="1997626"/>
              <a:ext cx="1030161" cy="32088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ounded Rectangle 37"/>
            <p:cNvSpPr/>
            <p:nvPr/>
          </p:nvSpPr>
          <p:spPr>
            <a:xfrm>
              <a:off x="5268188" y="3169728"/>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CRM</a:t>
              </a:r>
              <a:endParaRPr lang="en-US" sz="1200" dirty="0"/>
            </a:p>
          </p:txBody>
        </p:sp>
        <p:sp>
          <p:nvSpPr>
            <p:cNvPr id="39" name="Rounded Rectangle 38"/>
            <p:cNvSpPr/>
            <p:nvPr/>
          </p:nvSpPr>
          <p:spPr>
            <a:xfrm>
              <a:off x="5268188" y="4130416"/>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BPM</a:t>
              </a:r>
              <a:endParaRPr lang="en-US" sz="1200" dirty="0"/>
            </a:p>
          </p:txBody>
        </p:sp>
        <p:sp>
          <p:nvSpPr>
            <p:cNvPr id="40" name="Rounded Rectangle 39"/>
            <p:cNvSpPr/>
            <p:nvPr/>
          </p:nvSpPr>
          <p:spPr>
            <a:xfrm>
              <a:off x="5268188" y="4569398"/>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Rule Engine</a:t>
              </a:r>
              <a:endParaRPr lang="en-US" sz="1200" dirty="0"/>
            </a:p>
          </p:txBody>
        </p:sp>
        <p:sp>
          <p:nvSpPr>
            <p:cNvPr id="41" name="Rounded Rectangle 40"/>
            <p:cNvSpPr/>
            <p:nvPr/>
          </p:nvSpPr>
          <p:spPr>
            <a:xfrm>
              <a:off x="5268188" y="3665807"/>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DMS</a:t>
              </a:r>
              <a:endParaRPr lang="en-US" sz="1200" dirty="0"/>
            </a:p>
          </p:txBody>
        </p:sp>
        <p:sp>
          <p:nvSpPr>
            <p:cNvPr id="42" name="Rounded Rectangle 41"/>
            <p:cNvSpPr/>
            <p:nvPr/>
          </p:nvSpPr>
          <p:spPr>
            <a:xfrm>
              <a:off x="5268188" y="2228850"/>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Directory Server</a:t>
              </a:r>
              <a:endParaRPr lang="en-US" sz="1200" dirty="0"/>
            </a:p>
          </p:txBody>
        </p:sp>
        <p:sp>
          <p:nvSpPr>
            <p:cNvPr id="43" name="Rounded Rectangle 42"/>
            <p:cNvSpPr/>
            <p:nvPr/>
          </p:nvSpPr>
          <p:spPr>
            <a:xfrm>
              <a:off x="5268188" y="2758464"/>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smtClean="0"/>
                <a:t>Chatbot</a:t>
              </a:r>
              <a:endParaRPr lang="en-US" sz="1200" dirty="0"/>
            </a:p>
          </p:txBody>
        </p:sp>
        <p:sp>
          <p:nvSpPr>
            <p:cNvPr id="44" name="TextBox 43"/>
            <p:cNvSpPr txBox="1"/>
            <p:nvPr/>
          </p:nvSpPr>
          <p:spPr>
            <a:xfrm>
              <a:off x="5280633" y="4938356"/>
              <a:ext cx="878083" cy="184666"/>
            </a:xfrm>
            <a:prstGeom prst="rect">
              <a:avLst/>
            </a:prstGeom>
            <a:noFill/>
          </p:spPr>
          <p:txBody>
            <a:bodyPr wrap="square" lIns="0" tIns="0" rIns="0" bIns="0" rtlCol="0">
              <a:spAutoFit/>
            </a:bodyPr>
            <a:lstStyle/>
            <a:p>
              <a:pPr algn="ctr"/>
              <a:r>
                <a:rPr lang="en-US" sz="1200" dirty="0" smtClean="0"/>
                <a:t>COTS</a:t>
              </a:r>
              <a:endParaRPr lang="en-US" sz="1200" dirty="0"/>
            </a:p>
          </p:txBody>
        </p:sp>
      </p:grpSp>
      <p:sp>
        <p:nvSpPr>
          <p:cNvPr id="71" name="Rectangle 70"/>
          <p:cNvSpPr/>
          <p:nvPr/>
        </p:nvSpPr>
        <p:spPr>
          <a:xfrm>
            <a:off x="7709776" y="3567579"/>
            <a:ext cx="3061546" cy="177930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372346" y="3693552"/>
            <a:ext cx="1813763" cy="184666"/>
          </a:xfrm>
          <a:prstGeom prst="rect">
            <a:avLst/>
          </a:prstGeom>
          <a:noFill/>
        </p:spPr>
        <p:txBody>
          <a:bodyPr wrap="square" lIns="0" tIns="0" rIns="0" bIns="0" rtlCol="0">
            <a:spAutoFit/>
          </a:bodyPr>
          <a:lstStyle/>
          <a:p>
            <a:pPr algn="ctr"/>
            <a:r>
              <a:rPr lang="en-US" sz="1200" dirty="0" smtClean="0"/>
              <a:t>Microservices</a:t>
            </a:r>
            <a:endParaRPr lang="en-US" sz="1200" dirty="0"/>
          </a:p>
        </p:txBody>
      </p:sp>
      <p:sp>
        <p:nvSpPr>
          <p:cNvPr id="73" name="Rounded Rectangle 72"/>
          <p:cNvSpPr/>
          <p:nvPr/>
        </p:nvSpPr>
        <p:spPr>
          <a:xfrm>
            <a:off x="7792889" y="4005413"/>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Clearing</a:t>
            </a:r>
            <a:endParaRPr lang="en-US" sz="1200" dirty="0"/>
          </a:p>
        </p:txBody>
      </p:sp>
      <p:sp>
        <p:nvSpPr>
          <p:cNvPr id="74" name="Rounded Rectangle 73"/>
          <p:cNvSpPr/>
          <p:nvPr/>
        </p:nvSpPr>
        <p:spPr>
          <a:xfrm>
            <a:off x="7752022" y="4652870"/>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Helpdesk</a:t>
            </a:r>
            <a:endParaRPr lang="en-US" sz="1200" dirty="0"/>
          </a:p>
        </p:txBody>
      </p:sp>
      <p:sp>
        <p:nvSpPr>
          <p:cNvPr id="75" name="Rounded Rectangle 74"/>
          <p:cNvSpPr/>
          <p:nvPr/>
        </p:nvSpPr>
        <p:spPr>
          <a:xfrm>
            <a:off x="8765859" y="4013032"/>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Collateral</a:t>
            </a:r>
            <a:endParaRPr lang="en-US" sz="1200" dirty="0"/>
          </a:p>
        </p:txBody>
      </p:sp>
      <p:sp>
        <p:nvSpPr>
          <p:cNvPr id="76" name="Rounded Rectangle 75"/>
          <p:cNvSpPr/>
          <p:nvPr/>
        </p:nvSpPr>
        <p:spPr>
          <a:xfrm>
            <a:off x="8753240" y="4668352"/>
            <a:ext cx="928237" cy="549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MIS &amp; Report</a:t>
            </a:r>
            <a:endParaRPr lang="en-US" sz="1200" dirty="0"/>
          </a:p>
        </p:txBody>
      </p:sp>
      <p:sp>
        <p:nvSpPr>
          <p:cNvPr id="77" name="Rounded Rectangle 76"/>
          <p:cNvSpPr/>
          <p:nvPr/>
        </p:nvSpPr>
        <p:spPr>
          <a:xfrm>
            <a:off x="9726955" y="4013032"/>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smtClean="0"/>
              <a:t>Risk Mgmt</a:t>
            </a:r>
            <a:endParaRPr lang="en-US" sz="1200" dirty="0"/>
          </a:p>
        </p:txBody>
      </p:sp>
      <p:sp>
        <p:nvSpPr>
          <p:cNvPr id="78" name="Can 77"/>
          <p:cNvSpPr/>
          <p:nvPr/>
        </p:nvSpPr>
        <p:spPr>
          <a:xfrm>
            <a:off x="8153673" y="4236714"/>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79" name="Can 78"/>
          <p:cNvSpPr/>
          <p:nvPr/>
        </p:nvSpPr>
        <p:spPr>
          <a:xfrm>
            <a:off x="9054229" y="4250565"/>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80" name="Can 79"/>
          <p:cNvSpPr/>
          <p:nvPr/>
        </p:nvSpPr>
        <p:spPr>
          <a:xfrm>
            <a:off x="8070551" y="4901740"/>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81" name="Can 80"/>
          <p:cNvSpPr/>
          <p:nvPr/>
        </p:nvSpPr>
        <p:spPr>
          <a:xfrm>
            <a:off x="9345176" y="4943308"/>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82" name="Rounded Rectangle 81"/>
          <p:cNvSpPr/>
          <p:nvPr/>
        </p:nvSpPr>
        <p:spPr>
          <a:xfrm>
            <a:off x="9762793" y="4668351"/>
            <a:ext cx="928237" cy="53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200" dirty="0" smtClean="0"/>
              <a:t>Master </a:t>
            </a:r>
            <a:endParaRPr lang="en-US" sz="1200" dirty="0"/>
          </a:p>
        </p:txBody>
      </p:sp>
      <p:sp>
        <p:nvSpPr>
          <p:cNvPr id="83" name="Can 82"/>
          <p:cNvSpPr/>
          <p:nvPr/>
        </p:nvSpPr>
        <p:spPr>
          <a:xfrm>
            <a:off x="10039863" y="4865001"/>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84" name="Can 83"/>
          <p:cNvSpPr/>
          <p:nvPr/>
        </p:nvSpPr>
        <p:spPr>
          <a:xfrm>
            <a:off x="10289248" y="4255401"/>
            <a:ext cx="348895" cy="287915"/>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t>DB</a:t>
            </a:r>
            <a:endParaRPr lang="en-US" sz="1000" dirty="0"/>
          </a:p>
        </p:txBody>
      </p:sp>
      <p:sp>
        <p:nvSpPr>
          <p:cNvPr id="122" name="Rounded Rectangle 121"/>
          <p:cNvSpPr/>
          <p:nvPr/>
        </p:nvSpPr>
        <p:spPr>
          <a:xfrm>
            <a:off x="2965545" y="1359942"/>
            <a:ext cx="702578" cy="5974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User </a:t>
            </a:r>
            <a:r>
              <a:rPr lang="en-US" sz="1400" dirty="0" smtClean="0">
                <a:solidFill>
                  <a:schemeClr val="tx1"/>
                </a:solidFill>
              </a:rPr>
              <a:t>IT </a:t>
            </a:r>
            <a:r>
              <a:rPr lang="en-US" sz="1400" dirty="0" smtClean="0">
                <a:solidFill>
                  <a:schemeClr val="tx1"/>
                </a:solidFill>
              </a:rPr>
              <a:t>systems</a:t>
            </a:r>
            <a:endParaRPr lang="en-US" sz="1400" dirty="0">
              <a:solidFill>
                <a:schemeClr val="tx1"/>
              </a:solidFill>
            </a:endParaRPr>
          </a:p>
        </p:txBody>
      </p:sp>
      <p:grpSp>
        <p:nvGrpSpPr>
          <p:cNvPr id="140" name="Group 139"/>
          <p:cNvGrpSpPr/>
          <p:nvPr/>
        </p:nvGrpSpPr>
        <p:grpSpPr>
          <a:xfrm>
            <a:off x="4599686" y="1983367"/>
            <a:ext cx="1380793" cy="3380745"/>
            <a:chOff x="505158" y="2820103"/>
            <a:chExt cx="1380793" cy="3380745"/>
          </a:xfrm>
        </p:grpSpPr>
        <p:sp>
          <p:nvSpPr>
            <p:cNvPr id="33" name="Rectangle 32"/>
            <p:cNvSpPr/>
            <p:nvPr/>
          </p:nvSpPr>
          <p:spPr>
            <a:xfrm>
              <a:off x="505158" y="2820103"/>
              <a:ext cx="1380793" cy="33807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54629" y="4590556"/>
              <a:ext cx="932844" cy="369332"/>
            </a:xfrm>
            <a:prstGeom prst="rect">
              <a:avLst/>
            </a:prstGeom>
            <a:noFill/>
          </p:spPr>
          <p:txBody>
            <a:bodyPr wrap="square" lIns="0" tIns="0" rIns="0" bIns="0" rtlCol="0">
              <a:spAutoFit/>
            </a:bodyPr>
            <a:lstStyle/>
            <a:p>
              <a:pPr algn="ctr"/>
              <a:r>
                <a:rPr lang="en-US" sz="1200" dirty="0" smtClean="0"/>
                <a:t>Integration Layer</a:t>
              </a:r>
              <a:endParaRPr lang="en-US" sz="1200" dirty="0"/>
            </a:p>
          </p:txBody>
        </p:sp>
        <p:sp>
          <p:nvSpPr>
            <p:cNvPr id="35" name="Can 34"/>
            <p:cNvSpPr/>
            <p:nvPr/>
          </p:nvSpPr>
          <p:spPr>
            <a:xfrm>
              <a:off x="864358" y="4974180"/>
              <a:ext cx="612636" cy="982636"/>
            </a:xfrm>
            <a:prstGeom prst="can">
              <a:avLst>
                <a:gd name="adj" fmla="val 18004"/>
              </a:avLst>
            </a:prstGeom>
          </p:spPr>
          <p:style>
            <a:lnRef idx="1">
              <a:schemeClr val="accent5"/>
            </a:lnRef>
            <a:fillRef idx="2">
              <a:schemeClr val="accent5"/>
            </a:fillRef>
            <a:effectRef idx="1">
              <a:schemeClr val="accent5"/>
            </a:effectRef>
            <a:fontRef idx="minor">
              <a:schemeClr val="dk1"/>
            </a:fontRef>
          </p:style>
          <p:txBody>
            <a:bodyPr vert="vert270" lIns="0" tIns="0" rIns="0" bIns="0" rtlCol="0" anchor="ctr"/>
            <a:lstStyle/>
            <a:p>
              <a:pPr algn="ctr"/>
              <a:r>
                <a:rPr lang="en-US" sz="1400" dirty="0" smtClean="0"/>
                <a:t>Message Queue</a:t>
              </a:r>
              <a:endParaRPr lang="en-US" sz="1400" dirty="0"/>
            </a:p>
          </p:txBody>
        </p:sp>
        <p:sp>
          <p:nvSpPr>
            <p:cNvPr id="36" name="Rounded Rectangle 35"/>
            <p:cNvSpPr/>
            <p:nvPr/>
          </p:nvSpPr>
          <p:spPr>
            <a:xfrm>
              <a:off x="667083" y="3445986"/>
              <a:ext cx="1038807" cy="1034416"/>
            </a:xfrm>
            <a:prstGeom prst="roundRect">
              <a:avLst/>
            </a:prstGeom>
          </p:spPr>
          <p:style>
            <a:lnRef idx="1">
              <a:schemeClr val="accent5"/>
            </a:lnRef>
            <a:fillRef idx="2">
              <a:schemeClr val="accent5"/>
            </a:fillRef>
            <a:effectRef idx="1">
              <a:schemeClr val="accent5"/>
            </a:effectRef>
            <a:fontRef idx="minor">
              <a:schemeClr val="dk1"/>
            </a:fontRef>
          </p:style>
          <p:txBody>
            <a:bodyPr vert="vert270" lIns="0" tIns="0" rIns="0" bIns="0" rtlCol="0" anchor="t"/>
            <a:lstStyle/>
            <a:p>
              <a:pPr algn="ctr"/>
              <a:r>
                <a:rPr lang="en-US" sz="1400" dirty="0">
                  <a:solidFill>
                    <a:schemeClr val="dk1"/>
                  </a:solidFill>
                </a:rPr>
                <a:t>Enterprise Service Bus</a:t>
              </a:r>
            </a:p>
          </p:txBody>
        </p:sp>
        <p:sp>
          <p:nvSpPr>
            <p:cNvPr id="54" name="Rounded Rectangle 53"/>
            <p:cNvSpPr/>
            <p:nvPr/>
          </p:nvSpPr>
          <p:spPr>
            <a:xfrm>
              <a:off x="1202508" y="3491964"/>
              <a:ext cx="336793" cy="917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200" dirty="0" smtClean="0"/>
                <a:t>Integration Services</a:t>
              </a:r>
              <a:endParaRPr lang="en-US" sz="1200" dirty="0"/>
            </a:p>
          </p:txBody>
        </p:sp>
        <p:sp>
          <p:nvSpPr>
            <p:cNvPr id="124" name="Rounded Rectangle 123"/>
            <p:cNvSpPr/>
            <p:nvPr/>
          </p:nvSpPr>
          <p:spPr>
            <a:xfrm>
              <a:off x="634110" y="2882108"/>
              <a:ext cx="1044602" cy="364196"/>
            </a:xfrm>
            <a:prstGeom prst="round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t"/>
            <a:lstStyle/>
            <a:p>
              <a:pPr algn="ctr"/>
              <a:r>
                <a:rPr lang="en-US" sz="1400" dirty="0" smtClean="0"/>
                <a:t>MFT Solution</a:t>
              </a:r>
              <a:endParaRPr lang="en-US" sz="1400" dirty="0"/>
            </a:p>
          </p:txBody>
        </p:sp>
      </p:grpSp>
      <p:sp>
        <p:nvSpPr>
          <p:cNvPr id="153" name="Rounded Rectangle 152"/>
          <p:cNvSpPr/>
          <p:nvPr/>
        </p:nvSpPr>
        <p:spPr>
          <a:xfrm>
            <a:off x="3922303" y="1344444"/>
            <a:ext cx="4227298" cy="57856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Notification </a:t>
            </a:r>
            <a:r>
              <a:rPr lang="en-US" sz="1400" dirty="0" smtClean="0">
                <a:solidFill>
                  <a:schemeClr val="tx1"/>
                </a:solidFill>
              </a:rPr>
              <a:t>Platform/ </a:t>
            </a:r>
            <a:r>
              <a:rPr lang="en-US" sz="1400" dirty="0" smtClean="0">
                <a:solidFill>
                  <a:schemeClr val="tx1"/>
                </a:solidFill>
              </a:rPr>
              <a:t>Fintech Solutions/ External Systems</a:t>
            </a:r>
            <a:endParaRPr lang="en-US" sz="1400" dirty="0">
              <a:solidFill>
                <a:schemeClr val="tx1"/>
              </a:solidFill>
            </a:endParaRPr>
          </a:p>
        </p:txBody>
      </p:sp>
      <p:grpSp>
        <p:nvGrpSpPr>
          <p:cNvPr id="156" name="Group 155"/>
          <p:cNvGrpSpPr/>
          <p:nvPr/>
        </p:nvGrpSpPr>
        <p:grpSpPr>
          <a:xfrm>
            <a:off x="6194010" y="1998216"/>
            <a:ext cx="1380793" cy="3380745"/>
            <a:chOff x="505158" y="2820103"/>
            <a:chExt cx="1380793" cy="3380745"/>
          </a:xfrm>
        </p:grpSpPr>
        <p:sp>
          <p:nvSpPr>
            <p:cNvPr id="157" name="Rectangle 156"/>
            <p:cNvSpPr/>
            <p:nvPr/>
          </p:nvSpPr>
          <p:spPr>
            <a:xfrm>
              <a:off x="505158" y="2820103"/>
              <a:ext cx="1380793" cy="33807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754629" y="4590556"/>
              <a:ext cx="932844" cy="369332"/>
            </a:xfrm>
            <a:prstGeom prst="rect">
              <a:avLst/>
            </a:prstGeom>
            <a:noFill/>
          </p:spPr>
          <p:txBody>
            <a:bodyPr wrap="square" lIns="0" tIns="0" rIns="0" bIns="0" rtlCol="0">
              <a:spAutoFit/>
            </a:bodyPr>
            <a:lstStyle/>
            <a:p>
              <a:pPr algn="ctr"/>
              <a:r>
                <a:rPr lang="en-US" sz="1200" dirty="0" smtClean="0"/>
                <a:t>Integration Layer</a:t>
              </a:r>
              <a:endParaRPr lang="en-US" sz="1200" dirty="0"/>
            </a:p>
          </p:txBody>
        </p:sp>
        <p:sp>
          <p:nvSpPr>
            <p:cNvPr id="159" name="Can 158"/>
            <p:cNvSpPr/>
            <p:nvPr/>
          </p:nvSpPr>
          <p:spPr>
            <a:xfrm>
              <a:off x="864358" y="4974180"/>
              <a:ext cx="612636" cy="982636"/>
            </a:xfrm>
            <a:prstGeom prst="can">
              <a:avLst>
                <a:gd name="adj" fmla="val 18004"/>
              </a:avLst>
            </a:prstGeom>
          </p:spPr>
          <p:style>
            <a:lnRef idx="1">
              <a:schemeClr val="accent5"/>
            </a:lnRef>
            <a:fillRef idx="2">
              <a:schemeClr val="accent5"/>
            </a:fillRef>
            <a:effectRef idx="1">
              <a:schemeClr val="accent5"/>
            </a:effectRef>
            <a:fontRef idx="minor">
              <a:schemeClr val="dk1"/>
            </a:fontRef>
          </p:style>
          <p:txBody>
            <a:bodyPr vert="vert270" lIns="0" tIns="0" rIns="0" bIns="0" rtlCol="0" anchor="ctr"/>
            <a:lstStyle/>
            <a:p>
              <a:pPr algn="ctr"/>
              <a:r>
                <a:rPr lang="en-US" sz="1400" dirty="0" smtClean="0"/>
                <a:t>Message Queue</a:t>
              </a:r>
              <a:endParaRPr lang="en-US" sz="1400" dirty="0"/>
            </a:p>
          </p:txBody>
        </p:sp>
        <p:sp>
          <p:nvSpPr>
            <p:cNvPr id="160" name="Rounded Rectangle 159"/>
            <p:cNvSpPr/>
            <p:nvPr/>
          </p:nvSpPr>
          <p:spPr>
            <a:xfrm>
              <a:off x="667083" y="3445986"/>
              <a:ext cx="1038807" cy="1034416"/>
            </a:xfrm>
            <a:prstGeom prst="roundRect">
              <a:avLst/>
            </a:prstGeom>
          </p:spPr>
          <p:style>
            <a:lnRef idx="1">
              <a:schemeClr val="accent5"/>
            </a:lnRef>
            <a:fillRef idx="2">
              <a:schemeClr val="accent5"/>
            </a:fillRef>
            <a:effectRef idx="1">
              <a:schemeClr val="accent5"/>
            </a:effectRef>
            <a:fontRef idx="minor">
              <a:schemeClr val="dk1"/>
            </a:fontRef>
          </p:style>
          <p:txBody>
            <a:bodyPr vert="vert270" lIns="0" tIns="0" rIns="0" bIns="0" rtlCol="0" anchor="t"/>
            <a:lstStyle/>
            <a:p>
              <a:pPr algn="ctr"/>
              <a:r>
                <a:rPr lang="en-US" sz="1400" dirty="0">
                  <a:solidFill>
                    <a:schemeClr val="dk1"/>
                  </a:solidFill>
                </a:rPr>
                <a:t>Enterprise Service Bus</a:t>
              </a:r>
            </a:p>
          </p:txBody>
        </p:sp>
        <p:sp>
          <p:nvSpPr>
            <p:cNvPr id="161" name="Rounded Rectangle 160"/>
            <p:cNvSpPr/>
            <p:nvPr/>
          </p:nvSpPr>
          <p:spPr>
            <a:xfrm>
              <a:off x="1202508" y="3491964"/>
              <a:ext cx="336793" cy="917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200" dirty="0" smtClean="0"/>
                <a:t>Integration Services</a:t>
              </a:r>
              <a:endParaRPr lang="en-US" sz="1200" dirty="0"/>
            </a:p>
          </p:txBody>
        </p:sp>
        <p:sp>
          <p:nvSpPr>
            <p:cNvPr id="162" name="Rounded Rectangle 161"/>
            <p:cNvSpPr/>
            <p:nvPr/>
          </p:nvSpPr>
          <p:spPr>
            <a:xfrm>
              <a:off x="634110" y="2882108"/>
              <a:ext cx="1044602" cy="364196"/>
            </a:xfrm>
            <a:prstGeom prst="round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t"/>
            <a:lstStyle/>
            <a:p>
              <a:pPr algn="ctr"/>
              <a:r>
                <a:rPr lang="en-US" sz="1400" dirty="0" smtClean="0"/>
                <a:t>MFT Solution</a:t>
              </a:r>
              <a:endParaRPr lang="en-US" sz="1400" dirty="0"/>
            </a:p>
          </p:txBody>
        </p:sp>
      </p:grpSp>
      <p:grpSp>
        <p:nvGrpSpPr>
          <p:cNvPr id="163" name="Group 162"/>
          <p:cNvGrpSpPr/>
          <p:nvPr/>
        </p:nvGrpSpPr>
        <p:grpSpPr>
          <a:xfrm>
            <a:off x="10898671" y="2150631"/>
            <a:ext cx="1030161" cy="3208820"/>
            <a:chOff x="5211321" y="1997626"/>
            <a:chExt cx="1030161" cy="3208820"/>
          </a:xfrm>
        </p:grpSpPr>
        <p:sp>
          <p:nvSpPr>
            <p:cNvPr id="164" name="Rectangle 163"/>
            <p:cNvSpPr/>
            <p:nvPr/>
          </p:nvSpPr>
          <p:spPr>
            <a:xfrm>
              <a:off x="5211321" y="1997626"/>
              <a:ext cx="1030161" cy="32088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Rounded Rectangle 164"/>
            <p:cNvSpPr/>
            <p:nvPr/>
          </p:nvSpPr>
          <p:spPr>
            <a:xfrm>
              <a:off x="5268188" y="3169728"/>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CRM</a:t>
              </a:r>
              <a:endParaRPr lang="en-US" sz="1200" dirty="0"/>
            </a:p>
          </p:txBody>
        </p:sp>
        <p:sp>
          <p:nvSpPr>
            <p:cNvPr id="166" name="Rounded Rectangle 165"/>
            <p:cNvSpPr/>
            <p:nvPr/>
          </p:nvSpPr>
          <p:spPr>
            <a:xfrm>
              <a:off x="5268188" y="4130416"/>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BPM</a:t>
              </a:r>
              <a:endParaRPr lang="en-US" sz="1200" dirty="0"/>
            </a:p>
          </p:txBody>
        </p:sp>
        <p:sp>
          <p:nvSpPr>
            <p:cNvPr id="167" name="Rounded Rectangle 166"/>
            <p:cNvSpPr/>
            <p:nvPr/>
          </p:nvSpPr>
          <p:spPr>
            <a:xfrm>
              <a:off x="5268188" y="4569398"/>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Rule Engine</a:t>
              </a:r>
              <a:endParaRPr lang="en-US" sz="1200" dirty="0"/>
            </a:p>
          </p:txBody>
        </p:sp>
        <p:sp>
          <p:nvSpPr>
            <p:cNvPr id="168" name="Rounded Rectangle 167"/>
            <p:cNvSpPr/>
            <p:nvPr/>
          </p:nvSpPr>
          <p:spPr>
            <a:xfrm>
              <a:off x="5268188" y="3665807"/>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DMS</a:t>
              </a:r>
              <a:endParaRPr lang="en-US" sz="1200" dirty="0"/>
            </a:p>
          </p:txBody>
        </p:sp>
        <p:sp>
          <p:nvSpPr>
            <p:cNvPr id="169" name="Rounded Rectangle 168"/>
            <p:cNvSpPr/>
            <p:nvPr/>
          </p:nvSpPr>
          <p:spPr>
            <a:xfrm>
              <a:off x="5268188" y="2228850"/>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t>Directory Server</a:t>
              </a:r>
              <a:endParaRPr lang="en-US" sz="1200" dirty="0"/>
            </a:p>
          </p:txBody>
        </p:sp>
        <p:sp>
          <p:nvSpPr>
            <p:cNvPr id="170" name="Rounded Rectangle 169"/>
            <p:cNvSpPr/>
            <p:nvPr/>
          </p:nvSpPr>
          <p:spPr>
            <a:xfrm>
              <a:off x="5268188" y="2758464"/>
              <a:ext cx="914694" cy="32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smtClean="0"/>
                <a:t>Chatbot</a:t>
              </a:r>
              <a:endParaRPr lang="en-US" sz="1200" dirty="0"/>
            </a:p>
          </p:txBody>
        </p:sp>
        <p:sp>
          <p:nvSpPr>
            <p:cNvPr id="171" name="TextBox 170"/>
            <p:cNvSpPr txBox="1"/>
            <p:nvPr/>
          </p:nvSpPr>
          <p:spPr>
            <a:xfrm>
              <a:off x="5280750" y="4934260"/>
              <a:ext cx="878083" cy="184666"/>
            </a:xfrm>
            <a:prstGeom prst="rect">
              <a:avLst/>
            </a:prstGeom>
            <a:noFill/>
          </p:spPr>
          <p:txBody>
            <a:bodyPr wrap="square" lIns="0" tIns="0" rIns="0" bIns="0" rtlCol="0">
              <a:spAutoFit/>
            </a:bodyPr>
            <a:lstStyle/>
            <a:p>
              <a:pPr algn="ctr"/>
              <a:r>
                <a:rPr lang="en-US" sz="1200" dirty="0" smtClean="0"/>
                <a:t>COTS</a:t>
              </a:r>
              <a:endParaRPr lang="en-US" sz="1200" dirty="0"/>
            </a:p>
          </p:txBody>
        </p:sp>
      </p:grpSp>
      <p:sp>
        <p:nvSpPr>
          <p:cNvPr id="172" name="Rectangle 171"/>
          <p:cNvSpPr/>
          <p:nvPr/>
        </p:nvSpPr>
        <p:spPr>
          <a:xfrm>
            <a:off x="7702152" y="2132715"/>
            <a:ext cx="3066770" cy="13166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a:off x="8041115" y="2251423"/>
            <a:ext cx="1068316"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SSO</a:t>
            </a:r>
            <a:endParaRPr lang="en-US" sz="1400" dirty="0"/>
          </a:p>
        </p:txBody>
      </p:sp>
      <p:sp>
        <p:nvSpPr>
          <p:cNvPr id="174" name="Rounded Rectangle 173"/>
          <p:cNvSpPr/>
          <p:nvPr/>
        </p:nvSpPr>
        <p:spPr>
          <a:xfrm>
            <a:off x="9414677" y="2237418"/>
            <a:ext cx="1183629"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API GW</a:t>
            </a:r>
            <a:endParaRPr lang="en-US" sz="1400" dirty="0"/>
          </a:p>
        </p:txBody>
      </p:sp>
      <p:sp>
        <p:nvSpPr>
          <p:cNvPr id="175" name="Rounded Rectangle 174"/>
          <p:cNvSpPr/>
          <p:nvPr/>
        </p:nvSpPr>
        <p:spPr>
          <a:xfrm>
            <a:off x="9425878" y="2748163"/>
            <a:ext cx="1181139"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APIs</a:t>
            </a:r>
            <a:endParaRPr lang="en-US" sz="1400" dirty="0"/>
          </a:p>
        </p:txBody>
      </p:sp>
      <p:sp>
        <p:nvSpPr>
          <p:cNvPr id="176" name="Rounded Rectangle 175"/>
          <p:cNvSpPr/>
          <p:nvPr/>
        </p:nvSpPr>
        <p:spPr>
          <a:xfrm>
            <a:off x="8056686" y="2764275"/>
            <a:ext cx="1048482" cy="401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Service </a:t>
            </a:r>
            <a:r>
              <a:rPr lang="en-US" sz="1400" dirty="0" smtClean="0"/>
              <a:t>Registry</a:t>
            </a:r>
            <a:endParaRPr lang="en-US" sz="1400" dirty="0"/>
          </a:p>
        </p:txBody>
      </p:sp>
      <p:sp>
        <p:nvSpPr>
          <p:cNvPr id="179" name="Rounded Rectangle 178"/>
          <p:cNvSpPr/>
          <p:nvPr/>
        </p:nvSpPr>
        <p:spPr>
          <a:xfrm>
            <a:off x="9244537" y="1348371"/>
            <a:ext cx="710815" cy="568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Mobile Apps</a:t>
            </a:r>
          </a:p>
        </p:txBody>
      </p:sp>
      <p:sp>
        <p:nvSpPr>
          <p:cNvPr id="180" name="Rounded Rectangle 179"/>
          <p:cNvSpPr/>
          <p:nvPr/>
        </p:nvSpPr>
        <p:spPr>
          <a:xfrm>
            <a:off x="10060886" y="1333190"/>
            <a:ext cx="710815" cy="568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Web </a:t>
            </a:r>
          </a:p>
        </p:txBody>
      </p:sp>
      <p:sp>
        <p:nvSpPr>
          <p:cNvPr id="181" name="Rounded Rectangle 180"/>
          <p:cNvSpPr/>
          <p:nvPr/>
        </p:nvSpPr>
        <p:spPr>
          <a:xfrm>
            <a:off x="8436425" y="1324972"/>
            <a:ext cx="702578" cy="59748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User </a:t>
            </a:r>
            <a:r>
              <a:rPr lang="en-US" sz="1400" dirty="0" smtClean="0">
                <a:solidFill>
                  <a:schemeClr val="tx1"/>
                </a:solidFill>
              </a:rPr>
              <a:t>IT </a:t>
            </a:r>
            <a:r>
              <a:rPr lang="en-US" sz="1400" dirty="0" smtClean="0">
                <a:solidFill>
                  <a:schemeClr val="tx1"/>
                </a:solidFill>
              </a:rPr>
              <a:t>systems</a:t>
            </a:r>
            <a:endParaRPr lang="en-US" sz="1400" dirty="0">
              <a:solidFill>
                <a:schemeClr val="tx1"/>
              </a:solidFill>
            </a:endParaRPr>
          </a:p>
        </p:txBody>
      </p:sp>
      <p:sp>
        <p:nvSpPr>
          <p:cNvPr id="183" name="Rounded Rectangle 182"/>
          <p:cNvSpPr/>
          <p:nvPr/>
        </p:nvSpPr>
        <p:spPr>
          <a:xfrm>
            <a:off x="6169564" y="5489114"/>
            <a:ext cx="1900338" cy="633563"/>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1400" dirty="0" smtClean="0"/>
              <a:t>Existing Systems - Trading </a:t>
            </a:r>
            <a:endParaRPr lang="en-US" sz="1400" dirty="0"/>
          </a:p>
        </p:txBody>
      </p:sp>
    </p:spTree>
    <p:extLst>
      <p:ext uri="{BB962C8B-B14F-4D97-AF65-F5344CB8AC3E}">
        <p14:creationId xmlns:p14="http://schemas.microsoft.com/office/powerpoint/2010/main" val="339039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77" y="1"/>
            <a:ext cx="10515600" cy="728420"/>
          </a:xfrm>
        </p:spPr>
        <p:txBody>
          <a:bodyPr/>
          <a:lstStyle/>
          <a:p>
            <a:r>
              <a:rPr lang="en-US" dirty="0" smtClean="0"/>
              <a:t>Architecture Strategy-Contd..</a:t>
            </a:r>
            <a:endParaRPr lang="en-US" dirty="0"/>
          </a:p>
        </p:txBody>
      </p:sp>
      <p:sp>
        <p:nvSpPr>
          <p:cNvPr id="3" name="Content Placeholder 2"/>
          <p:cNvSpPr>
            <a:spLocks noGrp="1"/>
          </p:cNvSpPr>
          <p:nvPr>
            <p:ph idx="1"/>
          </p:nvPr>
        </p:nvSpPr>
        <p:spPr>
          <a:xfrm>
            <a:off x="0" y="728421"/>
            <a:ext cx="12021519" cy="5982345"/>
          </a:xfrm>
        </p:spPr>
        <p:txBody>
          <a:bodyPr>
            <a:normAutofit fontScale="62500" lnSpcReduction="20000"/>
          </a:bodyPr>
          <a:lstStyle/>
          <a:p>
            <a:pPr marL="0" indent="0">
              <a:buNone/>
            </a:pPr>
            <a:r>
              <a:rPr lang="en-US" dirty="0" smtClean="0"/>
              <a:t>As depicted above, separate Clearing &amp; Exchange platforms are envisaged to be implemented, following the same layered multi-tier, micro-services based architecture. The design and implementation of these solution platforms will follow the below strategy:</a:t>
            </a:r>
          </a:p>
          <a:p>
            <a:r>
              <a:rPr lang="en-US" dirty="0" smtClean="0"/>
              <a:t>Understanding common functional requirements across journeys</a:t>
            </a:r>
          </a:p>
          <a:p>
            <a:r>
              <a:rPr lang="en-US" dirty="0" smtClean="0"/>
              <a:t>Understanding &amp; mapping common technical components</a:t>
            </a:r>
          </a:p>
          <a:p>
            <a:r>
              <a:rPr lang="en-US" dirty="0" smtClean="0"/>
              <a:t>Understanding common users along with differences across journeys.</a:t>
            </a:r>
            <a:endParaRPr lang="en-US" dirty="0" smtClean="0"/>
          </a:p>
          <a:p>
            <a:r>
              <a:rPr lang="en-US" dirty="0" smtClean="0"/>
              <a:t>Understanding existing interfaces and coming up with common interfaces and data entities across journeys &amp; existing systems</a:t>
            </a:r>
          </a:p>
          <a:p>
            <a:r>
              <a:rPr lang="en-US" dirty="0" smtClean="0"/>
              <a:t>Mapping common master entities so as to be defined to be using same </a:t>
            </a:r>
            <a:r>
              <a:rPr lang="en-US" dirty="0" err="1" smtClean="0"/>
              <a:t>shema</a:t>
            </a:r>
            <a:r>
              <a:rPr lang="en-US" dirty="0" smtClean="0"/>
              <a:t>, as much as possible</a:t>
            </a:r>
          </a:p>
          <a:p>
            <a:r>
              <a:rPr lang="en-US" dirty="0" smtClean="0"/>
              <a:t>Identifying data requirements across clearing &amp; exchange platforms</a:t>
            </a:r>
          </a:p>
          <a:p>
            <a:pPr marL="0" indent="0">
              <a:buNone/>
            </a:pPr>
            <a:endParaRPr lang="en-US" dirty="0"/>
          </a:p>
          <a:p>
            <a:pPr marL="0" indent="0">
              <a:buNone/>
            </a:pPr>
            <a:r>
              <a:rPr lang="en-US" dirty="0" smtClean="0"/>
              <a:t>Following are the architectural/ design decisions envisaged:</a:t>
            </a:r>
          </a:p>
          <a:p>
            <a:r>
              <a:rPr lang="en-US" dirty="0" smtClean="0"/>
              <a:t>Have separate directory server/ LDAP implementations for Clearing &amp; Exchange solutions, with a master directory sever for common users. </a:t>
            </a:r>
          </a:p>
          <a:p>
            <a:r>
              <a:rPr lang="en-US" dirty="0" smtClean="0"/>
              <a:t>Data synchronization from master to other directory server on change.</a:t>
            </a:r>
          </a:p>
          <a:p>
            <a:r>
              <a:rPr lang="en-US" dirty="0" smtClean="0"/>
              <a:t>Have separate installations for COTS products (such as Rule Engine)</a:t>
            </a:r>
          </a:p>
          <a:p>
            <a:r>
              <a:rPr lang="en-US" dirty="0" smtClean="0"/>
              <a:t>For integrations across platform, the integration layer components of one side to connect to the existing code systems, in case they offer only unsecured connectivity. The other side components to connect to these integration layer components over standard secured interfaces,  via API gateway.</a:t>
            </a:r>
          </a:p>
          <a:p>
            <a:r>
              <a:rPr lang="en-US" dirty="0" smtClean="0"/>
              <a:t>Same master data entities replicated on both clearing &amp; exchange platforms to use same interfaces to get updated on SOD/ EOD/ Intra-day (if required). </a:t>
            </a:r>
          </a:p>
          <a:p>
            <a:endParaRPr lang="en-US" dirty="0" smtClean="0"/>
          </a:p>
        </p:txBody>
      </p:sp>
    </p:spTree>
    <p:extLst>
      <p:ext uri="{BB962C8B-B14F-4D97-AF65-F5344CB8AC3E}">
        <p14:creationId xmlns:p14="http://schemas.microsoft.com/office/powerpoint/2010/main" val="428551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818</Words>
  <Application>Microsoft Office PowerPoint</Application>
  <PresentationFormat>Widescreen</PresentationFormat>
  <Paragraphs>132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Parivartan</vt:lpstr>
      <vt:lpstr>Constraints, Requirements &amp; Assumption</vt:lpstr>
      <vt:lpstr>Architecture Strategy</vt:lpstr>
      <vt:lpstr>Architecture Strategy-Contd..</vt:lpstr>
      <vt:lpstr>Architecture depicting Exchange &amp; Clearing Solutions</vt:lpstr>
      <vt:lpstr>Architecture Strategy-Contd..</vt:lpstr>
    </vt:vector>
  </TitlesOfParts>
  <Company>WIPRO.COM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Parivartan</dc:title>
  <dc:creator>JAIMOHAN KOLLARA CHATHUNNY (INDIA - BAS)</dc:creator>
  <cp:lastModifiedBy>JAIMOHAN KOLLARA CHATHUNNY (INDIA - BAS)</cp:lastModifiedBy>
  <cp:revision>16</cp:revision>
  <dcterms:created xsi:type="dcterms:W3CDTF">2020-08-24T14:41:04Z</dcterms:created>
  <dcterms:modified xsi:type="dcterms:W3CDTF">2020-08-24T17:11:32Z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kcjai@wipro.com</vt:lpwstr>
  </property>
  <property fmtid="{D5CDD505-2E9C-101B-9397-08002B2CF9AE}" pid="6" name="MSIP_Label_b9a70571-31c6-4603-80c1-ef2fb871a62a_SetDate">
    <vt:lpwstr>2020-08-24T20:43:03.0125659+05:30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