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1072625" y="2278681"/>
            <a:ext cx="2919740" cy="2336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9599" y="1746831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89601" y="4464051"/>
            <a:ext cx="4254500" cy="1863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585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52400" y="-33866"/>
            <a:ext cx="6228397" cy="5435684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98537" y="3557640"/>
            <a:ext cx="964744" cy="964744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867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09" y="5125860"/>
            <a:ext cx="1752000" cy="1471208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3088350"/>
            <a:ext cx="5752039" cy="508289"/>
          </a:xfrm>
        </p:spPr>
        <p:txBody>
          <a:bodyPr/>
          <a:lstStyle>
            <a:lvl1pPr marL="20525" indent="0" algn="ctr" defTabSz="609585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40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5022" y="3699320"/>
            <a:ext cx="5401733" cy="677333"/>
          </a:xfrm>
        </p:spPr>
        <p:txBody>
          <a:bodyPr/>
          <a:lstStyle>
            <a:lvl1pPr marL="20525" indent="0" algn="ctr" defTabSz="243833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8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40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9416972" y="3557640"/>
            <a:ext cx="964744" cy="964744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867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344161" y="3557640"/>
            <a:ext cx="964744" cy="964744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867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271349" y="3557640"/>
            <a:ext cx="964744" cy="964744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867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1782" y="1219200"/>
            <a:ext cx="9262533" cy="162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0525">
              <a:defRPr lang="en-US" sz="4800" spc="-73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4800" b="1" u="sng" spc="-113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4800" b="1" u="sng" spc="-9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48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445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0" y="345077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5" y="1727199"/>
            <a:ext cx="11468707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5" y="2232779"/>
            <a:ext cx="11468707" cy="4113468"/>
          </a:xfrm>
        </p:spPr>
        <p:txBody>
          <a:bodyPr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46571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0760" y="345077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TextBox 45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1889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12195199" cy="65362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4" name="TextBox 33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58019" y="2353733"/>
            <a:ext cx="5832764" cy="1591608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4533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1360597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12195199" cy="65362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0112" y="1704110"/>
            <a:ext cx="3535680" cy="1330036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01143" y="1704110"/>
            <a:ext cx="3535680" cy="1330036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32173" y="1704110"/>
            <a:ext cx="3535680" cy="1330036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11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46882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56754" y="0"/>
            <a:ext cx="7538445" cy="587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0112" y="1727199"/>
            <a:ext cx="3014133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0112" y="2232779"/>
            <a:ext cx="3014133" cy="41134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111" y="338667"/>
            <a:ext cx="559829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TextBox 48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10329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5182251" y="3497599"/>
            <a:ext cx="2974848" cy="297484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7694" y="1727199"/>
            <a:ext cx="3014133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7694" y="2232779"/>
            <a:ext cx="3014133" cy="41134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769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571511" y="778933"/>
            <a:ext cx="5418667" cy="54186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0112" y="338667"/>
            <a:ext cx="6868888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9" name="TextBox 38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7672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11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0113" y="5195319"/>
            <a:ext cx="2748628" cy="245533"/>
          </a:xfrm>
        </p:spPr>
        <p:txBody>
          <a:bodyPr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0113" y="5614811"/>
            <a:ext cx="2748628" cy="895087"/>
          </a:xfrm>
        </p:spPr>
        <p:txBody>
          <a:bodyPr tIns="0" b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56649" y="5195319"/>
            <a:ext cx="2734864" cy="245533"/>
          </a:xfrm>
        </p:spPr>
        <p:txBody>
          <a:bodyPr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6649" y="5614811"/>
            <a:ext cx="2734864" cy="895087"/>
          </a:xfrm>
        </p:spPr>
        <p:txBody>
          <a:bodyPr tIns="0" b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82794" y="5195319"/>
            <a:ext cx="2748628" cy="245533"/>
          </a:xfrm>
        </p:spPr>
        <p:txBody>
          <a:bodyPr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182794" y="5614811"/>
            <a:ext cx="2748628" cy="895087"/>
          </a:xfrm>
        </p:spPr>
        <p:txBody>
          <a:bodyPr tIns="0" b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122701" y="5195319"/>
            <a:ext cx="2748628" cy="245533"/>
          </a:xfrm>
        </p:spPr>
        <p:txBody>
          <a:bodyPr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122701" y="5614811"/>
            <a:ext cx="2748628" cy="895087"/>
          </a:xfrm>
        </p:spPr>
        <p:txBody>
          <a:bodyPr tIns="0" b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370112" y="2269067"/>
            <a:ext cx="2743200" cy="274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3256649" y="2269067"/>
            <a:ext cx="2743200" cy="274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6196557" y="2269067"/>
            <a:ext cx="2743200" cy="274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9136465" y="2269067"/>
            <a:ext cx="2743200" cy="274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4" name="TextBox 53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48" name="Oval 4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49" name="Oval 4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Oval 4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Oval 5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60483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11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70932" y="3741523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376" y="3871086"/>
            <a:ext cx="2785433" cy="52119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3725931" y="3741523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227374" y="3583213"/>
            <a:ext cx="2785433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227374" y="3871086"/>
            <a:ext cx="2785433" cy="52119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70932" y="5186707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72376" y="5028397"/>
            <a:ext cx="2785433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72376" y="5316270"/>
            <a:ext cx="2785433" cy="52119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3725931" y="5186707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27374" y="5028397"/>
            <a:ext cx="2785433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7374" y="5316270"/>
            <a:ext cx="2785433" cy="52119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112" y="1727200"/>
            <a:ext cx="6741875" cy="914401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72376" y="3583213"/>
            <a:ext cx="2785433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7416799" y="338667"/>
            <a:ext cx="4778399" cy="609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8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33811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756383" y="206288"/>
            <a:ext cx="6411845" cy="641184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769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2" y="2912533"/>
            <a:ext cx="5059165" cy="1168401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2" y="4233332"/>
            <a:ext cx="5059165" cy="270936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41181" y="2912532"/>
            <a:ext cx="5904536" cy="2467429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4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26408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73151" y="4686857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73151" y="4965796"/>
            <a:ext cx="4254500" cy="410537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267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719076" y="4487334"/>
            <a:ext cx="1032933" cy="1032933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1072625" y="2278681"/>
            <a:ext cx="2919740" cy="2336227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347133" y="-249604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47133" y="6838651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20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7011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112" y="1727199"/>
            <a:ext cx="4741333" cy="633792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112" y="2481530"/>
            <a:ext cx="4741333" cy="3768989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5380567" y="1727200"/>
            <a:ext cx="6490760" cy="4523317"/>
          </a:xfrm>
        </p:spPr>
        <p:txBody>
          <a:bodyPr/>
          <a:lstStyle>
            <a:lvl1pPr marL="0" indent="0" algn="ctr">
              <a:buNone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Oval 3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8357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70112" y="338667"/>
            <a:ext cx="69934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112" y="1727201"/>
            <a:ext cx="4741333" cy="4523319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5380567" y="1727200"/>
            <a:ext cx="6490760" cy="4523317"/>
          </a:xfrm>
        </p:spPr>
        <p:txBody>
          <a:bodyPr/>
          <a:lstStyle>
            <a:lvl1pPr marL="2285943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8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6" name="TextBox 35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5" name="Oval 2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00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70112" y="338667"/>
            <a:ext cx="6536267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112" y="1727201"/>
            <a:ext cx="6231467" cy="4081928"/>
          </a:xfrm>
        </p:spPr>
        <p:txBody>
          <a:bodyPr numCol="2" spcCol="27432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6966858" y="929218"/>
            <a:ext cx="4878860" cy="5245100"/>
          </a:xfrm>
        </p:spPr>
        <p:txBody>
          <a:bodyPr/>
          <a:lstStyle>
            <a:lvl1pPr marL="0" indent="0" algn="ctr">
              <a:buNone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5" name="TextBox 34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Oval 3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Oval 3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246689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840" y="338667"/>
            <a:ext cx="6993467" cy="69426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2931" y="1165980"/>
            <a:ext cx="5367868" cy="1257552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70841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45" y="723168"/>
            <a:ext cx="6293384" cy="415363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054936" y="50777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52682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010736" y="50777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051800" y="52682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1936" y="50777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33000" y="52682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6054936" y="55349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00" y="57254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010736" y="55349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051800" y="57254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91936" y="5534902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0033000" y="5725402"/>
            <a:ext cx="1815693" cy="16414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382931" y="3594055"/>
            <a:ext cx="2617407" cy="57476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368626" y="1703668"/>
            <a:ext cx="521124" cy="517341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736393" y="1596422"/>
            <a:ext cx="521124" cy="517341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392274" y="1962339"/>
            <a:ext cx="521124" cy="517341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7530677" y="2993800"/>
            <a:ext cx="521124" cy="517341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0220326" y="2324934"/>
            <a:ext cx="521124" cy="517341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0605266" y="1807592"/>
            <a:ext cx="521124" cy="517341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382931" y="4306526"/>
            <a:ext cx="2617407" cy="39442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2931" y="4838657"/>
            <a:ext cx="2617407" cy="76018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3133393" y="3594055"/>
            <a:ext cx="2617407" cy="57476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3133393" y="4306526"/>
            <a:ext cx="2617407" cy="39442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133393" y="4838657"/>
            <a:ext cx="2617407" cy="760185"/>
          </a:xfrm>
        </p:spPr>
        <p:txBody>
          <a:bodyPr lIns="0" tIns="0" rIns="0" b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382931" y="2474389"/>
            <a:ext cx="5367868" cy="960187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0" name="TextBox 69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Oval 6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Oval 6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Oval 6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8609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77370" y="1079017"/>
            <a:ext cx="11468349" cy="5267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157684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113484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94684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7368" y="338667"/>
            <a:ext cx="6993467" cy="711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3157684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113484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94684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34" name="Oval 3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5" name="Oval 3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Oval 3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Oval 3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233545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4504267" y="1079017"/>
            <a:ext cx="7367060" cy="5267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8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462269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418070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399270" y="1628258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50760" y="338667"/>
            <a:ext cx="7067309" cy="120403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5462269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7418070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9399270" y="5612961"/>
            <a:ext cx="1856757" cy="164148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67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70933" y="1715137"/>
            <a:ext cx="872067" cy="865736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938741" y="1797857"/>
            <a:ext cx="2731559" cy="28725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867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38741" y="2092284"/>
            <a:ext cx="2731559" cy="82073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333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0933" y="3124837"/>
            <a:ext cx="872067" cy="8657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938741" y="3207557"/>
            <a:ext cx="2731559" cy="28725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867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938741" y="3501984"/>
            <a:ext cx="2731559" cy="82073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333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70933" y="4567061"/>
            <a:ext cx="872067" cy="865736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067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938741" y="4649781"/>
            <a:ext cx="2731559" cy="287259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867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938741" y="4944208"/>
            <a:ext cx="2731559" cy="820737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333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2" name="TextBox 61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44" name="Oval 4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45" name="Oval 4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71857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5738286" y="0"/>
            <a:ext cx="4666479" cy="6512984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8295568" y="1"/>
            <a:ext cx="3894667" cy="6519007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1888" y="338667"/>
            <a:ext cx="51138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301412" y="2975036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02855" y="3329220"/>
            <a:ext cx="4414064" cy="66984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1888" y="1727200"/>
            <a:ext cx="4915507" cy="914401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02855" y="3041346"/>
            <a:ext cx="4414064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301412" y="4206952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02855" y="4494826"/>
            <a:ext cx="4414064" cy="66984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802855" y="4206953"/>
            <a:ext cx="4414064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301412" y="5326400"/>
            <a:ext cx="450427" cy="44924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02855" y="5663226"/>
            <a:ext cx="4414064" cy="669841"/>
          </a:xfrm>
        </p:spPr>
        <p:txBody>
          <a:bodyPr tIns="0"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802855" y="5375353"/>
            <a:ext cx="4414064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664884" y="1241459"/>
            <a:ext cx="3200187" cy="4175520"/>
          </a:xfrm>
        </p:spPr>
        <p:txBody>
          <a:bodyPr tIns="0"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933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8664884" y="885853"/>
            <a:ext cx="3200187" cy="243417"/>
          </a:xfrm>
        </p:spPr>
        <p:txBody>
          <a:bodyPr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8664885" y="5504349"/>
            <a:ext cx="870607" cy="867992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0" name="TextBox 59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46" name="Oval 4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Oval 53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Oval 54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Oval 5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649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61888" y="338667"/>
            <a:ext cx="6993467" cy="74506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09763" y="1436784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509763" y="2582937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509763" y="2918383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3473989" y="1436784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3473990" y="2582937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3473990" y="2918383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6438216" y="1436784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6438216" y="2582937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6438216" y="2918383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9402443" y="1436784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9402443" y="2582937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9402443" y="2918383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509763" y="4030003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509763" y="5176155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509763" y="5511601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3473989" y="4030003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3473990" y="5176155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3473990" y="5511601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6438216" y="4030003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6438216" y="5176155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6438216" y="5511601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9402443" y="4030003"/>
            <a:ext cx="1117600" cy="11176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1067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9402443" y="5176155"/>
            <a:ext cx="2302933" cy="307543"/>
          </a:xfrm>
        </p:spPr>
        <p:txBody>
          <a:bodyPr/>
          <a:lstStyle>
            <a:lvl1pPr marL="0" indent="0" algn="l"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9402443" y="5511601"/>
            <a:ext cx="2302933" cy="290800"/>
          </a:xfrm>
        </p:spPr>
        <p:txBody>
          <a:bodyPr/>
          <a:lstStyle>
            <a:lvl1pPr marL="0" indent="0" algn="l">
              <a:buNone/>
              <a:defRPr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3" name="TextBox 72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52" name="Oval 5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53" name="Oval 52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Oval 5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Oval 5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Oval 5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1218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6110282" y="4565529"/>
            <a:ext cx="3709725" cy="194990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5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6110282" y="4940927"/>
            <a:ext cx="3709725" cy="194925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487576"/>
            <a:ext cx="350832" cy="3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1" y="4815973"/>
            <a:ext cx="444832" cy="4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89599" y="1746831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1"/>
            <a:ext cx="3643200" cy="30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13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89599" y="2669555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1"/>
            <a:ext cx="3643200" cy="30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2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89601" y="4464051"/>
            <a:ext cx="4254500" cy="1863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361006" y="2569173"/>
            <a:ext cx="2193644" cy="175524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123564" y="2607734"/>
            <a:ext cx="1574800" cy="1642533"/>
          </a:xfr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663320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89599" y="1746831"/>
            <a:ext cx="7315200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48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6110282" y="4565529"/>
            <a:ext cx="3709725" cy="194990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5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6110282" y="4940927"/>
            <a:ext cx="3709725" cy="194925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487576"/>
            <a:ext cx="350832" cy="3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1" y="4815973"/>
            <a:ext cx="444832" cy="4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361006" y="2569173"/>
            <a:ext cx="2193644" cy="1755243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123564" y="2607734"/>
            <a:ext cx="1574800" cy="1642533"/>
          </a:xfr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499990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95254" y="57154"/>
            <a:ext cx="7973183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70" algn="l"/>
              </a:tabLst>
              <a:defRPr lang="en-US" sz="3467" u="sng" dirty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algn="l"/>
            <a:r>
              <a:rPr lang="en-US" dirty="0"/>
              <a:t>Click to add </a:t>
            </a:r>
            <a:r>
              <a:rPr lang="en-US" dirty="0" smtClean="0"/>
              <a:t>title in </a:t>
            </a:r>
            <a:r>
              <a:rPr lang="en-US" dirty="0"/>
              <a:t>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516141" y="6639317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381716" y="6639317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078954" y="6639317"/>
            <a:ext cx="60537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7" y="6618551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11845719" y="6583850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17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93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166" y="109155"/>
            <a:ext cx="1166171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sz="2800"/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86873" y="874059"/>
            <a:ext cx="11661713" cy="5773292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838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E886A16-153E-4BDE-9C53-B2EF07940D3F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E663FD-0505-4D73-9A7B-FD260E01A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9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039077" y="1961011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307557" y="1830792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1" y="338667"/>
            <a:ext cx="2922209" cy="69289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1039077" y="2209261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1039077" y="3129960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307557" y="2999741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1039077" y="3378210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1039077" y="4296982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307557" y="4166763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1039077" y="4545232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1039077" y="5409486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307557" y="5279267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1039077" y="5657736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6885695" y="1961011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6154175" y="1830792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6885695" y="2209261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6885695" y="3129960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6154175" y="2999741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6885695" y="3378210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6885695" y="4296982"/>
            <a:ext cx="4853723" cy="20086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7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6154175" y="4166763"/>
            <a:ext cx="670560" cy="668792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6885695" y="4545232"/>
            <a:ext cx="4853723" cy="19899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8" name="TextBox 77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38" name="Oval 3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9" name="Oval 3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Oval 3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Oval 40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Oval 41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13630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42333" y="1"/>
            <a:ext cx="8669812" cy="6270172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11242677" y="2976559"/>
            <a:ext cx="617127" cy="61712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10298689" y="4759389"/>
            <a:ext cx="522007" cy="52200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8108140" y="2183592"/>
            <a:ext cx="477059" cy="477059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7256836" y="4174848"/>
            <a:ext cx="463827" cy="46382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8509001" y="3345759"/>
            <a:ext cx="320676" cy="32067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38667" y="2353656"/>
            <a:ext cx="7378700" cy="375668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48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96595" y="570957"/>
            <a:ext cx="1403352" cy="11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5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42333" y="1"/>
            <a:ext cx="8669812" cy="6270172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11242677" y="2976559"/>
            <a:ext cx="617127" cy="61712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10298689" y="4759389"/>
            <a:ext cx="522007" cy="52200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8108140" y="2183592"/>
            <a:ext cx="477059" cy="477059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7256836" y="4174848"/>
            <a:ext cx="463827" cy="46382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8509001" y="3345759"/>
            <a:ext cx="320676" cy="32067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38667" y="2353656"/>
            <a:ext cx="7378700" cy="375668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48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96595" y="570957"/>
            <a:ext cx="1403352" cy="1122892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058892" y="677333"/>
            <a:ext cx="863600" cy="897467"/>
          </a:xfrm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43887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543130" y="0"/>
            <a:ext cx="8652068" cy="62666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96595" y="570957"/>
            <a:ext cx="1403352" cy="1122892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058892" y="677333"/>
            <a:ext cx="863600" cy="897467"/>
          </a:xfrm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8667" y="2353656"/>
            <a:ext cx="7378700" cy="375668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48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3723269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52400" y="-33866"/>
            <a:ext cx="6228397" cy="5435684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51782" y="1219200"/>
            <a:ext cx="9262533" cy="162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0525">
              <a:defRPr lang="en-US" sz="4800" spc="-73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4800" b="1" u="sng" spc="-113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4800" b="1" u="sng" spc="-9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48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09" y="5125860"/>
            <a:ext cx="1752000" cy="147120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5979003" y="3863751"/>
            <a:ext cx="4157936" cy="855381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3088350"/>
            <a:ext cx="5752039" cy="508289"/>
          </a:xfrm>
        </p:spPr>
        <p:txBody>
          <a:bodyPr/>
          <a:lstStyle>
            <a:lvl1pPr marL="20525" indent="0" algn="ctr" defTabSz="609585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40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5022" y="3699320"/>
            <a:ext cx="5401733" cy="677333"/>
          </a:xfrm>
        </p:spPr>
        <p:txBody>
          <a:bodyPr/>
          <a:lstStyle>
            <a:lvl1pPr marL="20525" indent="0" algn="ctr" defTabSz="243833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8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4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059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52400" y="-33866"/>
            <a:ext cx="6228397" cy="5435684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96" y="5125860"/>
            <a:ext cx="1742400" cy="146314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51782" y="1219200"/>
            <a:ext cx="9262533" cy="162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0525">
              <a:defRPr lang="en-US" sz="4800" spc="-73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4800" b="1" u="sng" spc="-113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4800" b="1" u="sng" spc="-9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48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3088350"/>
            <a:ext cx="5752039" cy="508289"/>
          </a:xfrm>
        </p:spPr>
        <p:txBody>
          <a:bodyPr/>
          <a:lstStyle>
            <a:lvl1pPr marL="20525" indent="0" algn="ctr" defTabSz="609585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40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5022" y="3699320"/>
            <a:ext cx="5401733" cy="677333"/>
          </a:xfrm>
        </p:spPr>
        <p:txBody>
          <a:bodyPr/>
          <a:lstStyle>
            <a:lvl1pPr marL="20525" indent="0" algn="ctr" defTabSz="243833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8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40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16453" y="5435600"/>
            <a:ext cx="863600" cy="897467"/>
          </a:xfrm>
        </p:spPr>
        <p:txBody>
          <a:bodyPr anchor="ctr"/>
          <a:lstStyle>
            <a:lvl1pPr marL="0" indent="0" algn="ctr">
              <a:buNone/>
              <a:defRPr sz="1067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979003" y="3863751"/>
            <a:ext cx="4157936" cy="855381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2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437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359" y="341376"/>
            <a:ext cx="426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359" y="1665250"/>
            <a:ext cx="11503741" cy="4646073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5342287" y="-207281"/>
            <a:ext cx="203200" cy="162820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4720784" y="-207281"/>
            <a:ext cx="203200" cy="162820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4099281" y="-207281"/>
            <a:ext cx="203200" cy="162820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3477779" y="-207281"/>
            <a:ext cx="203200" cy="162820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856276" y="-207281"/>
            <a:ext cx="203200" cy="162820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2234773" y="-207281"/>
            <a:ext cx="203200" cy="162820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573465" y="-207281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991768" y="-207281"/>
            <a:ext cx="203200" cy="162820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613271" y="-207281"/>
            <a:ext cx="203200" cy="162820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9692805" y="-207281"/>
            <a:ext cx="203200" cy="162820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9071303" y="-207281"/>
            <a:ext cx="203200" cy="162820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8449800" y="-207281"/>
            <a:ext cx="203200" cy="162820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7828297" y="-207281"/>
            <a:ext cx="203200" cy="162820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7206795" y="-207281"/>
            <a:ext cx="203200" cy="162820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6585292" y="-207281"/>
            <a:ext cx="203200" cy="162820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5963789" y="-207281"/>
            <a:ext cx="203200" cy="162820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11557316" y="-207281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10935811" y="-207281"/>
            <a:ext cx="203200" cy="162820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10314308" y="-207281"/>
            <a:ext cx="203200" cy="162820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5342287" y="6914397"/>
            <a:ext cx="203200" cy="162820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4720784" y="6914397"/>
            <a:ext cx="203200" cy="162820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4099281" y="6914397"/>
            <a:ext cx="203200" cy="162820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3477779" y="6914397"/>
            <a:ext cx="203200" cy="162820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856276" y="6914397"/>
            <a:ext cx="203200" cy="162820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2234773" y="6914397"/>
            <a:ext cx="203200" cy="162820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573465" y="6914397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991768" y="6914397"/>
            <a:ext cx="203200" cy="162820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613271" y="6914397"/>
            <a:ext cx="203200" cy="162820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9692805" y="6914397"/>
            <a:ext cx="203200" cy="162820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9071303" y="6914397"/>
            <a:ext cx="203200" cy="162820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8449800" y="6914397"/>
            <a:ext cx="203200" cy="162820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7828297" y="6914397"/>
            <a:ext cx="203200" cy="162820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7206795" y="6914397"/>
            <a:ext cx="203200" cy="162820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6585292" y="6914397"/>
            <a:ext cx="203200" cy="162820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5963789" y="6914397"/>
            <a:ext cx="203200" cy="162820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11557316" y="6914397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10935811" y="6914397"/>
            <a:ext cx="203200" cy="162820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10314308" y="6914397"/>
            <a:ext cx="203200" cy="162820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233045" y="6073731"/>
            <a:ext cx="203200" cy="162820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233045" y="5446833"/>
            <a:ext cx="203200" cy="162820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233045" y="4819934"/>
            <a:ext cx="203200" cy="162820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233045" y="4193035"/>
            <a:ext cx="203200" cy="162820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233045" y="3566137"/>
            <a:ext cx="203200" cy="162820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233045" y="2939238"/>
            <a:ext cx="203200" cy="162820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233045" y="2312339"/>
            <a:ext cx="203200" cy="162820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12192000" y="6499981"/>
            <a:ext cx="219456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12192000" y="321432"/>
            <a:ext cx="219456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249768" y="6495748"/>
            <a:ext cx="219456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245533" y="321432"/>
            <a:ext cx="219456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11849100" y="-259128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347133" y="-249604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11850159" y="6841825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347133" y="6838651"/>
            <a:ext cx="0" cy="219456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233047" y="644663"/>
            <a:ext cx="203200" cy="162820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233047" y="1898461"/>
            <a:ext cx="203200" cy="162820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233047" y="1271562"/>
            <a:ext cx="203200" cy="162820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12181980" y="6073733"/>
            <a:ext cx="203200" cy="162820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12181980" y="5446834"/>
            <a:ext cx="203200" cy="162820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12181980" y="4819935"/>
            <a:ext cx="203200" cy="162820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12181980" y="4193037"/>
            <a:ext cx="203200" cy="162820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12181980" y="3566138"/>
            <a:ext cx="203200" cy="162820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12181980" y="2939239"/>
            <a:ext cx="203200" cy="162820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12181980" y="2312341"/>
            <a:ext cx="203200" cy="162820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12181980" y="644665"/>
            <a:ext cx="203200" cy="162820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12181980" y="1898462"/>
            <a:ext cx="203200" cy="162820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12181980" y="1271563"/>
            <a:ext cx="203200" cy="162820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IN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/>
  <p:txStyles>
    <p:titleStyle>
      <a:lvl1pPr marL="0" algn="l" defTabSz="609585" rtl="0" eaLnBrk="1" latinLnBrk="0" hangingPunct="1">
        <a:lnSpc>
          <a:spcPct val="98000"/>
        </a:lnSpc>
        <a:spcBef>
          <a:spcPct val="0"/>
        </a:spcBef>
        <a:buNone/>
        <a:tabLst>
          <a:tab pos="609585" algn="l"/>
        </a:tabLst>
        <a:defRPr lang="en-US" sz="3467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309026" indent="-309026" algn="l" defTabSz="609585" rtl="0" eaLnBrk="1" latinLnBrk="0" hangingPunct="1">
        <a:spcBef>
          <a:spcPts val="800"/>
        </a:spcBef>
        <a:buClr>
          <a:srgbClr val="00B0F0"/>
        </a:buClr>
        <a:buFont typeface="Arial" panose="020B0604020202020204" pitchFamily="34" charset="0"/>
        <a:buChar char="•"/>
        <a:defRPr kumimoji="0" lang="en-US" sz="2667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990575" indent="-380990" algn="l" defTabSz="609585" rtl="0" eaLnBrk="1" latinLnBrk="0" hangingPunct="1">
        <a:spcBef>
          <a:spcPts val="800"/>
        </a:spcBef>
        <a:buClr>
          <a:srgbClr val="00B0F0"/>
        </a:buClr>
        <a:buFont typeface="Arial" charset="0"/>
        <a:buChar char="•"/>
        <a:defRPr kumimoji="0" lang="en-US" sz="24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447764" indent="-228594" algn="l" defTabSz="609585" rtl="0" eaLnBrk="1" latinLnBrk="0" hangingPunct="1">
        <a:spcBef>
          <a:spcPts val="800"/>
        </a:spcBef>
        <a:buClr>
          <a:srgbClr val="00B0F0"/>
        </a:buClr>
        <a:buFont typeface="Arial" charset="0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ts val="800"/>
        </a:spcBef>
        <a:buClr>
          <a:srgbClr val="00B0F0"/>
        </a:buClr>
        <a:buFont typeface="Arial" charset="0"/>
        <a:buChar char="•"/>
        <a:defRPr kumimoji="0" lang="en-US" sz="1467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ts val="800"/>
        </a:spcBef>
        <a:buClr>
          <a:srgbClr val="00B0F0"/>
        </a:buClr>
        <a:buFont typeface="Arial" charset="0"/>
        <a:buChar char="•"/>
        <a:defRPr kumimoji="0" lang="en-US" sz="140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33884" y="319434"/>
            <a:ext cx="6993467" cy="563170"/>
          </a:xfrm>
        </p:spPr>
        <p:txBody>
          <a:bodyPr/>
          <a:lstStyle/>
          <a:p>
            <a:r>
              <a:rPr lang="en-IN" sz="2800" u="none" dirty="0" smtClean="0">
                <a:solidFill>
                  <a:srgbClr val="0E3570"/>
                </a:solidFill>
                <a:latin typeface="+mn-lt"/>
              </a:rPr>
              <a:t>The Main Branches</a:t>
            </a:r>
            <a:endParaRPr lang="en-IN" sz="2800" u="none" dirty="0">
              <a:solidFill>
                <a:srgbClr val="0E3570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55705"/>
            <a:ext cx="62345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500" dirty="0">
                <a:solidFill>
                  <a:srgbClr val="333333"/>
                </a:solidFill>
              </a:rPr>
              <a:t>The central repo holds two main branches with an infinite lifetime: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66323" y="1751971"/>
            <a:ext cx="5301897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333333"/>
                </a:solidFill>
              </a:rPr>
              <a:t> </a:t>
            </a:r>
            <a:r>
              <a:rPr lang="en-IN" b="1" dirty="0" smtClean="0">
                <a:solidFill>
                  <a:srgbClr val="333333"/>
                </a:solidFill>
              </a:rPr>
              <a:t>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smtClean="0">
                <a:solidFill>
                  <a:srgbClr val="333333"/>
                </a:solidFill>
              </a:rPr>
              <a:t>This is main branch  where the source code of HEAD always reflects a production-ready state.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smtClean="0">
                <a:solidFill>
                  <a:srgbClr val="333333"/>
                </a:solidFill>
              </a:rPr>
              <a:t>Each </a:t>
            </a:r>
            <a:r>
              <a:rPr lang="en-IN" sz="1500" dirty="0">
                <a:solidFill>
                  <a:srgbClr val="333333"/>
                </a:solidFill>
              </a:rPr>
              <a:t>time when changes are merged back into master, this is a new production release by definition </a:t>
            </a:r>
            <a:endParaRPr lang="en-IN" sz="1500" dirty="0" smtClean="0">
              <a:solidFill>
                <a:srgbClr val="3333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 smtClean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</a:rPr>
              <a:t> </a:t>
            </a:r>
            <a:r>
              <a:rPr lang="en-IN" b="1" dirty="0" smtClean="0">
                <a:solidFill>
                  <a:srgbClr val="333333"/>
                </a:solidFill>
              </a:rPr>
              <a:t>develop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This is also to be main branch where the source code of HEAD always reflects a state with the latest delivered development changes for the next release</a:t>
            </a:r>
            <a:r>
              <a:rPr lang="en-IN" sz="1500" dirty="0" smtClean="0">
                <a:solidFill>
                  <a:srgbClr val="333333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smtClean="0">
                <a:solidFill>
                  <a:srgbClr val="333333"/>
                </a:solidFill>
              </a:rPr>
              <a:t>This will act as Parent to the feature branches.</a:t>
            </a:r>
            <a:endParaRPr lang="en-IN" sz="1500" dirty="0">
              <a:solidFill>
                <a:srgbClr val="3333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When reaches to stable point and is ready to be released , all of the changes should be merged back into master </a:t>
            </a:r>
            <a:r>
              <a:rPr lang="en-IN" sz="1500" dirty="0" smtClean="0">
                <a:solidFill>
                  <a:srgbClr val="333333"/>
                </a:solidFill>
              </a:rPr>
              <a:t>somehow and then tagged with a release number.   </a:t>
            </a:r>
            <a:endParaRPr lang="en-IN" sz="1500" dirty="0">
              <a:solidFill>
                <a:srgbClr val="333333"/>
              </a:solidFill>
            </a:endParaRPr>
          </a:p>
        </p:txBody>
      </p:sp>
      <p:pic>
        <p:nvPicPr>
          <p:cNvPr id="1031" name="Picture 7" descr="https://nvie.com/img/main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49" y="1701693"/>
            <a:ext cx="2776214" cy="38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9194" y="269370"/>
            <a:ext cx="6993467" cy="563170"/>
          </a:xfrm>
        </p:spPr>
        <p:txBody>
          <a:bodyPr/>
          <a:lstStyle/>
          <a:p>
            <a:r>
              <a:rPr lang="en-IN" sz="2800" u="none" dirty="0">
                <a:solidFill>
                  <a:srgbClr val="0E3570"/>
                </a:solidFill>
                <a:latin typeface="+mn-lt"/>
              </a:rPr>
              <a:t>Supporting branches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6541" y="845253"/>
            <a:ext cx="61470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333333"/>
                </a:solidFill>
              </a:rPr>
              <a:t>Supporting branches to aid parallel development between team members, ease tracking of features, prepare for production releases and to assist in quickly fixing live production problems.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214" y="1573394"/>
            <a:ext cx="431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rgbClr val="333333"/>
                </a:solidFill>
              </a:rPr>
              <a:t>The different types of branches we may use are</a:t>
            </a:r>
            <a:r>
              <a:rPr lang="en-IN" dirty="0">
                <a:solidFill>
                  <a:srgbClr val="333333"/>
                </a:solidFill>
              </a:rPr>
              <a:t>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3184" y="1942726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333333"/>
                </a:solidFill>
              </a:rPr>
              <a:t>Feature </a:t>
            </a:r>
            <a:r>
              <a:rPr lang="en-IN" b="1" dirty="0" smtClean="0">
                <a:solidFill>
                  <a:srgbClr val="333333"/>
                </a:solidFill>
              </a:rPr>
              <a:t>branches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d</a:t>
            </a:r>
            <a:r>
              <a:rPr lang="en-IN" sz="1500" dirty="0" smtClean="0">
                <a:solidFill>
                  <a:srgbClr val="333333"/>
                </a:solidFill>
              </a:rPr>
              <a:t>evelop </a:t>
            </a:r>
            <a:r>
              <a:rPr lang="en-IN" sz="1500" dirty="0">
                <a:solidFill>
                  <a:srgbClr val="333333"/>
                </a:solidFill>
              </a:rPr>
              <a:t>new features for the upcoming or a distant future release</a:t>
            </a:r>
            <a:r>
              <a:rPr lang="en-IN" sz="1500" dirty="0" smtClean="0">
                <a:solidFill>
                  <a:srgbClr val="333333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f</a:t>
            </a:r>
            <a:r>
              <a:rPr lang="en-IN" sz="1500" dirty="0" smtClean="0">
                <a:solidFill>
                  <a:srgbClr val="333333"/>
                </a:solidFill>
              </a:rPr>
              <a:t>eature </a:t>
            </a:r>
            <a:r>
              <a:rPr lang="en-IN" sz="1500" dirty="0">
                <a:solidFill>
                  <a:srgbClr val="333333"/>
                </a:solidFill>
              </a:rPr>
              <a:t>branch code in the local workspace (developers’ desktop or laptop</a:t>
            </a:r>
            <a:r>
              <a:rPr lang="en-IN" sz="1500" dirty="0" smtClean="0">
                <a:solidFill>
                  <a:srgbClr val="333333"/>
                </a:solidFill>
              </a:rPr>
              <a:t>).</a:t>
            </a:r>
            <a:endParaRPr lang="en-IN" sz="1500" dirty="0">
              <a:solidFill>
                <a:srgbClr val="333333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333333"/>
                </a:solidFill>
              </a:rPr>
              <a:t>May branch off from: develop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333333"/>
                </a:solidFill>
              </a:rPr>
              <a:t>Must merge back into: develop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333333"/>
                </a:solidFill>
              </a:rPr>
              <a:t>Branch naming convention: anything except master, develop, release-*, or hotfix-</a:t>
            </a:r>
            <a:r>
              <a:rPr lang="en-IN" sz="1300" dirty="0" smtClean="0">
                <a:solidFill>
                  <a:srgbClr val="333333"/>
                </a:solidFill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On a daily basis or regular intervals, fetch and merge changes from develop branch to the local feature branch.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merge the feature branch into “develop” branch</a:t>
            </a:r>
            <a:r>
              <a:rPr lang="en-IN" sz="1500" dirty="0" smtClean="0">
                <a:solidFill>
                  <a:srgbClr val="333333"/>
                </a:solidFill>
              </a:rPr>
              <a:t>.</a:t>
            </a:r>
            <a:endParaRPr lang="en-IN" b="1" dirty="0" smtClean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333333"/>
                </a:solidFill>
              </a:rPr>
              <a:t>Release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Release branches support preparation of a new production release</a:t>
            </a:r>
            <a:r>
              <a:rPr lang="en-IN" sz="1500" dirty="0" smtClean="0">
                <a:solidFill>
                  <a:srgbClr val="333333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Allow b</a:t>
            </a:r>
            <a:r>
              <a:rPr lang="en-IN" sz="1500" dirty="0" smtClean="0">
                <a:solidFill>
                  <a:srgbClr val="333333"/>
                </a:solidFill>
              </a:rPr>
              <a:t>ug </a:t>
            </a:r>
            <a:r>
              <a:rPr lang="en-IN" sz="1500" dirty="0">
                <a:solidFill>
                  <a:srgbClr val="333333"/>
                </a:solidFill>
              </a:rPr>
              <a:t>fixes and preparing meta-data for a release (version number, build dates, etc</a:t>
            </a:r>
            <a:r>
              <a:rPr lang="en-IN" dirty="0" smtClean="0"/>
              <a:t>.).  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May branch off </a:t>
            </a:r>
            <a:r>
              <a:rPr lang="en-US" altLang="en-US" sz="1300" dirty="0" smtClean="0">
                <a:solidFill>
                  <a:srgbClr val="333333"/>
                </a:solidFill>
              </a:rPr>
              <a:t>from: develop</a:t>
            </a:r>
            <a:endParaRPr lang="en-US" altLang="en-US" sz="1300" dirty="0">
              <a:solidFill>
                <a:srgbClr val="333333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Must merge back </a:t>
            </a:r>
            <a:r>
              <a:rPr lang="en-US" altLang="en-US" sz="1300" dirty="0" smtClean="0">
                <a:solidFill>
                  <a:srgbClr val="333333"/>
                </a:solidFill>
              </a:rPr>
              <a:t>into: develop</a:t>
            </a:r>
            <a:r>
              <a:rPr lang="en-US" altLang="en-US" sz="1300" dirty="0">
                <a:solidFill>
                  <a:srgbClr val="333333"/>
                </a:solidFill>
              </a:rPr>
              <a:t> and master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Branch naming </a:t>
            </a:r>
            <a:r>
              <a:rPr lang="en-US" altLang="en-US" sz="1300" dirty="0" smtClean="0">
                <a:solidFill>
                  <a:srgbClr val="333333"/>
                </a:solidFill>
              </a:rPr>
              <a:t>convention: </a:t>
            </a:r>
            <a:r>
              <a:rPr lang="en-US" altLang="en-US" sz="1300" dirty="0">
                <a:solidFill>
                  <a:srgbClr val="333333"/>
                </a:solidFill>
              </a:rPr>
              <a:t>release-*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rgbClr val="333333"/>
              </a:solidFill>
            </a:endParaRPr>
          </a:p>
        </p:txBody>
      </p:sp>
      <p:pic>
        <p:nvPicPr>
          <p:cNvPr id="2050" name="Picture 2" descr="https://nvie.com/img/fb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19" y="712336"/>
            <a:ext cx="1308547" cy="35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3380053" y="1999415"/>
            <a:ext cx="3431077" cy="2046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504" y="2861426"/>
            <a:ext cx="3068160" cy="343485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65964" y="5115512"/>
            <a:ext cx="3431077" cy="16307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259786" y="2329062"/>
            <a:ext cx="70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rgbClr val="333333"/>
                </a:solidFill>
              </a:rPr>
              <a:t>f</a:t>
            </a:r>
            <a:r>
              <a:rPr lang="en-IN" sz="1000" dirty="0" smtClean="0">
                <a:solidFill>
                  <a:srgbClr val="333333"/>
                </a:solidFill>
              </a:rPr>
              <a:t>eature</a:t>
            </a:r>
          </a:p>
          <a:p>
            <a:r>
              <a:rPr lang="en-IN" sz="1000" dirty="0" smtClean="0">
                <a:solidFill>
                  <a:srgbClr val="333333"/>
                </a:solidFill>
              </a:rPr>
              <a:t>branches</a:t>
            </a:r>
            <a:endParaRPr lang="en-IN" sz="1000" dirty="0"/>
          </a:p>
        </p:txBody>
      </p:sp>
      <p:sp>
        <p:nvSpPr>
          <p:cNvPr id="19" name="Rectangle 18"/>
          <p:cNvSpPr/>
          <p:nvPr/>
        </p:nvSpPr>
        <p:spPr>
          <a:xfrm>
            <a:off x="8813236" y="2322797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 dirty="0" smtClean="0">
                <a:solidFill>
                  <a:srgbClr val="333333"/>
                </a:solidFill>
              </a:rPr>
              <a:t>develop</a:t>
            </a:r>
            <a:endParaRPr lang="en-IN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9372338" y="2321366"/>
            <a:ext cx="603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solidFill>
                  <a:srgbClr val="333333"/>
                </a:solidFill>
              </a:rPr>
              <a:t>release</a:t>
            </a:r>
            <a:endParaRPr lang="en-IN" sz="1000" dirty="0"/>
          </a:p>
        </p:txBody>
      </p:sp>
      <p:sp>
        <p:nvSpPr>
          <p:cNvPr id="21" name="Rectangle 20"/>
          <p:cNvSpPr/>
          <p:nvPr/>
        </p:nvSpPr>
        <p:spPr>
          <a:xfrm>
            <a:off x="10610873" y="2321366"/>
            <a:ext cx="6030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 dirty="0" smtClean="0"/>
              <a:t>master</a:t>
            </a:r>
            <a:endParaRPr lang="en-IN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9969881" y="2321366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/>
              <a:t>hotfixes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3706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9194" y="269370"/>
            <a:ext cx="6993467" cy="563170"/>
          </a:xfrm>
        </p:spPr>
        <p:txBody>
          <a:bodyPr/>
          <a:lstStyle/>
          <a:p>
            <a:r>
              <a:rPr lang="en-IN" sz="2800" u="none" dirty="0">
                <a:solidFill>
                  <a:srgbClr val="0E3570"/>
                </a:solidFill>
                <a:latin typeface="+mn-lt"/>
              </a:rPr>
              <a:t>Supporting </a:t>
            </a:r>
            <a:r>
              <a:rPr lang="en-IN" sz="2800" u="none" dirty="0" smtClean="0">
                <a:solidFill>
                  <a:srgbClr val="0E3570"/>
                </a:solidFill>
                <a:latin typeface="+mn-lt"/>
              </a:rPr>
              <a:t>branches (contd.,)</a:t>
            </a:r>
            <a:endParaRPr lang="en-IN" sz="2800" u="none" dirty="0">
              <a:solidFill>
                <a:srgbClr val="0E357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438" y="140552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333333"/>
                </a:solidFill>
              </a:rPr>
              <a:t>hotfixes</a:t>
            </a:r>
            <a:endParaRPr lang="en-IN" b="1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861" y="2308967"/>
            <a:ext cx="6096000" cy="25083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333333"/>
                </a:solidFill>
              </a:rPr>
              <a:t>When a critical bug in a production version must be resolved immediately, a hotfix branch may be branched off from the corresponding tag on the master branch that marks the production version.  </a:t>
            </a:r>
            <a:r>
              <a:rPr lang="en-IN" sz="1500" dirty="0" smtClean="0">
                <a:solidFill>
                  <a:srgbClr val="333333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 smtClean="0">
              <a:solidFill>
                <a:srgbClr val="333333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May branch off </a:t>
            </a:r>
            <a:r>
              <a:rPr lang="en-US" altLang="en-US" sz="1300" dirty="0" smtClean="0">
                <a:solidFill>
                  <a:srgbClr val="333333"/>
                </a:solidFill>
              </a:rPr>
              <a:t>from: master</a:t>
            </a:r>
            <a:endParaRPr lang="en-US" altLang="en-US" sz="1300" dirty="0">
              <a:solidFill>
                <a:srgbClr val="333333"/>
              </a:solidFill>
            </a:endParaRP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Must merge back </a:t>
            </a:r>
            <a:r>
              <a:rPr lang="en-US" altLang="en-US" sz="1300" dirty="0" smtClean="0">
                <a:solidFill>
                  <a:srgbClr val="333333"/>
                </a:solidFill>
              </a:rPr>
              <a:t>into: develop</a:t>
            </a:r>
            <a:r>
              <a:rPr lang="en-US" altLang="en-US" sz="1300" dirty="0">
                <a:solidFill>
                  <a:srgbClr val="333333"/>
                </a:solidFill>
              </a:rPr>
              <a:t> and master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333333"/>
                </a:solidFill>
              </a:rPr>
              <a:t>Branch naming </a:t>
            </a:r>
            <a:r>
              <a:rPr lang="en-US" altLang="en-US" sz="1300" dirty="0" smtClean="0">
                <a:solidFill>
                  <a:srgbClr val="333333"/>
                </a:solidFill>
              </a:rPr>
              <a:t>convention: hotfix-</a:t>
            </a:r>
            <a:r>
              <a:rPr lang="en-US" altLang="en-US" sz="1300" dirty="0">
                <a:solidFill>
                  <a:srgbClr val="333333"/>
                </a:solidFill>
              </a:rPr>
              <a:t>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rgbClr val="333333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rgbClr val="3333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rgbClr val="333333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64852" y="3713110"/>
            <a:ext cx="449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5" name="Picture 3" descr="https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61" y="1041368"/>
            <a:ext cx="3361203" cy="45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9194" y="269370"/>
            <a:ext cx="6993467" cy="563170"/>
          </a:xfrm>
        </p:spPr>
        <p:txBody>
          <a:bodyPr/>
          <a:lstStyle/>
          <a:p>
            <a:r>
              <a:rPr lang="en-IN" sz="2800" u="none" dirty="0" smtClean="0">
                <a:solidFill>
                  <a:srgbClr val="0E3570"/>
                </a:solidFill>
                <a:latin typeface="+mn-lt"/>
              </a:rPr>
              <a:t>Naming Conventions:</a:t>
            </a:r>
            <a:endParaRPr lang="en-IN" sz="2800" u="none" dirty="0">
              <a:solidFill>
                <a:srgbClr val="0E3570"/>
              </a:solidFill>
              <a:latin typeface="+mn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64852" y="3713110"/>
            <a:ext cx="449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545" y="832540"/>
            <a:ext cx="6096000" cy="113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333333"/>
                </a:solidFill>
              </a:rPr>
              <a:t>  Naming </a:t>
            </a:r>
            <a:r>
              <a:rPr lang="en-US" b="1" dirty="0">
                <a:solidFill>
                  <a:srgbClr val="333333"/>
                </a:solidFill>
              </a:rPr>
              <a:t>Conventions for projects:</a:t>
            </a:r>
            <a:endParaRPr lang="en-IN" b="1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500" dirty="0" smtClean="0">
                <a:solidFill>
                  <a:srgbClr val="333333"/>
                </a:solidFill>
              </a:rPr>
              <a:t>Service: </a:t>
            </a:r>
            <a:r>
              <a:rPr lang="en-US" sz="1500" dirty="0">
                <a:solidFill>
                  <a:srgbClr val="333333"/>
                </a:solidFill>
              </a:rPr>
              <a:t>&lt; </a:t>
            </a:r>
            <a:r>
              <a:rPr lang="en-US" sz="1500" dirty="0" smtClean="0">
                <a:solidFill>
                  <a:srgbClr val="333333"/>
                </a:solidFill>
              </a:rPr>
              <a:t>Service </a:t>
            </a:r>
            <a:r>
              <a:rPr lang="en-US" sz="1500" dirty="0">
                <a:solidFill>
                  <a:srgbClr val="333333"/>
                </a:solidFill>
              </a:rPr>
              <a:t>&gt;</a:t>
            </a:r>
            <a:endParaRPr lang="en-IN" sz="1500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333333"/>
                </a:solidFill>
              </a:rPr>
              <a:t>	UI:	:&lt;</a:t>
            </a:r>
            <a:r>
              <a:rPr lang="en-US" sz="1500" dirty="0" smtClean="0">
                <a:solidFill>
                  <a:srgbClr val="333333"/>
                </a:solidFill>
              </a:rPr>
              <a:t>Service&gt;</a:t>
            </a:r>
            <a:r>
              <a:rPr lang="en-US" sz="1500" dirty="0" err="1" smtClean="0">
                <a:solidFill>
                  <a:srgbClr val="333333"/>
                </a:solidFill>
              </a:rPr>
              <a:t>ui</a:t>
            </a:r>
            <a:endParaRPr lang="en-IN" sz="1500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94" y="2099451"/>
            <a:ext cx="13131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Branches: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16773" y="2488147"/>
            <a:ext cx="5943600" cy="3405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4144" y="832540"/>
            <a:ext cx="4862945" cy="531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Branching Naming conventions for 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branch (it will be at garage level)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 development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Feature Branch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 feature/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&lt;jira_id&gt;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333333"/>
                </a:solidFill>
              </a:rPr>
              <a:t>Other branches will be taken care by DevOps team. Will follow the process, which has been defined by DevOps after development branch merging done. </a:t>
            </a:r>
            <a:endParaRPr lang="en-US" sz="1500" dirty="0" smtClean="0">
              <a:solidFill>
                <a:srgbClr val="333333"/>
              </a:solidFill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500" dirty="0">
              <a:solidFill>
                <a:srgbClr val="333333"/>
              </a:solidFill>
            </a:endParaRPr>
          </a:p>
          <a:p>
            <a:pPr lvl="0"/>
            <a:r>
              <a:rPr lang="en-US" b="1" dirty="0" smtClean="0"/>
              <a:t>   Code </a:t>
            </a:r>
            <a:r>
              <a:rPr lang="en-US" b="1" dirty="0"/>
              <a:t>review</a:t>
            </a:r>
            <a:r>
              <a:rPr lang="en-US" b="1" dirty="0" smtClean="0"/>
              <a:t>: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solidFill>
                  <a:srgbClr val="333333"/>
                </a:solidFill>
              </a:rPr>
              <a:t>Code review will be done by lead once   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team member create pull request to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merge the code from feature branch to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Development branch. Once code review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complete team lead approve merge and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merge the code in development </a:t>
            </a:r>
          </a:p>
          <a:p>
            <a:r>
              <a:rPr lang="en-US" sz="1500" dirty="0">
                <a:solidFill>
                  <a:srgbClr val="333333"/>
                </a:solidFill>
              </a:rPr>
              <a:t>    environment.</a:t>
            </a:r>
            <a:endParaRPr lang="en-IN" sz="1500" dirty="0">
              <a:solidFill>
                <a:srgbClr val="333333"/>
              </a:solidFill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9194" y="269370"/>
            <a:ext cx="6993467" cy="563170"/>
          </a:xfrm>
        </p:spPr>
        <p:txBody>
          <a:bodyPr/>
          <a:lstStyle/>
          <a:p>
            <a:r>
              <a:rPr lang="en-IN" sz="2800" u="none" dirty="0" smtClean="0">
                <a:solidFill>
                  <a:srgbClr val="0E3570"/>
                </a:solidFill>
                <a:latin typeface="+mn-lt"/>
              </a:rPr>
              <a:t>Naming Conventions (contd.,)</a:t>
            </a:r>
            <a:endParaRPr lang="en-IN" sz="2800" u="none" dirty="0">
              <a:solidFill>
                <a:srgbClr val="0E3570"/>
              </a:solidFill>
              <a:latin typeface="+mn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64852" y="3713110"/>
            <a:ext cx="449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6" y="1012649"/>
            <a:ext cx="6096000" cy="367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333333"/>
                </a:solidFill>
              </a:rPr>
              <a:t>  </a:t>
            </a:r>
            <a:r>
              <a:rPr lang="en-IN" b="1" dirty="0" smtClean="0">
                <a:solidFill>
                  <a:srgbClr val="333333"/>
                </a:solidFill>
              </a:rPr>
              <a:t> </a:t>
            </a:r>
            <a:r>
              <a:rPr lang="en-IN" sz="1500" b="1" dirty="0">
                <a:solidFill>
                  <a:srgbClr val="333333"/>
                </a:solidFill>
              </a:rPr>
              <a:t>Project Structure: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94" y="1864774"/>
            <a:ext cx="5232624" cy="3268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8182" y="1013916"/>
            <a:ext cx="6096000" cy="3213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solidFill>
                  <a:srgbClr val="333333"/>
                </a:solidFill>
              </a:rPr>
              <a:t>The project Structure will be having below naming conventions.</a:t>
            </a:r>
            <a:endParaRPr lang="en-IN" sz="1500" b="1" dirty="0">
              <a:solidFill>
                <a:srgbClr val="33333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4889" y="150280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/>
              <a:t>Service</a:t>
            </a:r>
          </a:p>
          <a:p>
            <a:r>
              <a:rPr lang="en-IN" sz="1500" dirty="0"/>
              <a:t>	</a:t>
            </a:r>
            <a:r>
              <a:rPr lang="en-IN" sz="1500" dirty="0" err="1"/>
              <a:t>Src</a:t>
            </a:r>
            <a:endParaRPr lang="en-IN" sz="1500" dirty="0"/>
          </a:p>
          <a:p>
            <a:r>
              <a:rPr lang="en-IN" sz="1500" dirty="0"/>
              <a:t>		main</a:t>
            </a:r>
          </a:p>
          <a:p>
            <a:r>
              <a:rPr lang="en-IN" sz="1500" dirty="0"/>
              <a:t>			ci</a:t>
            </a:r>
          </a:p>
          <a:p>
            <a:r>
              <a:rPr lang="en-IN" sz="1500" dirty="0"/>
              <a:t>				&lt;service&gt;.</a:t>
            </a:r>
            <a:r>
              <a:rPr lang="en-IN" sz="1500" dirty="0" err="1"/>
              <a:t>yml</a:t>
            </a:r>
            <a:endParaRPr lang="en-IN" sz="1500" dirty="0"/>
          </a:p>
          <a:p>
            <a:r>
              <a:rPr lang="en-IN" sz="1500" dirty="0"/>
              <a:t>			java</a:t>
            </a:r>
          </a:p>
          <a:p>
            <a:r>
              <a:rPr lang="en-IN" sz="1500" dirty="0"/>
              <a:t>			</a:t>
            </a:r>
            <a:r>
              <a:rPr lang="en-IN" sz="1500" dirty="0" err="1"/>
              <a:t>com.nseindia</a:t>
            </a:r>
            <a:r>
              <a:rPr lang="en-IN" sz="1500" dirty="0"/>
              <a:t>.&lt;garage&gt;.&lt;service&gt;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</a:t>
            </a:r>
            <a:r>
              <a:rPr lang="en-IN" sz="1500" dirty="0" err="1"/>
              <a:t>config</a:t>
            </a:r>
            <a:endParaRPr lang="en-IN" sz="1500" dirty="0"/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.&lt;garage&gt;.&lt;service&gt;.controller;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</a:t>
            </a:r>
            <a:r>
              <a:rPr lang="en-IN" sz="1500" dirty="0" err="1"/>
              <a:t>dto</a:t>
            </a:r>
            <a:r>
              <a:rPr lang="en-IN" sz="1500" dirty="0"/>
              <a:t>; or  </a:t>
            </a:r>
            <a:r>
              <a:rPr lang="en-IN" sz="1500" dirty="0" err="1"/>
              <a:t>com.nseindia.eqitylisting.sitevisit.model</a:t>
            </a:r>
            <a:r>
              <a:rPr lang="en-IN" sz="1500" dirty="0"/>
              <a:t> (it has to be confirm)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.&lt;garage&gt;.&lt;service&gt;.entity;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.&lt;garage&gt;.&lt;service&gt;.exception;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.&lt;garage&gt;.&lt;service&gt;.mapper;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.&lt;garage&gt;.&lt;service&gt;.repository;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.&lt;garage&gt;.&lt;service&gt;.service;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</a:t>
            </a:r>
            <a:r>
              <a:rPr lang="en-IN" sz="1500" dirty="0" err="1"/>
              <a:t>service.impl</a:t>
            </a:r>
            <a:r>
              <a:rPr lang="en-IN" sz="1500" dirty="0"/>
              <a:t>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</a:t>
            </a:r>
            <a:r>
              <a:rPr lang="en-IN" sz="1500" dirty="0" err="1"/>
              <a:t>util</a:t>
            </a:r>
            <a:r>
              <a:rPr lang="en-IN" sz="1500" dirty="0"/>
              <a:t>;</a:t>
            </a:r>
          </a:p>
          <a:p>
            <a:r>
              <a:rPr lang="en-IN" sz="1500" dirty="0" err="1"/>
              <a:t>com.nseindia</a:t>
            </a:r>
            <a:r>
              <a:rPr lang="en-IN" sz="1500" dirty="0"/>
              <a:t>.&lt;garage&gt;.&lt;service&gt;.validator;</a:t>
            </a:r>
          </a:p>
          <a:p>
            <a:r>
              <a:rPr lang="en-IN" sz="1500" dirty="0"/>
              <a:t>			</a:t>
            </a:r>
          </a:p>
          <a:p>
            <a:r>
              <a:rPr lang="en-IN" sz="1500" dirty="0"/>
              <a:t>			resources</a:t>
            </a:r>
          </a:p>
          <a:p>
            <a:r>
              <a:rPr lang="en-IN" sz="1500" dirty="0"/>
              <a:t>		pom.xml</a:t>
            </a:r>
          </a:p>
        </p:txBody>
      </p:sp>
    </p:spTree>
    <p:extLst>
      <p:ext uri="{BB962C8B-B14F-4D97-AF65-F5344CB8AC3E}">
        <p14:creationId xmlns:p14="http://schemas.microsoft.com/office/powerpoint/2010/main" val="32585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9194" y="269370"/>
            <a:ext cx="6993467" cy="563170"/>
          </a:xfrm>
        </p:spPr>
        <p:txBody>
          <a:bodyPr/>
          <a:lstStyle/>
          <a:p>
            <a:r>
              <a:rPr lang="en-IN" sz="2800" u="none" dirty="0" smtClean="0">
                <a:solidFill>
                  <a:srgbClr val="0E3570"/>
                </a:solidFill>
                <a:latin typeface="+mn-lt"/>
              </a:rPr>
              <a:t>Naming Conventions (contd.,)</a:t>
            </a:r>
            <a:endParaRPr lang="en-IN" sz="2800" u="none" dirty="0">
              <a:solidFill>
                <a:srgbClr val="0E3570"/>
              </a:solidFill>
              <a:latin typeface="+mn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64852" y="3713110"/>
            <a:ext cx="4493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6" y="1012649"/>
            <a:ext cx="6096000" cy="367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rgbClr val="333333"/>
                </a:solidFill>
              </a:rPr>
              <a:t>  </a:t>
            </a:r>
            <a:r>
              <a:rPr lang="en-IN" b="1" dirty="0" smtClean="0">
                <a:solidFill>
                  <a:srgbClr val="333333"/>
                </a:solidFill>
              </a:rPr>
              <a:t> </a:t>
            </a:r>
            <a:r>
              <a:rPr lang="en-IN" sz="1500" b="1" dirty="0" smtClean="0">
                <a:solidFill>
                  <a:srgbClr val="333333"/>
                </a:solidFill>
              </a:rPr>
              <a:t>UI Project Structure:</a:t>
            </a:r>
            <a:endParaRPr lang="en-IN" sz="1500" b="1" dirty="0">
              <a:solidFill>
                <a:srgbClr val="333333"/>
              </a:solidFill>
            </a:endParaRPr>
          </a:p>
        </p:txBody>
      </p:sp>
      <p:pic>
        <p:nvPicPr>
          <p:cNvPr id="6146" name="Picture 2" descr="eb51231c-5c6c-4b0f-8852-3b2d291cc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1559974"/>
            <a:ext cx="6424115" cy="374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5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93" y="139252"/>
            <a:ext cx="7653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800" b="1" dirty="0">
                <a:solidFill>
                  <a:srgbClr val="0E3570"/>
                </a:solidFill>
                <a:cs typeface="Arial" panose="020B0604020202020204" pitchFamily="34" charset="0"/>
              </a:rPr>
              <a:t>Proposed NSE Branches and Environments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591" y="817419"/>
            <a:ext cx="1630169" cy="4043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Branches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64914" y="793817"/>
            <a:ext cx="4083954" cy="4279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 smtClean="0">
                <a:solidFill>
                  <a:srgbClr val="FFFFFF"/>
                </a:solidFill>
              </a:rPr>
              <a:t>Dev </a:t>
            </a:r>
            <a:r>
              <a:rPr lang="en-US" sz="2000" dirty="0">
                <a:solidFill>
                  <a:srgbClr val="FFFFFF"/>
                </a:solidFill>
              </a:rPr>
              <a:t>Branch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22418" y="1959686"/>
            <a:ext cx="5006956" cy="45411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Sprint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59671" y="1927470"/>
            <a:ext cx="1931556" cy="4863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UAT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592" y="1959682"/>
            <a:ext cx="1630169" cy="45412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Phases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53680" y="788675"/>
            <a:ext cx="2312035" cy="4425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Release Branch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9094" y="3237870"/>
            <a:ext cx="1630169" cy="48267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 smtClean="0">
                <a:solidFill>
                  <a:srgbClr val="FFFFFF"/>
                </a:solidFill>
              </a:rPr>
              <a:t>Environments</a:t>
            </a:r>
            <a:endParaRPr lang="en-US" sz="175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94390" y="3248383"/>
            <a:ext cx="1906207" cy="48267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54844" y="3254227"/>
            <a:ext cx="2550252" cy="418824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 smtClean="0">
                <a:solidFill>
                  <a:srgbClr val="FFFFFF"/>
                </a:solidFill>
              </a:rPr>
              <a:t>QA</a:t>
            </a:r>
            <a:endParaRPr lang="en-US" sz="175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29374" y="3248383"/>
            <a:ext cx="2503570" cy="437918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>
                <a:solidFill>
                  <a:srgbClr val="FFFFFF"/>
                </a:solidFill>
              </a:rPr>
              <a:t>UAT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579580" y="3248383"/>
            <a:ext cx="1845927" cy="424668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33" name="Straight Arrow Connector 32"/>
          <p:cNvCxnSpPr>
            <a:endCxn id="25" idx="0"/>
          </p:cNvCxnSpPr>
          <p:nvPr/>
        </p:nvCxnSpPr>
        <p:spPr>
          <a:xfrm flipH="1">
            <a:off x="2847494" y="2422650"/>
            <a:ext cx="1406106" cy="8257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</p:cNvCxnSpPr>
          <p:nvPr/>
        </p:nvCxnSpPr>
        <p:spPr>
          <a:xfrm>
            <a:off x="4425896" y="2413803"/>
            <a:ext cx="1745755" cy="8655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</p:cNvCxnSpPr>
          <p:nvPr/>
        </p:nvCxnSpPr>
        <p:spPr>
          <a:xfrm>
            <a:off x="8125449" y="2413804"/>
            <a:ext cx="0" cy="8655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463641" y="1923148"/>
            <a:ext cx="1931556" cy="4906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>
                <a:solidFill>
                  <a:srgbClr val="FFFFFF"/>
                </a:solidFill>
              </a:rPr>
              <a:t>Deploy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132617" y="1246909"/>
            <a:ext cx="6829" cy="6762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2"/>
          </p:cNvCxnSpPr>
          <p:nvPr/>
        </p:nvCxnSpPr>
        <p:spPr>
          <a:xfrm>
            <a:off x="10429419" y="2413803"/>
            <a:ext cx="13117" cy="8619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844082" y="4140942"/>
            <a:ext cx="2068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Development and Unit testing </a:t>
            </a:r>
            <a:endParaRPr lang="en-US" sz="1200" dirty="0" smtClean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Fix observations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Unit testing automation using JUNIT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Framework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Place daily builds into QA environment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Smoke test in QA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31716" y="4104190"/>
            <a:ext cx="30021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QA and Integration 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testing </a:t>
            </a:r>
            <a:endParaRPr lang="en-US" sz="1200" dirty="0" smtClean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Testing automation.  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Defects fixes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Post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QA,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the builds can be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placed into  UAT environment.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Sprint Demos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Smoke test in UAT environment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Regression testing  suite execution by CI/CD pipeline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(Unit test auto scripts + testing auto scripts)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 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System/Technical demo to Architects 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Fix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observations 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Code merges into release branch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10701" y="4041962"/>
            <a:ext cx="31368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UAT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Testing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by Business Users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Performance &amp; Security testing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Defects fixes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Final demo to NSE teams by BAs/ Customer Journey owners to NSE teams  </a:t>
            </a:r>
            <a:endParaRPr lang="en-US" sz="1200" dirty="0" smtClean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Post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UAT,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 the approved code will be merged into master and develop branches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Deploy master builds into to Production environment and do the Smoke test.</a:t>
            </a:r>
          </a:p>
          <a:p>
            <a:pPr defTabSz="609585"/>
            <a:endParaRPr lang="en-US" sz="1200" dirty="0" smtClean="0">
              <a:solidFill>
                <a:srgbClr val="0E3570">
                  <a:lumMod val="75000"/>
                </a:srgb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812812" y="4081218"/>
            <a:ext cx="1940820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0E3570">
                  <a:lumMod val="75000"/>
                </a:srgbClr>
              </a:solidFill>
            </a:endParaRP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Prod Support 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Fixes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 </a:t>
            </a:r>
            <a:r>
              <a:rPr lang="en-US" sz="1200" dirty="0">
                <a:solidFill>
                  <a:srgbClr val="0E3570">
                    <a:lumMod val="75000"/>
                  </a:srgbClr>
                </a:solidFill>
              </a:rPr>
              <a:t>in both </a:t>
            </a:r>
            <a:r>
              <a:rPr lang="en-US" sz="1200" dirty="0" smtClean="0">
                <a:solidFill>
                  <a:srgbClr val="0E3570">
                    <a:lumMod val="75000"/>
                  </a:srgbClr>
                </a:solidFill>
              </a:rPr>
              <a:t>master and development branches</a:t>
            </a:r>
            <a:endParaRPr lang="en-US" sz="1200" dirty="0">
              <a:solidFill>
                <a:srgbClr val="0E3570">
                  <a:lumMod val="75000"/>
                </a:srgb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47493" y="3698290"/>
            <a:ext cx="0" cy="515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32772" y="3671993"/>
            <a:ext cx="0" cy="515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139446" y="3655562"/>
            <a:ext cx="0" cy="4853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56390" y="3655562"/>
            <a:ext cx="0" cy="515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9592" y="4861568"/>
            <a:ext cx="1630169" cy="398037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750" dirty="0">
                <a:solidFill>
                  <a:srgbClr val="FFFFFF"/>
                </a:solidFill>
              </a:rPr>
              <a:t>Activities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09592" y="2894337"/>
            <a:ext cx="11465977" cy="3889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09591" y="3910035"/>
            <a:ext cx="11465977" cy="3889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2469" y="1247837"/>
            <a:ext cx="6829" cy="6762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425620" y="807164"/>
            <a:ext cx="2312035" cy="4425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000" dirty="0" smtClean="0">
                <a:solidFill>
                  <a:srgbClr val="FFFFFF"/>
                </a:solidFill>
              </a:rPr>
              <a:t>Master </a:t>
            </a:r>
            <a:r>
              <a:rPr lang="en-US" sz="2000" dirty="0">
                <a:solidFill>
                  <a:srgbClr val="FFFFFF"/>
                </a:solidFill>
              </a:rPr>
              <a:t>Branch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465901" y="1246909"/>
            <a:ext cx="6829" cy="6762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102" y="333216"/>
            <a:ext cx="2664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800" b="1" dirty="0" smtClean="0">
                <a:solidFill>
                  <a:srgbClr val="0E3570"/>
                </a:solidFill>
                <a:cs typeface="Arial" panose="020B0604020202020204" pitchFamily="34" charset="0"/>
              </a:rPr>
              <a:t>Best Practices</a:t>
            </a:r>
            <a:endParaRPr lang="en-US" sz="2800" b="1" dirty="0">
              <a:solidFill>
                <a:srgbClr val="0E3570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102" y="1485084"/>
            <a:ext cx="84235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the standard Source Control folder-structure </a:t>
            </a:r>
            <a:r>
              <a:rPr lang="en-IN" dirty="0" smtClean="0"/>
              <a:t>correctly</a:t>
            </a:r>
            <a:r>
              <a:rPr lang="en-IN" dirty="0"/>
              <a:t> </a:t>
            </a:r>
            <a:r>
              <a:rPr lang="en-IN" dirty="0" smtClean="0"/>
              <a:t>for all Garages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 </a:t>
            </a:r>
            <a:r>
              <a:rPr lang="en-IN" dirty="0"/>
              <a:t>merges </a:t>
            </a:r>
            <a:r>
              <a:rPr lang="en-IN" dirty="0" smtClean="0"/>
              <a:t>regularly after code reviews are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 release </a:t>
            </a:r>
            <a:r>
              <a:rPr lang="en-IN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Daily check-out/check-in process in feature branch and do the smoke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Push the feature branch code into development branch regularly and do the smoke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Pull the code from development branch into feature branch before start of the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15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716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Times New Roman</vt:lpstr>
      <vt:lpstr>Wingdings</vt:lpstr>
      <vt:lpstr>Wipro 2017 PPT Theme</vt:lpstr>
      <vt:lpstr>The Main Branches</vt:lpstr>
      <vt:lpstr>Supporting branches</vt:lpstr>
      <vt:lpstr>Supporting branches (contd.,)</vt:lpstr>
      <vt:lpstr>Naming Conventions:</vt:lpstr>
      <vt:lpstr>Naming Conventions (contd.,)</vt:lpstr>
      <vt:lpstr>Naming Conventions (contd.,)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Subbarao Badeti (Digital)</dc:creator>
  <cp:lastModifiedBy>Venkata Subbarao Badeti (Digital)</cp:lastModifiedBy>
  <cp:revision>33</cp:revision>
  <dcterms:created xsi:type="dcterms:W3CDTF">2020-07-27T08:09:38Z</dcterms:created>
  <dcterms:modified xsi:type="dcterms:W3CDTF">2020-07-28T16:21:28Z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vbade@wipro.com</vt:lpwstr>
  </property>
  <property fmtid="{D5CDD505-2E9C-101B-9397-08002B2CF9AE}" pid="5" name="MSIP_Label_b9a70571-31c6-4603-80c1-ef2fb871a62a_SetDate">
    <vt:lpwstr>2020-07-27T08:43:35.2708236Z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3cdcddac-a620-4230-8cc1-49ce5a7707e2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