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1566" r:id="rId3"/>
    <p:sldId id="1569" r:id="rId4"/>
    <p:sldId id="1573" r:id="rId5"/>
    <p:sldId id="1571" r:id="rId6"/>
    <p:sldId id="15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54"/>
  </p:normalViewPr>
  <p:slideViewPr>
    <p:cSldViewPr snapToGrid="0" snapToObjects="1">
      <p:cViewPr varScale="1">
        <p:scale>
          <a:sx n="64" d="100"/>
          <a:sy n="64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08C8-F0FF-844B-9299-62FBA2F9A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380BC-446C-A144-8C92-A03EE2AD2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8914D-FB61-4846-B447-24242F20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F24-D105-3843-87BD-AF9EE5E5327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145FC-EDB1-AE42-ABCA-CB4A49EC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9423E-840B-F644-9344-68CF77DC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5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DDAA-F0E3-1444-9877-C5A410AD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E55B4-5670-E94C-B4F7-F6105F01A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DEC6-1F0A-C64F-9D13-C2BB6519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F24-D105-3843-87BD-AF9EE5E5327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6D332-A32F-EC41-B75F-5C00002D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1EE22-1630-7B47-9C47-17ACD77D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5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A1C23-DF49-EE4E-A7FD-2BCC6BBA6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AA318-0EBA-DC40-BF67-DE05445E6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C218-A2B4-B74B-AB33-68233690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F24-D105-3843-87BD-AF9EE5E5327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CDA53-E008-4645-87D0-A92BF44B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9BEE7-7441-EF49-B29A-400FD547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2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5C53-5DF8-B543-98A7-9751E177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A209-9A3A-A347-A03B-D510E939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EFD29-77F4-4440-B298-E7B24706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F24-D105-3843-87BD-AF9EE5E5327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E2194-0126-4241-B6B8-7A620696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D61B6-BE93-294C-98AB-6D001FAB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1ED9-DE2D-7645-8800-451B9E97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03C14-B261-0D4A-8515-3C555562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19FEC-5649-D343-880B-4C7AEEDE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F24-D105-3843-87BD-AF9EE5E5327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11D6D-3E33-2946-8794-86AA270F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D081D-6CC9-6342-9B12-180BA557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0573-92E8-4243-93A7-CA93A834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6E448-5B5B-F446-9675-8B19169AC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D90BA-1BCE-DB47-B591-AF04C9421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B8028-BFF1-C74B-A2AF-B010E3F3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F24-D105-3843-87BD-AF9EE5E5327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20476-7A44-5E48-BB02-B4D1792B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F4EE1-ED7A-E748-8C6E-4BE67242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9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D3EC-BD11-B94C-8F8F-240D3C8B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D0325-F9FB-9C47-94D0-6ECB7FCDC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C6F03-26D9-5843-984E-6D59E65A0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6AD14-A0B8-5549-A2C2-5A49D9399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1F2CF-BAA7-AD4E-B593-8E96C4CF9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7FBE6-EADE-DB4E-B063-E3ACECFE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F24-D105-3843-87BD-AF9EE5E5327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DC08E-AE88-774C-AF9D-3D4B66B0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6977D-F59C-5349-A7C5-656E2980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0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2971-67B0-7B4E-B7AB-44347368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6EBCF-6A3E-7846-863A-F6686252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F24-D105-3843-87BD-AF9EE5E5327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E1795-F25F-F24B-9908-74FE6F32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FB289-B128-EF4A-8C2A-6424B659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5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98A00-6299-8D4C-82F3-E8CF8C4B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F24-D105-3843-87BD-AF9EE5E5327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055AF-E55C-1346-ACA3-673DEF35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77C30-B454-FC4F-A177-FA9D4703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7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7823-4C54-6749-953A-BE77ED7D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6140B-E1BC-3744-A69A-D44CAD705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A898C-CCFF-6944-864A-9139C844D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5C8A9-E8C1-174A-B677-1C703A39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F24-D105-3843-87BD-AF9EE5E5327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80429-2224-E242-A19D-BCAAB016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57444-38B0-9944-85C8-4D5C2271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9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8C3A-72D4-634E-A606-B21C8AEF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CD0E0-03C6-C148-BE84-E3A91576B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3BDD3-1E7E-FF4B-B6D3-45E98DFD1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393E8-FD29-2C4A-B4F3-0958E594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F24-D105-3843-87BD-AF9EE5E5327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4099C-07FC-484C-BED7-46B265E0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7B674-EF0B-3A4A-8C3B-4BCA835B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0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7CF22-282D-D544-990A-782631D8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9C0D5-0CD7-AA4A-ACAB-564D8217A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F54AF-C5F6-454E-ABBF-031AB6A5B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83F24-D105-3843-87BD-AF9EE5E5327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47BB4-A2AE-3E46-9891-19894CDC9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04F5-A067-7D46-9AED-EF0090EFA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18324adc9a9e860c3c03d91e" descr="{&quot;HashCode&quot;:2133105206,&quot;Placement&quot;:&quot;Footer&quot;,&quot;Top&quot;:524.1047,&quot;Left&quot;:420.843231,&quot;SlideWidth&quot;:960,&quot;SlideHeight&quot;:540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89408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transgriot.blogspot.com/2010/09/first-official-transgriot-fund-raiser.html" TargetMode="External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iphone-phone-smartphone-mobile-2464968/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s://en.wikipedia.org/wiki/Apigee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5099-FFA0-5843-9471-09BE5288C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226" y="627688"/>
            <a:ext cx="9973456" cy="2265414"/>
          </a:xfrm>
        </p:spPr>
        <p:txBody>
          <a:bodyPr/>
          <a:lstStyle/>
          <a:p>
            <a:r>
              <a:rPr lang="en-US" dirty="0"/>
              <a:t>Parivartan Proposed DNS Plan </a:t>
            </a:r>
          </a:p>
        </p:txBody>
      </p:sp>
    </p:spTree>
    <p:extLst>
      <p:ext uri="{BB962C8B-B14F-4D97-AF65-F5344CB8AC3E}">
        <p14:creationId xmlns:p14="http://schemas.microsoft.com/office/powerpoint/2010/main" val="275758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C0BF3E7-23BC-A74B-A937-A9A9E7642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936" y="3513404"/>
            <a:ext cx="435517" cy="57642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E9377F-61EE-3647-8CF2-CDB7A71223D7}"/>
              </a:ext>
            </a:extLst>
          </p:cNvPr>
          <p:cNvCxnSpPr/>
          <p:nvPr/>
        </p:nvCxnSpPr>
        <p:spPr>
          <a:xfrm flipV="1">
            <a:off x="3772922" y="3770140"/>
            <a:ext cx="6117104" cy="200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7762541-0827-2847-B824-1AF07CE83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027" y="2771139"/>
            <a:ext cx="435517" cy="57642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C69A93-49F4-024D-A790-0323AAFFB2D8}"/>
              </a:ext>
            </a:extLst>
          </p:cNvPr>
          <p:cNvCxnSpPr/>
          <p:nvPr/>
        </p:nvCxnSpPr>
        <p:spPr>
          <a:xfrm>
            <a:off x="3299150" y="3197117"/>
            <a:ext cx="4502621" cy="380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CE7899-FDE1-DE4D-A90C-450B32135483}"/>
              </a:ext>
            </a:extLst>
          </p:cNvPr>
          <p:cNvSpPr txBox="1"/>
          <p:nvPr/>
        </p:nvSpPr>
        <p:spPr>
          <a:xfrm>
            <a:off x="2175984" y="333570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DMZ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8ED3D68-462E-D541-9D67-B575F493D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494" y="2209685"/>
            <a:ext cx="455612" cy="58276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3F3F022-6421-7545-8BB4-9C162A9777CF}"/>
              </a:ext>
            </a:extLst>
          </p:cNvPr>
          <p:cNvSpPr txBox="1"/>
          <p:nvPr/>
        </p:nvSpPr>
        <p:spPr>
          <a:xfrm>
            <a:off x="8230846" y="4515729"/>
            <a:ext cx="849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DB Cluster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6C3418-6548-EF49-9864-90891BE96D0B}"/>
              </a:ext>
            </a:extLst>
          </p:cNvPr>
          <p:cNvSpPr txBox="1"/>
          <p:nvPr/>
        </p:nvSpPr>
        <p:spPr>
          <a:xfrm>
            <a:off x="9008645" y="4501159"/>
            <a:ext cx="924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App Cluster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398E5-4441-A04B-AF20-76DAA108528E}"/>
              </a:ext>
            </a:extLst>
          </p:cNvPr>
          <p:cNvSpPr txBox="1"/>
          <p:nvPr/>
        </p:nvSpPr>
        <p:spPr>
          <a:xfrm>
            <a:off x="227497" y="4646587"/>
            <a:ext cx="1014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Ngnix cluster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68378" y="3567931"/>
            <a:ext cx="905826" cy="1047010"/>
            <a:chOff x="6168044" y="4964622"/>
            <a:chExt cx="905826" cy="104701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7BF5897-52FB-334E-920C-E1DC85FA0ABC}"/>
                </a:ext>
              </a:extLst>
            </p:cNvPr>
            <p:cNvSpPr/>
            <p:nvPr/>
          </p:nvSpPr>
          <p:spPr>
            <a:xfrm>
              <a:off x="6168044" y="4964622"/>
              <a:ext cx="905826" cy="104701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FE38B5-6A2E-8441-90DF-C34F51E57B21}"/>
                </a:ext>
              </a:extLst>
            </p:cNvPr>
            <p:cNvSpPr/>
            <p:nvPr/>
          </p:nvSpPr>
          <p:spPr>
            <a:xfrm>
              <a:off x="6253518" y="5058475"/>
              <a:ext cx="748463" cy="2167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708333B-C434-1F4B-B72E-135725408C14}"/>
                </a:ext>
              </a:extLst>
            </p:cNvPr>
            <p:cNvSpPr/>
            <p:nvPr/>
          </p:nvSpPr>
          <p:spPr>
            <a:xfrm>
              <a:off x="6253518" y="5343045"/>
              <a:ext cx="748463" cy="2167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75F9400-E406-8949-B027-AD5CFE7A1315}"/>
                </a:ext>
              </a:extLst>
            </p:cNvPr>
            <p:cNvSpPr/>
            <p:nvPr/>
          </p:nvSpPr>
          <p:spPr>
            <a:xfrm>
              <a:off x="6258300" y="5634571"/>
              <a:ext cx="748463" cy="2167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67A18D7C-D03E-894F-8DF9-60A480DC1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385" y="465837"/>
            <a:ext cx="1785810" cy="87225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DFFE3A9-E32A-D042-A202-8C2EE3C1E2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68539" y="516804"/>
            <a:ext cx="634847" cy="47613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5EE7AE6-EBEB-A64A-9CA8-6CC910EEF1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804383" y="1256592"/>
            <a:ext cx="544847" cy="46312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9F1D87E-AD2B-5541-A50D-89244FACF7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817418" y="685495"/>
            <a:ext cx="1294435" cy="44442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BA61827-A072-EB41-802D-FE355C4DB5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58182" y="2827662"/>
            <a:ext cx="752523" cy="5118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21A0CE2-0223-4049-8305-F8A3C88634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04354" y="1824727"/>
            <a:ext cx="2722302" cy="142145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6E75C74-15D7-1C4B-B2E2-52F13C6C9C7F}"/>
              </a:ext>
            </a:extLst>
          </p:cNvPr>
          <p:cNvSpPr txBox="1"/>
          <p:nvPr/>
        </p:nvSpPr>
        <p:spPr>
          <a:xfrm>
            <a:off x="1250544" y="5439111"/>
            <a:ext cx="1014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Ngnix cluster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5977" y="4286566"/>
            <a:ext cx="905826" cy="1047010"/>
            <a:chOff x="7325716" y="4980572"/>
            <a:chExt cx="905826" cy="104701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417641C-E62C-8D44-8E09-3ED298578C72}"/>
                </a:ext>
              </a:extLst>
            </p:cNvPr>
            <p:cNvSpPr/>
            <p:nvPr/>
          </p:nvSpPr>
          <p:spPr>
            <a:xfrm>
              <a:off x="7411190" y="5358995"/>
              <a:ext cx="748463" cy="2167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DB77DC2-4A4C-5542-903F-D2CEBB49FF7F}"/>
                </a:ext>
              </a:extLst>
            </p:cNvPr>
            <p:cNvSpPr/>
            <p:nvPr/>
          </p:nvSpPr>
          <p:spPr>
            <a:xfrm>
              <a:off x="7325716" y="4980572"/>
              <a:ext cx="905826" cy="104701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CA3E66-4204-DF47-A8F1-378C68FA07D5}"/>
                </a:ext>
              </a:extLst>
            </p:cNvPr>
            <p:cNvSpPr/>
            <p:nvPr/>
          </p:nvSpPr>
          <p:spPr>
            <a:xfrm>
              <a:off x="7411190" y="5051275"/>
              <a:ext cx="748463" cy="2167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AB2FF1D-4F12-3D43-A986-88B6BAF01DD5}"/>
                </a:ext>
              </a:extLst>
            </p:cNvPr>
            <p:cNvSpPr/>
            <p:nvPr/>
          </p:nvSpPr>
          <p:spPr>
            <a:xfrm>
              <a:off x="7404397" y="5650521"/>
              <a:ext cx="748463" cy="2167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32BD6A1-86E5-2F45-BC68-44B27DDD2D63}"/>
              </a:ext>
            </a:extLst>
          </p:cNvPr>
          <p:cNvSpPr txBox="1"/>
          <p:nvPr/>
        </p:nvSpPr>
        <p:spPr>
          <a:xfrm>
            <a:off x="9149177" y="2381565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Leased Line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F0EAF8-1D5C-CE48-ABFB-0E17D9A84C59}"/>
              </a:ext>
            </a:extLst>
          </p:cNvPr>
          <p:cNvSpPr txBox="1"/>
          <p:nvPr/>
        </p:nvSpPr>
        <p:spPr>
          <a:xfrm>
            <a:off x="7323469" y="4539108"/>
            <a:ext cx="414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TAS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927D194-1F83-4344-AF73-D93AD3C42AD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157300" y="1256592"/>
            <a:ext cx="0" cy="95309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1746D39-F53F-1648-9DEB-9148AC53BA5A}"/>
              </a:ext>
            </a:extLst>
          </p:cNvPr>
          <p:cNvCxnSpPr>
            <a:cxnSpLocks/>
          </p:cNvCxnSpPr>
          <p:nvPr/>
        </p:nvCxnSpPr>
        <p:spPr>
          <a:xfrm>
            <a:off x="2544167" y="897868"/>
            <a:ext cx="178581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EDD29E8-51CD-5447-83E8-3297794A84D1}"/>
              </a:ext>
            </a:extLst>
          </p:cNvPr>
          <p:cNvCxnSpPr>
            <a:cxnSpLocks/>
          </p:cNvCxnSpPr>
          <p:nvPr/>
        </p:nvCxnSpPr>
        <p:spPr>
          <a:xfrm>
            <a:off x="2548874" y="1179853"/>
            <a:ext cx="17858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CE0297-24D3-6847-9022-E10E9F71FB88}"/>
              </a:ext>
            </a:extLst>
          </p:cNvPr>
          <p:cNvCxnSpPr>
            <a:cxnSpLocks/>
          </p:cNvCxnSpPr>
          <p:nvPr/>
        </p:nvCxnSpPr>
        <p:spPr>
          <a:xfrm>
            <a:off x="6319108" y="910828"/>
            <a:ext cx="14983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58D3680-7138-584E-A5DB-765E7D3945CA}"/>
              </a:ext>
            </a:extLst>
          </p:cNvPr>
          <p:cNvCxnSpPr>
            <a:cxnSpLocks/>
            <a:stCxn id="54" idx="2"/>
            <a:endCxn id="6" idx="3"/>
          </p:cNvCxnSpPr>
          <p:nvPr/>
        </p:nvCxnSpPr>
        <p:spPr>
          <a:xfrm rot="5400000">
            <a:off x="7168215" y="508185"/>
            <a:ext cx="674689" cy="1918155"/>
          </a:xfrm>
          <a:prstGeom prst="bentConnector2">
            <a:avLst/>
          </a:prstGeom>
          <a:ln w="285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BBC1AF32-3497-0749-9C9F-43D2849055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048286" y="2721647"/>
            <a:ext cx="550588" cy="468000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95E7F64-52E6-514C-BC95-6E30C5142455}"/>
              </a:ext>
            </a:extLst>
          </p:cNvPr>
          <p:cNvCxnSpPr>
            <a:cxnSpLocks/>
          </p:cNvCxnSpPr>
          <p:nvPr/>
        </p:nvCxnSpPr>
        <p:spPr>
          <a:xfrm flipV="1">
            <a:off x="10550191" y="2814873"/>
            <a:ext cx="551633" cy="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Down Arrow 125">
            <a:extLst>
              <a:ext uri="{FF2B5EF4-FFF2-40B4-BE49-F238E27FC236}">
                <a16:creationId xmlns:a16="http://schemas.microsoft.com/office/drawing/2014/main" id="{1ABAF381-0717-7949-8CB8-D27DA08C078B}"/>
              </a:ext>
            </a:extLst>
          </p:cNvPr>
          <p:cNvSpPr/>
          <p:nvPr/>
        </p:nvSpPr>
        <p:spPr>
          <a:xfrm>
            <a:off x="6026761" y="2827901"/>
            <a:ext cx="269376" cy="11158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10205666" y="5952533"/>
            <a:ext cx="1920578" cy="601444"/>
            <a:chOff x="9831999" y="6173941"/>
            <a:chExt cx="1920578" cy="601444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E587FC8-733F-724F-9EBF-BD994D258BF0}"/>
                </a:ext>
              </a:extLst>
            </p:cNvPr>
            <p:cNvCxnSpPr>
              <a:cxnSpLocks/>
            </p:cNvCxnSpPr>
            <p:nvPr/>
          </p:nvCxnSpPr>
          <p:spPr>
            <a:xfrm>
              <a:off x="9831999" y="6297052"/>
              <a:ext cx="43981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722B97F7-141E-B649-A563-19ED5BA3F57D}"/>
                </a:ext>
              </a:extLst>
            </p:cNvPr>
            <p:cNvCxnSpPr>
              <a:cxnSpLocks/>
            </p:cNvCxnSpPr>
            <p:nvPr/>
          </p:nvCxnSpPr>
          <p:spPr>
            <a:xfrm>
              <a:off x="9831999" y="6421244"/>
              <a:ext cx="45139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73372FA-30D8-1C4F-A092-3B213E8CADA8}"/>
                </a:ext>
              </a:extLst>
            </p:cNvPr>
            <p:cNvCxnSpPr>
              <a:cxnSpLocks/>
            </p:cNvCxnSpPr>
            <p:nvPr/>
          </p:nvCxnSpPr>
          <p:spPr>
            <a:xfrm>
              <a:off x="9831999" y="6549768"/>
              <a:ext cx="471316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B0B343A-2D90-5441-9808-57AE3D047DD7}"/>
                </a:ext>
              </a:extLst>
            </p:cNvPr>
            <p:cNvCxnSpPr>
              <a:cxnSpLocks/>
            </p:cNvCxnSpPr>
            <p:nvPr/>
          </p:nvCxnSpPr>
          <p:spPr>
            <a:xfrm>
              <a:off x="9831999" y="6673018"/>
              <a:ext cx="462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11F3F74-9015-CE48-8FFE-D8C0477EE62F}"/>
                </a:ext>
              </a:extLst>
            </p:cNvPr>
            <p:cNvSpPr txBox="1"/>
            <p:nvPr/>
          </p:nvSpPr>
          <p:spPr>
            <a:xfrm>
              <a:off x="10220988" y="6173941"/>
              <a:ext cx="10791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API Calls Via Internet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F831FF6-D0FE-3F44-9E99-555E0847C61E}"/>
                </a:ext>
              </a:extLst>
            </p:cNvPr>
            <p:cNvSpPr txBox="1"/>
            <p:nvPr/>
          </p:nvSpPr>
          <p:spPr>
            <a:xfrm>
              <a:off x="10212802" y="6292707"/>
              <a:ext cx="13837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Web Portal URL Via Internet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1EF5457-6815-2149-9A2F-D8D9B54A9A53}"/>
                </a:ext>
              </a:extLst>
            </p:cNvPr>
            <p:cNvSpPr txBox="1"/>
            <p:nvPr/>
          </p:nvSpPr>
          <p:spPr>
            <a:xfrm>
              <a:off x="10224377" y="6426657"/>
              <a:ext cx="1223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API Calls Via Leased Line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C704B97-1B99-B94D-A2DB-DB95303886FC}"/>
                </a:ext>
              </a:extLst>
            </p:cNvPr>
            <p:cNvSpPr txBox="1"/>
            <p:nvPr/>
          </p:nvSpPr>
          <p:spPr>
            <a:xfrm>
              <a:off x="10224595" y="6559941"/>
              <a:ext cx="15279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Web Portal URL Via Leased Line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8D85275-7D0A-DC4F-A7EC-6B7AE8846821}"/>
              </a:ext>
            </a:extLst>
          </p:cNvPr>
          <p:cNvSpPr/>
          <p:nvPr/>
        </p:nvSpPr>
        <p:spPr>
          <a:xfrm>
            <a:off x="4513737" y="1985777"/>
            <a:ext cx="1386118" cy="317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(WAF, Siteshield, DNS)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ECDDD59-35EA-6840-AC3F-25729C2566F5}"/>
              </a:ext>
            </a:extLst>
          </p:cNvPr>
          <p:cNvSpPr/>
          <p:nvPr/>
        </p:nvSpPr>
        <p:spPr>
          <a:xfrm>
            <a:off x="7865551" y="191332"/>
            <a:ext cx="1910836" cy="654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Apigee Edge WAF, oAuth, Token Validation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07CC07-B6A6-7B46-BA35-B404845C94C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25835" y="1646065"/>
            <a:ext cx="720646" cy="317084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821966B6-6CAC-F346-A06A-03ADE17DD784}"/>
              </a:ext>
            </a:extLst>
          </p:cNvPr>
          <p:cNvSpPr/>
          <p:nvPr/>
        </p:nvSpPr>
        <p:spPr>
          <a:xfrm>
            <a:off x="3047601" y="2162207"/>
            <a:ext cx="1331013" cy="3640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3</a:t>
            </a:r>
            <a:r>
              <a:rPr lang="en-US" sz="1100" b="1" baseline="30000" dirty="0">
                <a:solidFill>
                  <a:schemeClr val="tx1"/>
                </a:solidFill>
              </a:rPr>
              <a:t>rd</a:t>
            </a:r>
            <a:r>
              <a:rPr lang="en-US" sz="1100" b="1" dirty="0">
                <a:solidFill>
                  <a:schemeClr val="tx1"/>
                </a:solidFill>
              </a:rPr>
              <a:t> Party APIs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EE9377F-61EE-3647-8CF2-CDB7A71223D7}"/>
              </a:ext>
            </a:extLst>
          </p:cNvPr>
          <p:cNvCxnSpPr/>
          <p:nvPr/>
        </p:nvCxnSpPr>
        <p:spPr>
          <a:xfrm>
            <a:off x="3376085" y="4417321"/>
            <a:ext cx="4625884" cy="178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1C0BF3E7-23BC-A74B-A937-A9A9E7642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94" y="4123449"/>
            <a:ext cx="435517" cy="57642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BBA61827-A072-EB41-802D-FE355C4DB5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85529" y="3573960"/>
            <a:ext cx="752523" cy="511850"/>
          </a:xfrm>
          <a:prstGeom prst="rect">
            <a:avLst/>
          </a:prstGeom>
        </p:spPr>
      </p:pic>
      <p:cxnSp>
        <p:nvCxnSpPr>
          <p:cNvPr id="57" name="Elbow Connector 56"/>
          <p:cNvCxnSpPr>
            <a:stCxn id="60" idx="2"/>
            <a:endCxn id="83" idx="3"/>
          </p:cNvCxnSpPr>
          <p:nvPr/>
        </p:nvCxnSpPr>
        <p:spPr>
          <a:xfrm rot="5400000">
            <a:off x="6509928" y="674307"/>
            <a:ext cx="583703" cy="5727453"/>
          </a:xfrm>
          <a:prstGeom prst="bentConnector2">
            <a:avLst/>
          </a:prstGeom>
          <a:ln w="28575">
            <a:solidFill>
              <a:srgbClr val="7030A0"/>
            </a:solidFill>
            <a:headEnd type="none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79CE7899-FDE1-DE4D-A90C-450B32135483}"/>
              </a:ext>
            </a:extLst>
          </p:cNvPr>
          <p:cNvSpPr txBox="1"/>
          <p:nvPr/>
        </p:nvSpPr>
        <p:spPr>
          <a:xfrm>
            <a:off x="5345597" y="3938783"/>
            <a:ext cx="62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Core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4487400" y="4834427"/>
            <a:ext cx="5504637" cy="1425390"/>
            <a:chOff x="2854322" y="4961572"/>
            <a:chExt cx="5504637" cy="1425390"/>
          </a:xfrm>
        </p:grpSpPr>
        <p:grpSp>
          <p:nvGrpSpPr>
            <p:cNvPr id="13" name="Group 12"/>
            <p:cNvGrpSpPr/>
            <p:nvPr/>
          </p:nvGrpSpPr>
          <p:grpSpPr>
            <a:xfrm>
              <a:off x="6707345" y="4961572"/>
              <a:ext cx="635640" cy="1376521"/>
              <a:chOff x="4373716" y="4994886"/>
              <a:chExt cx="635640" cy="137652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D100A02-DB3A-9C42-B933-8A12683C24A0}"/>
                  </a:ext>
                </a:extLst>
              </p:cNvPr>
              <p:cNvSpPr/>
              <p:nvPr/>
            </p:nvSpPr>
            <p:spPr>
              <a:xfrm rot="5400000">
                <a:off x="4003275" y="5365327"/>
                <a:ext cx="1376521" cy="635640"/>
              </a:xfrm>
              <a:prstGeom prst="rect">
                <a:avLst/>
              </a:prstGeom>
              <a:solidFill>
                <a:schemeClr val="bg1"/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" name="Cylinder 5">
                <a:extLst>
                  <a:ext uri="{FF2B5EF4-FFF2-40B4-BE49-F238E27FC236}">
                    <a16:creationId xmlns:a16="http://schemas.microsoft.com/office/drawing/2014/main" id="{08E77843-5FEF-FF49-980D-EFA6E8A9F5DE}"/>
                  </a:ext>
                </a:extLst>
              </p:cNvPr>
              <p:cNvSpPr/>
              <p:nvPr/>
            </p:nvSpPr>
            <p:spPr>
              <a:xfrm>
                <a:off x="4464454" y="5071738"/>
                <a:ext cx="468459" cy="266988"/>
              </a:xfrm>
              <a:prstGeom prst="can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cs typeface="Calibri"/>
                  </a:rPr>
                  <a:t>Oracle</a:t>
                </a:r>
              </a:p>
            </p:txBody>
          </p:sp>
          <p:sp>
            <p:nvSpPr>
              <p:cNvPr id="23" name="Cylinder 67">
                <a:extLst>
                  <a:ext uri="{FF2B5EF4-FFF2-40B4-BE49-F238E27FC236}">
                    <a16:creationId xmlns:a16="http://schemas.microsoft.com/office/drawing/2014/main" id="{7E289EB9-9454-A641-BB61-29D98017B34B}"/>
                  </a:ext>
                </a:extLst>
              </p:cNvPr>
              <p:cNvSpPr/>
              <p:nvPr/>
            </p:nvSpPr>
            <p:spPr>
              <a:xfrm>
                <a:off x="4458096" y="5376452"/>
                <a:ext cx="461615" cy="266988"/>
              </a:xfrm>
              <a:prstGeom prst="can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cs typeface="Calibri"/>
                  </a:rPr>
                  <a:t>Mongo</a:t>
                </a:r>
              </a:p>
            </p:txBody>
          </p:sp>
          <p:sp>
            <p:nvSpPr>
              <p:cNvPr id="24" name="Cylinder 68">
                <a:extLst>
                  <a:ext uri="{FF2B5EF4-FFF2-40B4-BE49-F238E27FC236}">
                    <a16:creationId xmlns:a16="http://schemas.microsoft.com/office/drawing/2014/main" id="{B4EC335D-9E06-5F42-941D-1583BDD269E9}"/>
                  </a:ext>
                </a:extLst>
              </p:cNvPr>
              <p:cNvSpPr/>
              <p:nvPr/>
            </p:nvSpPr>
            <p:spPr>
              <a:xfrm>
                <a:off x="4470119" y="5718893"/>
                <a:ext cx="450191" cy="266988"/>
              </a:xfrm>
              <a:prstGeom prst="can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cs typeface="Calibri"/>
                  </a:rPr>
                  <a:t>Redis Cache</a:t>
                </a:r>
              </a:p>
            </p:txBody>
          </p:sp>
          <p:sp>
            <p:nvSpPr>
              <p:cNvPr id="25" name="Cylinder 68">
                <a:extLst>
                  <a:ext uri="{FF2B5EF4-FFF2-40B4-BE49-F238E27FC236}">
                    <a16:creationId xmlns:a16="http://schemas.microsoft.com/office/drawing/2014/main" id="{C11C04B6-1A43-2A4F-86F1-F44F55E506CE}"/>
                  </a:ext>
                </a:extLst>
              </p:cNvPr>
              <p:cNvSpPr/>
              <p:nvPr/>
            </p:nvSpPr>
            <p:spPr>
              <a:xfrm>
                <a:off x="4481444" y="6055531"/>
                <a:ext cx="447141" cy="266988"/>
              </a:xfrm>
              <a:prstGeom prst="can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cs typeface="Calibri"/>
                  </a:rPr>
                  <a:t>Elastic search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453133" y="4973164"/>
              <a:ext cx="905826" cy="1413798"/>
              <a:chOff x="5161112" y="4994886"/>
              <a:chExt cx="905826" cy="141379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5731594-FB48-624D-B107-F9E4F5B6EEDA}"/>
                  </a:ext>
                </a:extLst>
              </p:cNvPr>
              <p:cNvSpPr/>
              <p:nvPr/>
            </p:nvSpPr>
            <p:spPr>
              <a:xfrm>
                <a:off x="5161112" y="4994886"/>
                <a:ext cx="905826" cy="1413798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A95A9C7-9ABE-5A4B-B472-3EBAFFA3F743}"/>
                  </a:ext>
                </a:extLst>
              </p:cNvPr>
              <p:cNvSpPr/>
              <p:nvPr/>
            </p:nvSpPr>
            <p:spPr>
              <a:xfrm>
                <a:off x="5256207" y="5058682"/>
                <a:ext cx="542996" cy="2882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DMS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029B7F2-3764-7142-A2F7-4D8AA552A6F7}"/>
                  </a:ext>
                </a:extLst>
              </p:cNvPr>
              <p:cNvSpPr/>
              <p:nvPr/>
            </p:nvSpPr>
            <p:spPr>
              <a:xfrm>
                <a:off x="5274483" y="5402592"/>
                <a:ext cx="542997" cy="2882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Kafka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5627AC1-FC88-E44A-A355-AA590628D4DC}"/>
                  </a:ext>
                </a:extLst>
              </p:cNvPr>
              <p:cNvSpPr/>
              <p:nvPr/>
            </p:nvSpPr>
            <p:spPr>
              <a:xfrm>
                <a:off x="5274483" y="5736117"/>
                <a:ext cx="542997" cy="2856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jBPM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80A3B92-6D80-424E-9CDC-C8853DBBBCAD}"/>
                  </a:ext>
                </a:extLst>
              </p:cNvPr>
              <p:cNvSpPr/>
              <p:nvPr/>
            </p:nvSpPr>
            <p:spPr>
              <a:xfrm>
                <a:off x="5256207" y="6067123"/>
                <a:ext cx="648183" cy="2882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Drools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276278" y="5003267"/>
              <a:ext cx="2329948" cy="1276900"/>
              <a:chOff x="1814452" y="4964622"/>
              <a:chExt cx="2329948" cy="12769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B1DBBE-4819-D844-B582-D943E6E0D047}"/>
                  </a:ext>
                </a:extLst>
              </p:cNvPr>
              <p:cNvSpPr/>
              <p:nvPr/>
            </p:nvSpPr>
            <p:spPr>
              <a:xfrm>
                <a:off x="1814452" y="4964622"/>
                <a:ext cx="2329948" cy="1276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31785D5-40BB-EF4B-9148-720A9000DBBD}"/>
                  </a:ext>
                </a:extLst>
              </p:cNvPr>
              <p:cNvSpPr/>
              <p:nvPr/>
            </p:nvSpPr>
            <p:spPr>
              <a:xfrm>
                <a:off x="2026466" y="5372820"/>
                <a:ext cx="1895708" cy="27770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Spring Cloud Gateway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BB4060F-E86A-0C41-B4F2-B154C800DA0C}"/>
                  </a:ext>
                </a:extLst>
              </p:cNvPr>
              <p:cNvSpPr/>
              <p:nvPr/>
            </p:nvSpPr>
            <p:spPr>
              <a:xfrm>
                <a:off x="2022719" y="5787332"/>
                <a:ext cx="743040" cy="3446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Spring Cloud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CC00D1C-AAB0-2447-A663-A0A95889DF6E}"/>
                  </a:ext>
                </a:extLst>
              </p:cNvPr>
              <p:cNvSpPr/>
              <p:nvPr/>
            </p:nvSpPr>
            <p:spPr>
              <a:xfrm>
                <a:off x="2928782" y="5787332"/>
                <a:ext cx="1014874" cy="3446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Microservices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1E4C257-68BC-704D-A25D-98E73BD2A162}"/>
                  </a:ext>
                </a:extLst>
              </p:cNvPr>
              <p:cNvSpPr/>
              <p:nvPr/>
            </p:nvSpPr>
            <p:spPr>
              <a:xfrm>
                <a:off x="2011357" y="4988712"/>
                <a:ext cx="1895708" cy="27770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NSX T0 Router</a:t>
                </a: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2854322" y="5239321"/>
              <a:ext cx="1338435" cy="840357"/>
              <a:chOff x="8493564" y="5071779"/>
              <a:chExt cx="1338435" cy="8403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D95FC7A-DE1A-D248-BC28-FB9A2EBEDBF9}"/>
                  </a:ext>
                </a:extLst>
              </p:cNvPr>
              <p:cNvSpPr/>
              <p:nvPr/>
            </p:nvSpPr>
            <p:spPr>
              <a:xfrm>
                <a:off x="8500986" y="5071779"/>
                <a:ext cx="1331013" cy="3640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043C32-4121-0D4C-BEA9-A74B54A16AD2}"/>
                  </a:ext>
                </a:extLst>
              </p:cNvPr>
              <p:cNvSpPr txBox="1"/>
              <p:nvPr/>
            </p:nvSpPr>
            <p:spPr>
              <a:xfrm>
                <a:off x="8607096" y="5106097"/>
                <a:ext cx="10902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Apigee Hybrid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931C6D8-8FC2-8045-8D93-F946A785E585}"/>
                  </a:ext>
                </a:extLst>
              </p:cNvPr>
              <p:cNvSpPr/>
              <p:nvPr/>
            </p:nvSpPr>
            <p:spPr>
              <a:xfrm>
                <a:off x="8493564" y="5548083"/>
                <a:ext cx="1331013" cy="3640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Proxy Cluster</a:t>
                </a:r>
              </a:p>
            </p:txBody>
          </p:sp>
        </p:grp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2E1A7168-3D81-5443-BDA7-1F21231418D1}"/>
                </a:ext>
              </a:extLst>
            </p:cNvPr>
            <p:cNvCxnSpPr>
              <a:stCxn id="69" idx="2"/>
              <a:endCxn id="79" idx="2"/>
            </p:cNvCxnSpPr>
            <p:nvPr/>
          </p:nvCxnSpPr>
          <p:spPr>
            <a:xfrm rot="5400000" flipH="1">
              <a:off x="4663455" y="4936052"/>
              <a:ext cx="90963" cy="2378216"/>
            </a:xfrm>
            <a:prstGeom prst="bentConnector3">
              <a:avLst>
                <a:gd name="adj1" fmla="val -251311"/>
              </a:avLst>
            </a:prstGeom>
            <a:ln w="28575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rot="5400000" flipH="1" flipV="1">
              <a:off x="4382310" y="4257996"/>
              <a:ext cx="211964" cy="1893786"/>
            </a:xfrm>
            <a:prstGeom prst="bentConnector3">
              <a:avLst>
                <a:gd name="adj1" fmla="val 227458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Elbow Connector 88"/>
          <p:cNvCxnSpPr>
            <a:stCxn id="58" idx="3"/>
          </p:cNvCxnSpPr>
          <p:nvPr/>
        </p:nvCxnSpPr>
        <p:spPr>
          <a:xfrm>
            <a:off x="6510705" y="3083587"/>
            <a:ext cx="828530" cy="1750841"/>
          </a:xfrm>
          <a:prstGeom prst="bentConnector2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39" idx="0"/>
            <a:endCxn id="16" idx="1"/>
          </p:cNvCxnSpPr>
          <p:nvPr/>
        </p:nvCxnSpPr>
        <p:spPr>
          <a:xfrm rot="5400000" flipH="1" flipV="1">
            <a:off x="1507368" y="2273272"/>
            <a:ext cx="508582" cy="2080736"/>
          </a:xfrm>
          <a:prstGeom prst="bentConnector2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1746D39-F53F-1648-9DEB-9148AC53BA5A}"/>
              </a:ext>
            </a:extLst>
          </p:cNvPr>
          <p:cNvCxnSpPr>
            <a:cxnSpLocks/>
          </p:cNvCxnSpPr>
          <p:nvPr/>
        </p:nvCxnSpPr>
        <p:spPr>
          <a:xfrm>
            <a:off x="3311884" y="3088035"/>
            <a:ext cx="243700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62" idx="0"/>
          </p:cNvCxnSpPr>
          <p:nvPr/>
        </p:nvCxnSpPr>
        <p:spPr>
          <a:xfrm rot="5400000" flipH="1" flipV="1">
            <a:off x="2089964" y="3557422"/>
            <a:ext cx="408070" cy="1050219"/>
          </a:xfrm>
          <a:prstGeom prst="bentConnector2">
            <a:avLst/>
          </a:prstGeom>
          <a:ln w="2857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83" idx="2"/>
            <a:endCxn id="37" idx="1"/>
          </p:cNvCxnSpPr>
          <p:nvPr/>
        </p:nvCxnSpPr>
        <p:spPr>
          <a:xfrm rot="16200000" flipH="1">
            <a:off x="3424110" y="4223490"/>
            <a:ext cx="1208393" cy="933031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cxnSpLocks/>
            <a:stCxn id="79" idx="1"/>
          </p:cNvCxnSpPr>
          <p:nvPr/>
        </p:nvCxnSpPr>
        <p:spPr>
          <a:xfrm rot="10800000">
            <a:off x="3880506" y="2532751"/>
            <a:ext cx="606895" cy="3237757"/>
          </a:xfrm>
          <a:prstGeom prst="bentConnector2">
            <a:avLst/>
          </a:prstGeom>
          <a:ln w="28575">
            <a:solidFill>
              <a:schemeClr val="bg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26631" y="2934312"/>
            <a:ext cx="600534" cy="408363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94581" y="3681461"/>
            <a:ext cx="600534" cy="40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1CBDD7-5D06-4425-94EF-676A0486C8D6}"/>
              </a:ext>
            </a:extLst>
          </p:cNvPr>
          <p:cNvSpPr txBox="1"/>
          <p:nvPr/>
        </p:nvSpPr>
        <p:spPr>
          <a:xfrm>
            <a:off x="157542" y="209862"/>
            <a:ext cx="1203445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Proposed Domain Name:</a:t>
            </a:r>
            <a:endParaRPr lang="en-IN" dirty="0"/>
          </a:p>
          <a:p>
            <a:endParaRPr lang="en-IN" dirty="0"/>
          </a:p>
          <a:p>
            <a:r>
              <a:rPr lang="en-IN" dirty="0"/>
              <a:t>parivartan.nseindia.com (Static Page)</a:t>
            </a:r>
          </a:p>
          <a:p>
            <a:r>
              <a:rPr lang="en-IN" dirty="0"/>
              <a:t>*.</a:t>
            </a:r>
            <a:r>
              <a:rPr lang="en-IN" b="1" dirty="0"/>
              <a:t>dev2</a:t>
            </a:r>
            <a:r>
              <a:rPr lang="en-IN" dirty="0"/>
              <a:t>.Parivartan.nseindia.com (for DEV, SIT UAT Both)</a:t>
            </a:r>
          </a:p>
          <a:p>
            <a:r>
              <a:rPr lang="en-IN" dirty="0"/>
              <a:t>*.</a:t>
            </a:r>
            <a:r>
              <a:rPr lang="en-IN" b="1" dirty="0"/>
              <a:t>prod</a:t>
            </a:r>
            <a:r>
              <a:rPr lang="en-IN" dirty="0"/>
              <a:t>.Parivartan.nseindia.com (for Prod)</a:t>
            </a:r>
          </a:p>
          <a:p>
            <a:r>
              <a:rPr lang="en-IN" dirty="0"/>
              <a:t>*.sys. And *.app both the domains be part of public domain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Internet Users:-</a:t>
            </a:r>
          </a:p>
          <a:p>
            <a:endParaRPr lang="en-IN" dirty="0"/>
          </a:p>
          <a:p>
            <a:r>
              <a:rPr lang="en-IN" dirty="0"/>
              <a:t>Apigee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 Akamai </a:t>
            </a:r>
            <a:r>
              <a:rPr lang="en-IN" dirty="0">
                <a:sym typeface="Wingdings" panose="05000000000000000000" pitchFamily="2" charset="2"/>
              </a:rPr>
              <a:t>(DNS resolution)   TAS (Go Router)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Description: 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1. Apigee will forward the request to Akamai for DNS Resolution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2. Akamai will forward the request to NSE on Prem and request is forwarded to TAS LB</a:t>
            </a:r>
          </a:p>
          <a:p>
            <a:pPr lvl="1"/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Intranet Users :-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Hybrid Apigee -&gt;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Internal DNS Server</a:t>
            </a:r>
            <a:r>
              <a:rPr lang="en-IN" dirty="0">
                <a:sym typeface="Wingdings" panose="05000000000000000000" pitchFamily="2" charset="2"/>
              </a:rPr>
              <a:t>  TAS (Go Router) </a:t>
            </a:r>
          </a:p>
          <a:p>
            <a:r>
              <a:rPr lang="en-IN" dirty="0">
                <a:sym typeface="Wingdings" panose="05000000000000000000" pitchFamily="2" charset="2"/>
              </a:rPr>
              <a:t> 	Description: </a:t>
            </a:r>
          </a:p>
          <a:p>
            <a:r>
              <a:rPr lang="en-IN" dirty="0">
                <a:sym typeface="Wingdings" panose="05000000000000000000" pitchFamily="2" charset="2"/>
              </a:rPr>
              <a:t>	1. Hybrid Apigee will forward the request to Internal DNS Server</a:t>
            </a:r>
          </a:p>
          <a:p>
            <a:r>
              <a:rPr lang="en-IN" dirty="0">
                <a:sym typeface="Wingdings" panose="05000000000000000000" pitchFamily="2" charset="2"/>
              </a:rPr>
              <a:t>                  2. DNS will resolve and forward the request to TAS LB</a:t>
            </a:r>
          </a:p>
        </p:txBody>
      </p:sp>
    </p:spTree>
    <p:extLst>
      <p:ext uri="{BB962C8B-B14F-4D97-AF65-F5344CB8AC3E}">
        <p14:creationId xmlns:p14="http://schemas.microsoft.com/office/powerpoint/2010/main" val="296954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8D6A8A-9AB3-4EB3-9594-D55648ACCC7E}"/>
              </a:ext>
            </a:extLst>
          </p:cNvPr>
          <p:cNvSpPr/>
          <p:nvPr/>
        </p:nvSpPr>
        <p:spPr>
          <a:xfrm>
            <a:off x="5890734" y="734881"/>
            <a:ext cx="5711877" cy="19314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 Platform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6114AB-A8A8-4DB8-8588-2518254F240D}"/>
              </a:ext>
            </a:extLst>
          </p:cNvPr>
          <p:cNvSpPr/>
          <p:nvPr/>
        </p:nvSpPr>
        <p:spPr>
          <a:xfrm>
            <a:off x="6879965" y="1047412"/>
            <a:ext cx="628639" cy="141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TAS Go Router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9863C111-277D-448B-B0BB-44BAE3218284}"/>
              </a:ext>
            </a:extLst>
          </p:cNvPr>
          <p:cNvSpPr/>
          <p:nvPr/>
        </p:nvSpPr>
        <p:spPr>
          <a:xfrm>
            <a:off x="2416038" y="2283596"/>
            <a:ext cx="1029291" cy="786187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Akamai DNS Server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1D85BE-3577-45FF-92D1-C0F955FAE7C4}"/>
              </a:ext>
            </a:extLst>
          </p:cNvPr>
          <p:cNvSpPr/>
          <p:nvPr/>
        </p:nvSpPr>
        <p:spPr>
          <a:xfrm>
            <a:off x="2226573" y="1519066"/>
            <a:ext cx="1422816" cy="526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Apigee Cloud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76F26C-5AFC-4B3E-9EE1-CBD6294FD6E0}"/>
              </a:ext>
            </a:extLst>
          </p:cNvPr>
          <p:cNvCxnSpPr>
            <a:cxnSpLocks/>
          </p:cNvCxnSpPr>
          <p:nvPr/>
        </p:nvCxnSpPr>
        <p:spPr>
          <a:xfrm>
            <a:off x="1021451" y="1782310"/>
            <a:ext cx="1205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72BF02-C50B-4501-B566-70316D1F1D39}"/>
              </a:ext>
            </a:extLst>
          </p:cNvPr>
          <p:cNvCxnSpPr>
            <a:cxnSpLocks/>
          </p:cNvCxnSpPr>
          <p:nvPr/>
        </p:nvCxnSpPr>
        <p:spPr>
          <a:xfrm>
            <a:off x="3702844" y="1778695"/>
            <a:ext cx="1059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A655692-ADEE-4D89-9778-0229D9CF70CC}"/>
              </a:ext>
            </a:extLst>
          </p:cNvPr>
          <p:cNvSpPr/>
          <p:nvPr/>
        </p:nvSpPr>
        <p:spPr>
          <a:xfrm>
            <a:off x="7783839" y="1476551"/>
            <a:ext cx="2143594" cy="600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SCG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B44285-EA0A-4CCF-A4E0-8F2184A3D778}"/>
              </a:ext>
            </a:extLst>
          </p:cNvPr>
          <p:cNvSpPr/>
          <p:nvPr/>
        </p:nvSpPr>
        <p:spPr>
          <a:xfrm flipH="1">
            <a:off x="1312938" y="1423597"/>
            <a:ext cx="6221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3D1C0A-3658-4241-8DDD-6E749D63733C}"/>
              </a:ext>
            </a:extLst>
          </p:cNvPr>
          <p:cNvSpPr/>
          <p:nvPr/>
        </p:nvSpPr>
        <p:spPr>
          <a:xfrm flipH="1">
            <a:off x="2492777" y="2046639"/>
            <a:ext cx="6221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dirty="0"/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FD7A15-A40A-48F5-853C-1E4FA7A30C53}"/>
              </a:ext>
            </a:extLst>
          </p:cNvPr>
          <p:cNvSpPr/>
          <p:nvPr/>
        </p:nvSpPr>
        <p:spPr>
          <a:xfrm flipH="1">
            <a:off x="3602939" y="1526663"/>
            <a:ext cx="6221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494E4D-D014-4CD7-A472-803E0D1B6A90}"/>
              </a:ext>
            </a:extLst>
          </p:cNvPr>
          <p:cNvSpPr/>
          <p:nvPr/>
        </p:nvSpPr>
        <p:spPr>
          <a:xfrm>
            <a:off x="5975300" y="1039694"/>
            <a:ext cx="628639" cy="141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NSX </a:t>
            </a:r>
          </a:p>
          <a:p>
            <a:pPr algn="ctr"/>
            <a:r>
              <a:rPr lang="en-IN" sz="1200" dirty="0"/>
              <a:t>LB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667A2D4-0993-4179-B8E5-4E79BA64F282}"/>
              </a:ext>
            </a:extLst>
          </p:cNvPr>
          <p:cNvCxnSpPr>
            <a:cxnSpLocks/>
          </p:cNvCxnSpPr>
          <p:nvPr/>
        </p:nvCxnSpPr>
        <p:spPr>
          <a:xfrm>
            <a:off x="6488202" y="1796851"/>
            <a:ext cx="628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8F4A7A1-D827-4538-BFE3-1C1DC113DA55}"/>
              </a:ext>
            </a:extLst>
          </p:cNvPr>
          <p:cNvSpPr/>
          <p:nvPr/>
        </p:nvSpPr>
        <p:spPr>
          <a:xfrm>
            <a:off x="10202668" y="1445247"/>
            <a:ext cx="1264272" cy="63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MS1</a:t>
            </a:r>
          </a:p>
          <a:p>
            <a:pPr algn="ctr"/>
            <a:r>
              <a:rPr lang="en-IN" sz="1200" dirty="0"/>
              <a:t>MS2</a:t>
            </a:r>
          </a:p>
          <a:p>
            <a:pPr algn="ctr"/>
            <a:r>
              <a:rPr lang="en-IN" sz="1200" dirty="0"/>
              <a:t>MS3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02201-B302-49F2-A494-4BE2DEEFE927}"/>
              </a:ext>
            </a:extLst>
          </p:cNvPr>
          <p:cNvSpPr/>
          <p:nvPr/>
        </p:nvSpPr>
        <p:spPr>
          <a:xfrm>
            <a:off x="1267931" y="3059642"/>
            <a:ext cx="3494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*.app.env.parivartan.nseindia.com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416CC4-BA7D-4EC2-9B8A-49D91028F57A}"/>
              </a:ext>
            </a:extLst>
          </p:cNvPr>
          <p:cNvSpPr/>
          <p:nvPr/>
        </p:nvSpPr>
        <p:spPr>
          <a:xfrm>
            <a:off x="1267931" y="3375678"/>
            <a:ext cx="342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*.sys.env.parivartan.nseindia.com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176C2D6-240B-451C-AA3E-F0399CCE3B03}"/>
              </a:ext>
            </a:extLst>
          </p:cNvPr>
          <p:cNvCxnSpPr>
            <a:stCxn id="11" idx="4"/>
            <a:endCxn id="10" idx="3"/>
          </p:cNvCxnSpPr>
          <p:nvPr/>
        </p:nvCxnSpPr>
        <p:spPr>
          <a:xfrm flipH="1">
            <a:off x="2930684" y="2045553"/>
            <a:ext cx="7297" cy="282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5F06B0A-6573-42F6-86C4-6EA6083E0B59}"/>
              </a:ext>
            </a:extLst>
          </p:cNvPr>
          <p:cNvSpPr/>
          <p:nvPr/>
        </p:nvSpPr>
        <p:spPr>
          <a:xfrm>
            <a:off x="4435762" y="1514916"/>
            <a:ext cx="622147" cy="5499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C880C25-3992-41DB-A996-6189555FB00D}"/>
              </a:ext>
            </a:extLst>
          </p:cNvPr>
          <p:cNvCxnSpPr>
            <a:cxnSpLocks/>
          </p:cNvCxnSpPr>
          <p:nvPr/>
        </p:nvCxnSpPr>
        <p:spPr>
          <a:xfrm>
            <a:off x="5082628" y="1814128"/>
            <a:ext cx="1059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BC14A87-2F23-45D6-B828-297B94F9BF95}"/>
              </a:ext>
            </a:extLst>
          </p:cNvPr>
          <p:cNvSpPr/>
          <p:nvPr/>
        </p:nvSpPr>
        <p:spPr>
          <a:xfrm flipH="1">
            <a:off x="5100720" y="1536223"/>
            <a:ext cx="6221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dirty="0"/>
              <a:t>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13496F2-B2B4-4334-AE25-0316BF03E709}"/>
              </a:ext>
            </a:extLst>
          </p:cNvPr>
          <p:cNvSpPr/>
          <p:nvPr/>
        </p:nvSpPr>
        <p:spPr>
          <a:xfrm>
            <a:off x="5974742" y="3715835"/>
            <a:ext cx="5711877" cy="19314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 Platform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87DB548-D1A7-40F5-A2BF-9C00EDA98155}"/>
              </a:ext>
            </a:extLst>
          </p:cNvPr>
          <p:cNvSpPr/>
          <p:nvPr/>
        </p:nvSpPr>
        <p:spPr>
          <a:xfrm>
            <a:off x="6963973" y="4028366"/>
            <a:ext cx="628639" cy="141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TAS Go Router</a:t>
            </a: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1F996600-0A3E-4031-959E-084B678CF513}"/>
              </a:ext>
            </a:extLst>
          </p:cNvPr>
          <p:cNvSpPr/>
          <p:nvPr/>
        </p:nvSpPr>
        <p:spPr>
          <a:xfrm>
            <a:off x="2500046" y="5264550"/>
            <a:ext cx="1029291" cy="786187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Internal DNS Server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83A554A-5715-4704-B177-8039F8ACDFD4}"/>
              </a:ext>
            </a:extLst>
          </p:cNvPr>
          <p:cNvSpPr/>
          <p:nvPr/>
        </p:nvSpPr>
        <p:spPr>
          <a:xfrm>
            <a:off x="2310581" y="4500020"/>
            <a:ext cx="1422816" cy="526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Apigee Hybrid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55EA5EB-61D3-433B-B6D1-790923298DE6}"/>
              </a:ext>
            </a:extLst>
          </p:cNvPr>
          <p:cNvCxnSpPr>
            <a:cxnSpLocks/>
          </p:cNvCxnSpPr>
          <p:nvPr/>
        </p:nvCxnSpPr>
        <p:spPr>
          <a:xfrm>
            <a:off x="1105459" y="4763264"/>
            <a:ext cx="1205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1730E91-C625-40A1-94E8-6047BAA317D6}"/>
              </a:ext>
            </a:extLst>
          </p:cNvPr>
          <p:cNvCxnSpPr>
            <a:cxnSpLocks/>
          </p:cNvCxnSpPr>
          <p:nvPr/>
        </p:nvCxnSpPr>
        <p:spPr>
          <a:xfrm>
            <a:off x="3786852" y="4759649"/>
            <a:ext cx="1059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FF6B61F-BBCD-4AE2-9E3C-A238965049E7}"/>
              </a:ext>
            </a:extLst>
          </p:cNvPr>
          <p:cNvSpPr/>
          <p:nvPr/>
        </p:nvSpPr>
        <p:spPr>
          <a:xfrm>
            <a:off x="7867847" y="4457505"/>
            <a:ext cx="2143594" cy="600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SCG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885CC8-E437-4E6D-8E83-3243D66084DC}"/>
              </a:ext>
            </a:extLst>
          </p:cNvPr>
          <p:cNvSpPr/>
          <p:nvPr/>
        </p:nvSpPr>
        <p:spPr>
          <a:xfrm flipH="1">
            <a:off x="1396946" y="4404551"/>
            <a:ext cx="6221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dirty="0"/>
              <a:t>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4F3E50-924A-49E4-9F3B-F54D4F61BE26}"/>
              </a:ext>
            </a:extLst>
          </p:cNvPr>
          <p:cNvSpPr/>
          <p:nvPr/>
        </p:nvSpPr>
        <p:spPr>
          <a:xfrm flipH="1">
            <a:off x="2576785" y="5027593"/>
            <a:ext cx="6221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dirty="0"/>
              <a:t>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BE530F6-3E3C-4D22-A54F-8AE60A50AC9D}"/>
              </a:ext>
            </a:extLst>
          </p:cNvPr>
          <p:cNvSpPr/>
          <p:nvPr/>
        </p:nvSpPr>
        <p:spPr>
          <a:xfrm flipH="1">
            <a:off x="3686947" y="4507617"/>
            <a:ext cx="6221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dirty="0"/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A97F2D5-82CD-4D22-9789-4B64A02B4C2B}"/>
              </a:ext>
            </a:extLst>
          </p:cNvPr>
          <p:cNvSpPr/>
          <p:nvPr/>
        </p:nvSpPr>
        <p:spPr>
          <a:xfrm>
            <a:off x="6059308" y="4020648"/>
            <a:ext cx="628639" cy="141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NSX </a:t>
            </a:r>
          </a:p>
          <a:p>
            <a:pPr algn="ctr"/>
            <a:r>
              <a:rPr lang="en-IN" sz="1200" dirty="0"/>
              <a:t>LB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72E7860-A038-4D08-9B78-17B418865711}"/>
              </a:ext>
            </a:extLst>
          </p:cNvPr>
          <p:cNvCxnSpPr>
            <a:cxnSpLocks/>
          </p:cNvCxnSpPr>
          <p:nvPr/>
        </p:nvCxnSpPr>
        <p:spPr>
          <a:xfrm>
            <a:off x="6572210" y="4777805"/>
            <a:ext cx="628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B1A2918-1A6F-40BE-8EBF-6AC90DDFA7A3}"/>
              </a:ext>
            </a:extLst>
          </p:cNvPr>
          <p:cNvSpPr/>
          <p:nvPr/>
        </p:nvSpPr>
        <p:spPr>
          <a:xfrm>
            <a:off x="10286676" y="4426201"/>
            <a:ext cx="1264272" cy="63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MS1</a:t>
            </a:r>
          </a:p>
          <a:p>
            <a:pPr algn="ctr"/>
            <a:r>
              <a:rPr lang="en-IN" sz="1200" dirty="0"/>
              <a:t>MS2</a:t>
            </a:r>
          </a:p>
          <a:p>
            <a:pPr algn="ctr"/>
            <a:r>
              <a:rPr lang="en-IN" sz="1200" dirty="0"/>
              <a:t>MS3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02D67A-5350-4726-AF79-9DC87335A806}"/>
              </a:ext>
            </a:extLst>
          </p:cNvPr>
          <p:cNvSpPr/>
          <p:nvPr/>
        </p:nvSpPr>
        <p:spPr>
          <a:xfrm>
            <a:off x="1351939" y="6040596"/>
            <a:ext cx="3494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*.app.env.parivartan.nseindia.com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C865426-F10C-49D6-ABBE-F13304B61E8C}"/>
              </a:ext>
            </a:extLst>
          </p:cNvPr>
          <p:cNvSpPr/>
          <p:nvPr/>
        </p:nvSpPr>
        <p:spPr>
          <a:xfrm>
            <a:off x="1351939" y="6356632"/>
            <a:ext cx="342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*.sys.env.parivartan.nseindia.com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9323837-FA03-4491-A42C-092DCEEB50BF}"/>
              </a:ext>
            </a:extLst>
          </p:cNvPr>
          <p:cNvCxnSpPr>
            <a:stCxn id="61" idx="4"/>
            <a:endCxn id="60" idx="3"/>
          </p:cNvCxnSpPr>
          <p:nvPr/>
        </p:nvCxnSpPr>
        <p:spPr>
          <a:xfrm flipH="1">
            <a:off x="3014692" y="5026507"/>
            <a:ext cx="7297" cy="282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6C82E9E-AD76-4EC6-8AA5-773D52F1BF79}"/>
              </a:ext>
            </a:extLst>
          </p:cNvPr>
          <p:cNvSpPr/>
          <p:nvPr/>
        </p:nvSpPr>
        <p:spPr>
          <a:xfrm>
            <a:off x="4519770" y="4495870"/>
            <a:ext cx="622147" cy="5499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NAT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0BE1B3-011D-4C7F-B0FA-868478F8C134}"/>
              </a:ext>
            </a:extLst>
          </p:cNvPr>
          <p:cNvCxnSpPr>
            <a:cxnSpLocks/>
          </p:cNvCxnSpPr>
          <p:nvPr/>
        </p:nvCxnSpPr>
        <p:spPr>
          <a:xfrm>
            <a:off x="5166636" y="4795082"/>
            <a:ext cx="1059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7B507CB-B8BB-4C45-BECD-872CCA36C18D}"/>
              </a:ext>
            </a:extLst>
          </p:cNvPr>
          <p:cNvSpPr/>
          <p:nvPr/>
        </p:nvSpPr>
        <p:spPr>
          <a:xfrm flipH="1">
            <a:off x="5184728" y="4517177"/>
            <a:ext cx="6221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dirty="0"/>
              <a:t>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7525F0B-8E99-437B-A12E-37181C8A5ED0}"/>
              </a:ext>
            </a:extLst>
          </p:cNvPr>
          <p:cNvSpPr/>
          <p:nvPr/>
        </p:nvSpPr>
        <p:spPr>
          <a:xfrm flipH="1">
            <a:off x="601085" y="1194451"/>
            <a:ext cx="18989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dirty="0"/>
              <a:t>For Internet Users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5376C0B-5A5C-4469-A36F-40D3BBC96786}"/>
              </a:ext>
            </a:extLst>
          </p:cNvPr>
          <p:cNvSpPr/>
          <p:nvPr/>
        </p:nvSpPr>
        <p:spPr>
          <a:xfrm flipH="1">
            <a:off x="601085" y="4088037"/>
            <a:ext cx="18989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dirty="0"/>
              <a:t>For Internal Users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AF3FD8D-893A-45F0-BD22-149FB852F62B}"/>
              </a:ext>
            </a:extLst>
          </p:cNvPr>
          <p:cNvSpPr/>
          <p:nvPr/>
        </p:nvSpPr>
        <p:spPr>
          <a:xfrm flipH="1">
            <a:off x="-512127" y="22015"/>
            <a:ext cx="4858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Apigee to TAS Platform Flow</a:t>
            </a:r>
          </a:p>
        </p:txBody>
      </p:sp>
    </p:spTree>
    <p:extLst>
      <p:ext uri="{BB962C8B-B14F-4D97-AF65-F5344CB8AC3E}">
        <p14:creationId xmlns:p14="http://schemas.microsoft.com/office/powerpoint/2010/main" val="355597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EDA1FA1-DFCA-49C4-B096-AD26D1A045F0}"/>
              </a:ext>
            </a:extLst>
          </p:cNvPr>
          <p:cNvSpPr/>
          <p:nvPr/>
        </p:nvSpPr>
        <p:spPr>
          <a:xfrm>
            <a:off x="692045" y="1834179"/>
            <a:ext cx="4287187" cy="1103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DC DNS Primary Server- 192.168.16.15</a:t>
            </a:r>
          </a:p>
          <a:p>
            <a:pPr algn="ctr"/>
            <a:r>
              <a:rPr lang="en-IN" dirty="0"/>
              <a:t>Primary Zone – 172.10.20.10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8F88BD-2A41-4FD1-B659-DAFF16970C40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835639" y="2938072"/>
            <a:ext cx="19987" cy="1798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A1C609A-6FE9-4595-BD52-F46F3994429E}"/>
              </a:ext>
            </a:extLst>
          </p:cNvPr>
          <p:cNvSpPr/>
          <p:nvPr/>
        </p:nvSpPr>
        <p:spPr>
          <a:xfrm>
            <a:off x="1011835" y="4736892"/>
            <a:ext cx="3687581" cy="134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All </a:t>
            </a:r>
            <a:r>
              <a:rPr lang="en-IN" dirty="0" err="1"/>
              <a:t>ip</a:t>
            </a:r>
            <a:r>
              <a:rPr lang="en-IN" dirty="0"/>
              <a:t> address belongs to 172.10.20.0/24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8CD49D-FF19-4CD7-A94B-2E0569D77074}"/>
              </a:ext>
            </a:extLst>
          </p:cNvPr>
          <p:cNvSpPr/>
          <p:nvPr/>
        </p:nvSpPr>
        <p:spPr>
          <a:xfrm>
            <a:off x="7182785" y="4798601"/>
            <a:ext cx="3687581" cy="134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All </a:t>
            </a:r>
            <a:r>
              <a:rPr lang="en-IN" dirty="0" err="1"/>
              <a:t>ip</a:t>
            </a:r>
            <a:r>
              <a:rPr lang="en-IN" dirty="0"/>
              <a:t> address belongs to </a:t>
            </a:r>
          </a:p>
          <a:p>
            <a:pPr algn="ctr"/>
            <a:r>
              <a:rPr lang="en-IN" dirty="0"/>
              <a:t>10.20.0.0/24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28CA9D-858B-4DA3-8EBA-06D6F1AAE4A5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2835639" y="1291030"/>
            <a:ext cx="2845633" cy="543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A76793-3776-4B71-9BEF-35562D10A990}"/>
              </a:ext>
            </a:extLst>
          </p:cNvPr>
          <p:cNvCxnSpPr>
            <a:cxnSpLocks/>
            <a:stCxn id="23" idx="2"/>
            <a:endCxn id="16" idx="0"/>
          </p:cNvCxnSpPr>
          <p:nvPr/>
        </p:nvCxnSpPr>
        <p:spPr>
          <a:xfrm>
            <a:off x="5681272" y="1291030"/>
            <a:ext cx="3305330" cy="50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7D1DE00-7F0E-4970-B7D6-9661AF2E7A59}"/>
              </a:ext>
            </a:extLst>
          </p:cNvPr>
          <p:cNvSpPr/>
          <p:nvPr/>
        </p:nvSpPr>
        <p:spPr>
          <a:xfrm>
            <a:off x="3903063" y="841201"/>
            <a:ext cx="3556417" cy="44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Prod.Parivartan.nseindia.com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C2B73C-FB66-41B2-B639-9E743B4A2810}"/>
              </a:ext>
            </a:extLst>
          </p:cNvPr>
          <p:cNvSpPr/>
          <p:nvPr/>
        </p:nvSpPr>
        <p:spPr>
          <a:xfrm>
            <a:off x="682052" y="3089850"/>
            <a:ext cx="4287187" cy="95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DC DNS Secondary Server- 192.168.16.16</a:t>
            </a:r>
          </a:p>
          <a:p>
            <a:pPr algn="ctr"/>
            <a:r>
              <a:rPr lang="en-IN" dirty="0"/>
              <a:t>Secondary Zone – 172.10.20.10</a:t>
            </a:r>
          </a:p>
          <a:p>
            <a:pPr algn="ctr"/>
            <a:endParaRPr lang="en-IN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AA3D7C6-B723-4B01-89B0-030C26703476}"/>
              </a:ext>
            </a:extLst>
          </p:cNvPr>
          <p:cNvGrpSpPr/>
          <p:nvPr/>
        </p:nvGrpSpPr>
        <p:grpSpPr>
          <a:xfrm>
            <a:off x="6843007" y="1791147"/>
            <a:ext cx="4287188" cy="3226627"/>
            <a:chOff x="6843008" y="1575847"/>
            <a:chExt cx="4287188" cy="322662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919AF9-B5CD-46FD-9A10-0CC0BC20F03D}"/>
                </a:ext>
              </a:extLst>
            </p:cNvPr>
            <p:cNvSpPr/>
            <p:nvPr/>
          </p:nvSpPr>
          <p:spPr>
            <a:xfrm>
              <a:off x="6843009" y="1575847"/>
              <a:ext cx="4287187" cy="11038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DR DNS Primary Server- 192.168.17.15</a:t>
              </a:r>
            </a:p>
            <a:p>
              <a:pPr algn="ctr"/>
              <a:r>
                <a:rPr lang="en-IN" dirty="0"/>
                <a:t>Primary Zone – 10.20.0.10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060A030-DF3E-425F-8B20-49CE9176C2B5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8986603" y="2679740"/>
              <a:ext cx="9993" cy="2122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FED0C6-6001-40AF-9940-5D47BB016FDE}"/>
                </a:ext>
              </a:extLst>
            </p:cNvPr>
            <p:cNvSpPr/>
            <p:nvPr/>
          </p:nvSpPr>
          <p:spPr>
            <a:xfrm>
              <a:off x="6843008" y="3031071"/>
              <a:ext cx="4287187" cy="11038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DR DNS Secondary Server- 192.168.17.16</a:t>
              </a:r>
            </a:p>
            <a:p>
              <a:pPr algn="ctr"/>
              <a:r>
                <a:rPr lang="en-IN" dirty="0"/>
                <a:t>Secondary Zone – 10.20.0.10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D586A70-BD85-4216-BA29-F9D62A45463D}"/>
              </a:ext>
            </a:extLst>
          </p:cNvPr>
          <p:cNvSpPr/>
          <p:nvPr/>
        </p:nvSpPr>
        <p:spPr>
          <a:xfrm flipH="1">
            <a:off x="-15543" y="70850"/>
            <a:ext cx="46912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Intranet flow in Prod Environment*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C2865-F6F1-4BD8-992C-C40FF0801011}"/>
              </a:ext>
            </a:extLst>
          </p:cNvPr>
          <p:cNvSpPr/>
          <p:nvPr/>
        </p:nvSpPr>
        <p:spPr>
          <a:xfrm flipH="1">
            <a:off x="-584580" y="6241714"/>
            <a:ext cx="5786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*IP Address are sample IP Address</a:t>
            </a:r>
          </a:p>
        </p:txBody>
      </p:sp>
    </p:spTree>
    <p:extLst>
      <p:ext uri="{BB962C8B-B14F-4D97-AF65-F5344CB8AC3E}">
        <p14:creationId xmlns:p14="http://schemas.microsoft.com/office/powerpoint/2010/main" val="311601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708B7E-C44D-44D9-A23A-440F0023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210974"/>
              </p:ext>
            </p:extLst>
          </p:nvPr>
        </p:nvGraphicFramePr>
        <p:xfrm>
          <a:off x="628059" y="968617"/>
          <a:ext cx="11002937" cy="5486400"/>
        </p:xfrm>
        <a:graphic>
          <a:graphicData uri="http://schemas.openxmlformats.org/drawingml/2006/table">
            <a:tbl>
              <a:tblPr firstRow="1" firstCol="1" bandRow="1"/>
              <a:tblGrid>
                <a:gridCol w="1233225">
                  <a:extLst>
                    <a:ext uri="{9D8B030D-6E8A-4147-A177-3AD203B41FA5}">
                      <a16:colId xmlns:a16="http://schemas.microsoft.com/office/drawing/2014/main" val="3787796709"/>
                    </a:ext>
                  </a:extLst>
                </a:gridCol>
                <a:gridCol w="3955933">
                  <a:extLst>
                    <a:ext uri="{9D8B030D-6E8A-4147-A177-3AD203B41FA5}">
                      <a16:colId xmlns:a16="http://schemas.microsoft.com/office/drawing/2014/main" val="3306579724"/>
                    </a:ext>
                  </a:extLst>
                </a:gridCol>
                <a:gridCol w="1457449">
                  <a:extLst>
                    <a:ext uri="{9D8B030D-6E8A-4147-A177-3AD203B41FA5}">
                      <a16:colId xmlns:a16="http://schemas.microsoft.com/office/drawing/2014/main" val="2192018363"/>
                    </a:ext>
                  </a:extLst>
                </a:gridCol>
                <a:gridCol w="4356330">
                  <a:extLst>
                    <a:ext uri="{9D8B030D-6E8A-4147-A177-3AD203B41FA5}">
                      <a16:colId xmlns:a16="http://schemas.microsoft.com/office/drawing/2014/main" val="1961226205"/>
                    </a:ext>
                  </a:extLst>
                </a:gridCol>
              </a:tblGrid>
              <a:tr h="708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Type of record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URL Pattern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IP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Target Servers/IPs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072866"/>
                  </a:ext>
                </a:extLst>
              </a:tr>
              <a:tr h="3938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*.run.dev2.parivartan.nseindia.com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b="1" dirty="0" err="1">
                          <a:solidFill>
                            <a:srgbClr val="000000"/>
                          </a:solidFill>
                          <a:effectLst/>
                          <a:latin typeface="Menlo"/>
                          <a:ea typeface="Calibri" panose="020F0502020204030204" pitchFamily="34" charset="0"/>
                        </a:rPr>
                        <a:t>nsxt_lb_web_virtual_server_ip_address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46091"/>
                  </a:ext>
                </a:extLst>
              </a:tr>
              <a:tr h="3938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*.cfapps.dev2.parivartan.nseindia.com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b="1" dirty="0" err="1">
                          <a:solidFill>
                            <a:srgbClr val="000000"/>
                          </a:solidFill>
                          <a:effectLst/>
                          <a:latin typeface="Menlo"/>
                          <a:ea typeface="Calibri" panose="020F0502020204030204" pitchFamily="34" charset="0"/>
                        </a:rPr>
                        <a:t>nsxt_lb_web_virtual_server_ip_address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215681"/>
                  </a:ext>
                </a:extLst>
              </a:tr>
              <a:tr h="3938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*.app.dev2.parivartan.nseindia.com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b="1" dirty="0" err="1">
                          <a:solidFill>
                            <a:srgbClr val="000000"/>
                          </a:solidFill>
                          <a:effectLst/>
                          <a:latin typeface="Menlo"/>
                          <a:ea typeface="Calibri" panose="020F0502020204030204" pitchFamily="34" charset="0"/>
                        </a:rPr>
                        <a:t>nsxt_lb_web_virtual_server_ip_address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98052"/>
                  </a:ext>
                </a:extLst>
              </a:tr>
              <a:tr h="3938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*.sys.dev2.parivartan.nseindia.com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b="1" dirty="0" err="1">
                          <a:solidFill>
                            <a:srgbClr val="000000"/>
                          </a:solidFill>
                          <a:effectLst/>
                          <a:latin typeface="Menlo"/>
                          <a:ea typeface="Calibri" panose="020F0502020204030204" pitchFamily="34" charset="0"/>
                        </a:rPr>
                        <a:t>nsxt_lb_web_virtual_server_ip_address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508193"/>
                  </a:ext>
                </a:extLst>
              </a:tr>
              <a:tr h="3938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ssh.run.dev2.parivartan.nseindia.com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b="1" dirty="0" err="1">
                          <a:solidFill>
                            <a:srgbClr val="000000"/>
                          </a:solidFill>
                          <a:effectLst/>
                          <a:latin typeface="Menlo"/>
                          <a:ea typeface="Calibri" panose="020F0502020204030204" pitchFamily="34" charset="0"/>
                        </a:rPr>
                        <a:t>Cf</a:t>
                      </a: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Menlo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IN" sz="2400" b="1" dirty="0" err="1">
                          <a:solidFill>
                            <a:srgbClr val="000000"/>
                          </a:solidFill>
                          <a:effectLst/>
                          <a:latin typeface="Menlo"/>
                          <a:ea typeface="Calibri" panose="020F0502020204030204" pitchFamily="34" charset="0"/>
                        </a:rPr>
                        <a:t>ssh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4458"/>
                  </a:ext>
                </a:extLst>
              </a:tr>
              <a:tr h="3938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opsmgr.dev2.parivartan.nseindia.com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Ops manager </a:t>
                      </a:r>
                      <a:r>
                        <a:rPr lang="en-IN" sz="24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ip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80212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330F23C-30C2-4490-AE41-D3D24CF630F8}"/>
              </a:ext>
            </a:extLst>
          </p:cNvPr>
          <p:cNvSpPr/>
          <p:nvPr/>
        </p:nvSpPr>
        <p:spPr>
          <a:xfrm>
            <a:off x="628059" y="261292"/>
            <a:ext cx="3131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Hosted Records Entries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45758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523</Words>
  <Application>Microsoft Office PowerPoint</Application>
  <PresentationFormat>Widescreen</PresentationFormat>
  <Paragraphs>127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Menlo</vt:lpstr>
      <vt:lpstr>Office Theme</vt:lpstr>
      <vt:lpstr>Parivartan Proposed DNS Plan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Sujoy Ghosal (Digital)</dc:creator>
  <cp:lastModifiedBy>Abhishek Agarwal (INDIA - GIS SIMS)</cp:lastModifiedBy>
  <cp:revision>65</cp:revision>
  <dcterms:created xsi:type="dcterms:W3CDTF">2020-08-20T11:08:15Z</dcterms:created>
  <dcterms:modified xsi:type="dcterms:W3CDTF">2020-09-03T12:44:45Z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Ref">
    <vt:lpwstr>https://api.informationprotection.azure.com/api/258ac4e4-146a-411e-9dc8-79a9e12fd6da</vt:lpwstr>
  </property>
  <property fmtid="{D5CDD505-2E9C-101B-9397-08002B2CF9AE}" pid="5" name="MSIP_Label_b9a70571-31c6-4603-80c1-ef2fb871a62a_Owner">
    <vt:lpwstr>sanyoy@wipro.com</vt:lpwstr>
  </property>
  <property fmtid="{D5CDD505-2E9C-101B-9397-08002B2CF9AE}" pid="6" name="MSIP_Label_b9a70571-31c6-4603-80c1-ef2fb871a62a_SetDate">
    <vt:lpwstr>2020-08-23T15:51:00.8903556+05:30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Application">
    <vt:lpwstr>Microsoft Azure Information Protection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</Properties>
</file>