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566" r:id="rId3"/>
    <p:sldId id="1567" r:id="rId4"/>
    <p:sldId id="1568" r:id="rId5"/>
    <p:sldId id="1573" r:id="rId6"/>
    <p:sldId id="1569" r:id="rId7"/>
    <p:sldId id="15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8C8-F0FF-844B-9299-62FBA2F9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80BC-446C-A144-8C92-A03EE2A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914D-FB61-4846-B447-24242F20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45FC-EDB1-AE42-ABCA-CB4A49E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423E-840B-F644-9344-68CF77D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DDAA-F0E3-1444-9877-C5A410AD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55B4-5670-E94C-B4F7-F6105F01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DEC6-1F0A-C64F-9D13-C2BB6519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D332-A32F-EC41-B75F-5C00002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EE22-1630-7B47-9C47-17ACD7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A1C23-DF49-EE4E-A7FD-2BCC6BBA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A318-0EBA-DC40-BF67-DE05445E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C218-A2B4-B74B-AB33-68233690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DA53-E008-4645-87D0-A92BF44B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EE7-7441-EF49-B29A-400FD54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C53-5DF8-B543-98A7-9751E177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A209-9A3A-A347-A03B-D510E939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D29-77F4-4440-B298-E7B24706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2194-0126-4241-B6B8-7A620696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61B6-BE93-294C-98AB-6D001FAB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ED9-DE2D-7645-8800-451B9E97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3C14-B261-0D4A-8515-3C555562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9FEC-5649-D343-880B-4C7AEEDE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1D6D-3E33-2946-8794-86AA270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081D-6CC9-6342-9B12-180BA557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573-92E8-4243-93A7-CA93A83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E448-5B5B-F446-9675-8B19169A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90BA-1BCE-DB47-B591-AF04C942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8028-BFF1-C74B-A2AF-B010E3F3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0476-7A44-5E48-BB02-B4D1792B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4EE1-ED7A-E748-8C6E-4BE6724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3EC-BD11-B94C-8F8F-240D3C8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0325-F9FB-9C47-94D0-6ECB7FCD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6F03-26D9-5843-984E-6D59E65A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6AD14-A0B8-5549-A2C2-5A49D939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F2CF-BAA7-AD4E-B593-8E96C4CF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7FBE6-EADE-DB4E-B063-E3ACECFE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DC08E-AE88-774C-AF9D-3D4B66B0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977D-F59C-5349-A7C5-656E298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2971-67B0-7B4E-B7AB-4434736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6EBCF-6A3E-7846-863A-F6686252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1795-F25F-F24B-9908-74FE6F3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B289-B128-EF4A-8C2A-6424B659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8A00-6299-8D4C-82F3-E8CF8C4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055AF-E55C-1346-ACA3-673DEF3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7C30-B454-FC4F-A177-FA9D470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7823-4C54-6749-953A-BE77ED7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40B-E1BC-3744-A69A-D44CAD70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898C-CCFF-6944-864A-9139C844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C8A9-E8C1-174A-B677-1C703A39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0429-2224-E242-A19D-BCAAB016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7444-38B0-9944-85C8-4D5C2271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8C3A-72D4-634E-A606-B21C8AE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D0E0-03C6-C148-BE84-E3A91576B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BDD3-1E7E-FF4B-B6D3-45E98DFD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93E8-FD29-2C4A-B4F3-0958E594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099C-07FC-484C-BED7-46B265E0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B674-EF0B-3A4A-8C3B-4BCA835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7CF22-282D-D544-990A-782631D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C0D5-0CD7-AA4A-ACAB-564D8217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54AF-C5F6-454E-ABBF-031AB6A5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3F24-D105-3843-87BD-AF9EE5E5327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7BB4-A2AE-3E46-9891-19894CDC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04F5-A067-7D46-9AED-EF0090EF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18324adc9a9e860c3c03d91e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ransgriot.blogspot.com/2010/09/first-official-transgriot-fund-raiser.html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iphone-phone-smartphone-mobile-2464968/" TargetMode="Externa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hyperlink" Target="https://en.wikipedia.org/wiki/Apige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5099-FFA0-5843-9471-09BE5288C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Parivartan Security and Deployment Topology</a:t>
            </a:r>
          </a:p>
        </p:txBody>
      </p:sp>
    </p:spTree>
    <p:extLst>
      <p:ext uri="{BB962C8B-B14F-4D97-AF65-F5344CB8AC3E}">
        <p14:creationId xmlns:p14="http://schemas.microsoft.com/office/powerpoint/2010/main" val="27575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9377F-61EE-3647-8CF2-CDB7A71223D7}"/>
              </a:ext>
            </a:extLst>
          </p:cNvPr>
          <p:cNvCxnSpPr/>
          <p:nvPr/>
        </p:nvCxnSpPr>
        <p:spPr>
          <a:xfrm flipV="1">
            <a:off x="3707473" y="4034620"/>
            <a:ext cx="6117104" cy="2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69A93-49F4-024D-A790-0323AAFFB2D8}"/>
              </a:ext>
            </a:extLst>
          </p:cNvPr>
          <p:cNvCxnSpPr/>
          <p:nvPr/>
        </p:nvCxnSpPr>
        <p:spPr>
          <a:xfrm>
            <a:off x="3233701" y="3461597"/>
            <a:ext cx="4502621" cy="38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CE7899-FDE1-DE4D-A90C-450B32135483}"/>
              </a:ext>
            </a:extLst>
          </p:cNvPr>
          <p:cNvSpPr txBox="1"/>
          <p:nvPr/>
        </p:nvSpPr>
        <p:spPr>
          <a:xfrm>
            <a:off x="398523" y="2851865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DMZ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ED3D68-462E-D541-9D67-B575F493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45" y="2474165"/>
            <a:ext cx="455612" cy="5827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F3F022-6421-7545-8BB4-9C162A9777CF}"/>
              </a:ext>
            </a:extLst>
          </p:cNvPr>
          <p:cNvSpPr txBox="1"/>
          <p:nvPr/>
        </p:nvSpPr>
        <p:spPr>
          <a:xfrm>
            <a:off x="8165397" y="4780209"/>
            <a:ext cx="849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DB Cluster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C3418-6548-EF49-9864-90891BE96D0B}"/>
              </a:ext>
            </a:extLst>
          </p:cNvPr>
          <p:cNvSpPr txBox="1"/>
          <p:nvPr/>
        </p:nvSpPr>
        <p:spPr>
          <a:xfrm>
            <a:off x="8943196" y="4765639"/>
            <a:ext cx="924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 Cluster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398E5-4441-A04B-AF20-76DAA108528E}"/>
              </a:ext>
            </a:extLst>
          </p:cNvPr>
          <p:cNvSpPr txBox="1"/>
          <p:nvPr/>
        </p:nvSpPr>
        <p:spPr>
          <a:xfrm>
            <a:off x="162048" y="4911067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929" y="3832411"/>
            <a:ext cx="905826" cy="1047010"/>
            <a:chOff x="6168044" y="4964622"/>
            <a:chExt cx="905826" cy="10470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BF5897-52FB-334E-920C-E1DC85FA0ABC}"/>
                </a:ext>
              </a:extLst>
            </p:cNvPr>
            <p:cNvSpPr/>
            <p:nvPr/>
          </p:nvSpPr>
          <p:spPr>
            <a:xfrm>
              <a:off x="6168044" y="4964622"/>
              <a:ext cx="905826" cy="104701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FE38B5-6A2E-8441-90DF-C34F51E57B21}"/>
                </a:ext>
              </a:extLst>
            </p:cNvPr>
            <p:cNvSpPr/>
            <p:nvPr/>
          </p:nvSpPr>
          <p:spPr>
            <a:xfrm>
              <a:off x="6253518" y="505847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08333B-C434-1F4B-B72E-135725408C14}"/>
                </a:ext>
              </a:extLst>
            </p:cNvPr>
            <p:cNvSpPr/>
            <p:nvPr/>
          </p:nvSpPr>
          <p:spPr>
            <a:xfrm>
              <a:off x="6253518" y="534304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5F9400-E406-8949-B027-AD5CFE7A1315}"/>
                </a:ext>
              </a:extLst>
            </p:cNvPr>
            <p:cNvSpPr/>
            <p:nvPr/>
          </p:nvSpPr>
          <p:spPr>
            <a:xfrm>
              <a:off x="6258300" y="5634571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67A18D7C-D03E-894F-8DF9-60A480DC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10" y="328627"/>
            <a:ext cx="3292082" cy="16991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DFFE3A9-E32A-D042-A202-8C2EE3C1E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803090" y="781284"/>
            <a:ext cx="634847" cy="4761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EE7AE6-EBEB-A64A-9CA8-6CC910EEF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738934" y="1521072"/>
            <a:ext cx="544847" cy="463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9F1D87E-AD2B-5541-A50D-89244FACF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7749056" y="1162348"/>
            <a:ext cx="1294435" cy="4444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BA61827-A072-EB41-802D-FE355C4DB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2733" y="3040950"/>
            <a:ext cx="752523" cy="5118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1A0CE2-0223-4049-8305-F8A3C88634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8905" y="2089207"/>
            <a:ext cx="2722302" cy="142145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E75C74-15D7-1C4B-B2E2-52F13C6C9C7F}"/>
              </a:ext>
            </a:extLst>
          </p:cNvPr>
          <p:cNvSpPr txBox="1"/>
          <p:nvPr/>
        </p:nvSpPr>
        <p:spPr>
          <a:xfrm>
            <a:off x="1185095" y="5703591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50528" y="4551046"/>
            <a:ext cx="905826" cy="1047010"/>
            <a:chOff x="7325716" y="4980572"/>
            <a:chExt cx="905826" cy="10470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17641C-E62C-8D44-8E09-3ED298578C72}"/>
                </a:ext>
              </a:extLst>
            </p:cNvPr>
            <p:cNvSpPr/>
            <p:nvPr/>
          </p:nvSpPr>
          <p:spPr>
            <a:xfrm>
              <a:off x="7411190" y="535899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B77DC2-4A4C-5542-903F-D2CEBB49FF7F}"/>
                </a:ext>
              </a:extLst>
            </p:cNvPr>
            <p:cNvSpPr/>
            <p:nvPr/>
          </p:nvSpPr>
          <p:spPr>
            <a:xfrm>
              <a:off x="7325716" y="4980572"/>
              <a:ext cx="905826" cy="104701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CA3E66-4204-DF47-A8F1-378C68FA07D5}"/>
                </a:ext>
              </a:extLst>
            </p:cNvPr>
            <p:cNvSpPr/>
            <p:nvPr/>
          </p:nvSpPr>
          <p:spPr>
            <a:xfrm>
              <a:off x="7411190" y="505127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B2FF1D-4F12-3D43-A986-88B6BAF01DD5}"/>
                </a:ext>
              </a:extLst>
            </p:cNvPr>
            <p:cNvSpPr/>
            <p:nvPr/>
          </p:nvSpPr>
          <p:spPr>
            <a:xfrm>
              <a:off x="7404397" y="5650521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32BD6A1-86E5-2F45-BC68-44B27DDD2D63}"/>
              </a:ext>
            </a:extLst>
          </p:cNvPr>
          <p:cNvSpPr txBox="1"/>
          <p:nvPr/>
        </p:nvSpPr>
        <p:spPr>
          <a:xfrm>
            <a:off x="9083728" y="2646045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Leased 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0EAF8-1D5C-CE48-ABFB-0E17D9A84C59}"/>
              </a:ext>
            </a:extLst>
          </p:cNvPr>
          <p:cNvSpPr txBox="1"/>
          <p:nvPr/>
        </p:nvSpPr>
        <p:spPr>
          <a:xfrm>
            <a:off x="7258020" y="4803588"/>
            <a:ext cx="41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27D194-1F83-4344-AF73-D93AD3C42AD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091851" y="1984192"/>
            <a:ext cx="4149" cy="4899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746D39-F53F-1648-9DEB-9148AC53BA5A}"/>
              </a:ext>
            </a:extLst>
          </p:cNvPr>
          <p:cNvCxnSpPr>
            <a:cxnSpLocks/>
          </p:cNvCxnSpPr>
          <p:nvPr/>
        </p:nvCxnSpPr>
        <p:spPr>
          <a:xfrm>
            <a:off x="2478718" y="1162348"/>
            <a:ext cx="17858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DD29E8-51CD-5447-83E8-3297794A84D1}"/>
              </a:ext>
            </a:extLst>
          </p:cNvPr>
          <p:cNvCxnSpPr>
            <a:cxnSpLocks/>
          </p:cNvCxnSpPr>
          <p:nvPr/>
        </p:nvCxnSpPr>
        <p:spPr>
          <a:xfrm>
            <a:off x="2483425" y="1444333"/>
            <a:ext cx="1785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E0297-24D3-6847-9022-E10E9F71FB88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36466" y="1384560"/>
            <a:ext cx="1012590" cy="61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58D3680-7138-584E-A5DB-765E7D3945CA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6319658" y="1452135"/>
            <a:ext cx="1994177" cy="1313409"/>
          </a:xfrm>
          <a:prstGeom prst="bentConnector3">
            <a:avLst>
              <a:gd name="adj1" fmla="val 673"/>
            </a:avLst>
          </a:prstGeom>
          <a:ln w="285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BBC1AF32-3497-0749-9C9F-43D28490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1057760" y="2914172"/>
            <a:ext cx="550588" cy="46800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5E7F64-52E6-514C-BC95-6E30C5142455}"/>
              </a:ext>
            </a:extLst>
          </p:cNvPr>
          <p:cNvCxnSpPr>
            <a:cxnSpLocks/>
          </p:cNvCxnSpPr>
          <p:nvPr/>
        </p:nvCxnSpPr>
        <p:spPr>
          <a:xfrm flipV="1">
            <a:off x="10484742" y="3079353"/>
            <a:ext cx="551633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1ABAF381-0717-7949-8CB8-D27DA08C078B}"/>
              </a:ext>
            </a:extLst>
          </p:cNvPr>
          <p:cNvSpPr/>
          <p:nvPr/>
        </p:nvSpPr>
        <p:spPr>
          <a:xfrm>
            <a:off x="5961312" y="3092381"/>
            <a:ext cx="269376" cy="111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0140217" y="6217013"/>
            <a:ext cx="1920578" cy="601444"/>
            <a:chOff x="9831999" y="6173941"/>
            <a:chExt cx="1920578" cy="601444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587FC8-733F-724F-9EBF-BD994D258BF0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297052"/>
              <a:ext cx="43981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22B97F7-141E-B649-A563-19ED5BA3F57D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421244"/>
              <a:ext cx="45139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3372FA-30D8-1C4F-A092-3B213E8CADA8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549768"/>
              <a:ext cx="47131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B0B343A-2D90-5441-9808-57AE3D047DD7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673018"/>
              <a:ext cx="462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11F3F74-9015-CE48-8FFE-D8C0477EE62F}"/>
                </a:ext>
              </a:extLst>
            </p:cNvPr>
            <p:cNvSpPr txBox="1"/>
            <p:nvPr/>
          </p:nvSpPr>
          <p:spPr>
            <a:xfrm>
              <a:off x="10220988" y="6173941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API Calls Via Internet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F831FF6-D0FE-3F44-9E99-555E0847C61E}"/>
                </a:ext>
              </a:extLst>
            </p:cNvPr>
            <p:cNvSpPr txBox="1"/>
            <p:nvPr/>
          </p:nvSpPr>
          <p:spPr>
            <a:xfrm>
              <a:off x="10212802" y="6292707"/>
              <a:ext cx="1383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Web Portal URL Via Internet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1EF5457-6815-2149-9A2F-D8D9B54A9A53}"/>
                </a:ext>
              </a:extLst>
            </p:cNvPr>
            <p:cNvSpPr txBox="1"/>
            <p:nvPr/>
          </p:nvSpPr>
          <p:spPr>
            <a:xfrm>
              <a:off x="10224377" y="6426657"/>
              <a:ext cx="1223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API Calls Via Leased Line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704B97-1B99-B94D-A2DB-DB95303886FC}"/>
                </a:ext>
              </a:extLst>
            </p:cNvPr>
            <p:cNvSpPr txBox="1"/>
            <p:nvPr/>
          </p:nvSpPr>
          <p:spPr>
            <a:xfrm>
              <a:off x="10224595" y="6559941"/>
              <a:ext cx="1527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Web Portal URL Via Leased Line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8D85275-7D0A-DC4F-A7EC-6B7AE8846821}"/>
              </a:ext>
            </a:extLst>
          </p:cNvPr>
          <p:cNvSpPr/>
          <p:nvPr/>
        </p:nvSpPr>
        <p:spPr>
          <a:xfrm>
            <a:off x="4448288" y="2250257"/>
            <a:ext cx="1386118" cy="31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(WAF, Siteshield, DNS)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CDDD59-35EA-6840-AC3F-25729C2566F5}"/>
              </a:ext>
            </a:extLst>
          </p:cNvPr>
          <p:cNvSpPr/>
          <p:nvPr/>
        </p:nvSpPr>
        <p:spPr>
          <a:xfrm>
            <a:off x="7694093" y="677774"/>
            <a:ext cx="1910836" cy="654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Apigee Edge WAF, oAuth, Token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CC07-B6A6-7B46-BA35-B404845C94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9011" y="2032831"/>
            <a:ext cx="927757" cy="4082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21966B6-6CAC-F346-A06A-03ADE17DD784}"/>
              </a:ext>
            </a:extLst>
          </p:cNvPr>
          <p:cNvSpPr/>
          <p:nvPr/>
        </p:nvSpPr>
        <p:spPr>
          <a:xfrm>
            <a:off x="3428785" y="2424964"/>
            <a:ext cx="1331013" cy="364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  <a:r>
              <a:rPr lang="en-US" sz="1100" b="1" baseline="30000" dirty="0">
                <a:solidFill>
                  <a:schemeClr val="tx1"/>
                </a:solidFill>
              </a:rPr>
              <a:t>rd</a:t>
            </a:r>
            <a:r>
              <a:rPr lang="en-US" sz="1100" b="1" dirty="0">
                <a:solidFill>
                  <a:schemeClr val="tx1"/>
                </a:solidFill>
              </a:rPr>
              <a:t> Party APIs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E9377F-61EE-3647-8CF2-CDB7A71223D7}"/>
              </a:ext>
            </a:extLst>
          </p:cNvPr>
          <p:cNvCxnSpPr>
            <a:stCxn id="100" idx="3"/>
          </p:cNvCxnSpPr>
          <p:nvPr/>
        </p:nvCxnSpPr>
        <p:spPr>
          <a:xfrm>
            <a:off x="3171330" y="4621749"/>
            <a:ext cx="4765190" cy="779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BA61827-A072-EB41-802D-FE355C4DB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6529" y="3850961"/>
            <a:ext cx="752523" cy="511850"/>
          </a:xfrm>
          <a:prstGeom prst="rect">
            <a:avLst/>
          </a:prstGeom>
        </p:spPr>
      </p:pic>
      <p:cxnSp>
        <p:nvCxnSpPr>
          <p:cNvPr id="57" name="Elbow Connector 56"/>
          <p:cNvCxnSpPr>
            <a:stCxn id="60" idx="2"/>
            <a:endCxn id="83" idx="3"/>
          </p:cNvCxnSpPr>
          <p:nvPr/>
        </p:nvCxnSpPr>
        <p:spPr>
          <a:xfrm rot="5400000">
            <a:off x="6471442" y="978272"/>
            <a:ext cx="596224" cy="5661004"/>
          </a:xfrm>
          <a:prstGeom prst="bentConnector2">
            <a:avLst/>
          </a:prstGeom>
          <a:ln w="28575">
            <a:solidFill>
              <a:srgbClr val="7030A0"/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9CE7899-FDE1-DE4D-A90C-450B32135483}"/>
              </a:ext>
            </a:extLst>
          </p:cNvPr>
          <p:cNvSpPr txBox="1"/>
          <p:nvPr/>
        </p:nvSpPr>
        <p:spPr>
          <a:xfrm>
            <a:off x="5280148" y="4203263"/>
            <a:ext cx="6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01311" y="5098907"/>
            <a:ext cx="635640" cy="1376521"/>
            <a:chOff x="4373716" y="4994886"/>
            <a:chExt cx="635640" cy="13765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100A02-DB3A-9C42-B933-8A12683C24A0}"/>
                </a:ext>
              </a:extLst>
            </p:cNvPr>
            <p:cNvSpPr/>
            <p:nvPr/>
          </p:nvSpPr>
          <p:spPr>
            <a:xfrm rot="5400000">
              <a:off x="4003275" y="5365327"/>
              <a:ext cx="1376521" cy="635640"/>
            </a:xfrm>
            <a:prstGeom prst="rect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Cylinder 5">
              <a:extLst>
                <a:ext uri="{FF2B5EF4-FFF2-40B4-BE49-F238E27FC236}">
                  <a16:creationId xmlns:a16="http://schemas.microsoft.com/office/drawing/2014/main" id="{08E77843-5FEF-FF49-980D-EFA6E8A9F5DE}"/>
                </a:ext>
              </a:extLst>
            </p:cNvPr>
            <p:cNvSpPr/>
            <p:nvPr/>
          </p:nvSpPr>
          <p:spPr>
            <a:xfrm>
              <a:off x="4464454" y="5071738"/>
              <a:ext cx="468459" cy="266988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cs typeface="Calibri"/>
                </a:rPr>
                <a:t>Oracle</a:t>
              </a:r>
            </a:p>
          </p:txBody>
        </p:sp>
        <p:sp>
          <p:nvSpPr>
            <p:cNvPr id="23" name="Cylinder 67">
              <a:extLst>
                <a:ext uri="{FF2B5EF4-FFF2-40B4-BE49-F238E27FC236}">
                  <a16:creationId xmlns:a16="http://schemas.microsoft.com/office/drawing/2014/main" id="{7E289EB9-9454-A641-BB61-29D98017B34B}"/>
                </a:ext>
              </a:extLst>
            </p:cNvPr>
            <p:cNvSpPr/>
            <p:nvPr/>
          </p:nvSpPr>
          <p:spPr>
            <a:xfrm>
              <a:off x="4458096" y="5376452"/>
              <a:ext cx="461615" cy="266988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cs typeface="Calibri"/>
                </a:rPr>
                <a:t>Mongo</a:t>
              </a:r>
            </a:p>
          </p:txBody>
        </p:sp>
        <p:sp>
          <p:nvSpPr>
            <p:cNvPr id="24" name="Cylinder 68">
              <a:extLst>
                <a:ext uri="{FF2B5EF4-FFF2-40B4-BE49-F238E27FC236}">
                  <a16:creationId xmlns:a16="http://schemas.microsoft.com/office/drawing/2014/main" id="{B4EC335D-9E06-5F42-941D-1583BDD269E9}"/>
                </a:ext>
              </a:extLst>
            </p:cNvPr>
            <p:cNvSpPr/>
            <p:nvPr/>
          </p:nvSpPr>
          <p:spPr>
            <a:xfrm>
              <a:off x="4470119" y="5718893"/>
              <a:ext cx="450191" cy="266988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cs typeface="Calibri"/>
                </a:rPr>
                <a:t>Redis Cache</a:t>
              </a:r>
            </a:p>
          </p:txBody>
        </p:sp>
        <p:sp>
          <p:nvSpPr>
            <p:cNvPr id="25" name="Cylinder 68">
              <a:extLst>
                <a:ext uri="{FF2B5EF4-FFF2-40B4-BE49-F238E27FC236}">
                  <a16:creationId xmlns:a16="http://schemas.microsoft.com/office/drawing/2014/main" id="{C11C04B6-1A43-2A4F-86F1-F44F55E506CE}"/>
                </a:ext>
              </a:extLst>
            </p:cNvPr>
            <p:cNvSpPr/>
            <p:nvPr/>
          </p:nvSpPr>
          <p:spPr>
            <a:xfrm>
              <a:off x="4481444" y="6055531"/>
              <a:ext cx="447141" cy="266988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cs typeface="Calibri"/>
                </a:rPr>
                <a:t>Elastic 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47099" y="5110499"/>
            <a:ext cx="905826" cy="1413798"/>
            <a:chOff x="5161112" y="4994886"/>
            <a:chExt cx="905826" cy="14137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31594-FB48-624D-B107-F9E4F5B6EEDA}"/>
                </a:ext>
              </a:extLst>
            </p:cNvPr>
            <p:cNvSpPr/>
            <p:nvPr/>
          </p:nvSpPr>
          <p:spPr>
            <a:xfrm>
              <a:off x="5161112" y="4994886"/>
              <a:ext cx="905826" cy="14137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95A9C7-9ABE-5A4B-B472-3EBAFFA3F743}"/>
                </a:ext>
              </a:extLst>
            </p:cNvPr>
            <p:cNvSpPr/>
            <p:nvPr/>
          </p:nvSpPr>
          <p:spPr>
            <a:xfrm>
              <a:off x="5256207" y="5058682"/>
              <a:ext cx="542996" cy="2882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DMS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9B7F2-3764-7142-A2F7-4D8AA552A6F7}"/>
                </a:ext>
              </a:extLst>
            </p:cNvPr>
            <p:cNvSpPr/>
            <p:nvPr/>
          </p:nvSpPr>
          <p:spPr>
            <a:xfrm>
              <a:off x="5274483" y="5402592"/>
              <a:ext cx="542997" cy="2882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Kafka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627AC1-FC88-E44A-A355-AA590628D4DC}"/>
                </a:ext>
              </a:extLst>
            </p:cNvPr>
            <p:cNvSpPr/>
            <p:nvPr/>
          </p:nvSpPr>
          <p:spPr>
            <a:xfrm>
              <a:off x="5274483" y="5736117"/>
              <a:ext cx="542997" cy="2856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jBPM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0A3B92-6D80-424E-9CDC-C8853DBBBCAD}"/>
                </a:ext>
              </a:extLst>
            </p:cNvPr>
            <p:cNvSpPr/>
            <p:nvPr/>
          </p:nvSpPr>
          <p:spPr>
            <a:xfrm>
              <a:off x="5256207" y="6067123"/>
              <a:ext cx="648183" cy="2882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Drools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244" y="5140602"/>
            <a:ext cx="2329948" cy="1276900"/>
            <a:chOff x="1814452" y="4964622"/>
            <a:chExt cx="2329948" cy="1276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B1DBBE-4819-D844-B582-D943E6E0D047}"/>
                </a:ext>
              </a:extLst>
            </p:cNvPr>
            <p:cNvSpPr/>
            <p:nvPr/>
          </p:nvSpPr>
          <p:spPr>
            <a:xfrm>
              <a:off x="1814452" y="4964622"/>
              <a:ext cx="2329948" cy="1276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1785D5-40BB-EF4B-9148-720A9000DBBD}"/>
                </a:ext>
              </a:extLst>
            </p:cNvPr>
            <p:cNvSpPr/>
            <p:nvPr/>
          </p:nvSpPr>
          <p:spPr>
            <a:xfrm>
              <a:off x="2026466" y="5372820"/>
              <a:ext cx="1895708" cy="2777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Spring Cloud Gateway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4060F-E86A-0C41-B4F2-B154C800DA0C}"/>
                </a:ext>
              </a:extLst>
            </p:cNvPr>
            <p:cNvSpPr/>
            <p:nvPr/>
          </p:nvSpPr>
          <p:spPr>
            <a:xfrm>
              <a:off x="2022719" y="5787332"/>
              <a:ext cx="743040" cy="3446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Spring Cloud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00D1C-AAB0-2447-A663-A0A95889DF6E}"/>
                </a:ext>
              </a:extLst>
            </p:cNvPr>
            <p:cNvSpPr/>
            <p:nvPr/>
          </p:nvSpPr>
          <p:spPr>
            <a:xfrm>
              <a:off x="2928782" y="5787332"/>
              <a:ext cx="1014874" cy="3446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Microservices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E4C257-68BC-704D-A25D-98E73BD2A162}"/>
                </a:ext>
              </a:extLst>
            </p:cNvPr>
            <p:cNvSpPr/>
            <p:nvPr/>
          </p:nvSpPr>
          <p:spPr>
            <a:xfrm>
              <a:off x="2011357" y="4988712"/>
              <a:ext cx="1895708" cy="2777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NSX T0 Router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48288" y="5376656"/>
            <a:ext cx="1338435" cy="840357"/>
            <a:chOff x="8493564" y="5071779"/>
            <a:chExt cx="1338435" cy="8403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95FC7A-DE1A-D248-BC28-FB9A2EBEDBF9}"/>
                </a:ext>
              </a:extLst>
            </p:cNvPr>
            <p:cNvSpPr/>
            <p:nvPr/>
          </p:nvSpPr>
          <p:spPr>
            <a:xfrm>
              <a:off x="8500986" y="5071779"/>
              <a:ext cx="1331013" cy="364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043C32-4121-0D4C-BEA9-A74B54A16AD2}"/>
                </a:ext>
              </a:extLst>
            </p:cNvPr>
            <p:cNvSpPr txBox="1"/>
            <p:nvPr/>
          </p:nvSpPr>
          <p:spPr>
            <a:xfrm>
              <a:off x="8607096" y="5106097"/>
              <a:ext cx="109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Apigee Hybrid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931C6D8-8FC2-8045-8D93-F946A785E585}"/>
                </a:ext>
              </a:extLst>
            </p:cNvPr>
            <p:cNvSpPr/>
            <p:nvPr/>
          </p:nvSpPr>
          <p:spPr>
            <a:xfrm>
              <a:off x="8493564" y="5548083"/>
              <a:ext cx="1331013" cy="364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Proxy Cluster</a:t>
              </a: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E1A7168-3D81-5443-BDA7-1F21231418D1}"/>
              </a:ext>
            </a:extLst>
          </p:cNvPr>
          <p:cNvCxnSpPr>
            <a:stCxn id="69" idx="2"/>
            <a:endCxn id="79" idx="2"/>
          </p:cNvCxnSpPr>
          <p:nvPr/>
        </p:nvCxnSpPr>
        <p:spPr>
          <a:xfrm rot="5400000" flipH="1">
            <a:off x="6257421" y="5073387"/>
            <a:ext cx="90963" cy="2378216"/>
          </a:xfrm>
          <a:prstGeom prst="bentConnector3">
            <a:avLst>
              <a:gd name="adj1" fmla="val -251311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5976276" y="4395331"/>
            <a:ext cx="211964" cy="1893786"/>
          </a:xfrm>
          <a:prstGeom prst="bentConnector3">
            <a:avLst>
              <a:gd name="adj1" fmla="val 22745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8" idx="3"/>
          </p:cNvCxnSpPr>
          <p:nvPr/>
        </p:nvCxnSpPr>
        <p:spPr>
          <a:xfrm>
            <a:off x="6445256" y="3296875"/>
            <a:ext cx="828530" cy="1750841"/>
          </a:xfrm>
          <a:prstGeom prst="bentConnector2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0"/>
          </p:cNvCxnSpPr>
          <p:nvPr/>
        </p:nvCxnSpPr>
        <p:spPr>
          <a:xfrm rot="5400000" flipH="1" flipV="1">
            <a:off x="1441919" y="2537752"/>
            <a:ext cx="508582" cy="2080736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1746D39-F53F-1648-9DEB-9148AC53BA5A}"/>
              </a:ext>
            </a:extLst>
          </p:cNvPr>
          <p:cNvCxnSpPr>
            <a:cxnSpLocks/>
          </p:cNvCxnSpPr>
          <p:nvPr/>
        </p:nvCxnSpPr>
        <p:spPr>
          <a:xfrm>
            <a:off x="3246435" y="3352515"/>
            <a:ext cx="24370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0"/>
          </p:cNvCxnSpPr>
          <p:nvPr/>
        </p:nvCxnSpPr>
        <p:spPr>
          <a:xfrm rot="5400000" flipH="1" flipV="1">
            <a:off x="2042703" y="3810860"/>
            <a:ext cx="400924" cy="1079448"/>
          </a:xfrm>
          <a:prstGeom prst="bentConnector2">
            <a:avLst/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83" idx="2"/>
            <a:endCxn id="37" idx="1"/>
          </p:cNvCxnSpPr>
          <p:nvPr/>
        </p:nvCxnSpPr>
        <p:spPr>
          <a:xfrm rot="16200000" flipH="1">
            <a:off x="3411314" y="4514287"/>
            <a:ext cx="1195872" cy="892919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0800000">
            <a:off x="4204456" y="2775903"/>
            <a:ext cx="327659" cy="324597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1182" y="3198792"/>
            <a:ext cx="600534" cy="40836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9132" y="3945941"/>
            <a:ext cx="600534" cy="408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3899" y="3106674"/>
            <a:ext cx="375449" cy="4572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2889" y="3746063"/>
            <a:ext cx="375449" cy="4572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5881" y="4393149"/>
            <a:ext cx="375449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43105" y="3565315"/>
            <a:ext cx="375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SLB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019630" y="4307372"/>
            <a:ext cx="394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SLB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61893" y="3494357"/>
            <a:ext cx="1342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Perimeter Firewall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75772" y="4184261"/>
            <a:ext cx="912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Core Firewall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19590" y="4806358"/>
            <a:ext cx="1342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   Edge Firewall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41287" y="3027995"/>
            <a:ext cx="1342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Citrix LLB</a:t>
            </a:r>
            <a:endParaRPr lang="en-US" sz="1000" dirty="0"/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A228CC1-9927-2945-8163-212363C1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675" y="12629"/>
            <a:ext cx="2624913" cy="8106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DC/DR 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31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9" y="270457"/>
            <a:ext cx="1040613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                      DC-DR failover </a:t>
            </a:r>
          </a:p>
          <a:p>
            <a:r>
              <a:rPr lang="en-US" b="1" dirty="0" smtClean="0"/>
              <a:t>        </a:t>
            </a:r>
            <a:endParaRPr lang="en-US" b="1" dirty="0"/>
          </a:p>
          <a:p>
            <a:r>
              <a:rPr lang="en-US" b="1" dirty="0" smtClean="0"/>
              <a:t>Assumption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DC /DR will be Active /Standby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DC &amp; DR will leverage the existing  Public and Private IP address ranges for accessing the application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Existing Public and Private IP address range will be advertised /reachable either from DC or DR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leased line users to access the application , subnet will be advertised from respective DC core router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There  </a:t>
            </a:r>
            <a:r>
              <a:rPr lang="en-US" dirty="0"/>
              <a:t>will be separate Ngnix Instance for Internet &amp; Leased line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will be separate Ngnix Instance for SIT /UAT/ DEV &amp; Prod environment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When DC is active , DR Internet facing links will be shut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Changes will be required at the following layers for proper failover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Network layer 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Components within parivarthan setup are deployed with  non-overlapping IP addresses.</a:t>
            </a:r>
          </a:p>
          <a:p>
            <a:r>
              <a:rPr lang="en-US" dirty="0"/>
              <a:t> </a:t>
            </a:r>
            <a:r>
              <a:rPr lang="en-US" dirty="0" smtClean="0"/>
              <a:t>      No changes are expected at this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DB layer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External components </a:t>
            </a:r>
            <a:r>
              <a:rPr lang="en-US" dirty="0"/>
              <a:t>( Akamai/</a:t>
            </a:r>
            <a:r>
              <a:rPr lang="en-US" dirty="0" err="1"/>
              <a:t>Apigee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Existing Network devices within DC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9" y="270457"/>
            <a:ext cx="10406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Network device  within DC ( When DC is active)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DR </a:t>
            </a:r>
            <a:r>
              <a:rPr lang="en-US" dirty="0"/>
              <a:t>Internet facing links will be </a:t>
            </a:r>
            <a:r>
              <a:rPr lang="en-US" dirty="0" smtClean="0"/>
              <a:t>shut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leased line users to access the application , private subnet meant for accessing the parivarthan application  will be advertised only  from DC core router .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1978617"/>
            <a:ext cx="8038681" cy="42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9" y="270457"/>
            <a:ext cx="104061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DC is active , traffic from Internet End users will </a:t>
            </a:r>
            <a:r>
              <a:rPr lang="en-US" dirty="0"/>
              <a:t>traverse the below  </a:t>
            </a:r>
            <a:r>
              <a:rPr lang="en-US" dirty="0" smtClean="0"/>
              <a:t>Network &amp;Security </a:t>
            </a:r>
            <a:r>
              <a:rPr lang="en-US" dirty="0"/>
              <a:t>components </a:t>
            </a:r>
          </a:p>
          <a:p>
            <a:endParaRPr lang="en-US" b="1" dirty="0" smtClean="0"/>
          </a:p>
          <a:p>
            <a:r>
              <a:rPr lang="en-US" b="1" dirty="0" smtClean="0"/>
              <a:t>Internet link flow </a:t>
            </a:r>
          </a:p>
          <a:p>
            <a:r>
              <a:rPr lang="en-US" dirty="0" smtClean="0"/>
              <a:t>For Ngnix access ( Internet)</a:t>
            </a:r>
            <a:endParaRPr lang="en-US" dirty="0"/>
          </a:p>
          <a:p>
            <a:r>
              <a:rPr lang="en-US" dirty="0" smtClean="0"/>
              <a:t>End user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Akamai </a:t>
            </a:r>
            <a:r>
              <a:rPr lang="en-US" dirty="0" smtClean="0">
                <a:sym typeface="Wingdings" panose="05000000000000000000" pitchFamily="2" charset="2"/>
              </a:rPr>
              <a:t> DC Citrix NAT device DC Perimeter Firewall  DC DMZ  SLB  Ngnix front end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For accessing application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Enduser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Apigee</a:t>
            </a:r>
            <a:r>
              <a:rPr lang="en-US" dirty="0" smtClean="0">
                <a:sym typeface="Wingdings" panose="05000000000000000000" pitchFamily="2" charset="2"/>
              </a:rPr>
              <a:t> API Proxy  DC Citrix NAT device  DC  Perimeter Firewall DC  Core Firewall DC  NSX Edge Firewall  TAS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from </a:t>
            </a:r>
            <a:r>
              <a:rPr lang="en-US" dirty="0" smtClean="0"/>
              <a:t>Intranet </a:t>
            </a:r>
            <a:r>
              <a:rPr lang="en-US" dirty="0"/>
              <a:t>End users will </a:t>
            </a:r>
            <a:r>
              <a:rPr lang="en-US" dirty="0" smtClean="0"/>
              <a:t>traverse the below Network &amp; Security Components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Leased line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/>
              <a:t>flow </a:t>
            </a:r>
          </a:p>
          <a:p>
            <a:r>
              <a:rPr lang="en-US" dirty="0"/>
              <a:t>For Ngnix access ( Internet)</a:t>
            </a:r>
          </a:p>
          <a:p>
            <a:r>
              <a:rPr lang="en-US" dirty="0"/>
              <a:t>End user </a:t>
            </a:r>
            <a:r>
              <a:rPr lang="en-US" dirty="0" smtClean="0">
                <a:sym typeface="Wingdings" panose="05000000000000000000" pitchFamily="2" charset="2"/>
              </a:rPr>
              <a:t> DC Core </a:t>
            </a:r>
            <a:r>
              <a:rPr lang="en-US" dirty="0">
                <a:sym typeface="Wingdings" panose="05000000000000000000" pitchFamily="2" charset="2"/>
              </a:rPr>
              <a:t>Firewall  DMZ  SLB  Ngnix front end 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For accessing application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Enduser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DC Core </a:t>
            </a:r>
            <a:r>
              <a:rPr lang="en-US" dirty="0">
                <a:sym typeface="Wingdings" panose="05000000000000000000" pitchFamily="2" charset="2"/>
              </a:rPr>
              <a:t>Firewall  </a:t>
            </a:r>
            <a:r>
              <a:rPr lang="en-US" dirty="0" smtClean="0">
                <a:sym typeface="Wingdings" panose="05000000000000000000" pitchFamily="2" charset="2"/>
              </a:rPr>
              <a:t>DC NSX </a:t>
            </a:r>
            <a:r>
              <a:rPr lang="en-US" dirty="0">
                <a:sym typeface="Wingdings" panose="05000000000000000000" pitchFamily="2" charset="2"/>
              </a:rPr>
              <a:t>Edge </a:t>
            </a:r>
            <a:r>
              <a:rPr lang="en-US" dirty="0" smtClean="0">
                <a:sym typeface="Wingdings" panose="05000000000000000000" pitchFamily="2" charset="2"/>
              </a:rPr>
              <a:t>Firewall </a:t>
            </a:r>
            <a:r>
              <a:rPr lang="en-US" dirty="0" err="1" smtClean="0">
                <a:sym typeface="Wingdings" panose="05000000000000000000" pitchFamily="2" charset="2"/>
              </a:rPr>
              <a:t>Apigee</a:t>
            </a:r>
            <a:r>
              <a:rPr lang="en-US" dirty="0" smtClean="0">
                <a:sym typeface="Wingdings" panose="05000000000000000000" pitchFamily="2" charset="2"/>
              </a:rPr>
              <a:t> API Proxy  </a:t>
            </a:r>
            <a:r>
              <a:rPr lang="en-US" dirty="0">
                <a:sym typeface="Wingdings" panose="05000000000000000000" pitchFamily="2" charset="2"/>
              </a:rPr>
              <a:t>TAS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9" y="270457"/>
            <a:ext cx="10406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DR  is Active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When DR is active , DC Internet facing links will be </a:t>
            </a:r>
            <a:r>
              <a:rPr lang="en-US" dirty="0" smtClean="0"/>
              <a:t>shut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leased line users to access the application , </a:t>
            </a:r>
            <a:r>
              <a:rPr lang="en-US" dirty="0" smtClean="0"/>
              <a:t>private subnet meant for accessing the parivarthan application  </a:t>
            </a:r>
            <a:r>
              <a:rPr lang="en-US" dirty="0"/>
              <a:t>will be advertised only  from </a:t>
            </a:r>
            <a:r>
              <a:rPr lang="en-US" dirty="0" smtClean="0"/>
              <a:t>DR </a:t>
            </a:r>
            <a:r>
              <a:rPr lang="en-US" dirty="0"/>
              <a:t>core router </a:t>
            </a:r>
            <a:r>
              <a:rPr lang="en-US" dirty="0" smtClean="0"/>
              <a:t>. Any advertisement of private subnet from DC will be stopped</a:t>
            </a:r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69" y="1804787"/>
            <a:ext cx="7324255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549" y="270457"/>
            <a:ext cx="104061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dirty="0"/>
              <a:t>When </a:t>
            </a:r>
            <a:r>
              <a:rPr lang="en-US" dirty="0" smtClean="0"/>
              <a:t>DR </a:t>
            </a:r>
            <a:r>
              <a:rPr lang="en-US" dirty="0"/>
              <a:t>is active , traffic from Internet End users will traverse the below  Network &amp;Security components </a:t>
            </a:r>
          </a:p>
          <a:p>
            <a:endParaRPr lang="en-US" dirty="0" smtClean="0"/>
          </a:p>
          <a:p>
            <a:r>
              <a:rPr lang="en-US" b="1" dirty="0" smtClean="0"/>
              <a:t>Internet link flow </a:t>
            </a:r>
          </a:p>
          <a:p>
            <a:r>
              <a:rPr lang="en-US" dirty="0" smtClean="0"/>
              <a:t>For Ngnix access ( Internet)</a:t>
            </a:r>
            <a:endParaRPr lang="en-US" dirty="0"/>
          </a:p>
          <a:p>
            <a:r>
              <a:rPr lang="en-US" dirty="0" smtClean="0"/>
              <a:t>End user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Akamai </a:t>
            </a:r>
            <a:r>
              <a:rPr lang="en-US" dirty="0" smtClean="0">
                <a:sym typeface="Wingdings" panose="05000000000000000000" pitchFamily="2" charset="2"/>
              </a:rPr>
              <a:t> DR Citrix NAT device DR Perimeter Firewall  DR DMZ  SLB  Ngnix front end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For accessing application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Enduser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Apigee</a:t>
            </a:r>
            <a:r>
              <a:rPr lang="en-US" dirty="0" smtClean="0">
                <a:sym typeface="Wingdings" panose="05000000000000000000" pitchFamily="2" charset="2"/>
              </a:rPr>
              <a:t> API Proxy  DR Citrix NAT device  DR  Perimeter Firewall DR  Core Firewall DR  NSX Edge Firewall  TAS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/>
              <a:t>Traffic from Intranet End users will traverse the below Network &amp; Security Components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Leased line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/>
              <a:t>flow </a:t>
            </a:r>
          </a:p>
          <a:p>
            <a:r>
              <a:rPr lang="en-US" dirty="0"/>
              <a:t>For Ngnix access ( Internet)</a:t>
            </a:r>
          </a:p>
          <a:p>
            <a:r>
              <a:rPr lang="en-US" dirty="0"/>
              <a:t>End user </a:t>
            </a:r>
            <a:r>
              <a:rPr lang="en-US" dirty="0" smtClean="0">
                <a:sym typeface="Wingdings" panose="05000000000000000000" pitchFamily="2" charset="2"/>
              </a:rPr>
              <a:t> DR Core </a:t>
            </a:r>
            <a:r>
              <a:rPr lang="en-US" dirty="0">
                <a:sym typeface="Wingdings" panose="05000000000000000000" pitchFamily="2" charset="2"/>
              </a:rPr>
              <a:t>Firewall  DMZ  SLB  Ngnix front end 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For accessing application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Enduser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DR Core </a:t>
            </a:r>
            <a:r>
              <a:rPr lang="en-US" dirty="0">
                <a:sym typeface="Wingdings" panose="05000000000000000000" pitchFamily="2" charset="2"/>
              </a:rPr>
              <a:t>Firewall  </a:t>
            </a:r>
            <a:r>
              <a:rPr lang="en-US" dirty="0" smtClean="0">
                <a:sym typeface="Wingdings" panose="05000000000000000000" pitchFamily="2" charset="2"/>
              </a:rPr>
              <a:t>DR NSX </a:t>
            </a:r>
            <a:r>
              <a:rPr lang="en-US" dirty="0">
                <a:sym typeface="Wingdings" panose="05000000000000000000" pitchFamily="2" charset="2"/>
              </a:rPr>
              <a:t>Edge </a:t>
            </a:r>
            <a:r>
              <a:rPr lang="en-US" dirty="0" smtClean="0">
                <a:sym typeface="Wingdings" panose="05000000000000000000" pitchFamily="2" charset="2"/>
              </a:rPr>
              <a:t>Firewall </a:t>
            </a:r>
            <a:r>
              <a:rPr lang="en-US" dirty="0" err="1" smtClean="0">
                <a:sym typeface="Wingdings" panose="05000000000000000000" pitchFamily="2" charset="2"/>
              </a:rPr>
              <a:t>Apigee</a:t>
            </a:r>
            <a:r>
              <a:rPr lang="en-US" dirty="0" smtClean="0">
                <a:sym typeface="Wingdings" panose="05000000000000000000" pitchFamily="2" charset="2"/>
              </a:rPr>
              <a:t> API Proxy  </a:t>
            </a:r>
            <a:r>
              <a:rPr lang="en-US" dirty="0">
                <a:sym typeface="Wingdings" panose="05000000000000000000" pitchFamily="2" charset="2"/>
              </a:rPr>
              <a:t>TAS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605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Parivartan Security and Deployment Topology</vt:lpstr>
      <vt:lpstr>DC/DR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Ghosal (Digital)</dc:creator>
  <cp:lastModifiedBy>Santosh Shenoy (INDIA - GIS SIMS)</cp:lastModifiedBy>
  <cp:revision>57</cp:revision>
  <dcterms:created xsi:type="dcterms:W3CDTF">2020-08-20T11:08:15Z</dcterms:created>
  <dcterms:modified xsi:type="dcterms:W3CDTF">2020-08-27T14:31:47Z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sanyoy@wipro.com</vt:lpwstr>
  </property>
  <property fmtid="{D5CDD505-2E9C-101B-9397-08002B2CF9AE}" pid="6" name="MSIP_Label_b9a70571-31c6-4603-80c1-ef2fb871a62a_SetDate">
    <vt:lpwstr>2020-08-23T15:51:00.8903556+05:30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