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1" r:id="rId3"/>
    <p:sldId id="272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4660"/>
  </p:normalViewPr>
  <p:slideViewPr>
    <p:cSldViewPr snapToGrid="0">
      <p:cViewPr>
        <p:scale>
          <a:sx n="100" d="100"/>
          <a:sy n="100" d="100"/>
        </p:scale>
        <p:origin x="-690" y="-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86D76-A3C9-413E-A31E-8FC0EEAC70F3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20B9F-7B1D-4A92-BC12-97E76C783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88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5EBE-E194-4A8A-BBBE-6B90DE988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5EBE-E194-4A8A-BBBE-6B90DE988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9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5EBE-E194-4A8A-BBBE-6B90DE988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5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5EBE-E194-4A8A-BBBE-6B90DE988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C1-3B2C-4421-9B51-E579830FA095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B20E-7C60-425C-B2D5-E76EA9E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9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C1-3B2C-4421-9B51-E579830FA095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B20E-7C60-425C-B2D5-E76EA9E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36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C1-3B2C-4421-9B51-E579830FA095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B20E-7C60-425C-B2D5-E76EA9E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76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350760" y="345077"/>
            <a:ext cx="6993467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7695" y="1727199"/>
            <a:ext cx="11468707" cy="338668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867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7695" y="2232779"/>
            <a:ext cx="11468707" cy="4113468"/>
          </a:xfrm>
        </p:spPr>
        <p:txBody>
          <a:bodyPr/>
          <a:lstStyle>
            <a:lvl1pPr marL="228594" indent="-228594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7694" y="8466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" name="TextBox 40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26" name="Oval 2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7" name="Oval 2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0592986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  <p15:guide id="3" pos="55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C1-3B2C-4421-9B51-E579830FA095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B20E-7C60-425C-B2D5-E76EA9E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84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C1-3B2C-4421-9B51-E579830FA095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B20E-7C60-425C-B2D5-E76EA9E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0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C1-3B2C-4421-9B51-E579830FA095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B20E-7C60-425C-B2D5-E76EA9E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4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C1-3B2C-4421-9B51-E579830FA095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B20E-7C60-425C-B2D5-E76EA9E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13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C1-3B2C-4421-9B51-E579830FA095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B20E-7C60-425C-B2D5-E76EA9E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38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C1-3B2C-4421-9B51-E579830FA095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B20E-7C60-425C-B2D5-E76EA9E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3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C1-3B2C-4421-9B51-E579830FA095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B20E-7C60-425C-B2D5-E76EA9E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9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9C1-3B2C-4421-9B51-E579830FA095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B20E-7C60-425C-B2D5-E76EA9E5F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45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E9C1-3B2C-4421-9B51-E579830FA095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5B20E-7C60-425C-B2D5-E76EA9E5F70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IN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136990" y="821936"/>
            <a:ext cx="11876925" cy="13699"/>
          </a:xfrm>
          <a:prstGeom prst="line">
            <a:avLst/>
          </a:prstGeom>
          <a:ln w="63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0130" y="5197096"/>
            <a:ext cx="1178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Standby database will be configured in </a:t>
            </a:r>
            <a:r>
              <a:rPr lang="en-IN" sz="1200" b="1" dirty="0"/>
              <a:t>Maximum Availability Mode</a:t>
            </a:r>
            <a:r>
              <a:rPr lang="en-IN" sz="1200" dirty="0"/>
              <a:t>. </a:t>
            </a:r>
            <a:r>
              <a:rPr lang="en-IN" sz="1200" dirty="0" smtClean="0"/>
              <a:t>This </a:t>
            </a:r>
            <a:r>
              <a:rPr lang="en-IN" sz="1200" dirty="0"/>
              <a:t>protection mode provides the highest level of data protection that is possible without compromising the availability of a primary database. </a:t>
            </a:r>
            <a:r>
              <a:rPr lang="en-IN" sz="1200" dirty="0" smtClean="0"/>
              <a:t>Transactions </a:t>
            </a:r>
            <a:r>
              <a:rPr lang="en-IN" sz="1200" dirty="0"/>
              <a:t>do not commit until all redo data needed to recover those transactions has been written to the online redo log </a:t>
            </a:r>
            <a:r>
              <a:rPr lang="en-IN" sz="1200" dirty="0" smtClean="0"/>
              <a:t>and </a:t>
            </a:r>
            <a:r>
              <a:rPr lang="en-IN" sz="1200" dirty="0"/>
              <a:t>to at least one synchronized standby database. </a:t>
            </a:r>
            <a:r>
              <a:rPr lang="en-IN" sz="1200" dirty="0" smtClean="0"/>
              <a:t>If </a:t>
            </a:r>
            <a:r>
              <a:rPr lang="en-IN" sz="1200" dirty="0"/>
              <a:t>the primary database cannot write its redo stream to at least one synchronized standby database, </a:t>
            </a:r>
            <a:r>
              <a:rPr lang="en-IN" sz="1200" dirty="0" smtClean="0"/>
              <a:t>it </a:t>
            </a:r>
            <a:r>
              <a:rPr lang="en-IN" sz="1200" dirty="0"/>
              <a:t>operates as if it were in maximum performance mode to preserve primary database availability until it is again able to write its redo stream to a synchronized standby database</a:t>
            </a:r>
            <a:r>
              <a:rPr lang="en-IN" sz="1200" dirty="0" smtClean="0"/>
              <a:t>.</a:t>
            </a:r>
            <a:endParaRPr lang="en-IN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0735"/>
            <a:ext cx="5676900" cy="3321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852" y="1093788"/>
            <a:ext cx="6044063" cy="31353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115" y="194451"/>
            <a:ext cx="11017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tx2"/>
                </a:solidFill>
              </a:rPr>
              <a:t>Database architecture (Production, Pre Production and Disaster Recovery) </a:t>
            </a:r>
            <a:endParaRPr lang="en-I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89" y="939899"/>
            <a:ext cx="7753397" cy="439999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36990" y="821936"/>
            <a:ext cx="11876925" cy="13699"/>
          </a:xfrm>
          <a:prstGeom prst="line">
            <a:avLst/>
          </a:prstGeom>
          <a:ln w="63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115" y="194451"/>
            <a:ext cx="4796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tx2"/>
                </a:solidFill>
              </a:rPr>
              <a:t>Database Architecture (Holistic)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6458" y="5339898"/>
            <a:ext cx="5229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Considering Old DB is available at DR </a:t>
            </a:r>
            <a:r>
              <a:rPr lang="en-IN" sz="1400" dirty="0" smtClean="0"/>
              <a:t>Chennai and  already  DR solution is configured </a:t>
            </a:r>
            <a:r>
              <a:rPr lang="en-IN" sz="1400" dirty="0" smtClean="0"/>
              <a:t>between old DB at DC </a:t>
            </a:r>
            <a:r>
              <a:rPr lang="en-IN" sz="1400" smtClean="0"/>
              <a:t>Mumbai and old </a:t>
            </a:r>
            <a:r>
              <a:rPr lang="en-IN" sz="1400" dirty="0" smtClean="0"/>
              <a:t>DB at DR Chennai </a:t>
            </a:r>
            <a:r>
              <a:rPr lang="en-IN" sz="1400" dirty="0" smtClean="0"/>
              <a:t>using storage replication </a:t>
            </a:r>
            <a:endParaRPr lang="en-IN" sz="1400" dirty="0" smtClean="0"/>
          </a:p>
          <a:p>
            <a:r>
              <a:rPr lang="en-I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14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136990" y="821936"/>
            <a:ext cx="11876925" cy="13699"/>
          </a:xfrm>
          <a:prstGeom prst="line">
            <a:avLst/>
          </a:prstGeom>
          <a:ln w="63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5555"/>
              </p:ext>
            </p:extLst>
          </p:nvPr>
        </p:nvGraphicFramePr>
        <p:xfrm>
          <a:off x="243115" y="939900"/>
          <a:ext cx="11770800" cy="4905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238">
                  <a:extLst>
                    <a:ext uri="{9D8B030D-6E8A-4147-A177-3AD203B41FA5}">
                      <a16:colId xmlns:a16="http://schemas.microsoft.com/office/drawing/2014/main" val="2438110504"/>
                    </a:ext>
                  </a:extLst>
                </a:gridCol>
                <a:gridCol w="8396562">
                  <a:extLst>
                    <a:ext uri="{9D8B030D-6E8A-4147-A177-3AD203B41FA5}">
                      <a16:colId xmlns:a16="http://schemas.microsoft.com/office/drawing/2014/main" val="3849006"/>
                    </a:ext>
                  </a:extLst>
                </a:gridCol>
              </a:tblGrid>
              <a:tr h="433935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Objective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Description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98205"/>
                  </a:ext>
                </a:extLst>
              </a:tr>
              <a:tr h="2433572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RPO (DB Layer)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(near zero)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RPO will be achieve through real time </a:t>
                      </a:r>
                      <a:r>
                        <a:rPr lang="en-IN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Maximum Availability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 Configuration with certain assumption and limitation</a:t>
                      </a:r>
                    </a:p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Assumption :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latency network will be used to transfer redo from DC-BKC to DR-Chennai</a:t>
                      </a:r>
                    </a:p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Limitation:  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mode ensures that no data loss will occur if the primary database fails, but only if a second fault does not prevent a complete set of redo data from being sent from the primary database to standby database.</a:t>
                      </a:r>
                    </a:p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case first standby goes down and after few minutes primary will get crashed then there might be chance of data loss)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00221"/>
                  </a:ext>
                </a:extLst>
              </a:tr>
              <a:tr h="2032954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RTO (DB Layer)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Min RTO will be achieve using Active Data Guard Configuration</a:t>
                      </a:r>
                    </a:p>
                    <a:p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Assumption :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graceful switchover to DR-Chennai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Standby database is in sync and zero lag observed 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active application connections available at primary site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 jobs, backups and monitoring disabled and no active connections available at primary site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activating standby site in case primary crash.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Activating standby database is on decision base</a:t>
                      </a:r>
                      <a:endParaRPr lang="en-I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DR- Chennai will be activated and data will be available until last received redo available and applied.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1665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115" y="194451"/>
            <a:ext cx="477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tx2"/>
                </a:solidFill>
              </a:rPr>
              <a:t>RPO and RTO at Database Layer</a:t>
            </a:r>
            <a:endParaRPr lang="en-I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136990" y="821936"/>
            <a:ext cx="11876925" cy="13699"/>
          </a:xfrm>
          <a:prstGeom prst="line">
            <a:avLst/>
          </a:prstGeom>
          <a:ln w="63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90182"/>
              </p:ext>
            </p:extLst>
          </p:nvPr>
        </p:nvGraphicFramePr>
        <p:xfrm>
          <a:off x="220894" y="939800"/>
          <a:ext cx="11709115" cy="5537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9115">
                  <a:extLst>
                    <a:ext uri="{9D8B030D-6E8A-4147-A177-3AD203B41FA5}">
                      <a16:colId xmlns:a16="http://schemas.microsoft.com/office/drawing/2014/main" val="1288836546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IN" dirty="0" smtClean="0"/>
                        <a:t>Assumption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97239"/>
                  </a:ext>
                </a:extLst>
              </a:tr>
              <a:tr h="512134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database 19c will be used as RDBMS</a:t>
                      </a:r>
                      <a:r>
                        <a:rPr lang="en-IN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other flavours of databases will be out of scope. (e.g. mongo dB etc.) </a:t>
                      </a:r>
                      <a:endParaRPr lang="en-IN" sz="13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Compatibility will be approved by respective vendor support between Oracle database Version, OS version, VMware Version and Storage Version for Oracle RAC and ASM Configuration.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 database will deployed at DC-BKC Mumbai.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 databases will be deployed at DR-Chennai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case near DR or Far sync site, It will be deployed at Kohinoor Mumbai.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Development/Pre production databases will be deployed at Kohinoor Mumbai and there will not be DR site configured for Dev and Pre Prod database.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latency network will be established between DC-Mumbai and Kohinoor Mumbai,  between DC-Mumbai and DR-Chennai as well Between Kohinoor Mumbai to DR Chennai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 Database will be mirrored to all DR sites using Oracle data guard High Availability Mode real time apply method.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 database will be configured with Multi Node Real application cluster (RAC) to achieve high availability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 and DR Databases will be configured with same capacity like compute, storage and maintained same cluster level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 database and Pre Production database will be configured with similar  setup (e.g.: Real Application cluster) to achieve best practices like performance test pre deployment of application modification, prior to implement dba changes like index creation, index rebuild, reorg. Table, patching, upgradation etc.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Replication between old and new database will be handled by ETL tool and configuration should be tested thoroughly at DC Mumbai as well at DR Chennai post switchover.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differentiate and achieved realistic DC and DR Setup only one site will be functioning at a time and data will be sent to opposite site according to agreed method.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Switchover or failover data replication  between Old and New DB will be treated separately as per the ETL tool used and supported functionality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(If required vendor discussion can be enabled to understand post switchover functionality.)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will be two DR sites </a:t>
                      </a: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new DB 1</a:t>
                      </a: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DR-Chennai (Full)  and 2) Near DR – Kohinoor Mumbai (Only standby database with sync high availability mode)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Architecture Design will be approved by customer as well as database vendor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dirty="0" smtClean="0"/>
                        <a:t>Considering Old DB is available at DR Chennai </a:t>
                      </a:r>
                      <a:r>
                        <a:rPr lang="en-IN" sz="1200" dirty="0" smtClean="0"/>
                        <a:t>and already  DR solution is configured between old DB at DC Mumbai, old DB at DR Chennai using storage replication 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IN" sz="1200" baseline="0" dirty="0" smtClean="0"/>
                        <a:t>        </a:t>
                      </a:r>
                      <a:r>
                        <a:rPr lang="en-IN" sz="1200" dirty="0" smtClean="0"/>
                        <a:t>In </a:t>
                      </a:r>
                      <a:r>
                        <a:rPr lang="en-IN" sz="1200" dirty="0" smtClean="0"/>
                        <a:t>Case any gap </a:t>
                      </a:r>
                      <a:r>
                        <a:rPr lang="en-IN" sz="1200" dirty="0" smtClean="0"/>
                        <a:t>in understanding during configuration which should </a:t>
                      </a:r>
                      <a:r>
                        <a:rPr lang="en-IN" sz="1200" dirty="0" smtClean="0"/>
                        <a:t>be under consideration.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7677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115" y="194451"/>
            <a:ext cx="3549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tx2"/>
                </a:solidFill>
              </a:rPr>
              <a:t>Assumption - Database</a:t>
            </a:r>
            <a:endParaRPr lang="en-I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807</Words>
  <Application>Microsoft Office PowerPoint</Application>
  <PresentationFormat>Widescreen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 Waghmare (INDIA - GIS IIMS)</dc:creator>
  <cp:lastModifiedBy>Narayan Waghmare (INDIA - GIS IIMS)</cp:lastModifiedBy>
  <cp:revision>108</cp:revision>
  <dcterms:created xsi:type="dcterms:W3CDTF">2020-07-17T14:19:10Z</dcterms:created>
  <dcterms:modified xsi:type="dcterms:W3CDTF">2020-08-17T11:39:16Z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NA20014043@wipro.com</vt:lpwstr>
  </property>
  <property fmtid="{D5CDD505-2E9C-101B-9397-08002B2CF9AE}" pid="5" name="MSIP_Label_b9a70571-31c6-4603-80c1-ef2fb871a62a_SetDate">
    <vt:lpwstr>2020-07-17T14:19:34.9575385Z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97a214f2-b815-4bf9-92dc-118d8b201fc0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