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80" r:id="rId3"/>
    <p:sldId id="263" r:id="rId4"/>
    <p:sldId id="272" r:id="rId5"/>
    <p:sldId id="282" r:id="rId6"/>
    <p:sldId id="259" r:id="rId7"/>
    <p:sldId id="274" r:id="rId8"/>
    <p:sldId id="278" r:id="rId9"/>
    <p:sldId id="283" r:id="rId10"/>
    <p:sldId id="284" r:id="rId11"/>
    <p:sldId id="285" r:id="rId12"/>
    <p:sldId id="286" r:id="rId13"/>
    <p:sldId id="269" r:id="rId14"/>
    <p:sldId id="267" r:id="rId15"/>
    <p:sldId id="261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117CD5-AD38-4C7F-9510-2E5207589237}">
          <p14:sldIdLst>
            <p14:sldId id="256"/>
            <p14:sldId id="280"/>
            <p14:sldId id="263"/>
            <p14:sldId id="272"/>
            <p14:sldId id="282"/>
            <p14:sldId id="259"/>
            <p14:sldId id="274"/>
            <p14:sldId id="278"/>
            <p14:sldId id="283"/>
            <p14:sldId id="284"/>
            <p14:sldId id="285"/>
            <p14:sldId id="286"/>
            <p14:sldId id="269"/>
            <p14:sldId id="267"/>
            <p14:sldId id="261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 varScale="1">
        <p:scale>
          <a:sx n="85" d="100"/>
          <a:sy n="85" d="100"/>
        </p:scale>
        <p:origin x="134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18DD4-4DBF-4BCD-8D66-4A0388E2292B}" type="datetimeFigureOut">
              <a:rPr lang="en-IN" smtClean="0"/>
              <a:pPr/>
              <a:t>10-01-2023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BB64B-1CA6-40BF-862C-8418A4034F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97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BB64B-1CA6-40BF-862C-8418A4034F6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06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165-B22F-4799-82E2-1AFA34B0FA0B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5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EF66-64F6-4DA0-B37B-0A9BEAF6390F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8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F2B7-2DD3-49FE-9A6D-77AC65AC0DA0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BA97-C0B7-452D-B3DA-084B697A121C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8564-590C-4DFF-AAC1-41177628F90C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1F5C-472D-4BB1-AE9B-D67E819DCD79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F626-D15B-48F2-B84D-A1FDF49C3D82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9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41B8-D970-454C-B094-30777C6B5493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1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3B30-595B-4CE5-B9ED-7B8A230198E2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9F9F123-67E5-4D79-89CA-63B8756CA264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5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97FB-5010-4074-9463-1EE046BAC5BA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8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6867BB-7E5E-49D2-A9FC-5DA198C030F6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F4BBBA-3EAF-4479-B790-AA62CE9E78C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5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44" y="1950223"/>
            <a:ext cx="8686800" cy="25130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IMPLANABLE ANTENNA IN MEDICAL DEVICES</a:t>
            </a:r>
            <a:br>
              <a:rPr lang="en-IN" sz="54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br>
              <a:rPr lang="en-US" sz="54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US" sz="3600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D83CC-2C92-4E8D-B580-ABD16056202D}"/>
              </a:ext>
            </a:extLst>
          </p:cNvPr>
          <p:cNvSpPr txBox="1"/>
          <p:nvPr/>
        </p:nvSpPr>
        <p:spPr>
          <a:xfrm>
            <a:off x="656200" y="4913304"/>
            <a:ext cx="1742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Rajiv Nehra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23B5F-9F4A-4932-B217-15031F76CEC9}"/>
              </a:ext>
            </a:extLst>
          </p:cNvPr>
          <p:cNvSpPr txBox="1"/>
          <p:nvPr/>
        </p:nvSpPr>
        <p:spPr>
          <a:xfrm>
            <a:off x="5334000" y="4182837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Alnoor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Parveen 05351202819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Prince Sareen	  04551202819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	                  04951202819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Jatin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04351202819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Vikram Kumar   04851202819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269" y="6459785"/>
            <a:ext cx="2122731" cy="365125"/>
          </a:xfrm>
        </p:spPr>
        <p:txBody>
          <a:bodyPr/>
          <a:lstStyle/>
          <a:p>
            <a:fld id="{10C01242-A3E1-4E6A-8F4D-9B55862ED3E4}" type="datetime3">
              <a:rPr lang="en-US" sz="1800" smtClean="0"/>
              <a:t>10 January 2023</a:t>
            </a:fld>
            <a:endParaRPr lang="en-US" sz="18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90925-5042-4D7F-B50B-5C71B719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245761" cy="365125"/>
          </a:xfrm>
        </p:spPr>
        <p:txBody>
          <a:bodyPr/>
          <a:lstStyle/>
          <a:p>
            <a:r>
              <a:rPr lang="en-US" sz="1800" dirty="0"/>
              <a:t>Minor Project 2022-23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5FC966-FE56-4465-AC76-0C884B28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31381" y="6459785"/>
            <a:ext cx="984019" cy="365125"/>
          </a:xfrm>
        </p:spPr>
        <p:txBody>
          <a:bodyPr/>
          <a:lstStyle/>
          <a:p>
            <a:fld id="{15F4BBBA-3EAF-4479-B790-AA62CE9E78CB}" type="slidenum">
              <a:rPr lang="en-US" sz="2000" smtClean="0"/>
              <a:pPr/>
              <a:t>1</a:t>
            </a:fld>
            <a:endParaRPr 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RESULT (conti.)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7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Antenna </a:t>
            </a:r>
            <a:endParaRPr lang="en-IN" sz="17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691026"/>
            <a:ext cx="3703638" cy="24376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17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17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 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691026"/>
            <a:ext cx="3702050" cy="2425706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F626-D15B-48F2-B84D-A1FDF49C3D82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Minor Project 2022</a:t>
            </a:r>
            <a:r>
              <a:rPr lang="en-US" sz="900" dirty="0"/>
              <a:t>-23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A804213-EF67-0581-C718-D626BC694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3631360" y="5430147"/>
            <a:ext cx="1927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8: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Axial Ratio</a:t>
            </a:r>
          </a:p>
        </p:txBody>
      </p:sp>
    </p:spTree>
    <p:extLst>
      <p:ext uri="{BB962C8B-B14F-4D97-AF65-F5344CB8AC3E}">
        <p14:creationId xmlns:p14="http://schemas.microsoft.com/office/powerpoint/2010/main" val="399076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RESULT (conti.)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7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Antenna </a:t>
            </a:r>
            <a:endParaRPr lang="en-IN" sz="17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7" y="2516728"/>
            <a:ext cx="3703638" cy="307268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7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17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 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13" y="2582334"/>
            <a:ext cx="3702050" cy="2514599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F626-D15B-48F2-B84D-A1FDF49C3D82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Minor Project 2022</a:t>
            </a:r>
            <a:r>
              <a:rPr lang="en-US" sz="900" dirty="0"/>
              <a:t>-23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A804213-EF67-0581-C718-D626BC694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646136" y="5757240"/>
            <a:ext cx="1897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9: SAR Value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2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COMPARISON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F626-D15B-48F2-B84D-A1FDF49C3D82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Minor Project 2022</a:t>
            </a:r>
            <a:r>
              <a:rPr lang="en-US" sz="900" dirty="0"/>
              <a:t>-23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A804213-EF67-0581-C718-D626BC694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Content Placeholder 1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31461453"/>
              </p:ext>
            </p:extLst>
          </p:nvPr>
        </p:nvGraphicFramePr>
        <p:xfrm>
          <a:off x="1186239" y="2667000"/>
          <a:ext cx="7223123" cy="3154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Resonating Frequency (GHz)</a:t>
                      </a:r>
                    </a:p>
                    <a:p>
                      <a:pPr algn="ctr"/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Return Loss</a:t>
                      </a:r>
                    </a:p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(db)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Gain </a:t>
                      </a:r>
                    </a:p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Impedance</a:t>
                      </a:r>
                      <a:r>
                        <a:rPr lang="en-IN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Bandwidth (MHz)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SAR</a:t>
                      </a:r>
                    </a:p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 (w/g)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Antenna   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/>
                    </a:p>
                    <a:p>
                      <a:pPr algn="ctr"/>
                      <a:endParaRPr lang="en-US" sz="1200" kern="1200" dirty="0"/>
                    </a:p>
                    <a:p>
                      <a:pPr algn="ctr"/>
                      <a:r>
                        <a:rPr lang="en-US" sz="1200" kern="1200" dirty="0"/>
                        <a:t>6.010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/>
                    </a:p>
                    <a:p>
                      <a:pPr algn="ctr"/>
                      <a:endParaRPr lang="en-US" sz="1200" kern="1200" dirty="0"/>
                    </a:p>
                    <a:p>
                      <a:pPr algn="ctr"/>
                      <a:r>
                        <a:rPr lang="en-US" sz="1200" kern="1200" dirty="0"/>
                        <a:t>-11.908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/>
                    </a:p>
                    <a:p>
                      <a:pPr algn="ctr"/>
                      <a:endParaRPr lang="en-US" sz="1200" kern="1200" dirty="0"/>
                    </a:p>
                    <a:p>
                      <a:pPr algn="ctr"/>
                      <a:r>
                        <a:rPr lang="en-US" sz="1200" kern="1200" dirty="0"/>
                        <a:t>-5.785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/>
                    </a:p>
                    <a:p>
                      <a:pPr algn="ctr"/>
                      <a:endParaRPr lang="en-US" sz="1200" kern="1200" dirty="0"/>
                    </a:p>
                    <a:p>
                      <a:pPr algn="ctr"/>
                      <a:r>
                        <a:rPr lang="en-US" sz="1200" kern="1200" dirty="0"/>
                        <a:t>80</a:t>
                      </a:r>
                      <a:r>
                        <a:rPr lang="en-US" sz="1200" kern="1200" baseline="0" dirty="0"/>
                        <a:t> 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/>
                    </a:p>
                    <a:p>
                      <a:pPr algn="ctr"/>
                      <a:endParaRPr lang="en-US" sz="1200" kern="1200" dirty="0"/>
                    </a:p>
                    <a:p>
                      <a:pPr algn="ctr"/>
                      <a:r>
                        <a:rPr lang="en-US" sz="1200" kern="1200" dirty="0"/>
                        <a:t>207.215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9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Proposed Antenna using Sorting Pin (1.9 , 2.4 , 0) )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/>
                    </a:p>
                    <a:p>
                      <a:pPr marL="0" algn="ctr" defTabSz="914400" rtl="0" eaLnBrk="1" latinLnBrk="0" hangingPunct="1"/>
                      <a:endParaRPr lang="en-US" sz="1200" kern="1200" dirty="0"/>
                    </a:p>
                    <a:p>
                      <a:pPr marL="0" algn="ctr" defTabSz="914400" rtl="0" eaLnBrk="1" latinLnBrk="0" hangingPunct="1"/>
                      <a:r>
                        <a:rPr lang="en-US" sz="1200" kern="1200" dirty="0"/>
                        <a:t>2.4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kern="1200" dirty="0"/>
                        <a:t>7.87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/>
                    </a:p>
                    <a:p>
                      <a:pPr marL="0" algn="ctr" defTabSz="914400" rtl="0" eaLnBrk="1" latinLnBrk="0" hangingPunct="1"/>
                      <a:endParaRPr lang="en-US" sz="1200" kern="1200" dirty="0"/>
                    </a:p>
                    <a:p>
                      <a:pPr marL="0" algn="ctr" defTabSz="914400" rtl="0" eaLnBrk="1" latinLnBrk="0" hangingPunct="1"/>
                      <a:r>
                        <a:rPr lang="en-US" sz="1200" kern="1200" dirty="0"/>
                        <a:t>-11.22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200" kern="1200" dirty="0"/>
                        <a:t>-11.98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/>
                    </a:p>
                    <a:p>
                      <a:pPr marL="0" algn="ctr" defTabSz="914400" rtl="0" eaLnBrk="1" latinLnBrk="0" hangingPunct="1"/>
                      <a:endParaRPr lang="en-US" sz="1200" kern="1200" dirty="0"/>
                    </a:p>
                    <a:p>
                      <a:pPr marL="0" algn="ctr" defTabSz="914400" rtl="0" eaLnBrk="1" latinLnBrk="0" hangingPunct="1"/>
                      <a:r>
                        <a:rPr lang="en-US" sz="1200" kern="1200" dirty="0"/>
                        <a:t>-20.738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/>
                    </a:p>
                    <a:p>
                      <a:pPr marL="0" algn="ctr" defTabSz="914400" rtl="0" eaLnBrk="1" latinLnBrk="0" hangingPunct="1"/>
                      <a:endParaRPr lang="en-US" sz="1200" kern="1200" dirty="0"/>
                    </a:p>
                    <a:p>
                      <a:pPr marL="0" algn="ctr" defTabSz="914400" rtl="0" eaLnBrk="1" latinLnBrk="0" hangingPunct="1"/>
                      <a:r>
                        <a:rPr lang="en-US" sz="1200" kern="1200" dirty="0"/>
                        <a:t>900</a:t>
                      </a:r>
                      <a:endParaRPr lang="en-I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kern="1200" dirty="0"/>
                    </a:p>
                    <a:p>
                      <a:pPr marL="0" algn="ctr" defTabSz="914400" rtl="0" eaLnBrk="1" latinLnBrk="0" hangingPunct="1"/>
                      <a:endParaRPr lang="en-US" sz="1200" kern="1200" dirty="0"/>
                    </a:p>
                    <a:p>
                      <a:pPr marL="0" algn="ctr" defTabSz="914400" rtl="0" eaLnBrk="1" latinLnBrk="0" hangingPunct="1"/>
                      <a:r>
                        <a:rPr lang="en-US" sz="1200" kern="1200" dirty="0"/>
                        <a:t>237.327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936018" y="2328446"/>
            <a:ext cx="77235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2: COMPARISON Between Reference Antenna And Proposed Antenna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1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63" y="228601"/>
            <a:ext cx="7543800" cy="1737646"/>
          </a:xfrm>
        </p:spPr>
        <p:txBody>
          <a:bodyPr>
            <a:noAutofit/>
          </a:bodyPr>
          <a:lstStyle/>
          <a:p>
            <a:b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b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b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b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b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Future Scope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9972"/>
            <a:ext cx="44958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amount of absorption results in low radiation efficiency and inefficient antenna operation.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radiating wave travels through the near field and far field to reach the outside receiver antenna, since the absorption in the far-field is unavoidable. However, the absorption of a radio wave can be avoided if the biocompatibility of the implant antenna is covered near the field.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485A-1445-4A01-A7CD-F71A86FA3578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Minor Project 2022</a:t>
            </a:r>
            <a:r>
              <a:rPr lang="en-US" sz="900" dirty="0"/>
              <a:t>-23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30352" cy="73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99E313-236F-C3B3-D8A9-9AEA134DC5EC}"/>
              </a:ext>
            </a:extLst>
          </p:cNvPr>
          <p:cNvSpPr txBox="1"/>
          <p:nvPr/>
        </p:nvSpPr>
        <p:spPr>
          <a:xfrm>
            <a:off x="4945578" y="506153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10: Encapsulation of Implantable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Medical Antenna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62700"/>
            <a:ext cx="3581400" cy="26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2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CONCLUSION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87641" cy="40233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is simulated by using Hfss software. In this project, we have simulated the circular patched antenna.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implemented various techniques for miniaturization like High-permittivity dielectric substrate/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superstrate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 of a planar inverted-F antenna structure, lengthening the current channel, Impedance matching loading technique, higher operating frequency.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calculated the body-centric wireless communications. We have simulated the circular patched antenna using hfss software.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drawn the rectangular wave plot to show the relation between S parameters. This type of antenna can helps for Diagnosis of human body organs wirelessly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909D-0F5D-4132-A0E8-C2DC5BA7CF4D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Minor Project 2022</a:t>
            </a:r>
            <a:r>
              <a:rPr lang="en-US" sz="900" dirty="0"/>
              <a:t>-23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60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REFRENCES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IN" sz="1900" dirty="0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 A. Malik, P. </a:t>
            </a:r>
            <a:r>
              <a:rPr lang="en-IN" sz="1900" dirty="0" err="1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Sant</a:t>
            </a:r>
            <a:r>
              <a:rPr lang="en-IN" sz="1900" dirty="0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</a:t>
            </a:r>
            <a:r>
              <a:rPr lang="en-IN" sz="1900" dirty="0" err="1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Ajmal</a:t>
            </a:r>
            <a:r>
              <a:rPr lang="en-IN" sz="1900" dirty="0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M. Ur-</a:t>
            </a:r>
            <a:r>
              <a:rPr lang="en-IN" sz="1900" dirty="0" err="1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Rehman</a:t>
            </a:r>
            <a:r>
              <a:rPr lang="en-IN" sz="1900" dirty="0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(2021). Implantable Antennas for Bio-Medical Applications. in IEEE Journal of Electromagnetics, RF and Microwaves.</a:t>
            </a:r>
          </a:p>
          <a:p>
            <a:pPr marL="34290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IN" sz="1900" dirty="0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Hayat, S. Shah &amp; H. </a:t>
            </a:r>
            <a:r>
              <a:rPr lang="en-IN" sz="1900" dirty="0" err="1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Yoo</a:t>
            </a:r>
            <a:r>
              <a:rPr lang="en-IN" sz="1900" dirty="0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(2021). Miniaturized Dual-Band Circularly Polarized Implantable Antenna for Capsule Endoscopic System.</a:t>
            </a:r>
          </a:p>
          <a:p>
            <a:pPr marL="34290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IN" sz="1900" dirty="0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Nguyen &amp; C. </a:t>
            </a:r>
            <a:r>
              <a:rPr lang="en-IN" sz="1900" dirty="0" err="1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Seo</a:t>
            </a:r>
            <a:r>
              <a:rPr lang="en-IN" sz="1900" dirty="0">
                <a:solidFill>
                  <a:srgbClr val="2E414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(2021). An Ultra-Miniaturized Antenna Using Loading Circuit Method for Medical Implant Applications, in IEEE Access</a:t>
            </a:r>
            <a:endParaRPr lang="en-US" sz="1900" dirty="0">
              <a:solidFill>
                <a:srgbClr val="2E414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IN" sz="190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Liu, C., Guo, Y., &amp; Xiao, S. (2015). A Review of Implantable Antennas for Wireless Biomedical Devices.</a:t>
            </a:r>
            <a:endParaRPr lang="en-US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IN" sz="190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Jaehoon</a:t>
            </a:r>
            <a:r>
              <a:rPr lang="en-IN" sz="190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K. &amp; Y. </a:t>
            </a:r>
            <a:r>
              <a:rPr lang="en-IN" sz="190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Rahmat</a:t>
            </a:r>
            <a:r>
              <a:rPr lang="en-IN" sz="190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(2004). Implanted antennas inside a human body: simulations, designs, and characterizations," in IEEE Transactions on Microwave Theory and Techniques.</a:t>
            </a:r>
            <a:endParaRPr lang="en-US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IN" sz="190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V. </a:t>
            </a:r>
            <a:r>
              <a:rPr lang="en-IN" sz="190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Kaim</a:t>
            </a:r>
            <a:r>
              <a:rPr lang="en-IN" sz="190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 K. </a:t>
            </a:r>
            <a:r>
              <a:rPr lang="en-IN" sz="1900" dirty="0" err="1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Kanaujia</a:t>
            </a:r>
            <a:r>
              <a:rPr lang="en-IN" sz="1900" dirty="0">
                <a:solidFill>
                  <a:srgbClr val="2E414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K. Rambabu, (2021). Quadrilateral Spatial Diversity Circularly Polarized MIMO Cubic Implantable Antenna System for Biotelemetry, in IEEE Transactions on Antennas and Propagation.</a:t>
            </a:r>
            <a:endParaRPr lang="en-US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BBEE-F856-45FF-ADE4-01D23C979610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Minor Project 2022</a:t>
            </a:r>
            <a:r>
              <a:rPr lang="en-US" sz="900" dirty="0"/>
              <a:t>-23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939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5707-2891-4253-A7B9-7C7CDF9A779C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Minor Project 2022</a:t>
            </a:r>
            <a:r>
              <a:rPr lang="en-US" sz="900" dirty="0"/>
              <a:t>-23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15" descr="Patient retention in clinical trials: a thank you goes far">
            <a:extLst>
              <a:ext uri="{FF2B5EF4-FFF2-40B4-BE49-F238E27FC236}">
                <a16:creationId xmlns:a16="http://schemas.microsoft.com/office/drawing/2014/main" id="{67C3CD09-F331-0F1E-18CB-134BC402F3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17" descr="Patient retention in clinical trials: a thank you goes far">
            <a:extLst>
              <a:ext uri="{FF2B5EF4-FFF2-40B4-BE49-F238E27FC236}">
                <a16:creationId xmlns:a16="http://schemas.microsoft.com/office/drawing/2014/main" id="{0BB91C12-F844-405C-9E0C-D56FE8DA1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2" name="Picture 2" descr="Thank You Message For Card Presentation Business Expressing Gratitude  Acknowledgment And Appreciation Minimalist Abstract Design With White Cut  Out Paper On Blue Background Stock Photo - Download Image Now - iStock">
            <a:extLst>
              <a:ext uri="{FF2B5EF4-FFF2-40B4-BE49-F238E27FC236}">
                <a16:creationId xmlns:a16="http://schemas.microsoft.com/office/drawing/2014/main" id="{E513E10E-AFA9-0613-E38E-EAFFB752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" y="990600"/>
            <a:ext cx="9116704" cy="549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0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6E8E-BE26-8B47-2766-65AA1C2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0A41-4024-D520-92E3-8C50602DF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18" y="1574876"/>
            <a:ext cx="3215641" cy="50473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FCE88-E1C7-1B89-139E-393B41BE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F993-F18D-4C6F-AE6E-72B2C14E21BC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7808-FD4C-18CC-9493-6B770A78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Minor Project 2022-23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965F-F827-5953-9B6E-E9C3A9AC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99DCBA-384A-3DF6-56E9-E65001308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99463B-051C-B3CD-C1CE-CF64EF7A6A7D}"/>
              </a:ext>
            </a:extLst>
          </p:cNvPr>
          <p:cNvSpPr txBox="1"/>
          <p:nvPr/>
        </p:nvSpPr>
        <p:spPr>
          <a:xfrm>
            <a:off x="5410200" y="5192621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structure of antenna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713" y="2022006"/>
            <a:ext cx="4632960" cy="31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1135"/>
            <a:ext cx="4648199" cy="402336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implantable patch antenna makes the easy communication between doctor and patient.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implantable antenna, is necessary to reduce wave decline in complex human environment. While designing wearable antenna, more attention must be paid on miniaturization.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implant antenna is categorized based on design aspects, such as miniaturization of antenna dimension, bandwidth enlargement technique SAR reduction and biocompatibility technique.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38E1-5933-417D-8F7F-2329CE0B527A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Minor Project 2022-23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-29100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X-Shaped Slotted Patch Biomedical Implantable Antenna for Wireless  Communication Networks">
            <a:extLst>
              <a:ext uri="{FF2B5EF4-FFF2-40B4-BE49-F238E27FC236}">
                <a16:creationId xmlns:a16="http://schemas.microsoft.com/office/drawing/2014/main" id="{7FC0657D-F40B-57CB-9FEF-C6D707085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51608"/>
            <a:ext cx="31242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93A81-B018-F113-195D-6E43CA36A307}"/>
              </a:ext>
            </a:extLst>
          </p:cNvPr>
          <p:cNvSpPr txBox="1"/>
          <p:nvPr/>
        </p:nvSpPr>
        <p:spPr>
          <a:xfrm>
            <a:off x="6123363" y="554664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 Linkage of Devices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8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OBJECTIVE</a:t>
            </a:r>
            <a:endParaRPr lang="en-IN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4206241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focuses on how to increase the implanted antennas performance using external elements such as a grid structure, printed lines and lens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dispersion of the dielectric constant of the tissues and variability of organ structures of the human body absorb most of the antenna radiation.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 efficient, miniaturized and high performance dual-band implanted antenna and improving its performance using external elements.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59F5-8656-44C7-A634-786AF4590429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Minor Project 2022-23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8AF488-EEDD-F9A6-35AD-DA69B91C0155}"/>
              </a:ext>
            </a:extLst>
          </p:cNvPr>
          <p:cNvSpPr txBox="1"/>
          <p:nvPr/>
        </p:nvSpPr>
        <p:spPr>
          <a:xfrm>
            <a:off x="4594860" y="5236284"/>
            <a:ext cx="5090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body-centric wireless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communications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04589"/>
            <a:ext cx="3780790" cy="3256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43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6604"/>
            <a:ext cx="8061960" cy="1450757"/>
          </a:xfrm>
        </p:spPr>
        <p:txBody>
          <a:bodyPr/>
          <a:lstStyle/>
          <a:p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LITERATURE SURVEY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A852-41DA-4CF1-88EB-2342E5B3BF12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Minor Project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00B7406-DD31-C1EB-DCA6-5915BB5E8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220238"/>
              </p:ext>
            </p:extLst>
          </p:nvPr>
        </p:nvGraphicFramePr>
        <p:xfrm>
          <a:off x="0" y="1752600"/>
          <a:ext cx="9144000" cy="5201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5845778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1086789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19522092"/>
                    </a:ext>
                  </a:extLst>
                </a:gridCol>
              </a:tblGrid>
              <a:tr h="447747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Methodology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03373"/>
                  </a:ext>
                </a:extLst>
              </a:tr>
              <a:tr h="783775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Implantable Antennas for Bio-medical Applications [</a:t>
                      </a:r>
                      <a:r>
                        <a:rPr lang="en-US" sz="16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A Malik et.al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This paper discuss the various methods and technologies indulge in various implantable antenna.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15261"/>
                  </a:ext>
                </a:extLst>
              </a:tr>
              <a:tr h="1248234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Miniaturized Dual-Band Circularly Polarized Implantable Antenna for Capsule Endoscopic System [</a:t>
                      </a:r>
                      <a:r>
                        <a:rPr lang="en-US" sz="16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].</a:t>
                      </a:r>
                      <a:endParaRPr lang="en-US" sz="1600" dirty="0"/>
                    </a:p>
                    <a:p>
                      <a:pPr algn="just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Hayat et.al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proposed capsule device is intended for deep-tissue implantation with the standard dimensions of 26 x 11 mm2.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18898"/>
                  </a:ext>
                </a:extLst>
              </a:tr>
              <a:tr h="122865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Ultra-Miniaturized Antenna Using Loading Circuit Method for Medical Implant Applications [</a:t>
                      </a:r>
                      <a:r>
                        <a:rPr lang="en-US" sz="16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].</a:t>
                      </a:r>
                      <a:endParaRPr lang="en-US" sz="1600" dirty="0"/>
                    </a:p>
                    <a:p>
                      <a:pPr algn="just"/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NGUYEN et.al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this paper, an ultra-miniaturized implantable antenna is proposed for biomedical applications, which operates in frequency of the industrial, and medical bands of 2.4 GHz.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260"/>
                  </a:ext>
                </a:extLst>
              </a:tr>
              <a:tr h="101600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Review of Implantable Antennas for Wireless Biomedical Devices [</a:t>
                      </a:r>
                      <a:r>
                        <a:rPr lang="en-US" sz="16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].</a:t>
                      </a:r>
                      <a:endParaRPr lang="en-US" sz="1600" dirty="0"/>
                    </a:p>
                    <a:p>
                      <a:pPr algn="just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Liu et.al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progress on implantable antennas for wireless biomedical devices is discussed and summarized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3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97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18" y="425420"/>
            <a:ext cx="7787640" cy="1450757"/>
          </a:xfrm>
        </p:spPr>
        <p:txBody>
          <a:bodyPr/>
          <a:lstStyle/>
          <a:p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METHODOLOGY</a:t>
            </a:r>
            <a:endParaRPr lang="en-IN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6B7-50FD-42E5-9B0A-EEB1D83C9254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Minor Project 2022</a:t>
            </a:r>
            <a:r>
              <a:rPr lang="en-US" sz="900" dirty="0"/>
              <a:t>-23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12910B-C131-87B7-5CD0-53D9DE2831A0}"/>
              </a:ext>
            </a:extLst>
          </p:cNvPr>
          <p:cNvSpPr txBox="1"/>
          <p:nvPr/>
        </p:nvSpPr>
        <p:spPr>
          <a:xfrm>
            <a:off x="6651518" y="554240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Methodology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2AF2-9829-4751-9FFC-6D076614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10" y="2117260"/>
            <a:ext cx="4791890" cy="402336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Reference Antenna Using HFSS.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Co-axial Field For Impedance Matching.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Techniques To Get Best Performance And Designed Proposed Antenna(by Using Sorting Pin Etc. 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Results Like SAR Value , Return Loss , Gain , Band Width And Axial Ratio.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And Compared The Results Of Reference Antenna With Proposed Antenna.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 Research Paper.</a:t>
            </a:r>
          </a:p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649341" y="2069883"/>
            <a:ext cx="16764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Design circular patch antenna</a:t>
            </a:r>
            <a:endParaRPr lang="en-IN" sz="1200" dirty="0"/>
          </a:p>
        </p:txBody>
      </p:sp>
      <p:sp>
        <p:nvSpPr>
          <p:cNvPr id="11" name="Oval 10"/>
          <p:cNvSpPr/>
          <p:nvPr/>
        </p:nvSpPr>
        <p:spPr>
          <a:xfrm>
            <a:off x="6649341" y="3032852"/>
            <a:ext cx="16764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Validate</a:t>
            </a:r>
            <a:endParaRPr lang="en-IN" sz="1200" dirty="0"/>
          </a:p>
        </p:txBody>
      </p:sp>
      <p:sp>
        <p:nvSpPr>
          <p:cNvPr id="12" name="Oval 11"/>
          <p:cNvSpPr/>
          <p:nvPr/>
        </p:nvSpPr>
        <p:spPr>
          <a:xfrm>
            <a:off x="6649341" y="3943854"/>
            <a:ext cx="16764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Analyze all</a:t>
            </a:r>
            <a:endParaRPr lang="en-IN" sz="1400" dirty="0"/>
          </a:p>
        </p:txBody>
      </p:sp>
      <p:sp>
        <p:nvSpPr>
          <p:cNvPr id="13" name="Oval 12"/>
          <p:cNvSpPr/>
          <p:nvPr/>
        </p:nvSpPr>
        <p:spPr>
          <a:xfrm>
            <a:off x="6649341" y="4832516"/>
            <a:ext cx="16764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Checking the Results </a:t>
            </a:r>
            <a:endParaRPr lang="en-IN" sz="1400" dirty="0"/>
          </a:p>
        </p:txBody>
      </p:sp>
      <p:cxnSp>
        <p:nvCxnSpPr>
          <p:cNvPr id="15" name="Straight Arrow Connector 14"/>
          <p:cNvCxnSpPr>
            <a:stCxn id="10" idx="4"/>
            <a:endCxn id="11" idx="0"/>
          </p:cNvCxnSpPr>
          <p:nvPr/>
        </p:nvCxnSpPr>
        <p:spPr>
          <a:xfrm>
            <a:off x="7487541" y="2679483"/>
            <a:ext cx="0" cy="35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4"/>
            <a:endCxn id="12" idx="0"/>
          </p:cNvCxnSpPr>
          <p:nvPr/>
        </p:nvCxnSpPr>
        <p:spPr>
          <a:xfrm>
            <a:off x="7487541" y="3642452"/>
            <a:ext cx="0" cy="30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4"/>
            <a:endCxn id="13" idx="0"/>
          </p:cNvCxnSpPr>
          <p:nvPr/>
        </p:nvCxnSpPr>
        <p:spPr>
          <a:xfrm>
            <a:off x="7487541" y="4553454"/>
            <a:ext cx="0" cy="27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5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APPLICATIONS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1120"/>
            <a:ext cx="4616831" cy="402336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Implant antenna for healing of bone fracture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Implant antenna for glucose level monitoring in blood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Implant antenna for diagnosis brain disease.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Implant antenna for blood pressure measurement</a:t>
            </a:r>
          </a:p>
          <a:p>
            <a:pPr algn="l">
              <a:buFont typeface="+mj-lt"/>
              <a:buAutoNum type="arabicPeriod"/>
            </a:pPr>
            <a:endParaRPr lang="en-IN" dirty="0"/>
          </a:p>
          <a:p>
            <a:pPr algn="l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9903-7457-42A3-84D6-F8B60010C7DF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Minor Project 2022</a:t>
            </a:r>
            <a:r>
              <a:rPr lang="en-US" sz="900" dirty="0"/>
              <a:t>-23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Sensors | Free Full-Text | Review on Medical Implantable Antenna Technology  and Imminent Research Challenges | HTML">
            <a:extLst>
              <a:ext uri="{FF2B5EF4-FFF2-40B4-BE49-F238E27FC236}">
                <a16:creationId xmlns:a16="http://schemas.microsoft.com/office/drawing/2014/main" id="{D65BF268-CE0D-7C3E-3585-420E042E0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02487"/>
            <a:ext cx="3810000" cy="184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5C1142-5785-84FD-8416-D995A3486BE5}"/>
              </a:ext>
            </a:extLst>
          </p:cNvPr>
          <p:cNvSpPr txBox="1"/>
          <p:nvPr/>
        </p:nvSpPr>
        <p:spPr>
          <a:xfrm>
            <a:off x="5955723" y="4533517"/>
            <a:ext cx="2453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5: Healing of bone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5424-B40D-2F6D-FAC5-9C2204C5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RESULT</a:t>
            </a:r>
            <a:endParaRPr lang="en-IN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2813" y="2111168"/>
            <a:ext cx="3703320" cy="307452"/>
          </a:xfrm>
        </p:spPr>
        <p:txBody>
          <a:bodyPr>
            <a:normAutofit fontScale="92500" lnSpcReduction="10000"/>
          </a:bodyPr>
          <a:lstStyle/>
          <a:p>
            <a:pPr algn="ctr" defTabSz="457200"/>
            <a:r>
              <a:rPr lang="en-IN" sz="1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Antenna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70" y="2683352"/>
            <a:ext cx="3761567" cy="2650648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894217" y="2111168"/>
            <a:ext cx="3703320" cy="307452"/>
          </a:xfrm>
        </p:spPr>
        <p:txBody>
          <a:bodyPr>
            <a:normAutofit fontScale="92500" lnSpcReduction="10000"/>
          </a:bodyPr>
          <a:lstStyle/>
          <a:p>
            <a:pPr algn="ctr" defTabSz="457200"/>
            <a:r>
              <a:rPr lang="en-US" sz="1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Antenna </a:t>
            </a:r>
            <a:endParaRPr lang="en-IN" sz="18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324B-6FFF-F7CC-5914-43647AF7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8CBC-5C4E-46CF-820E-E40099D69974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CDDE-722F-8C27-9A1A-1798D43B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448" y="6469017"/>
            <a:ext cx="3617103" cy="365125"/>
          </a:xfrm>
        </p:spPr>
        <p:txBody>
          <a:bodyPr/>
          <a:lstStyle/>
          <a:p>
            <a:r>
              <a:rPr lang="en-US" dirty="0"/>
              <a:t>Minor Project 2022</a:t>
            </a:r>
            <a:r>
              <a:rPr lang="en-US" sz="900" dirty="0"/>
              <a:t>-23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5F3E-732E-73BB-A5CB-705E080E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804213-EF67-0581-C718-D626BC694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E74735-0F0C-B506-557F-7572CEB600B0}"/>
              </a:ext>
            </a:extLst>
          </p:cNvPr>
          <p:cNvSpPr txBox="1"/>
          <p:nvPr/>
        </p:nvSpPr>
        <p:spPr>
          <a:xfrm>
            <a:off x="2286000" y="553797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6: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Loss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6" y="2683352"/>
            <a:ext cx="3773393" cy="26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6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RESULT (conti.)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67631"/>
            <a:ext cx="3703320" cy="736282"/>
          </a:xfrm>
        </p:spPr>
        <p:txBody>
          <a:bodyPr>
            <a:normAutofit/>
          </a:bodyPr>
          <a:lstStyle/>
          <a:p>
            <a:r>
              <a:rPr lang="en-IN" sz="17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Antenna </a:t>
            </a:r>
            <a:r>
              <a:rPr lang="en-US" sz="1700" dirty="0"/>
              <a:t> </a:t>
            </a:r>
            <a:endParaRPr lang="en-IN" sz="17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"/>
          <a:stretch/>
        </p:blipFill>
        <p:spPr>
          <a:xfrm>
            <a:off x="790303" y="2604211"/>
            <a:ext cx="3703638" cy="272978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1200" y="1883444"/>
            <a:ext cx="3703320" cy="736282"/>
          </a:xfrm>
        </p:spPr>
        <p:txBody>
          <a:bodyPr>
            <a:normAutofit/>
          </a:bodyPr>
          <a:lstStyle/>
          <a:p>
            <a:r>
              <a:rPr lang="en-US" sz="17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Antenna </a:t>
            </a:r>
            <a:endParaRPr lang="en-IN" sz="17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 t="345"/>
          <a:stretch/>
        </p:blipFill>
        <p:spPr>
          <a:xfrm>
            <a:off x="4876800" y="2607484"/>
            <a:ext cx="3641725" cy="2545638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F626-D15B-48F2-B84D-A1FDF49C3D82}" type="datetime3">
              <a:rPr lang="en-US" smtClean="0"/>
              <a:t>10 January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Minor Project 2022</a:t>
            </a:r>
            <a:r>
              <a:rPr lang="en-US" sz="900" dirty="0"/>
              <a:t>-23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A804213-EF67-0581-C718-D626BC694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26724"/>
          <a:stretch/>
        </p:blipFill>
        <p:spPr bwMode="auto">
          <a:xfrm>
            <a:off x="0" y="12845"/>
            <a:ext cx="9130352" cy="97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619688" y="5334000"/>
            <a:ext cx="1950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7: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Value </a:t>
            </a:r>
          </a:p>
        </p:txBody>
      </p:sp>
    </p:spTree>
    <p:extLst>
      <p:ext uri="{BB962C8B-B14F-4D97-AF65-F5344CB8AC3E}">
        <p14:creationId xmlns:p14="http://schemas.microsoft.com/office/powerpoint/2010/main" val="2011111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1402</TotalTime>
  <Words>1048</Words>
  <Application>Microsoft Office PowerPoint</Application>
  <PresentationFormat>On-screen Show (4:3)</PresentationFormat>
  <Paragraphs>203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Times New Roman</vt:lpstr>
      <vt:lpstr>Wingdings</vt:lpstr>
      <vt:lpstr>Retrospect</vt:lpstr>
      <vt:lpstr>IMPLANABLE ANTENNA IN MEDICAL DEVICES  </vt:lpstr>
      <vt:lpstr>CONTENTS</vt:lpstr>
      <vt:lpstr>INTRODUCTION</vt:lpstr>
      <vt:lpstr>OBJECTIVE</vt:lpstr>
      <vt:lpstr>LITERATURE SURVEY </vt:lpstr>
      <vt:lpstr>METHODOLOGY</vt:lpstr>
      <vt:lpstr>APPLICATIONS</vt:lpstr>
      <vt:lpstr>RESULT</vt:lpstr>
      <vt:lpstr>RESULT (conti.)</vt:lpstr>
      <vt:lpstr>RESULT (conti.)</vt:lpstr>
      <vt:lpstr>RESULT (conti.)</vt:lpstr>
      <vt:lpstr>COMPARISON</vt:lpstr>
      <vt:lpstr>     Future Scope </vt:lpstr>
      <vt:lpstr>CONCLUSION </vt:lpstr>
      <vt:lpstr>REFRENCES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the Presentation&gt;</dc:title>
  <dc:creator>Abhishek Gagneja</dc:creator>
  <cp:lastModifiedBy>Prince Sareen</cp:lastModifiedBy>
  <cp:revision>70</cp:revision>
  <dcterms:created xsi:type="dcterms:W3CDTF">2019-08-29T03:47:17Z</dcterms:created>
  <dcterms:modified xsi:type="dcterms:W3CDTF">2023-01-10T02:33:32Z</dcterms:modified>
</cp:coreProperties>
</file>