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84" r:id="rId3"/>
    <p:sldId id="285" r:id="rId4"/>
    <p:sldId id="286" r:id="rId5"/>
    <p:sldId id="262" r:id="rId6"/>
    <p:sldId id="25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7" r:id="rId25"/>
    <p:sldId id="288" r:id="rId26"/>
    <p:sldId id="289"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100" d="100"/>
          <a:sy n="100" d="100"/>
        </p:scale>
        <p:origin x="-614"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209936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CE94-5FAF-4C98-8B2E-AF48AB7E9E20}"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7897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2413024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282452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37556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D9CE94-5FAF-4C98-8B2E-AF48AB7E9E20}"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809140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D9CE94-5FAF-4C98-8B2E-AF48AB7E9E20}" type="datetimeFigureOut">
              <a:rPr lang="en-IN" smtClean="0"/>
              <a:t>29-06-2021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958932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831540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278029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18525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9CE94-5FAF-4C98-8B2E-AF48AB7E9E20}"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122254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D9CE94-5FAF-4C98-8B2E-AF48AB7E9E20}"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361647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D9CE94-5FAF-4C98-8B2E-AF48AB7E9E20}"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290822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D9CE94-5FAF-4C98-8B2E-AF48AB7E9E20}"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197843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9CE94-5FAF-4C98-8B2E-AF48AB7E9E20}" type="datetimeFigureOut">
              <a:rPr lang="en-IN" smtClean="0"/>
              <a:t>29-06-2021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387269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CE94-5FAF-4C98-8B2E-AF48AB7E9E20}"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124077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CE94-5FAF-4C98-8B2E-AF48AB7E9E20}"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FC5682-88CE-43EA-AD71-FD93CC133CC2}" type="slidenum">
              <a:rPr lang="en-IN" smtClean="0"/>
              <a:t>‹#›</a:t>
            </a:fld>
            <a:endParaRPr lang="en-IN"/>
          </a:p>
        </p:txBody>
      </p:sp>
    </p:spTree>
    <p:extLst>
      <p:ext uri="{BB962C8B-B14F-4D97-AF65-F5344CB8AC3E}">
        <p14:creationId xmlns:p14="http://schemas.microsoft.com/office/powerpoint/2010/main" val="167459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2D9CE94-5FAF-4C98-8B2E-AF48AB7E9E20}" type="datetimeFigureOut">
              <a:rPr lang="en-IN" smtClean="0"/>
              <a:t>29-06-2021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FC5682-88CE-43EA-AD71-FD93CC133CC2}" type="slidenum">
              <a:rPr lang="en-IN" smtClean="0"/>
              <a:t>‹#›</a:t>
            </a:fld>
            <a:endParaRPr lang="en-IN"/>
          </a:p>
        </p:txBody>
      </p:sp>
    </p:spTree>
    <p:extLst>
      <p:ext uri="{BB962C8B-B14F-4D97-AF65-F5344CB8AC3E}">
        <p14:creationId xmlns:p14="http://schemas.microsoft.com/office/powerpoint/2010/main" val="44040078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2ACE-FB82-47A1-B44A-2C9C8E66F8FA}"/>
              </a:ext>
            </a:extLst>
          </p:cNvPr>
          <p:cNvSpPr>
            <a:spLocks noGrp="1"/>
          </p:cNvSpPr>
          <p:nvPr>
            <p:ph type="ctrTitle"/>
          </p:nvPr>
        </p:nvSpPr>
        <p:spPr>
          <a:xfrm>
            <a:off x="1323300" y="735662"/>
            <a:ext cx="9144000" cy="2387600"/>
          </a:xfrm>
        </p:spPr>
        <p:txBody>
          <a:bodyPr>
            <a:normAutofit/>
          </a:bodyPr>
          <a:lstStyle/>
          <a:p>
            <a:pPr marL="764540" marR="1313815">
              <a:spcAft>
                <a:spcPts val="0"/>
              </a:spcAft>
            </a:pPr>
            <a:r>
              <a:rPr lang="en-US" sz="1800" dirty="0">
                <a:effectLst/>
                <a:latin typeface="Carlito"/>
                <a:ea typeface="Times New Roman" panose="02020603050405020304" pitchFamily="18" charset="0"/>
              </a:rPr>
              <a:t>A PROJECT</a:t>
            </a:r>
            <a:r>
              <a:rPr lang="en-US" sz="1800" spc="-40" dirty="0">
                <a:effectLst/>
                <a:latin typeface="Carlito"/>
                <a:ea typeface="Times New Roman" panose="02020603050405020304" pitchFamily="18" charset="0"/>
              </a:rPr>
              <a:t> </a:t>
            </a:r>
            <a:r>
              <a:rPr lang="en-US" sz="1800" dirty="0">
                <a:effectLst/>
                <a:latin typeface="Carlito"/>
                <a:ea typeface="Times New Roman" panose="02020603050405020304" pitchFamily="18" charset="0"/>
              </a:rPr>
              <a:t>REPORT</a:t>
            </a:r>
            <a:br>
              <a:rPr lang="en-IN" sz="1800" dirty="0">
                <a:effectLst/>
                <a:latin typeface="Times New Roman" panose="02020603050405020304" pitchFamily="18" charset="0"/>
                <a:ea typeface="Times New Roman" panose="02020603050405020304" pitchFamily="18" charset="0"/>
              </a:rPr>
            </a:br>
            <a:r>
              <a:rPr lang="en-US" sz="1800" b="1" i="1" dirty="0">
                <a:effectLst/>
                <a:latin typeface="Carlito"/>
                <a:ea typeface="Times New Roman" panose="02020603050405020304" pitchFamily="18" charset="0"/>
              </a:rPr>
              <a:t>Submitted</a:t>
            </a:r>
            <a:r>
              <a:rPr lang="en-US" sz="1800" b="1" i="1" spc="-35" dirty="0">
                <a:effectLst/>
                <a:latin typeface="Carlito"/>
                <a:ea typeface="Times New Roman" panose="02020603050405020304" pitchFamily="18" charset="0"/>
              </a:rPr>
              <a:t> </a:t>
            </a:r>
            <a:r>
              <a:rPr lang="en-US" sz="1800" b="1" i="1" dirty="0">
                <a:effectLst/>
                <a:latin typeface="Carlito"/>
                <a:ea typeface="Times New Roman" panose="02020603050405020304" pitchFamily="18" charset="0"/>
              </a:rPr>
              <a:t>by</a:t>
            </a:r>
            <a:br>
              <a:rPr lang="en-IN" sz="1800" dirty="0">
                <a:effectLst/>
                <a:latin typeface="Times New Roman" panose="02020603050405020304" pitchFamily="18" charset="0"/>
                <a:ea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A9136B57-D31C-4A83-960A-85D73D027465}"/>
              </a:ext>
            </a:extLst>
          </p:cNvPr>
          <p:cNvSpPr>
            <a:spLocks noGrp="1"/>
          </p:cNvSpPr>
          <p:nvPr>
            <p:ph type="subTitle" idx="1"/>
          </p:nvPr>
        </p:nvSpPr>
        <p:spPr>
          <a:xfrm>
            <a:off x="1219201" y="3123263"/>
            <a:ext cx="10334170" cy="3422680"/>
          </a:xfrm>
        </p:spPr>
        <p:txBody>
          <a:bodyPr>
            <a:normAutofit fontScale="70000" lnSpcReduction="20000"/>
          </a:bodyPr>
          <a:lstStyle/>
          <a:p>
            <a:pPr marL="1737360" marR="1659890" indent="-3175">
              <a:lnSpc>
                <a:spcPct val="175000"/>
              </a:lnSpc>
              <a:spcAft>
                <a:spcPts val="0"/>
              </a:spcAft>
            </a:pPr>
            <a:r>
              <a:rPr lang="en-US" sz="1900" dirty="0">
                <a:effectLst/>
                <a:latin typeface="Caladea"/>
                <a:ea typeface="Times New Roman" panose="02020603050405020304" pitchFamily="18" charset="0"/>
              </a:rPr>
              <a:t>                       RATHEESH B [REGISTER NO:211417104223] </a:t>
            </a:r>
          </a:p>
          <a:p>
            <a:pPr marL="1737360" marR="1659890" indent="-3175">
              <a:lnSpc>
                <a:spcPct val="175000"/>
              </a:lnSpc>
              <a:spcAft>
                <a:spcPts val="0"/>
              </a:spcAft>
            </a:pPr>
            <a:r>
              <a:rPr lang="en-US" sz="1900" dirty="0">
                <a:effectLst/>
                <a:latin typeface="Caladea"/>
                <a:ea typeface="Times New Roman" panose="02020603050405020304" pitchFamily="18" charset="0"/>
              </a:rPr>
              <a:t>                       RAJA RAM A [REGISTER NO:211417104211] </a:t>
            </a:r>
          </a:p>
          <a:p>
            <a:pPr marL="1737360" marR="1659890" indent="-3175">
              <a:lnSpc>
                <a:spcPct val="175000"/>
              </a:lnSpc>
              <a:spcAft>
                <a:spcPts val="0"/>
              </a:spcAft>
            </a:pPr>
            <a:r>
              <a:rPr lang="en-US" sz="1900" dirty="0">
                <a:effectLst/>
                <a:latin typeface="Caladea"/>
                <a:ea typeface="Times New Roman" panose="02020603050405020304" pitchFamily="18" charset="0"/>
              </a:rPr>
              <a:t>                       SANJAY KUMAR V[REGISTER NO:211417104239]</a:t>
            </a:r>
          </a:p>
          <a:p>
            <a:pPr marL="1737360" marR="1659890" indent="-3175">
              <a:lnSpc>
                <a:spcPct val="175000"/>
              </a:lnSpc>
              <a:spcAft>
                <a:spcPts val="0"/>
              </a:spcAft>
            </a:pPr>
            <a:r>
              <a:rPr lang="en-US" sz="2900" b="1" dirty="0">
                <a:effectLst/>
                <a:latin typeface="Caladea"/>
                <a:ea typeface="Times New Roman" panose="02020603050405020304" pitchFamily="18" charset="0"/>
              </a:rPr>
              <a:t>                                         Batch no:9</a:t>
            </a:r>
          </a:p>
          <a:p>
            <a:pPr marL="1737360" marR="1659890" indent="-3175">
              <a:lnSpc>
                <a:spcPct val="175000"/>
              </a:lnSpc>
              <a:spcAft>
                <a:spcPts val="0"/>
              </a:spcAft>
            </a:pP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                  Project Guide</a:t>
            </a:r>
          </a:p>
          <a:p>
            <a:pPr marL="1737360" marR="1659890" indent="-3175">
              <a:lnSpc>
                <a:spcPct val="175000"/>
              </a:lnSpc>
              <a:spcAft>
                <a:spcPts val="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Mr.M.Shanmuganathan</a:t>
            </a:r>
            <a:endParaRPr lang="en-US" sz="3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37360" marR="1659890" indent="-3175">
              <a:lnSpc>
                <a:spcPct val="175000"/>
              </a:lnSpc>
              <a:spcAft>
                <a:spcPts val="0"/>
              </a:spcAft>
            </a:pPr>
            <a:endParaRPr lang="en-US" sz="3600" b="1" dirty="0">
              <a:effectLst/>
              <a:latin typeface="Caladea"/>
              <a:ea typeface="Times New Roman" panose="02020603050405020304" pitchFamily="18" charset="0"/>
            </a:endParaRPr>
          </a:p>
          <a:p>
            <a:pPr marL="1737360" marR="1659890" indent="-3175">
              <a:lnSpc>
                <a:spcPct val="175000"/>
              </a:lnSpc>
              <a:spcAft>
                <a:spcPts val="0"/>
              </a:spcAft>
            </a:pPr>
            <a:endParaRPr lang="en-US" sz="1800" b="1" dirty="0">
              <a:effectLst/>
              <a:latin typeface="Caladea"/>
              <a:ea typeface="Times New Roman" panose="02020603050405020304" pitchFamily="18" charset="0"/>
            </a:endParaRPr>
          </a:p>
          <a:p>
            <a:pPr marL="1737360" marR="1659890" indent="-3175">
              <a:lnSpc>
                <a:spcPct val="175000"/>
              </a:lnSpc>
              <a:spcAft>
                <a:spcPts val="0"/>
              </a:spcAft>
            </a:pPr>
            <a:endParaRPr lang="en-IN" sz="3900" dirty="0">
              <a:effectLst/>
              <a:latin typeface="Times New Roman" panose="02020603050405020304" pitchFamily="18" charset="0"/>
              <a:ea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1D5E9D96-5E7F-492C-B544-1AEEF97E9D9E}"/>
              </a:ext>
            </a:extLst>
          </p:cNvPr>
          <p:cNvSpPr>
            <a:spLocks noGrp="1"/>
          </p:cNvSpPr>
          <p:nvPr/>
        </p:nvSpPr>
        <p:spPr>
          <a:xfrm>
            <a:off x="2140857" y="2834778"/>
            <a:ext cx="7580540" cy="23108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pic>
        <p:nvPicPr>
          <p:cNvPr id="5" name="image1.png">
            <a:extLst>
              <a:ext uri="{FF2B5EF4-FFF2-40B4-BE49-F238E27FC236}">
                <a16:creationId xmlns:a16="http://schemas.microsoft.com/office/drawing/2014/main" id="{180FC69F-F68A-49BD-9ED4-E46D58D9F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43" y="909266"/>
            <a:ext cx="844914" cy="102019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2.jpeg">
            <a:extLst>
              <a:ext uri="{FF2B5EF4-FFF2-40B4-BE49-F238E27FC236}">
                <a16:creationId xmlns:a16="http://schemas.microsoft.com/office/drawing/2014/main" id="{B6E89F6A-DD33-47D2-8460-C64C01FA5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4143" y="878537"/>
            <a:ext cx="823857" cy="1050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A1B71F1-8E32-4C79-A14B-41C57BB1B869}"/>
              </a:ext>
            </a:extLst>
          </p:cNvPr>
          <p:cNvSpPr>
            <a:spLocks noChangeArrowheads="1"/>
          </p:cNvSpPr>
          <p:nvPr/>
        </p:nvSpPr>
        <p:spPr bwMode="auto">
          <a:xfrm>
            <a:off x="616857" y="1712415"/>
            <a:ext cx="101073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 name="Rectangle 7">
            <a:extLst>
              <a:ext uri="{FF2B5EF4-FFF2-40B4-BE49-F238E27FC236}">
                <a16:creationId xmlns:a16="http://schemas.microsoft.com/office/drawing/2014/main" id="{284582E9-5224-457D-B7BF-FC8FE985A3E9}"/>
              </a:ext>
            </a:extLst>
          </p:cNvPr>
          <p:cNvSpPr>
            <a:spLocks noChangeArrowheads="1"/>
          </p:cNvSpPr>
          <p:nvPr/>
        </p:nvSpPr>
        <p:spPr bwMode="auto">
          <a:xfrm>
            <a:off x="1074058" y="1327694"/>
            <a:ext cx="101073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Automatic Question Tagging </a:t>
            </a:r>
            <a:r>
              <a:rPr lang="en-US" altLang="en-US" sz="2000" b="1" dirty="0">
                <a:latin typeface="Arial" panose="020B0604020202020204" pitchFamily="34" charset="0"/>
                <a:ea typeface="Times New Roman" panose="02020603050405020304" pitchFamily="18" charset="0"/>
              </a:rPr>
              <a:t>Using NLP Techniques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76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CD14-4739-4581-9A0F-A67D9B0F9697}"/>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Use Case Diagram:</a:t>
            </a:r>
            <a:endParaRPr lang="en-US" sz="3200" dirty="0">
              <a:solidFill>
                <a:schemeClr val="bg1"/>
              </a:solidFill>
            </a:endParaRPr>
          </a:p>
        </p:txBody>
      </p:sp>
      <p:pic>
        <p:nvPicPr>
          <p:cNvPr id="3" name="Picture 2">
            <a:extLst>
              <a:ext uri="{FF2B5EF4-FFF2-40B4-BE49-F238E27FC236}">
                <a16:creationId xmlns:a16="http://schemas.microsoft.com/office/drawing/2014/main" id="{C3CD2852-50B8-494B-ABA5-0E9C9FCC3BF2}"/>
              </a:ext>
            </a:extLst>
          </p:cNvPr>
          <p:cNvPicPr/>
          <p:nvPr/>
        </p:nvPicPr>
        <p:blipFill>
          <a:blip r:embed="rId2"/>
          <a:stretch>
            <a:fillRect/>
          </a:stretch>
        </p:blipFill>
        <p:spPr>
          <a:xfrm>
            <a:off x="3426594" y="2300437"/>
            <a:ext cx="4793381" cy="4475747"/>
          </a:xfrm>
          <a:prstGeom prst="rect">
            <a:avLst/>
          </a:prstGeom>
        </p:spPr>
      </p:pic>
    </p:spTree>
    <p:extLst>
      <p:ext uri="{BB962C8B-B14F-4D97-AF65-F5344CB8AC3E}">
        <p14:creationId xmlns:p14="http://schemas.microsoft.com/office/powerpoint/2010/main" val="3063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CE53-B8E8-46BB-ACC0-E484CA49D767}"/>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Activity Diagram:</a:t>
            </a:r>
            <a:endParaRPr lang="en-US" sz="3200" dirty="0">
              <a:solidFill>
                <a:schemeClr val="bg1"/>
              </a:solidFill>
            </a:endParaRPr>
          </a:p>
        </p:txBody>
      </p:sp>
      <p:pic>
        <p:nvPicPr>
          <p:cNvPr id="3" name="Picture 2">
            <a:extLst>
              <a:ext uri="{FF2B5EF4-FFF2-40B4-BE49-F238E27FC236}">
                <a16:creationId xmlns:a16="http://schemas.microsoft.com/office/drawing/2014/main" id="{11CF8622-935D-44D4-A4C5-7D8C4C0BAA36}"/>
              </a:ext>
            </a:extLst>
          </p:cNvPr>
          <p:cNvPicPr/>
          <p:nvPr/>
        </p:nvPicPr>
        <p:blipFill>
          <a:blip r:embed="rId2"/>
          <a:stretch>
            <a:fillRect/>
          </a:stretch>
        </p:blipFill>
        <p:spPr>
          <a:xfrm>
            <a:off x="719908" y="2439102"/>
            <a:ext cx="7272268" cy="4309110"/>
          </a:xfrm>
          <a:prstGeom prst="rect">
            <a:avLst/>
          </a:prstGeom>
        </p:spPr>
      </p:pic>
    </p:spTree>
    <p:extLst>
      <p:ext uri="{BB962C8B-B14F-4D97-AF65-F5344CB8AC3E}">
        <p14:creationId xmlns:p14="http://schemas.microsoft.com/office/powerpoint/2010/main" val="203483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920D-BEA4-44C8-B211-7D3482AD4DCD}"/>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Collaboration Diagram: </a:t>
            </a:r>
            <a:endParaRPr lang="en-US" sz="3200" dirty="0">
              <a:solidFill>
                <a:schemeClr val="bg1"/>
              </a:solidFill>
            </a:endParaRPr>
          </a:p>
        </p:txBody>
      </p:sp>
      <p:pic>
        <p:nvPicPr>
          <p:cNvPr id="3" name="Picture 2">
            <a:extLst>
              <a:ext uri="{FF2B5EF4-FFF2-40B4-BE49-F238E27FC236}">
                <a16:creationId xmlns:a16="http://schemas.microsoft.com/office/drawing/2014/main" id="{83A6105A-3589-48ED-B0E6-AD502BF3AA7F}"/>
              </a:ext>
            </a:extLst>
          </p:cNvPr>
          <p:cNvPicPr/>
          <p:nvPr/>
        </p:nvPicPr>
        <p:blipFill>
          <a:blip r:embed="rId2"/>
          <a:stretch>
            <a:fillRect/>
          </a:stretch>
        </p:blipFill>
        <p:spPr>
          <a:xfrm>
            <a:off x="1260909" y="2252312"/>
            <a:ext cx="9095874" cy="4340993"/>
          </a:xfrm>
          <a:prstGeom prst="rect">
            <a:avLst/>
          </a:prstGeom>
        </p:spPr>
      </p:pic>
    </p:spTree>
    <p:extLst>
      <p:ext uri="{BB962C8B-B14F-4D97-AF65-F5344CB8AC3E}">
        <p14:creationId xmlns:p14="http://schemas.microsoft.com/office/powerpoint/2010/main" val="393762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EB40-8A86-49FE-BDBE-5A3FC7864170}"/>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DATA FLOW DIAGRAM:</a:t>
            </a:r>
            <a:endParaRPr lang="en-US" sz="5400" dirty="0">
              <a:solidFill>
                <a:schemeClr val="bg1"/>
              </a:solidFill>
            </a:endParaRPr>
          </a:p>
        </p:txBody>
      </p:sp>
      <p:grpSp>
        <p:nvGrpSpPr>
          <p:cNvPr id="5" name="Group 4">
            <a:extLst>
              <a:ext uri="{FF2B5EF4-FFF2-40B4-BE49-F238E27FC236}">
                <a16:creationId xmlns:a16="http://schemas.microsoft.com/office/drawing/2014/main" id="{AE1A3DC8-323B-499D-9E21-D18AADE2656C}"/>
              </a:ext>
            </a:extLst>
          </p:cNvPr>
          <p:cNvGrpSpPr>
            <a:grpSpLocks/>
          </p:cNvGrpSpPr>
          <p:nvPr/>
        </p:nvGrpSpPr>
        <p:grpSpPr bwMode="auto">
          <a:xfrm>
            <a:off x="1609511" y="3033019"/>
            <a:ext cx="7032492" cy="3561348"/>
            <a:chOff x="1477" y="2505"/>
            <a:chExt cx="10286" cy="4292"/>
          </a:xfrm>
        </p:grpSpPr>
        <p:grpSp>
          <p:nvGrpSpPr>
            <p:cNvPr id="6" name="Group 5">
              <a:extLst>
                <a:ext uri="{FF2B5EF4-FFF2-40B4-BE49-F238E27FC236}">
                  <a16:creationId xmlns:a16="http://schemas.microsoft.com/office/drawing/2014/main" id="{5075DEA9-7A55-4CD7-A046-A1E2F3F2FD2C}"/>
                </a:ext>
              </a:extLst>
            </p:cNvPr>
            <p:cNvGrpSpPr>
              <a:grpSpLocks/>
            </p:cNvGrpSpPr>
            <p:nvPr/>
          </p:nvGrpSpPr>
          <p:grpSpPr bwMode="auto">
            <a:xfrm>
              <a:off x="1534" y="2505"/>
              <a:ext cx="10229" cy="551"/>
              <a:chOff x="1534" y="2505"/>
              <a:chExt cx="10229" cy="551"/>
            </a:xfrm>
          </p:grpSpPr>
          <p:sp>
            <p:nvSpPr>
              <p:cNvPr id="16" name="Rectangle 15">
                <a:extLst>
                  <a:ext uri="{FF2B5EF4-FFF2-40B4-BE49-F238E27FC236}">
                    <a16:creationId xmlns:a16="http://schemas.microsoft.com/office/drawing/2014/main" id="{22E6A255-03F2-43B6-AF82-3DBF8749E877}"/>
                  </a:ext>
                </a:extLst>
              </p:cNvPr>
              <p:cNvSpPr>
                <a:spLocks noChangeArrowheads="1"/>
              </p:cNvSpPr>
              <p:nvPr/>
            </p:nvSpPr>
            <p:spPr bwMode="auto">
              <a:xfrm>
                <a:off x="1534" y="2505"/>
                <a:ext cx="1393" cy="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Datasets</a:t>
                </a:r>
                <a:endParaRPr lang="en-US" sz="1100">
                  <a:effectLst/>
                  <a:latin typeface="Calibri" panose="020F0502020204030204" pitchFamily="34" charset="0"/>
                  <a:ea typeface="Times New Roman" panose="02020603050405020304" pitchFamily="18" charset="0"/>
                </a:endParaRPr>
              </a:p>
            </p:txBody>
          </p:sp>
          <p:cxnSp>
            <p:nvCxnSpPr>
              <p:cNvPr id="17" name="AutoShape 60">
                <a:extLst>
                  <a:ext uri="{FF2B5EF4-FFF2-40B4-BE49-F238E27FC236}">
                    <a16:creationId xmlns:a16="http://schemas.microsoft.com/office/drawing/2014/main" id="{0D903268-45CE-47F7-A96F-70270487866F}"/>
                  </a:ext>
                </a:extLst>
              </p:cNvPr>
              <p:cNvCxnSpPr>
                <a:cxnSpLocks noChangeShapeType="1"/>
              </p:cNvCxnSpPr>
              <p:nvPr/>
            </p:nvCxnSpPr>
            <p:spPr bwMode="auto">
              <a:xfrm>
                <a:off x="2927" y="2767"/>
                <a:ext cx="61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F05D8F30-3003-4014-AE20-AD164AA8F3C5}"/>
                  </a:ext>
                </a:extLst>
              </p:cNvPr>
              <p:cNvSpPr>
                <a:spLocks noChangeArrowheads="1"/>
              </p:cNvSpPr>
              <p:nvPr/>
            </p:nvSpPr>
            <p:spPr bwMode="auto">
              <a:xfrm>
                <a:off x="3544" y="2505"/>
                <a:ext cx="1739" cy="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Preprocess</a:t>
                </a:r>
                <a:endParaRPr lang="en-US" sz="1100">
                  <a:effectLst/>
                  <a:latin typeface="Calibri" panose="020F0502020204030204" pitchFamily="34" charset="0"/>
                  <a:ea typeface="Times New Roman" panose="02020603050405020304" pitchFamily="18" charset="0"/>
                </a:endParaRPr>
              </a:p>
            </p:txBody>
          </p:sp>
          <p:cxnSp>
            <p:nvCxnSpPr>
              <p:cNvPr id="19" name="AutoShape 62">
                <a:extLst>
                  <a:ext uri="{FF2B5EF4-FFF2-40B4-BE49-F238E27FC236}">
                    <a16:creationId xmlns:a16="http://schemas.microsoft.com/office/drawing/2014/main" id="{15BF6E78-31AF-4448-B56B-F282B7ACAF98}"/>
                  </a:ext>
                </a:extLst>
              </p:cNvPr>
              <p:cNvCxnSpPr>
                <a:cxnSpLocks noChangeShapeType="1"/>
              </p:cNvCxnSpPr>
              <p:nvPr/>
            </p:nvCxnSpPr>
            <p:spPr bwMode="auto">
              <a:xfrm>
                <a:off x="5283" y="2767"/>
                <a:ext cx="60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Rectangle 19">
                <a:extLst>
                  <a:ext uri="{FF2B5EF4-FFF2-40B4-BE49-F238E27FC236}">
                    <a16:creationId xmlns:a16="http://schemas.microsoft.com/office/drawing/2014/main" id="{29EB6920-BD7A-476E-AA37-1DB818550962}"/>
                  </a:ext>
                </a:extLst>
              </p:cNvPr>
              <p:cNvSpPr>
                <a:spLocks noChangeArrowheads="1"/>
              </p:cNvSpPr>
              <p:nvPr/>
            </p:nvSpPr>
            <p:spPr bwMode="auto">
              <a:xfrm>
                <a:off x="5891" y="2505"/>
                <a:ext cx="1571" cy="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Analyze CSV</a:t>
                </a:r>
                <a:endParaRPr lang="en-US" sz="1100">
                  <a:effectLst/>
                  <a:latin typeface="Calibri" panose="020F0502020204030204" pitchFamily="34" charset="0"/>
                  <a:ea typeface="Times New Roman" panose="02020603050405020304" pitchFamily="18" charset="0"/>
                </a:endParaRPr>
              </a:p>
            </p:txBody>
          </p:sp>
          <p:cxnSp>
            <p:nvCxnSpPr>
              <p:cNvPr id="21" name="AutoShape 64">
                <a:extLst>
                  <a:ext uri="{FF2B5EF4-FFF2-40B4-BE49-F238E27FC236}">
                    <a16:creationId xmlns:a16="http://schemas.microsoft.com/office/drawing/2014/main" id="{3719A129-A635-41FC-AFC1-5DA8BD0612B0}"/>
                  </a:ext>
                </a:extLst>
              </p:cNvPr>
              <p:cNvCxnSpPr>
                <a:cxnSpLocks noChangeShapeType="1"/>
              </p:cNvCxnSpPr>
              <p:nvPr/>
            </p:nvCxnSpPr>
            <p:spPr bwMode="auto">
              <a:xfrm>
                <a:off x="7462" y="2767"/>
                <a:ext cx="47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Rectangle 21">
                <a:extLst>
                  <a:ext uri="{FF2B5EF4-FFF2-40B4-BE49-F238E27FC236}">
                    <a16:creationId xmlns:a16="http://schemas.microsoft.com/office/drawing/2014/main" id="{32D0729A-DFC1-4C6B-85C3-50BA4D035C58}"/>
                  </a:ext>
                </a:extLst>
              </p:cNvPr>
              <p:cNvSpPr>
                <a:spLocks noChangeArrowheads="1"/>
              </p:cNvSpPr>
              <p:nvPr/>
            </p:nvSpPr>
            <p:spPr bwMode="auto">
              <a:xfrm>
                <a:off x="7939" y="2505"/>
                <a:ext cx="2104" cy="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Analyze Resource</a:t>
                </a:r>
                <a:endParaRPr lang="en-US" sz="1100">
                  <a:effectLst/>
                  <a:latin typeface="Calibri" panose="020F0502020204030204" pitchFamily="34" charset="0"/>
                  <a:ea typeface="Times New Roman" panose="02020603050405020304" pitchFamily="18" charset="0"/>
                </a:endParaRPr>
              </a:p>
            </p:txBody>
          </p:sp>
          <p:cxnSp>
            <p:nvCxnSpPr>
              <p:cNvPr id="23" name="AutoShape 66">
                <a:extLst>
                  <a:ext uri="{FF2B5EF4-FFF2-40B4-BE49-F238E27FC236}">
                    <a16:creationId xmlns:a16="http://schemas.microsoft.com/office/drawing/2014/main" id="{487F6C88-4031-41C0-B084-E69744F18F0D}"/>
                  </a:ext>
                </a:extLst>
              </p:cNvPr>
              <p:cNvCxnSpPr>
                <a:cxnSpLocks noChangeShapeType="1"/>
              </p:cNvCxnSpPr>
              <p:nvPr/>
            </p:nvCxnSpPr>
            <p:spPr bwMode="auto">
              <a:xfrm>
                <a:off x="10043" y="2767"/>
                <a:ext cx="48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 name="Rectangle 23">
                <a:extLst>
                  <a:ext uri="{FF2B5EF4-FFF2-40B4-BE49-F238E27FC236}">
                    <a16:creationId xmlns:a16="http://schemas.microsoft.com/office/drawing/2014/main" id="{8C84EBBF-703D-4C9C-9D4B-0DC6285F2C35}"/>
                  </a:ext>
                </a:extLst>
              </p:cNvPr>
              <p:cNvSpPr>
                <a:spLocks noChangeArrowheads="1"/>
              </p:cNvSpPr>
              <p:nvPr/>
            </p:nvSpPr>
            <p:spPr bwMode="auto">
              <a:xfrm>
                <a:off x="10604" y="2505"/>
                <a:ext cx="1159" cy="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NLP</a:t>
                </a:r>
                <a:endParaRPr lang="en-US" sz="1100">
                  <a:effectLst/>
                  <a:latin typeface="Calibri" panose="020F0502020204030204" pitchFamily="34" charset="0"/>
                  <a:ea typeface="Times New Roman" panose="02020603050405020304" pitchFamily="18" charset="0"/>
                </a:endParaRPr>
              </a:p>
            </p:txBody>
          </p:sp>
        </p:grpSp>
        <p:sp>
          <p:nvSpPr>
            <p:cNvPr id="7" name="Rectangle 6">
              <a:extLst>
                <a:ext uri="{FF2B5EF4-FFF2-40B4-BE49-F238E27FC236}">
                  <a16:creationId xmlns:a16="http://schemas.microsoft.com/office/drawing/2014/main" id="{D6F27237-C19A-47BB-A33C-FF4CC000EC80}"/>
                </a:ext>
              </a:extLst>
            </p:cNvPr>
            <p:cNvSpPr>
              <a:spLocks noChangeArrowheads="1"/>
            </p:cNvSpPr>
            <p:nvPr/>
          </p:nvSpPr>
          <p:spPr bwMode="auto">
            <a:xfrm>
              <a:off x="1477" y="5020"/>
              <a:ext cx="1543" cy="55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User Register</a:t>
              </a:r>
              <a:endParaRPr lang="en-US" sz="1100">
                <a:effectLst/>
                <a:latin typeface="Calibri" panose="020F0502020204030204" pitchFamily="34" charset="0"/>
                <a:ea typeface="Times New Roman" panose="02020603050405020304" pitchFamily="18" charset="0"/>
              </a:endParaRPr>
            </a:p>
          </p:txBody>
        </p:sp>
        <p:cxnSp>
          <p:nvCxnSpPr>
            <p:cNvPr id="8" name="AutoShape 69">
              <a:extLst>
                <a:ext uri="{FF2B5EF4-FFF2-40B4-BE49-F238E27FC236}">
                  <a16:creationId xmlns:a16="http://schemas.microsoft.com/office/drawing/2014/main" id="{ABF62E5E-17C8-4F62-8440-1E9F3A1B142A}"/>
                </a:ext>
              </a:extLst>
            </p:cNvPr>
            <p:cNvCxnSpPr>
              <a:cxnSpLocks noChangeShapeType="1"/>
            </p:cNvCxnSpPr>
            <p:nvPr/>
          </p:nvCxnSpPr>
          <p:spPr bwMode="auto">
            <a:xfrm>
              <a:off x="3020" y="5319"/>
              <a:ext cx="60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Rectangle 8">
              <a:extLst>
                <a:ext uri="{FF2B5EF4-FFF2-40B4-BE49-F238E27FC236}">
                  <a16:creationId xmlns:a16="http://schemas.microsoft.com/office/drawing/2014/main" id="{D24443B4-9361-4771-B525-C2D318C9B13B}"/>
                </a:ext>
              </a:extLst>
            </p:cNvPr>
            <p:cNvSpPr>
              <a:spLocks noChangeArrowheads="1"/>
            </p:cNvSpPr>
            <p:nvPr/>
          </p:nvSpPr>
          <p:spPr bwMode="auto">
            <a:xfrm>
              <a:off x="3627" y="4973"/>
              <a:ext cx="1899" cy="5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Search Question</a:t>
              </a:r>
              <a:endParaRPr lang="en-US" sz="1100">
                <a:effectLst/>
                <a:latin typeface="Calibri" panose="020F0502020204030204" pitchFamily="34" charset="0"/>
                <a:ea typeface="Times New Roman" panose="02020603050405020304" pitchFamily="18" charset="0"/>
              </a:endParaRPr>
            </a:p>
          </p:txBody>
        </p:sp>
        <p:cxnSp>
          <p:nvCxnSpPr>
            <p:cNvPr id="10" name="AutoShape 71">
              <a:extLst>
                <a:ext uri="{FF2B5EF4-FFF2-40B4-BE49-F238E27FC236}">
                  <a16:creationId xmlns:a16="http://schemas.microsoft.com/office/drawing/2014/main" id="{99A53E60-97DD-46ED-BDEB-0F24A3CA684D}"/>
                </a:ext>
              </a:extLst>
            </p:cNvPr>
            <p:cNvCxnSpPr>
              <a:cxnSpLocks noChangeShapeType="1"/>
            </p:cNvCxnSpPr>
            <p:nvPr/>
          </p:nvCxnSpPr>
          <p:spPr bwMode="auto">
            <a:xfrm>
              <a:off x="5564" y="5319"/>
              <a:ext cx="86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F73DBAFC-E7F4-49B4-905E-9E6E2A71CDBF}"/>
                </a:ext>
              </a:extLst>
            </p:cNvPr>
            <p:cNvSpPr>
              <a:spLocks noChangeArrowheads="1"/>
            </p:cNvSpPr>
            <p:nvPr/>
          </p:nvSpPr>
          <p:spPr bwMode="auto">
            <a:xfrm>
              <a:off x="6424" y="4973"/>
              <a:ext cx="2702" cy="5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Fetch Answer from CSV</a:t>
              </a:r>
              <a:endParaRPr lang="en-US" sz="1100">
                <a:effectLst/>
                <a:latin typeface="Calibri" panose="020F0502020204030204" pitchFamily="34" charset="0"/>
                <a:ea typeface="Times New Roman" panose="02020603050405020304" pitchFamily="18" charset="0"/>
              </a:endParaRPr>
            </a:p>
          </p:txBody>
        </p:sp>
        <p:cxnSp>
          <p:nvCxnSpPr>
            <p:cNvPr id="12" name="AutoShape 73">
              <a:extLst>
                <a:ext uri="{FF2B5EF4-FFF2-40B4-BE49-F238E27FC236}">
                  <a16:creationId xmlns:a16="http://schemas.microsoft.com/office/drawing/2014/main" id="{8661AD65-DF91-4E0B-9063-6563793FEB8F}"/>
                </a:ext>
              </a:extLst>
            </p:cNvPr>
            <p:cNvCxnSpPr>
              <a:cxnSpLocks noChangeShapeType="1"/>
            </p:cNvCxnSpPr>
            <p:nvPr/>
          </p:nvCxnSpPr>
          <p:spPr bwMode="auto">
            <a:xfrm>
              <a:off x="9126" y="5319"/>
              <a:ext cx="63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89F4C658-195C-412A-AB69-75D2DE562D71}"/>
                </a:ext>
              </a:extLst>
            </p:cNvPr>
            <p:cNvSpPr>
              <a:spLocks noChangeArrowheads="1"/>
            </p:cNvSpPr>
            <p:nvPr/>
          </p:nvSpPr>
          <p:spPr bwMode="auto">
            <a:xfrm>
              <a:off x="9762" y="4973"/>
              <a:ext cx="2001" cy="5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Q and A</a:t>
              </a:r>
              <a:endParaRPr lang="en-US" sz="1100">
                <a:effectLst/>
                <a:latin typeface="Calibri" panose="020F0502020204030204" pitchFamily="34" charset="0"/>
                <a:ea typeface="Times New Roman" panose="02020603050405020304" pitchFamily="18" charset="0"/>
              </a:endParaRPr>
            </a:p>
          </p:txBody>
        </p:sp>
        <p:cxnSp>
          <p:nvCxnSpPr>
            <p:cNvPr id="14" name="AutoShape 75">
              <a:extLst>
                <a:ext uri="{FF2B5EF4-FFF2-40B4-BE49-F238E27FC236}">
                  <a16:creationId xmlns:a16="http://schemas.microsoft.com/office/drawing/2014/main" id="{DE7D966D-E317-4EF8-A516-740E19BD6E28}"/>
                </a:ext>
              </a:extLst>
            </p:cNvPr>
            <p:cNvCxnSpPr>
              <a:cxnSpLocks noChangeShapeType="1"/>
            </p:cNvCxnSpPr>
            <p:nvPr/>
          </p:nvCxnSpPr>
          <p:spPr bwMode="auto">
            <a:xfrm>
              <a:off x="10753" y="5572"/>
              <a:ext cx="10" cy="61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Rectangle 14">
              <a:extLst>
                <a:ext uri="{FF2B5EF4-FFF2-40B4-BE49-F238E27FC236}">
                  <a16:creationId xmlns:a16="http://schemas.microsoft.com/office/drawing/2014/main" id="{E208B300-AC67-406F-8274-35E5FF2AE8E6}"/>
                </a:ext>
              </a:extLst>
            </p:cNvPr>
            <p:cNvSpPr>
              <a:spLocks noChangeArrowheads="1"/>
            </p:cNvSpPr>
            <p:nvPr/>
          </p:nvSpPr>
          <p:spPr bwMode="auto">
            <a:xfrm>
              <a:off x="9762" y="6189"/>
              <a:ext cx="2001" cy="6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PDF Files</a:t>
              </a:r>
              <a:endParaRPr lang="en-US" sz="1100">
                <a:effectLst/>
                <a:latin typeface="Calibri" panose="020F0502020204030204" pitchFamily="34" charset="0"/>
                <a:ea typeface="Times New Roman" panose="02020603050405020304" pitchFamily="18" charset="0"/>
              </a:endParaRPr>
            </a:p>
          </p:txBody>
        </p:sp>
      </p:grpSp>
      <p:sp>
        <p:nvSpPr>
          <p:cNvPr id="48" name="TextBox 47">
            <a:extLst>
              <a:ext uri="{FF2B5EF4-FFF2-40B4-BE49-F238E27FC236}">
                <a16:creationId xmlns:a16="http://schemas.microsoft.com/office/drawing/2014/main" id="{104653A4-2A22-40CE-9871-DFCC3DB3CC36}"/>
              </a:ext>
            </a:extLst>
          </p:cNvPr>
          <p:cNvSpPr txBox="1"/>
          <p:nvPr/>
        </p:nvSpPr>
        <p:spPr>
          <a:xfrm>
            <a:off x="1001864" y="2663687"/>
            <a:ext cx="1024639" cy="369332"/>
          </a:xfrm>
          <a:prstGeom prst="rect">
            <a:avLst/>
          </a:prstGeom>
          <a:noFill/>
        </p:spPr>
        <p:txBody>
          <a:bodyPr wrap="none" rtlCol="0">
            <a:spAutoFit/>
          </a:bodyPr>
          <a:lstStyle/>
          <a:p>
            <a:r>
              <a:rPr lang="en-US" dirty="0"/>
              <a:t>Level 0:</a:t>
            </a:r>
          </a:p>
        </p:txBody>
      </p:sp>
      <p:sp>
        <p:nvSpPr>
          <p:cNvPr id="49" name="TextBox 48">
            <a:extLst>
              <a:ext uri="{FF2B5EF4-FFF2-40B4-BE49-F238E27FC236}">
                <a16:creationId xmlns:a16="http://schemas.microsoft.com/office/drawing/2014/main" id="{83C7CA4E-C58D-4A94-83E4-E49B24F3B5DF}"/>
              </a:ext>
            </a:extLst>
          </p:cNvPr>
          <p:cNvSpPr txBox="1"/>
          <p:nvPr/>
        </p:nvSpPr>
        <p:spPr>
          <a:xfrm>
            <a:off x="1062588" y="4412974"/>
            <a:ext cx="1024639" cy="369332"/>
          </a:xfrm>
          <a:prstGeom prst="rect">
            <a:avLst/>
          </a:prstGeom>
          <a:noFill/>
        </p:spPr>
        <p:txBody>
          <a:bodyPr wrap="none" rtlCol="0">
            <a:spAutoFit/>
          </a:bodyPr>
          <a:lstStyle/>
          <a:p>
            <a:r>
              <a:rPr lang="en-US" dirty="0"/>
              <a:t>Level 1:</a:t>
            </a:r>
          </a:p>
        </p:txBody>
      </p:sp>
    </p:spTree>
    <p:extLst>
      <p:ext uri="{BB962C8B-B14F-4D97-AF65-F5344CB8AC3E}">
        <p14:creationId xmlns:p14="http://schemas.microsoft.com/office/powerpoint/2010/main" val="2968233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1F7B96-9EBE-4480-9521-F5422F48318E}"/>
              </a:ext>
            </a:extLst>
          </p:cNvPr>
          <p:cNvGrpSpPr>
            <a:grpSpLocks/>
          </p:cNvGrpSpPr>
          <p:nvPr/>
        </p:nvGrpSpPr>
        <p:grpSpPr bwMode="auto">
          <a:xfrm>
            <a:off x="1296062" y="1765190"/>
            <a:ext cx="7090106" cy="1880801"/>
            <a:chOff x="1469" y="8006"/>
            <a:chExt cx="8866" cy="2161"/>
          </a:xfrm>
        </p:grpSpPr>
        <p:sp>
          <p:nvSpPr>
            <p:cNvPr id="5" name="Rectangle 4">
              <a:extLst>
                <a:ext uri="{FF2B5EF4-FFF2-40B4-BE49-F238E27FC236}">
                  <a16:creationId xmlns:a16="http://schemas.microsoft.com/office/drawing/2014/main" id="{640C595F-7DDA-4335-9B25-919C2E9F6790}"/>
                </a:ext>
              </a:extLst>
            </p:cNvPr>
            <p:cNvSpPr>
              <a:spLocks noChangeArrowheads="1"/>
            </p:cNvSpPr>
            <p:nvPr/>
          </p:nvSpPr>
          <p:spPr bwMode="auto">
            <a:xfrm>
              <a:off x="1469" y="8054"/>
              <a:ext cx="1645" cy="63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User Question</a:t>
              </a:r>
              <a:endParaRPr lang="en-US" sz="1100">
                <a:effectLst/>
                <a:latin typeface="Calibri" panose="020F050202020403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98B102D4-0E83-4934-9086-617E2C7E2866}"/>
                </a:ext>
              </a:extLst>
            </p:cNvPr>
            <p:cNvSpPr>
              <a:spLocks noChangeArrowheads="1"/>
            </p:cNvSpPr>
            <p:nvPr/>
          </p:nvSpPr>
          <p:spPr bwMode="auto">
            <a:xfrm>
              <a:off x="3627" y="8054"/>
              <a:ext cx="2114" cy="63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Forward To Expert</a:t>
              </a:r>
              <a:endParaRPr lang="en-US" sz="1100">
                <a:effectLst/>
                <a:latin typeface="Calibri" panose="020F0502020204030204" pitchFamily="34" charset="0"/>
                <a:ea typeface="Times New Roman" panose="02020603050405020304" pitchFamily="18" charset="0"/>
              </a:endParaRPr>
            </a:p>
          </p:txBody>
        </p:sp>
        <p:cxnSp>
          <p:nvCxnSpPr>
            <p:cNvPr id="7" name="AutoShape 100">
              <a:extLst>
                <a:ext uri="{FF2B5EF4-FFF2-40B4-BE49-F238E27FC236}">
                  <a16:creationId xmlns:a16="http://schemas.microsoft.com/office/drawing/2014/main" id="{39411A94-0181-4B9A-8D63-32D2CDF4A0EB}"/>
                </a:ext>
              </a:extLst>
            </p:cNvPr>
            <p:cNvCxnSpPr>
              <a:cxnSpLocks noChangeShapeType="1"/>
            </p:cNvCxnSpPr>
            <p:nvPr/>
          </p:nvCxnSpPr>
          <p:spPr bwMode="auto">
            <a:xfrm>
              <a:off x="3114" y="8334"/>
              <a:ext cx="513"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AutoShape 101">
              <a:extLst>
                <a:ext uri="{FF2B5EF4-FFF2-40B4-BE49-F238E27FC236}">
                  <a16:creationId xmlns:a16="http://schemas.microsoft.com/office/drawing/2014/main" id="{4FF03F09-73FF-42B6-BBF9-6593FA8C32D4}"/>
                </a:ext>
              </a:extLst>
            </p:cNvPr>
            <p:cNvCxnSpPr>
              <a:cxnSpLocks noChangeShapeType="1"/>
            </p:cNvCxnSpPr>
            <p:nvPr/>
          </p:nvCxnSpPr>
          <p:spPr bwMode="auto">
            <a:xfrm>
              <a:off x="5741" y="8334"/>
              <a:ext cx="57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Rectangle 8">
              <a:extLst>
                <a:ext uri="{FF2B5EF4-FFF2-40B4-BE49-F238E27FC236}">
                  <a16:creationId xmlns:a16="http://schemas.microsoft.com/office/drawing/2014/main" id="{A11AB8BF-3EF3-48AD-BEC6-6AEFF6EF156A}"/>
                </a:ext>
              </a:extLst>
            </p:cNvPr>
            <p:cNvSpPr>
              <a:spLocks noChangeArrowheads="1"/>
            </p:cNvSpPr>
            <p:nvPr/>
          </p:nvSpPr>
          <p:spPr bwMode="auto">
            <a:xfrm>
              <a:off x="6312" y="8006"/>
              <a:ext cx="1627" cy="68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Expert</a:t>
              </a:r>
              <a:endParaRPr lang="en-US" sz="1100">
                <a:effectLst/>
                <a:latin typeface="Calibri" panose="020F0502020204030204" pitchFamily="34" charset="0"/>
                <a:ea typeface="Times New Roman" panose="02020603050405020304" pitchFamily="18" charset="0"/>
              </a:endParaRPr>
            </a:p>
          </p:txBody>
        </p:sp>
        <p:cxnSp>
          <p:nvCxnSpPr>
            <p:cNvPr id="10" name="AutoShape 103">
              <a:extLst>
                <a:ext uri="{FF2B5EF4-FFF2-40B4-BE49-F238E27FC236}">
                  <a16:creationId xmlns:a16="http://schemas.microsoft.com/office/drawing/2014/main" id="{A3F570DB-40E0-461C-A8F3-2909365CF899}"/>
                </a:ext>
              </a:extLst>
            </p:cNvPr>
            <p:cNvCxnSpPr>
              <a:cxnSpLocks noChangeShapeType="1"/>
            </p:cNvCxnSpPr>
            <p:nvPr/>
          </p:nvCxnSpPr>
          <p:spPr bwMode="auto">
            <a:xfrm>
              <a:off x="7939" y="8334"/>
              <a:ext cx="7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2D94AFA3-312A-4BD5-A560-602A87D3136D}"/>
                </a:ext>
              </a:extLst>
            </p:cNvPr>
            <p:cNvSpPr>
              <a:spLocks noChangeArrowheads="1"/>
            </p:cNvSpPr>
            <p:nvPr/>
          </p:nvSpPr>
          <p:spPr bwMode="auto">
            <a:xfrm>
              <a:off x="8649" y="8006"/>
              <a:ext cx="1605" cy="68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Expert Answer</a:t>
              </a:r>
              <a:endParaRPr lang="en-US" sz="1100">
                <a:effectLst/>
                <a:latin typeface="Calibri" panose="020F0502020204030204" pitchFamily="34" charset="0"/>
                <a:ea typeface="Times New Roman" panose="02020603050405020304" pitchFamily="18" charset="0"/>
              </a:endParaRPr>
            </a:p>
          </p:txBody>
        </p:sp>
        <p:cxnSp>
          <p:nvCxnSpPr>
            <p:cNvPr id="12" name="AutoShape 105">
              <a:extLst>
                <a:ext uri="{FF2B5EF4-FFF2-40B4-BE49-F238E27FC236}">
                  <a16:creationId xmlns:a16="http://schemas.microsoft.com/office/drawing/2014/main" id="{565B0417-7C04-47E4-A08E-E87C820A7DCE}"/>
                </a:ext>
              </a:extLst>
            </p:cNvPr>
            <p:cNvCxnSpPr>
              <a:cxnSpLocks noChangeShapeType="1"/>
            </p:cNvCxnSpPr>
            <p:nvPr/>
          </p:nvCxnSpPr>
          <p:spPr bwMode="auto">
            <a:xfrm>
              <a:off x="9420" y="8690"/>
              <a:ext cx="30" cy="7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43AA6F07-2DA9-46A4-AEAA-CB2BEC5244BF}"/>
                </a:ext>
              </a:extLst>
            </p:cNvPr>
            <p:cNvSpPr>
              <a:spLocks noChangeArrowheads="1"/>
            </p:cNvSpPr>
            <p:nvPr/>
          </p:nvSpPr>
          <p:spPr bwMode="auto">
            <a:xfrm>
              <a:off x="8745" y="9462"/>
              <a:ext cx="1590" cy="7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User</a:t>
              </a:r>
              <a:endParaRPr lang="en-US" sz="1100">
                <a:effectLst/>
                <a:latin typeface="Calibri" panose="020F0502020204030204" pitchFamily="34" charset="0"/>
                <a:ea typeface="Times New Roman" panose="02020603050405020304" pitchFamily="18" charset="0"/>
              </a:endParaRPr>
            </a:p>
          </p:txBody>
        </p:sp>
      </p:grpSp>
      <p:sp>
        <p:nvSpPr>
          <p:cNvPr id="14" name="TextBox 13">
            <a:extLst>
              <a:ext uri="{FF2B5EF4-FFF2-40B4-BE49-F238E27FC236}">
                <a16:creationId xmlns:a16="http://schemas.microsoft.com/office/drawing/2014/main" id="{B3052C0C-4864-4D76-AADC-E29F5C8C6E9D}"/>
              </a:ext>
            </a:extLst>
          </p:cNvPr>
          <p:cNvSpPr txBox="1"/>
          <p:nvPr/>
        </p:nvSpPr>
        <p:spPr>
          <a:xfrm>
            <a:off x="762000" y="1058333"/>
            <a:ext cx="1024639" cy="369332"/>
          </a:xfrm>
          <a:prstGeom prst="rect">
            <a:avLst/>
          </a:prstGeom>
          <a:noFill/>
        </p:spPr>
        <p:txBody>
          <a:bodyPr wrap="none" rtlCol="0">
            <a:spAutoFit/>
          </a:bodyPr>
          <a:lstStyle/>
          <a:p>
            <a:r>
              <a:rPr lang="en-US" dirty="0"/>
              <a:t>Level 2:</a:t>
            </a:r>
          </a:p>
        </p:txBody>
      </p:sp>
      <p:grpSp>
        <p:nvGrpSpPr>
          <p:cNvPr id="15" name="Group 14">
            <a:extLst>
              <a:ext uri="{FF2B5EF4-FFF2-40B4-BE49-F238E27FC236}">
                <a16:creationId xmlns:a16="http://schemas.microsoft.com/office/drawing/2014/main" id="{FAFF44DA-9054-4C54-A367-9FFE5C0D1E17}"/>
              </a:ext>
            </a:extLst>
          </p:cNvPr>
          <p:cNvGrpSpPr>
            <a:grpSpLocks/>
          </p:cNvGrpSpPr>
          <p:nvPr/>
        </p:nvGrpSpPr>
        <p:grpSpPr bwMode="auto">
          <a:xfrm>
            <a:off x="1296062" y="4911725"/>
            <a:ext cx="7090106" cy="438150"/>
            <a:chOff x="1469" y="11835"/>
            <a:chExt cx="9631" cy="690"/>
          </a:xfrm>
        </p:grpSpPr>
        <p:sp>
          <p:nvSpPr>
            <p:cNvPr id="16" name="Rectangle 15">
              <a:extLst>
                <a:ext uri="{FF2B5EF4-FFF2-40B4-BE49-F238E27FC236}">
                  <a16:creationId xmlns:a16="http://schemas.microsoft.com/office/drawing/2014/main" id="{C4BB56AD-19DD-4609-B901-023E55165E20}"/>
                </a:ext>
              </a:extLst>
            </p:cNvPr>
            <p:cNvSpPr>
              <a:spLocks noChangeArrowheads="1"/>
            </p:cNvSpPr>
            <p:nvPr/>
          </p:nvSpPr>
          <p:spPr bwMode="auto">
            <a:xfrm>
              <a:off x="1469" y="11835"/>
              <a:ext cx="1645" cy="6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Student Quiz</a:t>
              </a:r>
              <a:endParaRPr lang="en-US" sz="1100">
                <a:effectLst/>
                <a:latin typeface="Calibri" panose="020F0502020204030204" pitchFamily="34" charset="0"/>
                <a:ea typeface="Times New Roman" panose="02020603050405020304" pitchFamily="18" charset="0"/>
              </a:endParaRPr>
            </a:p>
          </p:txBody>
        </p:sp>
        <p:cxnSp>
          <p:nvCxnSpPr>
            <p:cNvPr id="17" name="AutoShape 125">
              <a:extLst>
                <a:ext uri="{FF2B5EF4-FFF2-40B4-BE49-F238E27FC236}">
                  <a16:creationId xmlns:a16="http://schemas.microsoft.com/office/drawing/2014/main" id="{8CB2D2EA-B7C4-42D2-BCA4-0AAE80A4E2DB}"/>
                </a:ext>
              </a:extLst>
            </p:cNvPr>
            <p:cNvCxnSpPr>
              <a:cxnSpLocks noChangeShapeType="1"/>
            </p:cNvCxnSpPr>
            <p:nvPr/>
          </p:nvCxnSpPr>
          <p:spPr bwMode="auto">
            <a:xfrm>
              <a:off x="3114" y="12150"/>
              <a:ext cx="90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A56AA901-FA3B-45A8-BCAD-B260C60D1EFB}"/>
                </a:ext>
              </a:extLst>
            </p:cNvPr>
            <p:cNvSpPr>
              <a:spLocks noChangeArrowheads="1"/>
            </p:cNvSpPr>
            <p:nvPr/>
          </p:nvSpPr>
          <p:spPr bwMode="auto">
            <a:xfrm>
              <a:off x="4020" y="11835"/>
              <a:ext cx="1860" cy="6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Domain select</a:t>
              </a:r>
              <a:endParaRPr lang="en-US" sz="1100">
                <a:effectLst/>
                <a:latin typeface="Calibri" panose="020F0502020204030204" pitchFamily="34" charset="0"/>
                <a:ea typeface="Times New Roman" panose="02020603050405020304" pitchFamily="18" charset="0"/>
              </a:endParaRPr>
            </a:p>
          </p:txBody>
        </p:sp>
        <p:cxnSp>
          <p:nvCxnSpPr>
            <p:cNvPr id="19" name="AutoShape 127">
              <a:extLst>
                <a:ext uri="{FF2B5EF4-FFF2-40B4-BE49-F238E27FC236}">
                  <a16:creationId xmlns:a16="http://schemas.microsoft.com/office/drawing/2014/main" id="{99A85CAF-A413-49EE-A072-8456F76960A0}"/>
                </a:ext>
              </a:extLst>
            </p:cNvPr>
            <p:cNvCxnSpPr>
              <a:cxnSpLocks noChangeShapeType="1"/>
            </p:cNvCxnSpPr>
            <p:nvPr/>
          </p:nvCxnSpPr>
          <p:spPr bwMode="auto">
            <a:xfrm>
              <a:off x="5891" y="12150"/>
              <a:ext cx="81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Rectangle 19">
              <a:extLst>
                <a:ext uri="{FF2B5EF4-FFF2-40B4-BE49-F238E27FC236}">
                  <a16:creationId xmlns:a16="http://schemas.microsoft.com/office/drawing/2014/main" id="{6F1C8A17-E4CD-4440-A85E-6A6719700ACC}"/>
                </a:ext>
              </a:extLst>
            </p:cNvPr>
            <p:cNvSpPr>
              <a:spLocks noChangeArrowheads="1"/>
            </p:cNvSpPr>
            <p:nvPr/>
          </p:nvSpPr>
          <p:spPr bwMode="auto">
            <a:xfrm>
              <a:off x="6705" y="11835"/>
              <a:ext cx="1530" cy="6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Q and A</a:t>
              </a:r>
              <a:endParaRPr lang="en-US" sz="1100">
                <a:effectLst/>
                <a:latin typeface="Calibri" panose="020F0502020204030204" pitchFamily="34" charset="0"/>
                <a:ea typeface="Times New Roman" panose="02020603050405020304" pitchFamily="18" charset="0"/>
              </a:endParaRPr>
            </a:p>
          </p:txBody>
        </p:sp>
        <p:cxnSp>
          <p:nvCxnSpPr>
            <p:cNvPr id="21" name="AutoShape 129">
              <a:extLst>
                <a:ext uri="{FF2B5EF4-FFF2-40B4-BE49-F238E27FC236}">
                  <a16:creationId xmlns:a16="http://schemas.microsoft.com/office/drawing/2014/main" id="{C9AD91C4-AF8F-4748-BA19-D7A42ED298B0}"/>
                </a:ext>
              </a:extLst>
            </p:cNvPr>
            <p:cNvCxnSpPr>
              <a:cxnSpLocks noChangeShapeType="1"/>
            </p:cNvCxnSpPr>
            <p:nvPr/>
          </p:nvCxnSpPr>
          <p:spPr bwMode="auto">
            <a:xfrm>
              <a:off x="8235" y="12150"/>
              <a:ext cx="118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Rectangle 21">
              <a:extLst>
                <a:ext uri="{FF2B5EF4-FFF2-40B4-BE49-F238E27FC236}">
                  <a16:creationId xmlns:a16="http://schemas.microsoft.com/office/drawing/2014/main" id="{53894DB3-96D1-45A1-9E22-73CF65ABE7A3}"/>
                </a:ext>
              </a:extLst>
            </p:cNvPr>
            <p:cNvSpPr>
              <a:spLocks noChangeArrowheads="1"/>
            </p:cNvSpPr>
            <p:nvPr/>
          </p:nvSpPr>
          <p:spPr bwMode="auto">
            <a:xfrm>
              <a:off x="9450" y="11835"/>
              <a:ext cx="1650" cy="6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100">
                  <a:effectLst/>
                  <a:latin typeface="Calibri" panose="020F0502020204030204" pitchFamily="34" charset="0"/>
                  <a:ea typeface="Times New Roman" panose="02020603050405020304" pitchFamily="18" charset="0"/>
                </a:rPr>
                <a:t>Scores</a:t>
              </a:r>
              <a:endParaRPr lang="en-US" sz="1100">
                <a:effectLst/>
                <a:latin typeface="Calibri" panose="020F0502020204030204" pitchFamily="34" charset="0"/>
                <a:ea typeface="Times New Roman" panose="02020603050405020304" pitchFamily="18" charset="0"/>
              </a:endParaRPr>
            </a:p>
          </p:txBody>
        </p:sp>
      </p:grpSp>
      <p:sp>
        <p:nvSpPr>
          <p:cNvPr id="23" name="TextBox 22">
            <a:extLst>
              <a:ext uri="{FF2B5EF4-FFF2-40B4-BE49-F238E27FC236}">
                <a16:creationId xmlns:a16="http://schemas.microsoft.com/office/drawing/2014/main" id="{93EDB81F-5805-4A77-9752-5E24F294F0A9}"/>
              </a:ext>
            </a:extLst>
          </p:cNvPr>
          <p:cNvSpPr txBox="1"/>
          <p:nvPr/>
        </p:nvSpPr>
        <p:spPr>
          <a:xfrm flipH="1">
            <a:off x="762000" y="4312834"/>
            <a:ext cx="1024637" cy="369332"/>
          </a:xfrm>
          <a:prstGeom prst="rect">
            <a:avLst/>
          </a:prstGeom>
          <a:noFill/>
        </p:spPr>
        <p:txBody>
          <a:bodyPr wrap="square" rtlCol="0">
            <a:spAutoFit/>
          </a:bodyPr>
          <a:lstStyle/>
          <a:p>
            <a:r>
              <a:rPr lang="en-US" dirty="0"/>
              <a:t>Level 3:</a:t>
            </a:r>
          </a:p>
        </p:txBody>
      </p:sp>
    </p:spTree>
    <p:extLst>
      <p:ext uri="{BB962C8B-B14F-4D97-AF65-F5344CB8AC3E}">
        <p14:creationId xmlns:p14="http://schemas.microsoft.com/office/powerpoint/2010/main" val="427308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4138-397E-4BF0-B41D-9A8709E1D496}"/>
              </a:ext>
            </a:extLst>
          </p:cNvPr>
          <p:cNvSpPr>
            <a:spLocks noGrp="1"/>
          </p:cNvSpPr>
          <p:nvPr>
            <p:ph type="title"/>
          </p:nvPr>
        </p:nvSpPr>
        <p:spPr/>
        <p:txBody>
          <a:bodyPr/>
          <a:lstStyle/>
          <a:p>
            <a:r>
              <a:rPr lang="en-US" sz="3200" b="1" dirty="0">
                <a:solidFill>
                  <a:schemeClr val="bg1"/>
                </a:solidFill>
              </a:rPr>
              <a:t>MODULE DESCRIPATION</a:t>
            </a:r>
          </a:p>
        </p:txBody>
      </p:sp>
      <p:sp>
        <p:nvSpPr>
          <p:cNvPr id="4" name="TextBox 3">
            <a:extLst>
              <a:ext uri="{FF2B5EF4-FFF2-40B4-BE49-F238E27FC236}">
                <a16:creationId xmlns:a16="http://schemas.microsoft.com/office/drawing/2014/main" id="{3B139819-1CBD-4CE6-9477-29E87397C9AD}"/>
              </a:ext>
            </a:extLst>
          </p:cNvPr>
          <p:cNvSpPr txBox="1"/>
          <p:nvPr/>
        </p:nvSpPr>
        <p:spPr>
          <a:xfrm>
            <a:off x="1154954" y="2898712"/>
            <a:ext cx="6380380" cy="2576796"/>
          </a:xfrm>
          <a:prstGeom prst="rect">
            <a:avLst/>
          </a:prstGeom>
          <a:noFill/>
        </p:spPr>
        <p:txBody>
          <a:bodyPr wrap="square">
            <a:spAutoFit/>
          </a:bodyPr>
          <a:lstStyle/>
          <a:p>
            <a:pPr marL="0" marR="0" algn="just">
              <a:lnSpc>
                <a:spcPct val="200000"/>
              </a:lnSpc>
              <a:spcBef>
                <a:spcPts val="0"/>
              </a:spcBef>
              <a:spcAft>
                <a:spcPts val="1000"/>
              </a:spcAft>
              <a:tabLst>
                <a:tab pos="457200" algn="l"/>
              </a:tabLst>
            </a:pPr>
            <a:r>
              <a:rPr lang="en-US" sz="2400" b="1" dirty="0">
                <a:effectLst/>
                <a:latin typeface="Times New Roman" panose="02020603050405020304" pitchFamily="18" charset="0"/>
                <a:ea typeface="Times New Roman" panose="02020603050405020304" pitchFamily="18" charset="0"/>
              </a:rPr>
              <a:t>TYPES OF  MODULES :</a:t>
            </a:r>
            <a:endParaRPr lang="en-US" sz="20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1.Admin Preprocessing</a:t>
            </a:r>
            <a:endParaRPr lang="en-US" sz="14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 Auto tagging Questions</a:t>
            </a:r>
            <a:endParaRPr lang="en-US" sz="14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 Expert’s Answering Process</a:t>
            </a:r>
            <a:endParaRPr lang="en-US" sz="14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4. Student Assessment</a:t>
            </a:r>
            <a:endParaRPr lang="en-US" sz="14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3781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FE425A-6D19-48A5-8946-6CC1A41B0E29}"/>
              </a:ext>
            </a:extLst>
          </p:cNvPr>
          <p:cNvSpPr txBox="1"/>
          <p:nvPr/>
        </p:nvSpPr>
        <p:spPr>
          <a:xfrm>
            <a:off x="135467" y="1231889"/>
            <a:ext cx="12056533" cy="1802225"/>
          </a:xfrm>
          <a:prstGeom prst="rect">
            <a:avLst/>
          </a:prstGeom>
          <a:noFill/>
        </p:spPr>
        <p:txBody>
          <a:bodyPr wrap="square">
            <a:spAutoFit/>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1. </a:t>
            </a:r>
            <a:r>
              <a:rPr lang="en-US" sz="2000" b="1" dirty="0">
                <a:effectLst/>
                <a:latin typeface="Times New Roman" panose="02020603050405020304" pitchFamily="18" charset="0"/>
                <a:ea typeface="Times New Roman" panose="02020603050405020304" pitchFamily="18" charset="0"/>
              </a:rPr>
              <a:t>Admin Preprocessing:</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First module Admin has to register first and then provide admin details (Name and password) valid admin enters the page. Admin is responsible for the whole operation admin work includes cleaning, adding the CSV files, analyzing resources, NLP (Natural language processing) and cleaning NLP.</a:t>
            </a:r>
            <a:endParaRPr lang="en-US" sz="1600" dirty="0">
              <a:effectLst/>
              <a:latin typeface="Calibri" panose="020F0502020204030204" pitchFamily="34" charset="0"/>
              <a:ea typeface="Times New Roman" panose="02020603050405020304" pitchFamily="18" charset="0"/>
            </a:endParaRPr>
          </a:p>
        </p:txBody>
      </p:sp>
      <p:sp>
        <p:nvSpPr>
          <p:cNvPr id="4" name="TextBox 3">
            <a:extLst>
              <a:ext uri="{FF2B5EF4-FFF2-40B4-BE49-F238E27FC236}">
                <a16:creationId xmlns:a16="http://schemas.microsoft.com/office/drawing/2014/main" id="{27C0B807-E7E4-4A0A-86C2-082B1673E3ED}"/>
              </a:ext>
            </a:extLst>
          </p:cNvPr>
          <p:cNvSpPr txBox="1"/>
          <p:nvPr/>
        </p:nvSpPr>
        <p:spPr>
          <a:xfrm>
            <a:off x="-66675" y="666750"/>
            <a:ext cx="3900042" cy="738664"/>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rPr>
              <a:t>MODULE EXPLANATION</a:t>
            </a:r>
            <a:endParaRPr lang="en-US" sz="2400" b="1" dirty="0">
              <a:latin typeface="Times New Roman" panose="02020603050405020304" pitchFamily="18" charset="0"/>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1CB417FE-E8BC-4023-B2E8-19A26D407A6C}"/>
              </a:ext>
            </a:extLst>
          </p:cNvPr>
          <p:cNvSpPr txBox="1"/>
          <p:nvPr/>
        </p:nvSpPr>
        <p:spPr>
          <a:xfrm>
            <a:off x="135467" y="3258056"/>
            <a:ext cx="11921066" cy="3504486"/>
          </a:xfrm>
          <a:prstGeom prst="rect">
            <a:avLst/>
          </a:prstGeom>
          <a:noFill/>
        </p:spPr>
        <p:txBody>
          <a:bodyPr wrap="square">
            <a:spAutoFit/>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2. </a:t>
            </a:r>
            <a:r>
              <a:rPr lang="en-US" sz="2000" b="1" dirty="0">
                <a:effectLst/>
                <a:latin typeface="Times New Roman" panose="02020603050405020304" pitchFamily="18" charset="0"/>
                <a:ea typeface="Times New Roman" panose="02020603050405020304" pitchFamily="18" charset="0"/>
              </a:rPr>
              <a:t>Auto tagging Questions:</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In this module the user has to register their details first after that user login using (Name and Password) if user is valid enters the page then user chooses the categories of domain present in the page user clicks the categories it show list available domains then user select any one domain based on that related information or question and answers to that domain will be displayed.</a:t>
            </a:r>
          </a:p>
          <a:p>
            <a:pPr>
              <a:lnSpc>
                <a:spcPct val="150000"/>
              </a:lnSpc>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If the requested domain information or question answer is not available it provides PDFs related to that domain the provided answers of the question are not satisfied when user feels. User can ask question to the Expert (doctor) who can clearly answer the user query. </a:t>
            </a:r>
            <a:endParaRPr lang="en-US" dirty="0"/>
          </a:p>
        </p:txBody>
      </p:sp>
    </p:spTree>
    <p:extLst>
      <p:ext uri="{BB962C8B-B14F-4D97-AF65-F5344CB8AC3E}">
        <p14:creationId xmlns:p14="http://schemas.microsoft.com/office/powerpoint/2010/main" val="146179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707E2-2A20-4938-9376-EBE9155E8B25}"/>
              </a:ext>
            </a:extLst>
          </p:cNvPr>
          <p:cNvSpPr txBox="1"/>
          <p:nvPr/>
        </p:nvSpPr>
        <p:spPr>
          <a:xfrm>
            <a:off x="211756" y="1297257"/>
            <a:ext cx="11980244" cy="2171557"/>
          </a:xfrm>
          <a:prstGeom prst="rect">
            <a:avLst/>
          </a:prstGeom>
          <a:noFill/>
        </p:spPr>
        <p:txBody>
          <a:bodyPr wrap="square">
            <a:spAutoFit/>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3. </a:t>
            </a:r>
            <a:r>
              <a:rPr lang="en-US" sz="2000" b="1" dirty="0">
                <a:effectLst/>
                <a:latin typeface="Times New Roman" panose="02020603050405020304" pitchFamily="18" charset="0"/>
                <a:ea typeface="Times New Roman" panose="02020603050405020304" pitchFamily="18" charset="0"/>
              </a:rPr>
              <a:t>Expert’s Answering Process:</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 module Expert (doctor) has to register first like (Name, Expert id, category of doctor) after that login using valid credentials. Here expert id is unique id for the expert and category is to identify the expert domain. Expert enters the page and he gets the notification from the user who asked the question after that Expert analyze the question and provides the related answer to the question the answer is forwarded to the user profile. User can view the answer any time. </a:t>
            </a:r>
            <a:endParaRPr lang="en-US" sz="1600" dirty="0">
              <a:effectLst/>
              <a:latin typeface="Calibri" panose="020F0502020204030204" pitchFamily="34" charset="0"/>
              <a:ea typeface="Times New Roman" panose="02020603050405020304" pitchFamily="18" charset="0"/>
            </a:endParaRPr>
          </a:p>
        </p:txBody>
      </p:sp>
      <p:sp>
        <p:nvSpPr>
          <p:cNvPr id="5" name="TextBox 4">
            <a:extLst>
              <a:ext uri="{FF2B5EF4-FFF2-40B4-BE49-F238E27FC236}">
                <a16:creationId xmlns:a16="http://schemas.microsoft.com/office/drawing/2014/main" id="{BF027DB1-5C67-4B2B-B007-0D2BB627045C}"/>
              </a:ext>
            </a:extLst>
          </p:cNvPr>
          <p:cNvSpPr txBox="1"/>
          <p:nvPr/>
        </p:nvSpPr>
        <p:spPr>
          <a:xfrm>
            <a:off x="211756" y="3839938"/>
            <a:ext cx="11768488" cy="2171557"/>
          </a:xfrm>
          <a:prstGeom prst="rect">
            <a:avLst/>
          </a:prstGeom>
          <a:noFill/>
        </p:spPr>
        <p:txBody>
          <a:bodyPr wrap="square">
            <a:spAutoFit/>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4.</a:t>
            </a:r>
            <a:r>
              <a:rPr lang="en-US" sz="2000" b="1" dirty="0">
                <a:effectLst/>
                <a:latin typeface="Times New Roman" panose="02020603050405020304" pitchFamily="18" charset="0"/>
                <a:ea typeface="Times New Roman" panose="02020603050405020304" pitchFamily="18" charset="0"/>
              </a:rPr>
              <a:t> Student Assessment:</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 module student registers first after the login page is forwarded to the quiz page the student is asked to write quiz in medical domain. Questions from medical domain is provided student has to answer it finally student gets the overall score of the test, domain score, and gets the feedback for the test which the student can improve knowledge in that domain. </a:t>
            </a:r>
            <a:endParaRPr lang="en-US"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87392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E4A4-2F43-4050-BE8E-A5A6CEC35B6E}"/>
              </a:ext>
            </a:extLst>
          </p:cNvPr>
          <p:cNvSpPr>
            <a:spLocks noGrp="1"/>
          </p:cNvSpPr>
          <p:nvPr>
            <p:ph type="title"/>
          </p:nvPr>
        </p:nvSpPr>
        <p:spPr/>
        <p:txBody>
          <a:bodyPr/>
          <a:lstStyle/>
          <a:p>
            <a:r>
              <a:rPr lang="en-US" sz="3200" b="1" dirty="0">
                <a:solidFill>
                  <a:schemeClr val="bg1"/>
                </a:solidFill>
              </a:rPr>
              <a:t>TESTING:</a:t>
            </a:r>
          </a:p>
        </p:txBody>
      </p:sp>
      <p:sp>
        <p:nvSpPr>
          <p:cNvPr id="3" name="Content Placeholder 2">
            <a:extLst>
              <a:ext uri="{FF2B5EF4-FFF2-40B4-BE49-F238E27FC236}">
                <a16:creationId xmlns:a16="http://schemas.microsoft.com/office/drawing/2014/main" id="{62888425-B4C6-44A8-A36D-66B72691435D}"/>
              </a:ext>
            </a:extLst>
          </p:cNvPr>
          <p:cNvSpPr>
            <a:spLocks noGrp="1"/>
          </p:cNvSpPr>
          <p:nvPr>
            <p:ph idx="1"/>
          </p:nvPr>
        </p:nvSpPr>
        <p:spPr>
          <a:xfrm>
            <a:off x="154004" y="2329313"/>
            <a:ext cx="11492564" cy="4215865"/>
          </a:xfrm>
        </p:spPr>
        <p:txBody>
          <a:bodyPr>
            <a:normAutofit fontScale="92500" lnSpcReduction="20000"/>
          </a:bodyPr>
          <a:lstStyle/>
          <a:p>
            <a:pPr marL="0" marR="0" indent="0" algn="just">
              <a:lnSpc>
                <a:spcPct val="150000"/>
              </a:lnSpc>
              <a:spcBef>
                <a:spcPts val="0"/>
              </a:spcBef>
              <a:spcAft>
                <a:spcPts val="0"/>
              </a:spcAft>
              <a:buNone/>
              <a:tabLst>
                <a:tab pos="571500" algn="l"/>
              </a:tabLst>
            </a:pPr>
            <a:r>
              <a:rPr lang="en-US" sz="1800" b="1" dirty="0">
                <a:solidFill>
                  <a:srgbClr val="000000"/>
                </a:solidFill>
                <a:effectLst/>
                <a:latin typeface="Times New Roman" panose="02020603050405020304" pitchFamily="18" charset="0"/>
                <a:ea typeface="Times New Roman" panose="02020603050405020304" pitchFamily="18" charset="0"/>
              </a:rPr>
              <a:t>SYSTEM TESTING :</a:t>
            </a:r>
          </a:p>
          <a:p>
            <a:pPr marL="0" marR="0" indent="0" algn="just">
              <a:lnSpc>
                <a:spcPct val="150000"/>
              </a:lnSpc>
              <a:spcBef>
                <a:spcPts val="0"/>
              </a:spcBef>
              <a:spcAft>
                <a:spcPts val="0"/>
              </a:spcAft>
              <a:buNone/>
              <a:tabLst>
                <a:tab pos="571500" algn="l"/>
              </a:tabLst>
            </a:pPr>
            <a:r>
              <a:rPr lang="en-US" sz="1800" dirty="0">
                <a:solidFill>
                  <a:srgbClr val="000000"/>
                </a:solidFill>
                <a:effectLst/>
                <a:latin typeface="Times New Roman" panose="02020603050405020304" pitchFamily="18" charset="0"/>
                <a:ea typeface="Times New Roman" panose="02020603050405020304" pitchFamily="18" charset="0"/>
              </a:rPr>
              <a:t>               Testing is performed to identify errors. It is used for quality assurance. Testing is an integral part of the entire development and maintenance process. The goal of the testing during phase is to verify that the specification has been accurately and completely incorporated into the design, as well as to ensure the correctness of the design itself. For example the design must not have any logic faults in the design is detected before coding commences, otherwise the cost of fixing the faults will be considerably higher as reflected. Detection of design faults can be achieved by means of inspection as well as walkthrough.</a:t>
            </a:r>
            <a:endParaRPr lang="en-US" sz="1800" dirty="0">
              <a:effectLst/>
              <a:latin typeface="Calibri" panose="020F0502020204030204" pitchFamily="34" charset="0"/>
              <a:ea typeface="Times New Roman" panose="02020603050405020304" pitchFamily="18" charset="0"/>
            </a:endParaRPr>
          </a:p>
          <a:p>
            <a:pPr marL="0" marR="0" indent="0" algn="just">
              <a:lnSpc>
                <a:spcPct val="200000"/>
              </a:lnSpc>
              <a:spcBef>
                <a:spcPts val="0"/>
              </a:spcBef>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rPr>
              <a:t>        Testing is one of the important steps in the software development phase. Testing checks for the errors, as a whole of the project testing involves the following test cases:</a:t>
            </a:r>
            <a:endParaRPr lang="en-US" sz="1800" dirty="0">
              <a:effectLst/>
              <a:latin typeface="Calibri" panose="020F0502020204030204" pitchFamily="34" charset="0"/>
              <a:ea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Static analysis is used to investigate the structural properties of the Source code.</a:t>
            </a:r>
            <a:endParaRPr lang="en-US" sz="18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Dynamic testing is used to investigate the behavior of the source code by executing the program on the test data.</a:t>
            </a:r>
            <a:endParaRPr lang="en-US" sz="1800" dirty="0">
              <a:effectLst/>
              <a:latin typeface="Calibri" panose="020F0502020204030204" pitchFamily="34" charset="0"/>
              <a:ea typeface="Times New Roman" panose="02020603050405020304" pitchFamily="18" charset="0"/>
              <a:cs typeface="Wingdings" panose="05000000000000000000" pitchFamily="2" charset="2"/>
            </a:endParaRPr>
          </a:p>
          <a:p>
            <a:endParaRPr lang="en-US" dirty="0"/>
          </a:p>
        </p:txBody>
      </p:sp>
    </p:spTree>
    <p:extLst>
      <p:ext uri="{BB962C8B-B14F-4D97-AF65-F5344CB8AC3E}">
        <p14:creationId xmlns:p14="http://schemas.microsoft.com/office/powerpoint/2010/main" val="114459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456DA3-8A70-4F2D-81A1-9EFF2E1CE326}"/>
              </a:ext>
            </a:extLst>
          </p:cNvPr>
          <p:cNvSpPr txBox="1"/>
          <p:nvPr/>
        </p:nvSpPr>
        <p:spPr>
          <a:xfrm>
            <a:off x="192505" y="1204597"/>
            <a:ext cx="11999495" cy="1294393"/>
          </a:xfrm>
          <a:prstGeom prst="rect">
            <a:avLst/>
          </a:prstGeom>
          <a:noFill/>
        </p:spPr>
        <p:txBody>
          <a:bodyPr wrap="square">
            <a:spAutoFit/>
          </a:bodyPr>
          <a:lstStyle/>
          <a:p>
            <a:pPr marL="0" marR="0" algn="just">
              <a:lnSpc>
                <a:spcPct val="150000"/>
              </a:lnSpc>
              <a:spcBef>
                <a:spcPts val="0"/>
              </a:spcBef>
              <a:spcAft>
                <a:spcPts val="1000"/>
              </a:spcAft>
              <a:tabLst>
                <a:tab pos="571500" algn="l"/>
              </a:tabLst>
            </a:pPr>
            <a:r>
              <a:rPr lang="en-US" sz="1800" dirty="0">
                <a:solidFill>
                  <a:srgbClr val="000000"/>
                </a:solidFill>
                <a:effectLst/>
                <a:latin typeface="Times New Roman" panose="02020603050405020304" pitchFamily="18" charset="0"/>
                <a:ea typeface="Times New Roman" panose="02020603050405020304" pitchFamily="18" charset="0"/>
              </a:rPr>
              <a:t>         Unit testing is conducted to verify the functional performance of each modular component of the software. Unit testing focuses on the smallest unit of the software design (i.e.), the module. The white-box testing techniques were heavily employed for unit testing.</a:t>
            </a:r>
            <a:endParaRPr lang="en-US" sz="1600" dirty="0">
              <a:effectLst/>
              <a:latin typeface="Calibri" panose="020F0502020204030204" pitchFamily="34" charset="0"/>
              <a:ea typeface="Times New Roman" panose="02020603050405020304" pitchFamily="18" charset="0"/>
            </a:endParaRPr>
          </a:p>
        </p:txBody>
      </p:sp>
      <p:sp>
        <p:nvSpPr>
          <p:cNvPr id="4" name="TextBox 3">
            <a:extLst>
              <a:ext uri="{FF2B5EF4-FFF2-40B4-BE49-F238E27FC236}">
                <a16:creationId xmlns:a16="http://schemas.microsoft.com/office/drawing/2014/main" id="{3836FDCF-0978-4772-B8A3-F30C1EF844A2}"/>
              </a:ext>
            </a:extLst>
          </p:cNvPr>
          <p:cNvSpPr txBox="1"/>
          <p:nvPr/>
        </p:nvSpPr>
        <p:spPr>
          <a:xfrm>
            <a:off x="192505" y="760396"/>
            <a:ext cx="1971694" cy="646331"/>
          </a:xfrm>
          <a:prstGeom prst="rect">
            <a:avLst/>
          </a:prstGeom>
          <a:noFill/>
        </p:spPr>
        <p:txBody>
          <a:bodyPr wrap="none" rtlCol="0">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UNIT TESTING :</a:t>
            </a:r>
            <a:endParaRPr lang="en-US" sz="1600" dirty="0">
              <a:effectLst/>
              <a:latin typeface="Calibri" panose="020F0502020204030204" pitchFamily="34" charset="0"/>
              <a:ea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68EEC708-492B-44C3-B63C-9DDF3CEF9310}"/>
              </a:ext>
            </a:extLst>
          </p:cNvPr>
          <p:cNvSpPr txBox="1"/>
          <p:nvPr/>
        </p:nvSpPr>
        <p:spPr>
          <a:xfrm>
            <a:off x="192505" y="2649228"/>
            <a:ext cx="11999495" cy="4137479"/>
          </a:xfrm>
          <a:prstGeom prst="rect">
            <a:avLst/>
          </a:prstGeom>
          <a:noFill/>
        </p:spPr>
        <p:txBody>
          <a:bodyPr wrap="square">
            <a:spAutoFit/>
          </a:bodyPr>
          <a:lstStyle/>
          <a:p>
            <a:pPr marL="0" marR="0" algn="just">
              <a:lnSpc>
                <a:spcPct val="150000"/>
              </a:lnSpc>
              <a:spcBef>
                <a:spcPts val="0"/>
              </a:spcBef>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rPr>
              <a:t>FUNCTIONAL TESTS</a:t>
            </a:r>
            <a:endParaRPr lang="en-US" sz="1600" dirty="0">
              <a:effectLst/>
              <a:latin typeface="Calibri" panose="020F0502020204030204" pitchFamily="34" charset="0"/>
              <a:ea typeface="Times New Roman" panose="02020603050405020304" pitchFamily="18" charset="0"/>
            </a:endParaRPr>
          </a:p>
          <a:p>
            <a:pPr marL="0" marR="0" algn="just">
              <a:lnSpc>
                <a:spcPct val="200000"/>
              </a:lnSpc>
              <a:spcBef>
                <a:spcPts val="0"/>
              </a:spcBef>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Functional test cases involved exercising the code with nominal input values for which the expected results are known, as well as boundary values and special values, such as logically related inputs, files of identical elements, and empty files.</a:t>
            </a:r>
            <a:endParaRPr lang="en-US" sz="1600" dirty="0">
              <a:effectLst/>
              <a:latin typeface="Calibri" panose="020F0502020204030204" pitchFamily="34" charset="0"/>
              <a:ea typeface="Times New Roman" panose="02020603050405020304" pitchFamily="18" charset="0"/>
            </a:endParaRPr>
          </a:p>
          <a:p>
            <a:pPr marL="0" marR="0" algn="just">
              <a:lnSpc>
                <a:spcPct val="20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Three types of tests in Functional test:</a:t>
            </a:r>
            <a:endParaRPr lang="en-US" sz="1600" dirty="0">
              <a:effectLst/>
              <a:latin typeface="Calibri" panose="020F0502020204030204" pitchFamily="34" charset="0"/>
              <a:ea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14097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Performance Test</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14097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Stress Test</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14097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Structure Test</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p:txBody>
      </p:sp>
    </p:spTree>
    <p:extLst>
      <p:ext uri="{BB962C8B-B14F-4D97-AF65-F5344CB8AC3E}">
        <p14:creationId xmlns:p14="http://schemas.microsoft.com/office/powerpoint/2010/main" val="419081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0819-94B3-49BF-9033-FD364C7CACD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0F7435D-E882-4AAA-ACDC-138EC4111E7A}"/>
              </a:ext>
            </a:extLst>
          </p:cNvPr>
          <p:cNvSpPr>
            <a:spLocks noGrp="1"/>
          </p:cNvSpPr>
          <p:nvPr>
            <p:ph idx="1"/>
          </p:nvPr>
        </p:nvSpPr>
        <p:spPr/>
        <p:txBody>
          <a:bodyPr>
            <a:noAutofit/>
          </a:bodyPr>
          <a:lstStyle/>
          <a:p>
            <a:pPr marL="502920" marR="62230" indent="-6350" algn="just">
              <a:lnSpc>
                <a:spcPct val="197000"/>
              </a:lnSpc>
              <a:spcAft>
                <a:spcPts val="130"/>
              </a:spcAft>
            </a:pPr>
            <a:r>
              <a:rPr lang="en-IN" sz="1200" dirty="0">
                <a:solidFill>
                  <a:srgbClr val="000000"/>
                </a:solidFill>
                <a:effectLst/>
                <a:latin typeface="Times New Roman" panose="02020603050405020304" pitchFamily="18" charset="0"/>
                <a:ea typeface="Times New Roman" panose="02020603050405020304" pitchFamily="18" charset="0"/>
              </a:rPr>
              <a:t>Internet has demonstrated itself as a magnificent design over time. Today, billions of people have contact to internet and they promote by making proper use of that technology. This technology can be used in abundant different ways to aid our comfort </a:t>
            </a:r>
            <a:r>
              <a:rPr lang="en-IN" sz="1200" dirty="0">
                <a:solidFill>
                  <a:srgbClr val="000000"/>
                </a:solidFill>
                <a:latin typeface="Times New Roman" panose="02020603050405020304" pitchFamily="18" charset="0"/>
                <a:ea typeface="Times New Roman" panose="02020603050405020304" pitchFamily="18" charset="0"/>
              </a:rPr>
              <a:t>.</a:t>
            </a:r>
          </a:p>
          <a:p>
            <a:pPr marL="502920" marR="62230" indent="-6350" algn="just">
              <a:lnSpc>
                <a:spcPct val="197000"/>
              </a:lnSpc>
              <a:spcAft>
                <a:spcPts val="130"/>
              </a:spcAft>
            </a:pPr>
            <a:r>
              <a:rPr lang="en-IN" sz="1200" dirty="0">
                <a:solidFill>
                  <a:srgbClr val="000000"/>
                </a:solidFill>
                <a:effectLst/>
                <a:latin typeface="Times New Roman" panose="02020603050405020304" pitchFamily="18" charset="0"/>
                <a:ea typeface="Times New Roman" panose="02020603050405020304" pitchFamily="18" charset="0"/>
              </a:rPr>
              <a:t>Tagging is a machine learning technique which provide tags to the information that user can easily identify the related information user searching for but there is flaw in that method most technology uses manual tagging and semi-manual tagging which is time consuming and people must be expert in that domain has the ability to identify the question and tag them it is not possible in real time and high in cost.</a:t>
            </a:r>
          </a:p>
          <a:p>
            <a:pPr marL="502920" marR="62230" indent="-6350" algn="just">
              <a:lnSpc>
                <a:spcPct val="197000"/>
              </a:lnSpc>
              <a:spcAft>
                <a:spcPts val="130"/>
              </a:spcAft>
            </a:pPr>
            <a:r>
              <a:rPr lang="en-IN" sz="1200" dirty="0">
                <a:solidFill>
                  <a:srgbClr val="000000"/>
                </a:solidFill>
                <a:effectLst/>
                <a:latin typeface="Times New Roman" panose="02020603050405020304" pitchFamily="18" charset="0"/>
                <a:ea typeface="Times New Roman" panose="02020603050405020304" pitchFamily="18" charset="0"/>
              </a:rPr>
              <a:t> We propose an automatic tagging method using NLP which automatically tag question where user can get what information he is searching for which overcome earlier methods.</a:t>
            </a:r>
            <a:r>
              <a:rPr lang="en-IN" sz="1200" dirty="0">
                <a:solidFill>
                  <a:srgbClr val="000000"/>
                </a:solidFill>
                <a:effectLst/>
                <a:latin typeface="Calibri" panose="020F0502020204030204" pitchFamily="34" charset="0"/>
                <a:ea typeface="Calibri" panose="020F0502020204030204" pitchFamily="34" charset="0"/>
              </a:rPr>
              <a:t> </a:t>
            </a:r>
            <a:r>
              <a:rPr lang="en-IN" sz="1200" dirty="0">
                <a:solidFill>
                  <a:srgbClr val="000000"/>
                </a:solidFill>
                <a:effectLst/>
                <a:latin typeface="Times New Roman" panose="02020603050405020304" pitchFamily="18" charset="0"/>
                <a:ea typeface="Times New Roman" panose="02020603050405020304" pitchFamily="18" charset="0"/>
              </a:rPr>
              <a:t> </a:t>
            </a:r>
          </a:p>
          <a:p>
            <a:pPr marL="496570" indent="-6350">
              <a:lnSpc>
                <a:spcPct val="107000"/>
              </a:lnSpc>
              <a:spcAft>
                <a:spcPts val="680"/>
              </a:spcAft>
            </a:pPr>
            <a:r>
              <a:rPr lang="en-IN" sz="1200" b="1" dirty="0">
                <a:solidFill>
                  <a:srgbClr val="000000"/>
                </a:solidFill>
                <a:effectLst/>
                <a:latin typeface="Times New Roman" panose="02020603050405020304" pitchFamily="18" charset="0"/>
                <a:ea typeface="Times New Roman" panose="02020603050405020304" pitchFamily="18" charset="0"/>
              </a:rPr>
              <a:t> </a:t>
            </a:r>
            <a:r>
              <a:rPr lang="en-IN" sz="1200" dirty="0">
                <a:solidFill>
                  <a:srgbClr val="000000"/>
                </a:solidFill>
                <a:effectLst/>
                <a:latin typeface="Times New Roman" panose="02020603050405020304" pitchFamily="18" charset="0"/>
                <a:ea typeface="Times New Roman" panose="02020603050405020304" pitchFamily="18" charset="0"/>
              </a:rPr>
              <a:t>The main aim of this project is to give knowledge regarding Health and diseases of human by receiving user query. </a:t>
            </a:r>
          </a:p>
          <a:p>
            <a:pPr marL="496570" indent="-6350" algn="l">
              <a:lnSpc>
                <a:spcPct val="107000"/>
              </a:lnSpc>
              <a:spcAft>
                <a:spcPts val="680"/>
              </a:spcAft>
            </a:pPr>
            <a:endParaRPr lang="en-IN" sz="1200" dirty="0">
              <a:solidFill>
                <a:srgbClr val="000000"/>
              </a:solidFill>
              <a:effectLst/>
              <a:latin typeface="Times New Roman" panose="02020603050405020304" pitchFamily="18" charset="0"/>
              <a:ea typeface="Times New Roman" panose="02020603050405020304" pitchFamily="18" charset="0"/>
            </a:endParaRPr>
          </a:p>
          <a:p>
            <a:pPr marL="496570" indent="-6350" algn="l">
              <a:lnSpc>
                <a:spcPct val="107000"/>
              </a:lnSpc>
              <a:spcAft>
                <a:spcPts val="660"/>
              </a:spcAft>
            </a:pPr>
            <a:r>
              <a:rPr lang="en-IN" sz="1200" b="1" dirty="0">
                <a:solidFill>
                  <a:srgbClr val="000000"/>
                </a:solidFill>
                <a:effectLst/>
                <a:latin typeface="Times New Roman" panose="02020603050405020304" pitchFamily="18" charset="0"/>
                <a:ea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endParaRPr>
          </a:p>
          <a:p>
            <a:pPr marL="496570" indent="-6350" algn="l">
              <a:lnSpc>
                <a:spcPct val="107000"/>
              </a:lnSpc>
              <a:spcAft>
                <a:spcPts val="680"/>
              </a:spcAft>
            </a:pPr>
            <a:r>
              <a:rPr lang="en-IN" sz="1200" b="1" dirty="0">
                <a:solidFill>
                  <a:srgbClr val="000000"/>
                </a:solidFill>
                <a:effectLst/>
                <a:latin typeface="Times New Roman" panose="02020603050405020304" pitchFamily="18" charset="0"/>
                <a:ea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1643293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3FC1E-6A24-401B-9191-FEE081F7A57D}"/>
              </a:ext>
            </a:extLst>
          </p:cNvPr>
          <p:cNvSpPr txBox="1"/>
          <p:nvPr/>
        </p:nvSpPr>
        <p:spPr>
          <a:xfrm>
            <a:off x="288758" y="643967"/>
            <a:ext cx="11797364" cy="1844544"/>
          </a:xfrm>
          <a:prstGeom prst="rect">
            <a:avLst/>
          </a:prstGeom>
          <a:noFill/>
        </p:spPr>
        <p:txBody>
          <a:bodyPr wrap="square">
            <a:spAutoFit/>
          </a:bodyPr>
          <a:lstStyle/>
          <a:p>
            <a:pPr marL="0" marR="0" algn="just">
              <a:lnSpc>
                <a:spcPct val="150000"/>
              </a:lnSpc>
              <a:spcBef>
                <a:spcPts val="0"/>
              </a:spcBef>
              <a:spcAft>
                <a:spcPts val="600"/>
              </a:spcAft>
            </a:pPr>
            <a:r>
              <a:rPr lang="en-US" sz="2000" b="1" dirty="0">
                <a:solidFill>
                  <a:srgbClr val="000000"/>
                </a:solidFill>
                <a:effectLst/>
                <a:latin typeface="Times New Roman" panose="02020603050405020304" pitchFamily="18" charset="0"/>
                <a:ea typeface="Times New Roman" panose="02020603050405020304" pitchFamily="18" charset="0"/>
              </a:rPr>
              <a:t>PERFORMANCE TEST :</a:t>
            </a:r>
            <a:endParaRPr lang="en-US" sz="1800" dirty="0">
              <a:effectLst/>
              <a:latin typeface="Calibri" panose="020F0502020204030204" pitchFamily="34" charset="0"/>
              <a:ea typeface="Times New Roman" panose="02020603050405020304" pitchFamily="18" charset="0"/>
            </a:endParaRPr>
          </a:p>
          <a:p>
            <a:pPr marL="0" marR="0" algn="just">
              <a:lnSpc>
                <a:spcPct val="200000"/>
              </a:lnSpc>
              <a:spcBef>
                <a:spcPts val="0"/>
              </a:spcBef>
              <a:spcAft>
                <a:spcPts val="1000"/>
              </a:spcAft>
            </a:pPr>
            <a:r>
              <a:rPr lang="en-US" sz="2400" dirty="0">
                <a:effectLst/>
                <a:latin typeface="Calibri" panose="020F0502020204030204" pitchFamily="34"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determines the amount of execution time spent in various parts of the unit, program throughput, and response time and device utilization by the program unit.</a:t>
            </a:r>
            <a:endParaRPr lang="en-US" sz="1800" dirty="0">
              <a:effectLst/>
              <a:latin typeface="Calibri" panose="020F0502020204030204" pitchFamily="34" charset="0"/>
              <a:ea typeface="Times New Roman" panose="02020603050405020304" pitchFamily="18" charset="0"/>
            </a:endParaRPr>
          </a:p>
        </p:txBody>
      </p:sp>
      <p:sp>
        <p:nvSpPr>
          <p:cNvPr id="5" name="TextBox 4">
            <a:extLst>
              <a:ext uri="{FF2B5EF4-FFF2-40B4-BE49-F238E27FC236}">
                <a16:creationId xmlns:a16="http://schemas.microsoft.com/office/drawing/2014/main" id="{6154D6BA-B8FB-4C02-8339-D8066F39F1FB}"/>
              </a:ext>
            </a:extLst>
          </p:cNvPr>
          <p:cNvSpPr txBox="1"/>
          <p:nvPr/>
        </p:nvSpPr>
        <p:spPr>
          <a:xfrm>
            <a:off x="197318" y="3737556"/>
            <a:ext cx="11980244" cy="1613711"/>
          </a:xfrm>
          <a:prstGeom prst="rect">
            <a:avLst/>
          </a:prstGeom>
          <a:noFill/>
        </p:spPr>
        <p:txBody>
          <a:bodyPr wrap="square">
            <a:spAutoFit/>
          </a:bodyPr>
          <a:lstStyle/>
          <a:p>
            <a:pPr marL="0" marR="0" algn="just">
              <a:lnSpc>
                <a:spcPct val="150000"/>
              </a:lnSpc>
              <a:spcBef>
                <a:spcPts val="0"/>
              </a:spcBef>
              <a:spcAft>
                <a:spcPts val="600"/>
              </a:spcAft>
            </a:pPr>
            <a:r>
              <a:rPr lang="en-US" sz="1800" b="1" dirty="0">
                <a:solidFill>
                  <a:srgbClr val="000000"/>
                </a:solidFill>
                <a:effectLst/>
                <a:latin typeface="Times New Roman" panose="02020603050405020304" pitchFamily="18" charset="0"/>
                <a:ea typeface="Times New Roman" panose="02020603050405020304" pitchFamily="18" charset="0"/>
              </a:rPr>
              <a:t>STRESS TEST :</a:t>
            </a:r>
            <a:endParaRPr lang="en-US" sz="1600" dirty="0">
              <a:effectLst/>
              <a:latin typeface="Calibri" panose="020F0502020204030204" pitchFamily="34" charset="0"/>
              <a:ea typeface="Times New Roman" panose="02020603050405020304" pitchFamily="18" charset="0"/>
            </a:endParaRPr>
          </a:p>
          <a:p>
            <a:pPr marL="0" marR="0" algn="just">
              <a:lnSpc>
                <a:spcPct val="20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               Stress Test is those test designed to intentionally break the unit. A Great deal can be learned about the strength and limitations of a program by examining the manner in which a programmer in which a program unit breaks.</a:t>
            </a:r>
            <a:endParaRPr lang="en-US"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05597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0887A-6F29-4190-801F-244BA35D29B3}"/>
              </a:ext>
            </a:extLst>
          </p:cNvPr>
          <p:cNvSpPr txBox="1"/>
          <p:nvPr/>
        </p:nvSpPr>
        <p:spPr>
          <a:xfrm>
            <a:off x="638476" y="918857"/>
            <a:ext cx="10915048" cy="5020285"/>
          </a:xfrm>
          <a:prstGeom prst="rect">
            <a:avLst/>
          </a:prstGeom>
          <a:noFill/>
        </p:spPr>
        <p:txBody>
          <a:bodyPr wrap="square">
            <a:spAutoFit/>
          </a:bodyPr>
          <a:lstStyle/>
          <a:p>
            <a:pPr marL="0" marR="0" algn="just">
              <a:lnSpc>
                <a:spcPct val="115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rPr>
              <a:t>STRUCTURED TEST :</a:t>
            </a:r>
            <a:endParaRPr lang="en-US" sz="1600" dirty="0">
              <a:effectLst/>
              <a:latin typeface="Calibri" panose="020F0502020204030204" pitchFamily="34" charset="0"/>
              <a:ea typeface="Times New Roman" panose="02020603050405020304" pitchFamily="18" charset="0"/>
            </a:endParaRPr>
          </a:p>
          <a:p>
            <a:pPr marL="0" marR="0" algn="just">
              <a:lnSpc>
                <a:spcPct val="20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              Structure Tests are concerned with exercising the internal logic of a program and traversing particular execution paths.  The way in which White-Box test strategy was employed to ensure that the test cases could Guarantee that all independent paths within a module have been have been exercised at least once.</a:t>
            </a:r>
            <a:endParaRPr lang="en-US" sz="1600" dirty="0">
              <a:effectLst/>
              <a:latin typeface="Calibri" panose="020F0502020204030204" pitchFamily="34" charset="0"/>
              <a:ea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Exercise all logical decisions on their true or false sides.</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Execute all loops at their boundaries and within their operational bounds.</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Exercise internal data structures to assure their validity.</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Checking attributes for their correctness.</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Handling end of file condition, I/O errors, buffer problems and textual errors in output information</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p:txBody>
      </p:sp>
    </p:spTree>
    <p:extLst>
      <p:ext uri="{BB962C8B-B14F-4D97-AF65-F5344CB8AC3E}">
        <p14:creationId xmlns:p14="http://schemas.microsoft.com/office/powerpoint/2010/main" val="339236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1421EA-C703-4876-95A1-2970B219ED6A}"/>
              </a:ext>
            </a:extLst>
          </p:cNvPr>
          <p:cNvSpPr txBox="1"/>
          <p:nvPr/>
        </p:nvSpPr>
        <p:spPr>
          <a:xfrm>
            <a:off x="468429" y="826829"/>
            <a:ext cx="11723571" cy="5799473"/>
          </a:xfrm>
          <a:prstGeom prst="rect">
            <a:avLst/>
          </a:prstGeom>
          <a:noFill/>
        </p:spPr>
        <p:txBody>
          <a:bodyPr wrap="square">
            <a:spAutoFit/>
          </a:bodyPr>
          <a:lstStyle/>
          <a:p>
            <a:pPr marL="0" marR="0" algn="just">
              <a:lnSpc>
                <a:spcPct val="150000"/>
              </a:lnSpc>
              <a:spcBef>
                <a:spcPts val="0"/>
              </a:spcBef>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rPr>
              <a:t>WHITE BOX TESTING :</a:t>
            </a:r>
            <a:endParaRPr lang="en-US" sz="1600" dirty="0">
              <a:effectLst/>
              <a:latin typeface="Calibri" panose="020F0502020204030204" pitchFamily="34" charset="0"/>
              <a:ea typeface="Times New Roman" panose="02020603050405020304" pitchFamily="18" charset="0"/>
            </a:endParaRPr>
          </a:p>
          <a:p>
            <a:pPr marL="0" marR="0" algn="just">
              <a:lnSpc>
                <a:spcPct val="20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                      This testing is also called as Glass box testing. In this testing, by knowing the specific functions that a product has been design to perform test can be conducted that demonstrate each function is fully operational at the same time searching for errors in each function. It is a test case design method that uses the control structure of the procedural design to derive test cases. Basis path testing is a white box testing.</a:t>
            </a:r>
            <a:endParaRPr lang="en-US" sz="1600" dirty="0">
              <a:effectLst/>
              <a:latin typeface="Calibri" panose="020F0502020204030204" pitchFamily="34" charset="0"/>
              <a:ea typeface="Times New Roman" panose="02020603050405020304" pitchFamily="18" charset="0"/>
            </a:endParaRPr>
          </a:p>
          <a:p>
            <a:pPr marL="0" marR="0" algn="just">
              <a:lnSpc>
                <a:spcPct val="20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Basis path testing:</a:t>
            </a:r>
            <a:endParaRPr lang="en-US" sz="1600" dirty="0">
              <a:effectLst/>
              <a:latin typeface="Calibri" panose="020F0502020204030204" pitchFamily="34" charset="0"/>
              <a:ea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Flow graph notation</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Cyclometric complexity</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Deriving test cases</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a:p>
            <a:pPr marL="342900" marR="0" lvl="0" indent="-342900" algn="just">
              <a:lnSpc>
                <a:spcPct val="200000"/>
              </a:lnSpc>
              <a:spcBef>
                <a:spcPts val="0"/>
              </a:spcBef>
              <a:spcAft>
                <a:spcPts val="0"/>
              </a:spcAft>
              <a:buFont typeface="Wingdings" panose="05000000000000000000" pitchFamily="2" charset="2"/>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Graph matrices Control</a:t>
            </a:r>
            <a:endParaRPr lang="en-US" sz="1600" dirty="0">
              <a:effectLst/>
              <a:latin typeface="Calibri" panose="020F0502020204030204" pitchFamily="34" charset="0"/>
              <a:ea typeface="Times New Roman" panose="02020603050405020304" pitchFamily="18" charset="0"/>
              <a:cs typeface="Wingdings" panose="05000000000000000000" pitchFamily="2" charset="2"/>
            </a:endParaRPr>
          </a:p>
        </p:txBody>
      </p:sp>
    </p:spTree>
    <p:extLst>
      <p:ext uri="{BB962C8B-B14F-4D97-AF65-F5344CB8AC3E}">
        <p14:creationId xmlns:p14="http://schemas.microsoft.com/office/powerpoint/2010/main" val="246518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BBDF-A2E1-4BFE-8481-44ED58C816E9}"/>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Output Screenshots :</a:t>
            </a:r>
            <a:br>
              <a:rPr lang="en-US" sz="1800" dirty="0">
                <a:effectLst/>
                <a:latin typeface="Calibri" panose="020F0502020204030204" pitchFamily="34" charset="0"/>
                <a:ea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957411E9-CFAF-432B-A567-9E75D565DECD}"/>
              </a:ext>
            </a:extLst>
          </p:cNvPr>
          <p:cNvPicPr/>
          <p:nvPr/>
        </p:nvPicPr>
        <p:blipFill>
          <a:blip r:embed="rId2">
            <a:extLst>
              <a:ext uri="{28A0092B-C50C-407E-A947-70E740481C1C}">
                <a14:useLocalDpi xmlns:a14="http://schemas.microsoft.com/office/drawing/2010/main" val="0"/>
              </a:ext>
            </a:extLst>
          </a:blip>
          <a:stretch>
            <a:fillRect/>
          </a:stretch>
        </p:blipFill>
        <p:spPr>
          <a:xfrm>
            <a:off x="1639782" y="2743201"/>
            <a:ext cx="6107091" cy="3999530"/>
          </a:xfrm>
          <a:prstGeom prst="rect">
            <a:avLst/>
          </a:prstGeom>
        </p:spPr>
      </p:pic>
      <p:sp>
        <p:nvSpPr>
          <p:cNvPr id="4" name="TextBox 3">
            <a:extLst>
              <a:ext uri="{FF2B5EF4-FFF2-40B4-BE49-F238E27FC236}">
                <a16:creationId xmlns:a16="http://schemas.microsoft.com/office/drawing/2014/main" id="{B51A36F2-8DD9-42FC-8E57-555DD1066064}"/>
              </a:ext>
            </a:extLst>
          </p:cNvPr>
          <p:cNvSpPr txBox="1"/>
          <p:nvPr/>
        </p:nvSpPr>
        <p:spPr>
          <a:xfrm flipH="1">
            <a:off x="1695635" y="2308194"/>
            <a:ext cx="4722920" cy="369332"/>
          </a:xfrm>
          <a:prstGeom prst="rect">
            <a:avLst/>
          </a:prstGeom>
          <a:noFill/>
        </p:spPr>
        <p:txBody>
          <a:bodyPr wrap="square" rtlCol="0">
            <a:spAutoFit/>
          </a:bodyPr>
          <a:lstStyle/>
          <a:p>
            <a:r>
              <a:rPr lang="en-US" b="1" dirty="0"/>
              <a:t>HOME PAGE</a:t>
            </a:r>
            <a:r>
              <a:rPr lang="en-US" dirty="0"/>
              <a:t>:  Register and Login</a:t>
            </a:r>
            <a:endParaRPr lang="en-IN" dirty="0"/>
          </a:p>
        </p:txBody>
      </p:sp>
    </p:spTree>
    <p:extLst>
      <p:ext uri="{BB962C8B-B14F-4D97-AF65-F5344CB8AC3E}">
        <p14:creationId xmlns:p14="http://schemas.microsoft.com/office/powerpoint/2010/main" val="48701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B74826-B23E-49C0-A86F-78EB97637971}"/>
              </a:ext>
            </a:extLst>
          </p:cNvPr>
          <p:cNvPicPr/>
          <p:nvPr/>
        </p:nvPicPr>
        <p:blipFill>
          <a:blip r:embed="rId2"/>
          <a:srcRect/>
          <a:stretch>
            <a:fillRect/>
          </a:stretch>
        </p:blipFill>
        <p:spPr bwMode="auto">
          <a:xfrm>
            <a:off x="381000" y="1892290"/>
            <a:ext cx="5282953" cy="4029116"/>
          </a:xfrm>
          <a:prstGeom prst="rect">
            <a:avLst/>
          </a:prstGeom>
          <a:noFill/>
          <a:ln w="9525">
            <a:noFill/>
            <a:miter lim="800000"/>
            <a:headEnd/>
            <a:tailEnd/>
          </a:ln>
        </p:spPr>
      </p:pic>
      <p:pic>
        <p:nvPicPr>
          <p:cNvPr id="3" name="Picture 2">
            <a:extLst>
              <a:ext uri="{FF2B5EF4-FFF2-40B4-BE49-F238E27FC236}">
                <a16:creationId xmlns:a16="http://schemas.microsoft.com/office/drawing/2014/main" id="{B1EB446C-8DEF-4525-AC0C-6CEC51EA201A}"/>
              </a:ext>
            </a:extLst>
          </p:cNvPr>
          <p:cNvPicPr/>
          <p:nvPr/>
        </p:nvPicPr>
        <p:blipFill>
          <a:blip r:embed="rId3"/>
          <a:srcRect/>
          <a:stretch>
            <a:fillRect/>
          </a:stretch>
        </p:blipFill>
        <p:spPr bwMode="auto">
          <a:xfrm>
            <a:off x="6264677" y="1892291"/>
            <a:ext cx="5546323" cy="4029115"/>
          </a:xfrm>
          <a:prstGeom prst="rect">
            <a:avLst/>
          </a:prstGeom>
          <a:noFill/>
          <a:ln w="9525">
            <a:noFill/>
            <a:miter lim="800000"/>
            <a:headEnd/>
            <a:tailEnd/>
          </a:ln>
        </p:spPr>
      </p:pic>
      <p:sp>
        <p:nvSpPr>
          <p:cNvPr id="6" name="TextBox 5">
            <a:extLst>
              <a:ext uri="{FF2B5EF4-FFF2-40B4-BE49-F238E27FC236}">
                <a16:creationId xmlns:a16="http://schemas.microsoft.com/office/drawing/2014/main" id="{4A29B79B-2291-467A-BF51-220E8C4B7F99}"/>
              </a:ext>
            </a:extLst>
          </p:cNvPr>
          <p:cNvSpPr txBox="1"/>
          <p:nvPr/>
        </p:nvSpPr>
        <p:spPr>
          <a:xfrm>
            <a:off x="798990" y="1353341"/>
            <a:ext cx="3409026" cy="523220"/>
          </a:xfrm>
          <a:prstGeom prst="rect">
            <a:avLst/>
          </a:prstGeom>
          <a:noFill/>
        </p:spPr>
        <p:txBody>
          <a:bodyPr wrap="square" rtlCol="0">
            <a:spAutoFit/>
          </a:bodyPr>
          <a:lstStyle/>
          <a:p>
            <a:r>
              <a:rPr lang="en-US" sz="1400" b="1" dirty="0"/>
              <a:t>Questions can be searched according to categories</a:t>
            </a:r>
            <a:endParaRPr lang="en-IN" sz="1400" b="1" dirty="0"/>
          </a:p>
        </p:txBody>
      </p:sp>
      <p:sp>
        <p:nvSpPr>
          <p:cNvPr id="7" name="TextBox 6">
            <a:extLst>
              <a:ext uri="{FF2B5EF4-FFF2-40B4-BE49-F238E27FC236}">
                <a16:creationId xmlns:a16="http://schemas.microsoft.com/office/drawing/2014/main" id="{CFCED836-B015-4279-9FF5-FBF17A0F9257}"/>
              </a:ext>
            </a:extLst>
          </p:cNvPr>
          <p:cNvSpPr txBox="1"/>
          <p:nvPr/>
        </p:nvSpPr>
        <p:spPr>
          <a:xfrm flipH="1">
            <a:off x="7796224" y="1048742"/>
            <a:ext cx="3071673" cy="738664"/>
          </a:xfrm>
          <a:prstGeom prst="rect">
            <a:avLst/>
          </a:prstGeom>
          <a:noFill/>
        </p:spPr>
        <p:txBody>
          <a:bodyPr wrap="square" rtlCol="0">
            <a:spAutoFit/>
          </a:bodyPr>
          <a:lstStyle/>
          <a:p>
            <a:r>
              <a:rPr lang="en-US" sz="1400" b="1" dirty="0"/>
              <a:t>User can post their questions in Ask Expert and if he receive the reply seen in the notification </a:t>
            </a:r>
            <a:endParaRPr lang="en-IN" sz="1400" b="1" dirty="0"/>
          </a:p>
        </p:txBody>
      </p:sp>
      <p:sp>
        <p:nvSpPr>
          <p:cNvPr id="8" name="TextBox 7">
            <a:extLst>
              <a:ext uri="{FF2B5EF4-FFF2-40B4-BE49-F238E27FC236}">
                <a16:creationId xmlns:a16="http://schemas.microsoft.com/office/drawing/2014/main" id="{B50FEDE9-308D-475C-8CC0-4CFB9AA50569}"/>
              </a:ext>
            </a:extLst>
          </p:cNvPr>
          <p:cNvSpPr txBox="1"/>
          <p:nvPr/>
        </p:nvSpPr>
        <p:spPr>
          <a:xfrm>
            <a:off x="4712970" y="274320"/>
            <a:ext cx="2766060" cy="369332"/>
          </a:xfrm>
          <a:prstGeom prst="rect">
            <a:avLst/>
          </a:prstGeom>
          <a:noFill/>
        </p:spPr>
        <p:txBody>
          <a:bodyPr wrap="square" rtlCol="0">
            <a:spAutoFit/>
          </a:bodyPr>
          <a:lstStyle/>
          <a:p>
            <a:r>
              <a:rPr lang="en-US" b="1" dirty="0"/>
              <a:t>USER MODULE</a:t>
            </a:r>
            <a:endParaRPr lang="en-IN" b="1" dirty="0"/>
          </a:p>
        </p:txBody>
      </p:sp>
    </p:spTree>
    <p:extLst>
      <p:ext uri="{BB962C8B-B14F-4D97-AF65-F5344CB8AC3E}">
        <p14:creationId xmlns:p14="http://schemas.microsoft.com/office/powerpoint/2010/main" val="117490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DB1652-6425-4175-A7A6-E066B350F2D4}"/>
              </a:ext>
            </a:extLst>
          </p:cNvPr>
          <p:cNvPicPr/>
          <p:nvPr/>
        </p:nvPicPr>
        <p:blipFill>
          <a:blip r:embed="rId2"/>
          <a:srcRect/>
          <a:stretch>
            <a:fillRect/>
          </a:stretch>
        </p:blipFill>
        <p:spPr bwMode="auto">
          <a:xfrm>
            <a:off x="236740" y="1412897"/>
            <a:ext cx="5430914" cy="3620743"/>
          </a:xfrm>
          <a:prstGeom prst="rect">
            <a:avLst/>
          </a:prstGeom>
          <a:noFill/>
          <a:ln w="9525">
            <a:noFill/>
            <a:miter lim="800000"/>
            <a:headEnd/>
            <a:tailEnd/>
          </a:ln>
        </p:spPr>
      </p:pic>
      <p:pic>
        <p:nvPicPr>
          <p:cNvPr id="3" name="Picture 2">
            <a:extLst>
              <a:ext uri="{FF2B5EF4-FFF2-40B4-BE49-F238E27FC236}">
                <a16:creationId xmlns:a16="http://schemas.microsoft.com/office/drawing/2014/main" id="{F853045B-3174-4AFC-A971-31BE25216874}"/>
              </a:ext>
            </a:extLst>
          </p:cNvPr>
          <p:cNvPicPr/>
          <p:nvPr/>
        </p:nvPicPr>
        <p:blipFill>
          <a:blip r:embed="rId3"/>
          <a:srcRect/>
          <a:stretch>
            <a:fillRect/>
          </a:stretch>
        </p:blipFill>
        <p:spPr bwMode="auto">
          <a:xfrm>
            <a:off x="6397098" y="1537184"/>
            <a:ext cx="5558162" cy="3496456"/>
          </a:xfrm>
          <a:prstGeom prst="rect">
            <a:avLst/>
          </a:prstGeom>
          <a:noFill/>
          <a:ln w="9525">
            <a:noFill/>
            <a:miter lim="800000"/>
            <a:headEnd/>
            <a:tailEnd/>
          </a:ln>
        </p:spPr>
      </p:pic>
      <p:sp>
        <p:nvSpPr>
          <p:cNvPr id="4" name="TextBox 3">
            <a:extLst>
              <a:ext uri="{FF2B5EF4-FFF2-40B4-BE49-F238E27FC236}">
                <a16:creationId xmlns:a16="http://schemas.microsoft.com/office/drawing/2014/main" id="{35F19168-A4E1-4E49-81FF-AAFC1139FC34}"/>
              </a:ext>
            </a:extLst>
          </p:cNvPr>
          <p:cNvSpPr txBox="1"/>
          <p:nvPr/>
        </p:nvSpPr>
        <p:spPr>
          <a:xfrm flipH="1">
            <a:off x="4715373" y="137362"/>
            <a:ext cx="3638514" cy="369332"/>
          </a:xfrm>
          <a:prstGeom prst="rect">
            <a:avLst/>
          </a:prstGeom>
          <a:noFill/>
        </p:spPr>
        <p:txBody>
          <a:bodyPr wrap="square" rtlCol="0">
            <a:spAutoFit/>
          </a:bodyPr>
          <a:lstStyle/>
          <a:p>
            <a:r>
              <a:rPr lang="en-US" b="1" dirty="0"/>
              <a:t>EXPERT MODULE</a:t>
            </a:r>
            <a:endParaRPr lang="en-IN" b="1" dirty="0"/>
          </a:p>
        </p:txBody>
      </p:sp>
      <p:sp>
        <p:nvSpPr>
          <p:cNvPr id="6" name="TextBox 5">
            <a:extLst>
              <a:ext uri="{FF2B5EF4-FFF2-40B4-BE49-F238E27FC236}">
                <a16:creationId xmlns:a16="http://schemas.microsoft.com/office/drawing/2014/main" id="{2FE16CEE-5C0D-482C-A87A-82C1DE898E13}"/>
              </a:ext>
            </a:extLst>
          </p:cNvPr>
          <p:cNvSpPr txBox="1"/>
          <p:nvPr/>
        </p:nvSpPr>
        <p:spPr>
          <a:xfrm>
            <a:off x="6198684" y="889677"/>
            <a:ext cx="4310405" cy="523220"/>
          </a:xfrm>
          <a:prstGeom prst="rect">
            <a:avLst/>
          </a:prstGeom>
          <a:noFill/>
        </p:spPr>
        <p:txBody>
          <a:bodyPr wrap="square" rtlCol="0">
            <a:spAutoFit/>
          </a:bodyPr>
          <a:lstStyle/>
          <a:p>
            <a:r>
              <a:rPr lang="en-US" sz="1400" b="1" dirty="0"/>
              <a:t>After receiving the user posted </a:t>
            </a:r>
            <a:r>
              <a:rPr lang="en-US" sz="1400" b="1" dirty="0" err="1"/>
              <a:t>question,expert</a:t>
            </a:r>
            <a:r>
              <a:rPr lang="en-US" sz="1400" b="1" dirty="0"/>
              <a:t> can answer in this and post</a:t>
            </a:r>
            <a:endParaRPr lang="en-IN" sz="1400" b="1" dirty="0"/>
          </a:p>
        </p:txBody>
      </p:sp>
      <p:sp>
        <p:nvSpPr>
          <p:cNvPr id="7" name="TextBox 6">
            <a:extLst>
              <a:ext uri="{FF2B5EF4-FFF2-40B4-BE49-F238E27FC236}">
                <a16:creationId xmlns:a16="http://schemas.microsoft.com/office/drawing/2014/main" id="{798C7BB9-DB33-43A2-9DE9-61AB64964CC2}"/>
              </a:ext>
            </a:extLst>
          </p:cNvPr>
          <p:cNvSpPr txBox="1"/>
          <p:nvPr/>
        </p:nvSpPr>
        <p:spPr>
          <a:xfrm>
            <a:off x="762000" y="885254"/>
            <a:ext cx="3953373" cy="523220"/>
          </a:xfrm>
          <a:prstGeom prst="rect">
            <a:avLst/>
          </a:prstGeom>
          <a:noFill/>
        </p:spPr>
        <p:txBody>
          <a:bodyPr wrap="square" rtlCol="0">
            <a:spAutoFit/>
          </a:bodyPr>
          <a:lstStyle/>
          <a:p>
            <a:r>
              <a:rPr lang="en-US" sz="1400" b="1" dirty="0"/>
              <a:t>Users posted questions can be seen as notification</a:t>
            </a:r>
            <a:endParaRPr lang="en-IN" sz="1400" b="1" dirty="0"/>
          </a:p>
        </p:txBody>
      </p:sp>
    </p:spTree>
    <p:extLst>
      <p:ext uri="{BB962C8B-B14F-4D97-AF65-F5344CB8AC3E}">
        <p14:creationId xmlns:p14="http://schemas.microsoft.com/office/powerpoint/2010/main" val="14021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984B3-C7B8-42FF-BE55-83D7171D8176}"/>
              </a:ext>
            </a:extLst>
          </p:cNvPr>
          <p:cNvPicPr/>
          <p:nvPr/>
        </p:nvPicPr>
        <p:blipFill>
          <a:blip r:embed="rId2"/>
          <a:srcRect/>
          <a:stretch>
            <a:fillRect/>
          </a:stretch>
        </p:blipFill>
        <p:spPr bwMode="auto">
          <a:xfrm>
            <a:off x="3360420" y="3642360"/>
            <a:ext cx="4389120" cy="2327909"/>
          </a:xfrm>
          <a:prstGeom prst="rect">
            <a:avLst/>
          </a:prstGeom>
          <a:noFill/>
          <a:ln w="9525">
            <a:noFill/>
            <a:miter lim="800000"/>
            <a:headEnd/>
            <a:tailEnd/>
          </a:ln>
        </p:spPr>
      </p:pic>
      <p:sp>
        <p:nvSpPr>
          <p:cNvPr id="6" name="TextBox 5">
            <a:extLst>
              <a:ext uri="{FF2B5EF4-FFF2-40B4-BE49-F238E27FC236}">
                <a16:creationId xmlns:a16="http://schemas.microsoft.com/office/drawing/2014/main" id="{777395AF-7178-4FBE-B026-4694A0B37E42}"/>
              </a:ext>
            </a:extLst>
          </p:cNvPr>
          <p:cNvSpPr txBox="1"/>
          <p:nvPr/>
        </p:nvSpPr>
        <p:spPr>
          <a:xfrm>
            <a:off x="3116581" y="41910"/>
            <a:ext cx="3322320" cy="369332"/>
          </a:xfrm>
          <a:prstGeom prst="rect">
            <a:avLst/>
          </a:prstGeom>
          <a:noFill/>
        </p:spPr>
        <p:txBody>
          <a:bodyPr wrap="square" rtlCol="0">
            <a:spAutoFit/>
          </a:bodyPr>
          <a:lstStyle/>
          <a:p>
            <a:r>
              <a:rPr lang="en-US" dirty="0"/>
              <a:t>                  </a:t>
            </a:r>
            <a:endParaRPr lang="en-IN" b="1" dirty="0"/>
          </a:p>
        </p:txBody>
      </p:sp>
      <p:sp>
        <p:nvSpPr>
          <p:cNvPr id="7" name="TextBox 6">
            <a:extLst>
              <a:ext uri="{FF2B5EF4-FFF2-40B4-BE49-F238E27FC236}">
                <a16:creationId xmlns:a16="http://schemas.microsoft.com/office/drawing/2014/main" id="{BADED80A-575A-48F9-8132-A2D91B2C28A3}"/>
              </a:ext>
            </a:extLst>
          </p:cNvPr>
          <p:cNvSpPr txBox="1"/>
          <p:nvPr/>
        </p:nvSpPr>
        <p:spPr>
          <a:xfrm flipH="1">
            <a:off x="1127759" y="41910"/>
            <a:ext cx="2446021" cy="523220"/>
          </a:xfrm>
          <a:prstGeom prst="rect">
            <a:avLst/>
          </a:prstGeom>
          <a:noFill/>
        </p:spPr>
        <p:txBody>
          <a:bodyPr wrap="square" rtlCol="0">
            <a:spAutoFit/>
          </a:bodyPr>
          <a:lstStyle/>
          <a:p>
            <a:r>
              <a:rPr lang="en-US" sz="1400" b="1" dirty="0">
                <a:latin typeface="+mj-lt"/>
              </a:rPr>
              <a:t>Choose a domain and start quiz</a:t>
            </a:r>
            <a:endParaRPr lang="en-IN" sz="1400" b="1" dirty="0">
              <a:latin typeface="+mj-lt"/>
            </a:endParaRPr>
          </a:p>
        </p:txBody>
      </p:sp>
      <p:sp>
        <p:nvSpPr>
          <p:cNvPr id="8" name="TextBox 7">
            <a:extLst>
              <a:ext uri="{FF2B5EF4-FFF2-40B4-BE49-F238E27FC236}">
                <a16:creationId xmlns:a16="http://schemas.microsoft.com/office/drawing/2014/main" id="{D2D0F619-90BB-4493-A105-03DE8869C099}"/>
              </a:ext>
            </a:extLst>
          </p:cNvPr>
          <p:cNvSpPr txBox="1"/>
          <p:nvPr/>
        </p:nvSpPr>
        <p:spPr>
          <a:xfrm>
            <a:off x="7208522" y="46464"/>
            <a:ext cx="2255519" cy="307777"/>
          </a:xfrm>
          <a:prstGeom prst="rect">
            <a:avLst/>
          </a:prstGeom>
          <a:noFill/>
        </p:spPr>
        <p:txBody>
          <a:bodyPr wrap="square" rtlCol="0">
            <a:spAutoFit/>
          </a:bodyPr>
          <a:lstStyle/>
          <a:p>
            <a:r>
              <a:rPr lang="en-US" sz="1400" b="1" dirty="0"/>
              <a:t>Answer the questions</a:t>
            </a:r>
            <a:endParaRPr lang="en-IN" sz="1400" b="1" dirty="0"/>
          </a:p>
        </p:txBody>
      </p:sp>
      <p:sp>
        <p:nvSpPr>
          <p:cNvPr id="9" name="TextBox 8">
            <a:extLst>
              <a:ext uri="{FF2B5EF4-FFF2-40B4-BE49-F238E27FC236}">
                <a16:creationId xmlns:a16="http://schemas.microsoft.com/office/drawing/2014/main" id="{CE5A9224-C3B0-4479-AF79-28CB161291B9}"/>
              </a:ext>
            </a:extLst>
          </p:cNvPr>
          <p:cNvSpPr txBox="1"/>
          <p:nvPr/>
        </p:nvSpPr>
        <p:spPr>
          <a:xfrm>
            <a:off x="3520441" y="2969270"/>
            <a:ext cx="3390900" cy="307777"/>
          </a:xfrm>
          <a:prstGeom prst="rect">
            <a:avLst/>
          </a:prstGeom>
          <a:noFill/>
        </p:spPr>
        <p:txBody>
          <a:bodyPr wrap="square" rtlCol="0">
            <a:spAutoFit/>
          </a:bodyPr>
          <a:lstStyle/>
          <a:p>
            <a:r>
              <a:rPr lang="en-US" sz="1400" b="1" dirty="0"/>
              <a:t>Click Finish Button to see the result</a:t>
            </a:r>
            <a:endParaRPr lang="en-IN" sz="1400" b="1" dirty="0"/>
          </a:p>
        </p:txBody>
      </p:sp>
    </p:spTree>
    <p:extLst>
      <p:ext uri="{BB962C8B-B14F-4D97-AF65-F5344CB8AC3E}">
        <p14:creationId xmlns:p14="http://schemas.microsoft.com/office/powerpoint/2010/main" val="20629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F8C846-A5C8-4F73-A389-A945C66E7ED5}"/>
              </a:ext>
            </a:extLst>
          </p:cNvPr>
          <p:cNvPicPr/>
          <p:nvPr/>
        </p:nvPicPr>
        <p:blipFill>
          <a:blip r:embed="rId2">
            <a:extLst>
              <a:ext uri="{28A0092B-C50C-407E-A947-70E740481C1C}">
                <a14:useLocalDpi xmlns:a14="http://schemas.microsoft.com/office/drawing/2010/main" val="0"/>
              </a:ext>
            </a:extLst>
          </a:blip>
          <a:stretch>
            <a:fillRect/>
          </a:stretch>
        </p:blipFill>
        <p:spPr>
          <a:xfrm>
            <a:off x="1540042" y="1097280"/>
            <a:ext cx="7527758" cy="4046855"/>
          </a:xfrm>
          <a:prstGeom prst="rect">
            <a:avLst/>
          </a:prstGeom>
        </p:spPr>
      </p:pic>
      <p:sp>
        <p:nvSpPr>
          <p:cNvPr id="3" name="TextBox 2">
            <a:extLst>
              <a:ext uri="{FF2B5EF4-FFF2-40B4-BE49-F238E27FC236}">
                <a16:creationId xmlns:a16="http://schemas.microsoft.com/office/drawing/2014/main" id="{30C4F664-8BC3-4156-9F2D-BEB06FF8077D}"/>
              </a:ext>
            </a:extLst>
          </p:cNvPr>
          <p:cNvSpPr txBox="1"/>
          <p:nvPr/>
        </p:nvSpPr>
        <p:spPr>
          <a:xfrm>
            <a:off x="2494625" y="497150"/>
            <a:ext cx="5317725" cy="646331"/>
          </a:xfrm>
          <a:prstGeom prst="rect">
            <a:avLst/>
          </a:prstGeom>
          <a:noFill/>
        </p:spPr>
        <p:txBody>
          <a:bodyPr wrap="square" rtlCol="0">
            <a:spAutoFit/>
          </a:bodyPr>
          <a:lstStyle/>
          <a:p>
            <a:r>
              <a:rPr lang="en-US" dirty="0"/>
              <a:t>TOMCAT SERVICE RUNNER: Analysis of resource pdf files</a:t>
            </a:r>
            <a:endParaRPr lang="en-IN" dirty="0"/>
          </a:p>
        </p:txBody>
      </p:sp>
    </p:spTree>
    <p:extLst>
      <p:ext uri="{BB962C8B-B14F-4D97-AF65-F5344CB8AC3E}">
        <p14:creationId xmlns:p14="http://schemas.microsoft.com/office/powerpoint/2010/main" val="358013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6459-18C1-42B8-9135-33BCD45C6F5C}"/>
              </a:ext>
            </a:extLst>
          </p:cNvPr>
          <p:cNvSpPr>
            <a:spLocks noGrp="1"/>
          </p:cNvSpPr>
          <p:nvPr>
            <p:ph type="title"/>
          </p:nvPr>
        </p:nvSpPr>
        <p:spPr/>
        <p:txBody>
          <a:bodyPr/>
          <a:lstStyle/>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br>
              <a:rPr lang="en-US" sz="1800" dirty="0">
                <a:effectLst/>
                <a:latin typeface="Calibri" panose="020F0502020204030204" pitchFamily="34" charset="0"/>
                <a:ea typeface="Times New Roman" panose="02020603050405020304" pitchFamily="18" charset="0"/>
              </a:rPr>
            </a:br>
            <a:r>
              <a:rPr lang="en-US" sz="3200" b="1" dirty="0">
                <a:solidFill>
                  <a:schemeClr val="bg1"/>
                </a:solidFill>
                <a:effectLst/>
                <a:latin typeface="Times New Roman" panose="02020603050405020304" pitchFamily="18" charset="0"/>
                <a:ea typeface="Times New Roman" panose="02020603050405020304" pitchFamily="18" charset="0"/>
              </a:rPr>
              <a:t>Conclusion</a:t>
            </a:r>
            <a:br>
              <a:rPr lang="en-US" sz="1800" dirty="0">
                <a:effectLst/>
                <a:latin typeface="Calibri" panose="020F0502020204030204" pitchFamily="34" charset="0"/>
                <a:ea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A64F310C-8468-43B5-8AB4-209A0B28F9EB}"/>
              </a:ext>
            </a:extLst>
          </p:cNvPr>
          <p:cNvSpPr txBox="1"/>
          <p:nvPr/>
        </p:nvSpPr>
        <p:spPr>
          <a:xfrm>
            <a:off x="558247" y="2839599"/>
            <a:ext cx="10838064" cy="1422634"/>
          </a:xfrm>
          <a:prstGeom prst="rect">
            <a:avLst/>
          </a:prstGeom>
          <a:noFill/>
        </p:spPr>
        <p:txBody>
          <a:bodyPr wrap="square">
            <a:spAutoFit/>
          </a:bodyPr>
          <a:lstStyle/>
          <a:p>
            <a:pPr marL="0" marR="0">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Thus the main aim is to give knowledge regarding Health and diseases of human by receiving user query was implemented in this project.</a:t>
            </a:r>
            <a:endParaRPr lang="en-US" sz="1600" dirty="0">
              <a:effectLst/>
              <a:latin typeface="Calibri" panose="020F0502020204030204" pitchFamily="34" charset="0"/>
              <a:ea typeface="Times New Roman" panose="02020603050405020304" pitchFamily="18" charset="0"/>
            </a:endParaRPr>
          </a:p>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698974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2A33-82CC-4EE7-BF60-BC4E716822CF}"/>
              </a:ext>
            </a:extLst>
          </p:cNvPr>
          <p:cNvSpPr>
            <a:spLocks noGrp="1"/>
          </p:cNvSpPr>
          <p:nvPr>
            <p:ph type="title"/>
          </p:nvPr>
        </p:nvSpPr>
        <p:spPr>
          <a:xfrm>
            <a:off x="721818" y="954418"/>
            <a:ext cx="8761413" cy="706964"/>
          </a:xfrm>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REFERENCES</a:t>
            </a:r>
            <a:br>
              <a:rPr lang="en-US" sz="1800" dirty="0">
                <a:effectLst/>
                <a:latin typeface="Calibri" panose="020F0502020204030204" pitchFamily="34" charset="0"/>
                <a:ea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3B72F91E-790B-4F1E-A383-C9E636C00820}"/>
              </a:ext>
            </a:extLst>
          </p:cNvPr>
          <p:cNvSpPr txBox="1"/>
          <p:nvPr/>
        </p:nvSpPr>
        <p:spPr>
          <a:xfrm>
            <a:off x="231006" y="2239620"/>
            <a:ext cx="11867949" cy="4618380"/>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 A. Al-</a:t>
            </a:r>
            <a:r>
              <a:rPr lang="en-US" sz="1800" dirty="0" err="1">
                <a:effectLst/>
                <a:latin typeface="Times New Roman" panose="02020603050405020304" pitchFamily="18" charset="0"/>
                <a:ea typeface="Times New Roman" panose="02020603050405020304" pitchFamily="18" charset="0"/>
              </a:rPr>
              <a:t>Hmouz</a:t>
            </a:r>
            <a:r>
              <a:rPr lang="en-US" sz="1800" dirty="0">
                <a:effectLst/>
                <a:latin typeface="Times New Roman" panose="02020603050405020304" pitchFamily="18" charset="0"/>
                <a:ea typeface="Times New Roman" panose="02020603050405020304" pitchFamily="18" charset="0"/>
              </a:rPr>
              <a:t>, J. Shen, R. Al-</a:t>
            </a:r>
            <a:r>
              <a:rPr lang="en-US" sz="1800" dirty="0" err="1">
                <a:effectLst/>
                <a:latin typeface="Times New Roman" panose="02020603050405020304" pitchFamily="18" charset="0"/>
                <a:ea typeface="Times New Roman" panose="02020603050405020304" pitchFamily="18" charset="0"/>
              </a:rPr>
              <a:t>Hmouz</a:t>
            </a:r>
            <a:r>
              <a:rPr lang="en-US" sz="1800" dirty="0">
                <a:effectLst/>
                <a:latin typeface="Times New Roman" panose="02020603050405020304" pitchFamily="18" charset="0"/>
                <a:ea typeface="Times New Roman" panose="02020603050405020304" pitchFamily="18" charset="0"/>
              </a:rPr>
              <a:t>, and J. Yan, “Modeling and simulation of an adaptive neuro-fuzzy inference system (</a:t>
            </a:r>
            <a:r>
              <a:rPr lang="en-US" sz="1800" dirty="0" err="1">
                <a:effectLst/>
                <a:latin typeface="Times New Roman" panose="02020603050405020304" pitchFamily="18" charset="0"/>
                <a:ea typeface="Times New Roman" panose="02020603050405020304" pitchFamily="18" charset="0"/>
              </a:rPr>
              <a:t>anfis</a:t>
            </a:r>
            <a:r>
              <a:rPr lang="en-US" sz="1800" dirty="0">
                <a:effectLst/>
                <a:latin typeface="Times New Roman" panose="02020603050405020304" pitchFamily="18" charset="0"/>
                <a:ea typeface="Times New Roman" panose="02020603050405020304" pitchFamily="18" charset="0"/>
              </a:rPr>
              <a:t>) for mobile learning,” IEEE Trans. Learn. Technol., vol. 5, no. 3, pp. 226– 237, 2012.</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 P. </a:t>
            </a:r>
            <a:r>
              <a:rPr lang="en-US" sz="1800" dirty="0" err="1">
                <a:effectLst/>
                <a:latin typeface="Times New Roman" panose="02020603050405020304" pitchFamily="18" charset="0"/>
                <a:ea typeface="Times New Roman" panose="02020603050405020304" pitchFamily="18" charset="0"/>
              </a:rPr>
              <a:t>Brusilovsky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Knowledgetree</a:t>
            </a:r>
            <a:r>
              <a:rPr lang="en-US" sz="1800" dirty="0">
                <a:effectLst/>
                <a:latin typeface="Times New Roman" panose="02020603050405020304" pitchFamily="18" charset="0"/>
                <a:ea typeface="Times New Roman" panose="02020603050405020304" pitchFamily="18" charset="0"/>
              </a:rPr>
              <a:t>: A distributed architecture for adaptive e-learning,” in Proc. 13th Int. World Wide Web Conf. Alternate Track Papers &amp; Posters. ACM, 2004, pp. 104–113.</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 M. </a:t>
            </a:r>
            <a:r>
              <a:rPr lang="en-US" sz="1800" dirty="0" err="1">
                <a:effectLst/>
                <a:latin typeface="Times New Roman" panose="02020603050405020304" pitchFamily="18" charset="0"/>
                <a:ea typeface="Times New Roman" panose="02020603050405020304" pitchFamily="18" charset="0"/>
              </a:rPr>
              <a:t>Mendicino</a:t>
            </a:r>
            <a:r>
              <a:rPr lang="en-US" sz="1800" dirty="0">
                <a:effectLst/>
                <a:latin typeface="Times New Roman" panose="02020603050405020304" pitchFamily="18" charset="0"/>
                <a:ea typeface="Times New Roman" panose="02020603050405020304" pitchFamily="18" charset="0"/>
              </a:rPr>
              <a:t>, L. Razzaq, and N. T. Heffernan, “A comparison of traditional homework to computer-supported homework,” J. Res. on Technol. in Edu., vol. 41, no. 3, pp. 331–359, 2009.</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[4] J. D. </a:t>
            </a:r>
            <a:r>
              <a:rPr lang="en-US" sz="1800" dirty="0" err="1">
                <a:effectLst/>
                <a:latin typeface="Times New Roman" panose="02020603050405020304" pitchFamily="18" charset="0"/>
                <a:ea typeface="Times New Roman" panose="02020603050405020304" pitchFamily="18" charset="0"/>
              </a:rPr>
              <a:t>Forbey</a:t>
            </a:r>
            <a:r>
              <a:rPr lang="en-US" sz="1800" dirty="0">
                <a:effectLst/>
                <a:latin typeface="Times New Roman" panose="02020603050405020304" pitchFamily="18" charset="0"/>
                <a:ea typeface="Times New Roman" panose="02020603050405020304" pitchFamily="18" charset="0"/>
              </a:rPr>
              <a:t> and Y. S. Ben-Porath, “Computerized adaptive personality testing: a review and illustration with the mmpi-2 computerized adaptive version.” Psychological Assessment, vol. 19, no. 1, p. 14, 2007.</a:t>
            </a:r>
            <a:endParaRPr lang="en-US"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84396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4B34-E387-477D-982B-BF7A91F211FA}"/>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4A50F161-9985-4266-9AF6-3D5C358905AF}"/>
              </a:ext>
            </a:extLst>
          </p:cNvPr>
          <p:cNvSpPr>
            <a:spLocks noGrp="1"/>
          </p:cNvSpPr>
          <p:nvPr>
            <p:ph sz="half" idx="1"/>
          </p:nvPr>
        </p:nvSpPr>
        <p:spPr/>
        <p:txBody>
          <a:bodyPr>
            <a:normAutofit fontScale="70000" lnSpcReduction="20000"/>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2900" b="1" dirty="0">
                <a:solidFill>
                  <a:srgbClr val="000000"/>
                </a:solidFill>
                <a:effectLst/>
                <a:latin typeface="Times New Roman" panose="02020603050405020304" pitchFamily="18" charset="0"/>
                <a:ea typeface="Times New Roman" panose="02020603050405020304" pitchFamily="18" charset="0"/>
              </a:rPr>
              <a:t>EXISTING SYSTEM: </a:t>
            </a:r>
          </a:p>
          <a:p>
            <a:r>
              <a:rPr lang="en-IN" sz="1800" dirty="0">
                <a:solidFill>
                  <a:srgbClr val="000000"/>
                </a:solidFill>
                <a:effectLst/>
                <a:latin typeface="Times New Roman" panose="02020603050405020304" pitchFamily="18" charset="0"/>
                <a:ea typeface="Times New Roman" panose="02020603050405020304" pitchFamily="18" charset="0"/>
              </a:rPr>
              <a:t>In existing system user search different information in internet to get the knowledge about the content in this environment there is possibility that user can’t get the desired information or it’s hard to find the required information or can’t get the clear knowledge about it and doesn’t give any alternative solution to the user  these methods are done with manual tagging and semi automatic tagging</a:t>
            </a:r>
          </a:p>
          <a:p>
            <a:r>
              <a:rPr lang="en-IN" sz="1800" dirty="0">
                <a:solidFill>
                  <a:srgbClr val="000000"/>
                </a:solidFill>
                <a:effectLst/>
                <a:latin typeface="Times New Roman" panose="02020603050405020304" pitchFamily="18" charset="0"/>
                <a:ea typeface="Times New Roman" panose="02020603050405020304" pitchFamily="18" charset="0"/>
              </a:rPr>
              <a:t> First method of manually tagging questions with knowledge units needs that the taggers be specialist in that subject a question bank usually contains a huge number of questions, which are updated constantly this makes manual tagging costly in terms of the time taken and related cost .</a:t>
            </a:r>
          </a:p>
          <a:p>
            <a:r>
              <a:rPr lang="en-IN" sz="1800" dirty="0">
                <a:solidFill>
                  <a:srgbClr val="000000"/>
                </a:solidFill>
                <a:effectLst/>
                <a:latin typeface="Times New Roman" panose="02020603050405020304" pitchFamily="18" charset="0"/>
                <a:ea typeface="Times New Roman" panose="02020603050405020304" pitchFamily="18" charset="0"/>
              </a:rPr>
              <a:t> Semi-automatic tagging </a:t>
            </a:r>
            <a:r>
              <a:rPr lang="en-IN" sz="1800" dirty="0" err="1">
                <a:solidFill>
                  <a:srgbClr val="000000"/>
                </a:solidFill>
                <a:effectLst/>
                <a:latin typeface="Times New Roman" panose="02020603050405020304" pitchFamily="18" charset="0"/>
                <a:ea typeface="Times New Roman" panose="02020603050405020304" pitchFamily="18" charset="0"/>
              </a:rPr>
              <a:t>analyzes</a:t>
            </a:r>
            <a:r>
              <a:rPr lang="en-IN" sz="1800" dirty="0">
                <a:solidFill>
                  <a:srgbClr val="000000"/>
                </a:solidFill>
                <a:effectLst/>
                <a:latin typeface="Times New Roman" panose="02020603050405020304" pitchFamily="18" charset="0"/>
                <a:ea typeface="Times New Roman" panose="02020603050405020304" pitchFamily="18" charset="0"/>
              </a:rPr>
              <a:t> content and returns tags that need to be more processed by users, making human help mandatory. There is high chance that questions can be mismatched. </a:t>
            </a:r>
          </a:p>
          <a:p>
            <a:endParaRPr lang="en-IN" dirty="0"/>
          </a:p>
        </p:txBody>
      </p:sp>
      <p:sp>
        <p:nvSpPr>
          <p:cNvPr id="4" name="Content Placeholder 3">
            <a:extLst>
              <a:ext uri="{FF2B5EF4-FFF2-40B4-BE49-F238E27FC236}">
                <a16:creationId xmlns:a16="http://schemas.microsoft.com/office/drawing/2014/main" id="{369F0C20-E868-47E7-A0F7-9FCB3703EE24}"/>
              </a:ext>
            </a:extLst>
          </p:cNvPr>
          <p:cNvSpPr>
            <a:spLocks noGrp="1"/>
          </p:cNvSpPr>
          <p:nvPr>
            <p:ph sz="half" idx="2"/>
          </p:nvPr>
        </p:nvSpPr>
        <p:spPr/>
        <p:txBody>
          <a:bodyPr>
            <a:normAutofit fontScale="70000" lnSpcReduction="20000"/>
          </a:bodyPr>
          <a:lstStyle/>
          <a:p>
            <a:pPr marL="0" indent="0">
              <a:buNone/>
            </a:pPr>
            <a:r>
              <a:rPr lang="en-US" sz="2600" b="1" dirty="0"/>
              <a:t>PROBLEM STATEMENT:</a:t>
            </a:r>
          </a:p>
          <a:p>
            <a:pPr marL="342900" marR="62230" lvl="0" indent="-342900" algn="just" fontAlgn="base">
              <a:lnSpc>
                <a:spcPct val="110000"/>
              </a:lnSpc>
              <a:spcAft>
                <a:spcPts val="555"/>
              </a:spcAft>
              <a:buClr>
                <a:srgbClr val="000000"/>
              </a:buClr>
              <a:buSzPts val="1200"/>
              <a:buFont typeface="Wingdings" panose="05000000000000000000" pitchFamily="2" charset="2"/>
              <a:buChar char=""/>
            </a:pPr>
            <a:r>
              <a:rPr lang="en-IN" dirty="0"/>
              <a:t>Manual tagging needs more time and manual work</a:t>
            </a:r>
          </a:p>
          <a:p>
            <a:pPr marL="342900" marR="62230" lvl="0" indent="-342900" algn="just" fontAlgn="base">
              <a:lnSpc>
                <a:spcPct val="110000"/>
              </a:lnSpc>
              <a:spcAft>
                <a:spcPts val="555"/>
              </a:spcAft>
              <a:buClr>
                <a:srgbClr val="000000"/>
              </a:buClr>
              <a:buSzPts val="1200"/>
              <a:buFont typeface="Wingdings" panose="05000000000000000000" pitchFamily="2" charset="2"/>
              <a:buChar char=""/>
            </a:pPr>
            <a:r>
              <a:rPr lang="en-IN" dirty="0"/>
              <a:t>Semi-automatic tagging the content has again to be processed</a:t>
            </a:r>
          </a:p>
          <a:p>
            <a:pPr marL="342900" marR="62230" lvl="0" indent="-342900" algn="just" fontAlgn="base">
              <a:lnSpc>
                <a:spcPct val="110000"/>
              </a:lnSpc>
              <a:spcAft>
                <a:spcPts val="555"/>
              </a:spcAft>
              <a:buClr>
                <a:srgbClr val="000000"/>
              </a:buClr>
              <a:buSzPts val="1200"/>
              <a:buFont typeface="Wingdings" panose="05000000000000000000" pitchFamily="2" charset="2"/>
              <a:buChar char=""/>
            </a:pPr>
            <a:r>
              <a:rPr lang="en-IN" dirty="0"/>
              <a:t>Higher level possibility of not able to receive requested user queries</a:t>
            </a:r>
          </a:p>
          <a:p>
            <a:pPr marL="342900" marR="62230" lvl="0" indent="-342900" algn="just" fontAlgn="base">
              <a:lnSpc>
                <a:spcPct val="110000"/>
              </a:lnSpc>
              <a:spcAft>
                <a:spcPts val="555"/>
              </a:spcAft>
              <a:buClr>
                <a:srgbClr val="000000"/>
              </a:buClr>
              <a:buSzPts val="1200"/>
              <a:buFont typeface="Wingdings" panose="05000000000000000000" pitchFamily="2" charset="2"/>
              <a:buChar char=""/>
            </a:pPr>
            <a:r>
              <a:rPr lang="en-IN" sz="1800" dirty="0">
                <a:solidFill>
                  <a:srgbClr val="000000"/>
                </a:solidFill>
                <a:effectLst/>
                <a:latin typeface="Century Gothic" panose="020B0502020202020204" pitchFamily="34" charset="0"/>
                <a:ea typeface="Times New Roman" panose="02020603050405020304" pitchFamily="18" charset="0"/>
              </a:rPr>
              <a:t>High cost and time</a:t>
            </a:r>
          </a:p>
          <a:p>
            <a:pPr marL="342900" marR="62230" lvl="0" indent="-342900" algn="just" fontAlgn="base">
              <a:lnSpc>
                <a:spcPct val="110000"/>
              </a:lnSpc>
              <a:spcAft>
                <a:spcPts val="555"/>
              </a:spcAft>
              <a:buClr>
                <a:srgbClr val="000000"/>
              </a:buClr>
              <a:buSzPts val="1200"/>
              <a:buFont typeface="Wingdings" panose="05000000000000000000" pitchFamily="2" charset="2"/>
              <a:buChar char=""/>
            </a:pPr>
            <a:endParaRPr lang="en-IN" dirty="0"/>
          </a:p>
        </p:txBody>
      </p:sp>
    </p:spTree>
    <p:extLst>
      <p:ext uri="{BB962C8B-B14F-4D97-AF65-F5344CB8AC3E}">
        <p14:creationId xmlns:p14="http://schemas.microsoft.com/office/powerpoint/2010/main" val="2514561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FD990-DED0-4BDA-B363-D6C9AD70C4EF}"/>
              </a:ext>
            </a:extLst>
          </p:cNvPr>
          <p:cNvSpPr txBox="1"/>
          <p:nvPr/>
        </p:nvSpPr>
        <p:spPr>
          <a:xfrm>
            <a:off x="266330" y="328474"/>
            <a:ext cx="11381173" cy="7893251"/>
          </a:xfrm>
          <a:prstGeom prst="rect">
            <a:avLst/>
          </a:prstGeom>
          <a:noFill/>
        </p:spPr>
        <p:txBody>
          <a:bodyPr wrap="square" rtlCol="0">
            <a:spAutoFit/>
          </a:bodyPr>
          <a:lstStyle/>
          <a:p>
            <a:pPr marL="502920" marR="62230" indent="-6350" algn="just">
              <a:lnSpc>
                <a:spcPct val="149000"/>
              </a:lnSpc>
              <a:spcAft>
                <a:spcPts val="170"/>
              </a:spcAft>
            </a:pPr>
            <a:r>
              <a:rPr lang="en-IN" sz="1400" dirty="0">
                <a:solidFill>
                  <a:srgbClr val="000000"/>
                </a:solidFill>
                <a:effectLst/>
                <a:latin typeface="Times New Roman" panose="02020603050405020304" pitchFamily="18" charset="0"/>
                <a:ea typeface="Times New Roman" panose="02020603050405020304" pitchFamily="18" charset="0"/>
              </a:rPr>
              <a:t>                                                                                 </a:t>
            </a:r>
            <a:r>
              <a:rPr lang="en-IN" b="1" dirty="0">
                <a:solidFill>
                  <a:srgbClr val="000000"/>
                </a:solidFill>
                <a:effectLst/>
                <a:latin typeface="Times New Roman" panose="02020603050405020304" pitchFamily="18" charset="0"/>
                <a:ea typeface="Times New Roman" panose="02020603050405020304" pitchFamily="18" charset="0"/>
              </a:rPr>
              <a:t>PROPOSED SYSTEM</a:t>
            </a:r>
          </a:p>
          <a:p>
            <a:pPr marL="502920" marR="62230" indent="-6350" algn="just">
              <a:lnSpc>
                <a:spcPct val="149000"/>
              </a:lnSpc>
              <a:spcAft>
                <a:spcPts val="170"/>
              </a:spcAft>
            </a:pPr>
            <a:endParaRPr lang="en-IN" sz="1400" dirty="0">
              <a:solidFill>
                <a:srgbClr val="000000"/>
              </a:solidFill>
              <a:effectLst/>
              <a:latin typeface="Times New Roman" panose="02020603050405020304" pitchFamily="18" charset="0"/>
              <a:ea typeface="Times New Roman" panose="02020603050405020304" pitchFamily="18" charset="0"/>
            </a:endParaRPr>
          </a:p>
          <a:p>
            <a:pPr marL="782320" marR="62230" indent="-285750" algn="just">
              <a:lnSpc>
                <a:spcPct val="149000"/>
              </a:lnSpc>
              <a:spcAft>
                <a:spcPts val="170"/>
              </a:spcAft>
              <a:buFont typeface="Wingdings" panose="05000000000000000000" pitchFamily="2" charset="2"/>
              <a:buChar char="Ø"/>
            </a:pPr>
            <a:r>
              <a:rPr lang="en-IN" sz="1400" dirty="0">
                <a:solidFill>
                  <a:srgbClr val="000000"/>
                </a:solidFill>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We propose an automatic tagging of questions by using NLP (Natural language processing) one of the machine learning techniques. Ma</a:t>
            </a:r>
            <a:r>
              <a:rPr lang="en-IN" sz="1400" dirty="0">
                <a:solidFill>
                  <a:srgbClr val="000000"/>
                </a:solidFill>
                <a:latin typeface="Times New Roman" panose="02020603050405020304" pitchFamily="18" charset="0"/>
                <a:ea typeface="Times New Roman" panose="02020603050405020304" pitchFamily="18" charset="0"/>
              </a:rPr>
              <a:t>chine </a:t>
            </a:r>
            <a:r>
              <a:rPr lang="en-IN" sz="1400" dirty="0">
                <a:solidFill>
                  <a:srgbClr val="000000"/>
                </a:solidFill>
                <a:effectLst/>
                <a:latin typeface="Times New Roman" panose="02020603050405020304" pitchFamily="18" charset="0"/>
                <a:ea typeface="Times New Roman" panose="02020603050405020304" pitchFamily="18" charset="0"/>
              </a:rPr>
              <a:t>Learning (ML) is applications of artificial intelligence (AI) that provides systems the ability to automatically </a:t>
            </a:r>
            <a:r>
              <a:rPr lang="en-IN" sz="1400" dirty="0" err="1">
                <a:solidFill>
                  <a:srgbClr val="000000"/>
                </a:solidFill>
                <a:effectLst/>
                <a:latin typeface="Times New Roman" panose="02020603050405020304" pitchFamily="18" charset="0"/>
                <a:ea typeface="Times New Roman" panose="02020603050405020304" pitchFamily="18" charset="0"/>
              </a:rPr>
              <a:t>learn.NLP</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analyzes</a:t>
            </a:r>
            <a:r>
              <a:rPr lang="en-IN" sz="1400" dirty="0">
                <a:solidFill>
                  <a:srgbClr val="000000"/>
                </a:solidFill>
                <a:effectLst/>
                <a:latin typeface="Times New Roman" panose="02020603050405020304" pitchFamily="18" charset="0"/>
                <a:ea typeface="Times New Roman" panose="02020603050405020304" pitchFamily="18" charset="0"/>
              </a:rPr>
              <a:t> understand the human language in a smart and useful way. </a:t>
            </a:r>
          </a:p>
          <a:p>
            <a:pPr marL="782320" marR="62230" indent="-285750" algn="just">
              <a:lnSpc>
                <a:spcPct val="149000"/>
              </a:lnSpc>
              <a:spcAft>
                <a:spcPts val="170"/>
              </a:spcAft>
              <a:buFont typeface="Wingdings" panose="05000000000000000000" pitchFamily="2" charset="2"/>
              <a:buChar char="Ø"/>
            </a:pPr>
            <a:r>
              <a:rPr lang="en-IN" sz="1400" dirty="0">
                <a:solidFill>
                  <a:srgbClr val="000000"/>
                </a:solidFill>
                <a:effectLst/>
                <a:latin typeface="Times New Roman" panose="02020603050405020304" pitchFamily="18" charset="0"/>
                <a:ea typeface="Times New Roman" panose="02020603050405020304" pitchFamily="18" charset="0"/>
              </a:rPr>
              <a:t>The previous systems are build using manual and semi-auto tag which is not suitable in making daily updates of data and is not possible to generate requested information and mines the unwanted answers (information) to the user that are confusing and tags are mismatched wrong it makes difficult to observe the information. </a:t>
            </a:r>
          </a:p>
          <a:p>
            <a:pPr marL="782320" marR="62230" indent="-285750" algn="just">
              <a:lnSpc>
                <a:spcPct val="149000"/>
              </a:lnSpc>
              <a:spcAft>
                <a:spcPts val="170"/>
              </a:spcAft>
              <a:buFont typeface="Wingdings" panose="05000000000000000000" pitchFamily="2" charset="2"/>
              <a:buChar char="Ø"/>
            </a:pPr>
            <a:r>
              <a:rPr lang="en-IN" sz="1400" dirty="0">
                <a:solidFill>
                  <a:srgbClr val="000000"/>
                </a:solidFill>
                <a:effectLst/>
                <a:latin typeface="Times New Roman" panose="02020603050405020304" pitchFamily="18" charset="0"/>
                <a:ea typeface="Times New Roman" panose="02020603050405020304" pitchFamily="18" charset="0"/>
              </a:rPr>
              <a:t>In this work we done an automatic question tagging that overcome all existing problems. The Medical datasets are collected from the Medinet library. the data’s are stored in the CSV file formats for the later use. CSV file contains the questions and answers from the medical health domain and then the automatic tagging takes place of the question and Answer then the user search the query in AWS(Amazon web service) and the query is forwarded to the Medinet library to extract the user queried related answer .</a:t>
            </a:r>
          </a:p>
          <a:p>
            <a:pPr marL="782320" marR="62230" indent="-285750" algn="just">
              <a:lnSpc>
                <a:spcPct val="149000"/>
              </a:lnSpc>
              <a:spcAft>
                <a:spcPts val="170"/>
              </a:spcAft>
              <a:buFont typeface="Wingdings" panose="05000000000000000000" pitchFamily="2" charset="2"/>
              <a:buChar char="Ø"/>
            </a:pPr>
            <a:r>
              <a:rPr lang="en-IN" sz="1400" dirty="0">
                <a:solidFill>
                  <a:srgbClr val="000000"/>
                </a:solidFill>
                <a:effectLst/>
                <a:latin typeface="Times New Roman" panose="02020603050405020304" pitchFamily="18" charset="0"/>
                <a:ea typeface="Times New Roman" panose="02020603050405020304" pitchFamily="18" charset="0"/>
              </a:rPr>
              <a:t>Medinet library contains 700 medical domain files which is stored in tc2011 </a:t>
            </a:r>
            <a:r>
              <a:rPr lang="en-IN" sz="1400" dirty="0" err="1">
                <a:solidFill>
                  <a:srgbClr val="000000"/>
                </a:solidFill>
                <a:effectLst/>
                <a:latin typeface="Times New Roman" panose="02020603050405020304" pitchFamily="18" charset="0"/>
                <a:ea typeface="Times New Roman" panose="02020603050405020304" pitchFamily="18" charset="0"/>
              </a:rPr>
              <a:t>api</a:t>
            </a:r>
            <a:r>
              <a:rPr lang="en-IN" sz="1400" dirty="0">
                <a:solidFill>
                  <a:srgbClr val="000000"/>
                </a:solidFill>
                <a:effectLst/>
                <a:latin typeface="Times New Roman" panose="02020603050405020304" pitchFamily="18" charset="0"/>
                <a:ea typeface="Times New Roman" panose="02020603050405020304" pitchFamily="18" charset="0"/>
              </a:rPr>
              <a:t> if the requested file not found in Medinet it redirect to PDF box it will provide pdf files(contains information about domain or diseases) related to the question The pdf files are extracted by using </a:t>
            </a:r>
            <a:r>
              <a:rPr lang="en-IN" sz="1400" dirty="0" err="1">
                <a:solidFill>
                  <a:srgbClr val="000000"/>
                </a:solidFill>
                <a:effectLst/>
                <a:latin typeface="Times New Roman" panose="02020603050405020304" pitchFamily="18" charset="0"/>
                <a:ea typeface="Times New Roman" panose="02020603050405020304" pitchFamily="18" charset="0"/>
              </a:rPr>
              <a:t>lucene</a:t>
            </a:r>
            <a:r>
              <a:rPr lang="en-IN" sz="1400" dirty="0">
                <a:solidFill>
                  <a:srgbClr val="000000"/>
                </a:solidFill>
                <a:effectLst/>
                <a:latin typeface="Times New Roman" panose="02020603050405020304" pitchFamily="18" charset="0"/>
                <a:ea typeface="Times New Roman" panose="02020603050405020304" pitchFamily="18" charset="0"/>
              </a:rPr>
              <a:t> indexing which provide fast retrieval of files </a:t>
            </a:r>
          </a:p>
          <a:p>
            <a:pPr marL="782320" marR="62230" indent="-285750" algn="just">
              <a:lnSpc>
                <a:spcPct val="149000"/>
              </a:lnSpc>
              <a:spcAft>
                <a:spcPts val="170"/>
              </a:spcAft>
              <a:buFont typeface="Wingdings" panose="05000000000000000000" pitchFamily="2" charset="2"/>
              <a:buChar char="Ø"/>
            </a:pPr>
            <a:r>
              <a:rPr lang="en-IN" sz="1400" dirty="0">
                <a:solidFill>
                  <a:srgbClr val="000000"/>
                </a:solidFill>
                <a:effectLst/>
                <a:latin typeface="Times New Roman" panose="02020603050405020304" pitchFamily="18" charset="0"/>
                <a:ea typeface="Times New Roman" panose="02020603050405020304" pitchFamily="18" charset="0"/>
              </a:rPr>
              <a:t>If the answer is not related to query or not clear. the question will forwarded to the Expert(doctor) who can clear the doubts and replay for the query.</a:t>
            </a:r>
          </a:p>
          <a:p>
            <a:pPr marL="782320" marR="62230" indent="-285750" algn="just">
              <a:lnSpc>
                <a:spcPct val="149000"/>
              </a:lnSpc>
              <a:spcAft>
                <a:spcPts val="170"/>
              </a:spcAft>
              <a:buFont typeface="Wingdings" panose="05000000000000000000" pitchFamily="2" charset="2"/>
              <a:buChar char="Ø"/>
            </a:pPr>
            <a:r>
              <a:rPr lang="en-IN" sz="1400" dirty="0">
                <a:solidFill>
                  <a:srgbClr val="000000"/>
                </a:solidFill>
                <a:effectLst/>
                <a:latin typeface="Times New Roman" panose="02020603050405020304" pitchFamily="18" charset="0"/>
                <a:ea typeface="Times New Roman" panose="02020603050405020304" pitchFamily="18" charset="0"/>
              </a:rPr>
              <a:t>Finally providing the quiz for the student who want know their knowledge in the medical field and providing them domain score and overall score and feedback for the student.  </a:t>
            </a:r>
          </a:p>
          <a:p>
            <a:pPr marL="496570" indent="-6350" algn="l">
              <a:lnSpc>
                <a:spcPct val="107000"/>
              </a:lnSpc>
              <a:spcAft>
                <a:spcPts val="70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619125" indent="-6350" algn="l">
              <a:lnSpc>
                <a:spcPct val="110000"/>
              </a:lnSpc>
              <a:spcAft>
                <a:spcPts val="470"/>
              </a:spcAft>
              <a:tabLst>
                <a:tab pos="939800" algn="ctr"/>
                <a:tab pos="6442710" algn="ctr"/>
              </a:tabLst>
            </a:pPr>
            <a:r>
              <a:rPr lang="en-IN"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496570" indent="-6350" algn="l">
              <a:lnSpc>
                <a:spcPct val="107000"/>
              </a:lnSpc>
              <a:spcAft>
                <a:spcPts val="610"/>
              </a:spcAft>
            </a:pPr>
            <a:r>
              <a:rPr lang="en-IN"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6945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C9EB-A5B3-4B58-848A-933F042EEA29}"/>
              </a:ext>
            </a:extLst>
          </p:cNvPr>
          <p:cNvSpPr>
            <a:spLocks noGrp="1"/>
          </p:cNvSpPr>
          <p:nvPr>
            <p:ph type="title"/>
          </p:nvPr>
        </p:nvSpPr>
        <p:spPr/>
        <p:txBody>
          <a:bodyPr/>
          <a:lstStyle/>
          <a:p>
            <a:r>
              <a:rPr lang="en-US" dirty="0"/>
              <a:t>Technology Stack</a:t>
            </a:r>
          </a:p>
        </p:txBody>
      </p:sp>
      <p:sp>
        <p:nvSpPr>
          <p:cNvPr id="3" name="Text Placeholder 2">
            <a:extLst>
              <a:ext uri="{FF2B5EF4-FFF2-40B4-BE49-F238E27FC236}">
                <a16:creationId xmlns:a16="http://schemas.microsoft.com/office/drawing/2014/main" id="{D55D6367-894B-44F8-A75D-BC532106B920}"/>
              </a:ext>
            </a:extLst>
          </p:cNvPr>
          <p:cNvSpPr>
            <a:spLocks noGrp="1"/>
          </p:cNvSpPr>
          <p:nvPr>
            <p:ph type="body" idx="1"/>
          </p:nvPr>
        </p:nvSpPr>
        <p:spPr>
          <a:xfrm>
            <a:off x="510061" y="2603500"/>
            <a:ext cx="4825157" cy="576262"/>
          </a:xfrm>
        </p:spPr>
        <p:txBody>
          <a:bodyPr/>
          <a:lstStyle/>
          <a:p>
            <a:r>
              <a:rPr lang="en-US" sz="2400" b="1" dirty="0">
                <a:effectLst/>
                <a:latin typeface="Times New Roman" panose="02020603050405020304" pitchFamily="18" charset="0"/>
                <a:ea typeface="Times New Roman" panose="02020603050405020304" pitchFamily="18" charset="0"/>
              </a:rPr>
              <a:t>HARDWARE REQUIREMENTS</a:t>
            </a:r>
            <a:endParaRPr lang="en-US" dirty="0"/>
          </a:p>
        </p:txBody>
      </p:sp>
      <p:sp>
        <p:nvSpPr>
          <p:cNvPr id="4" name="Content Placeholder 3">
            <a:extLst>
              <a:ext uri="{FF2B5EF4-FFF2-40B4-BE49-F238E27FC236}">
                <a16:creationId xmlns:a16="http://schemas.microsoft.com/office/drawing/2014/main" id="{D57BAEF4-9290-4836-84CC-23CC99D7D552}"/>
              </a:ext>
            </a:extLst>
          </p:cNvPr>
          <p:cNvSpPr>
            <a:spLocks noGrp="1"/>
          </p:cNvSpPr>
          <p:nvPr>
            <p:ph sz="half" idx="2"/>
          </p:nvPr>
        </p:nvSpPr>
        <p:spPr/>
        <p:txBody>
          <a:bodyPr>
            <a:normAutofit/>
          </a:bodyPr>
          <a:lstStyle/>
          <a:p>
            <a:pPr marL="0" marR="0" indent="0" algn="just">
              <a:lnSpc>
                <a:spcPct val="150000"/>
              </a:lnSpc>
              <a:spcBef>
                <a:spcPts val="0"/>
              </a:spcBef>
              <a:spcAft>
                <a:spcPts val="1000"/>
              </a:spcAft>
              <a:buNone/>
              <a:tabLst>
                <a:tab pos="3190875" algn="l"/>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endParaRPr>
          </a:p>
          <a:p>
            <a:pPr marL="342900" marR="45720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Hard Disk	: 	80GB and Above</a:t>
            </a:r>
          </a:p>
          <a:p>
            <a:pPr marL="342900" marR="45720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RAM		: 	4GB and Above</a:t>
            </a:r>
          </a:p>
          <a:p>
            <a:pPr marL="342900" marR="457200" lvl="0" indent="-342900" algn="just">
              <a:lnSpc>
                <a:spcPct val="150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Processor	:	P IV and Above</a:t>
            </a:r>
          </a:p>
          <a:p>
            <a:pPr marL="228600" marR="0">
              <a:lnSpc>
                <a:spcPct val="200000"/>
              </a:lnSpc>
              <a:spcBef>
                <a:spcPts val="0"/>
              </a:spcBef>
              <a:spcAft>
                <a:spcPts val="6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EE96E1F5-D086-4C9F-98D0-5F972F578197}"/>
              </a:ext>
            </a:extLst>
          </p:cNvPr>
          <p:cNvSpPr>
            <a:spLocks noGrp="1"/>
          </p:cNvSpPr>
          <p:nvPr>
            <p:ph type="body" sz="quarter" idx="3"/>
          </p:nvPr>
        </p:nvSpPr>
        <p:spPr>
          <a:xfrm>
            <a:off x="6211887" y="3065513"/>
            <a:ext cx="4825159" cy="576262"/>
          </a:xfrm>
        </p:spPr>
        <p:txBody>
          <a:bodyPr/>
          <a:lstStyle/>
          <a:p>
            <a:r>
              <a:rPr lang="en-US" sz="2400" b="1" dirty="0">
                <a:effectLst/>
                <a:latin typeface="Times New Roman" panose="02020603050405020304" pitchFamily="18" charset="0"/>
                <a:ea typeface="Times New Roman" panose="02020603050405020304" pitchFamily="18" charset="0"/>
              </a:rPr>
              <a:t>SOFTWARE REQUIREMENTS </a:t>
            </a:r>
            <a:endParaRPr lang="en-US" sz="2400" dirty="0">
              <a:effectLst/>
              <a:latin typeface="Times New Roman" panose="02020603050405020304" pitchFamily="18" charset="0"/>
              <a:ea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EC4C9006-1590-4482-A9E0-637AFA11E508}"/>
              </a:ext>
            </a:extLst>
          </p:cNvPr>
          <p:cNvSpPr>
            <a:spLocks noGrp="1"/>
          </p:cNvSpPr>
          <p:nvPr>
            <p:ph sz="quarter" idx="4"/>
          </p:nvPr>
        </p:nvSpPr>
        <p:spPr>
          <a:xfrm>
            <a:off x="6894512" y="3353644"/>
            <a:ext cx="4825159" cy="2840039"/>
          </a:xfrm>
        </p:spPr>
        <p:txBody>
          <a:bodyPr>
            <a:normAutofit/>
          </a:bodyPr>
          <a:lstStyle/>
          <a:p>
            <a:pPr marL="0" marR="342900" lvl="0" indent="0" algn="just">
              <a:lnSpc>
                <a:spcPct val="150000"/>
              </a:lnSpc>
              <a:spcBef>
                <a:spcPts val="0"/>
              </a:spcBef>
              <a:spcAft>
                <a:spcPts val="0"/>
              </a:spcAft>
              <a:buNone/>
            </a:pPr>
            <a:endParaRPr lang="en-US" kern="100" spc="30" dirty="0">
              <a:latin typeface="Times New Roman" panose="02020603050405020304" pitchFamily="18" charset="0"/>
              <a:ea typeface="Times New Roman" panose="02020603050405020304" pitchFamily="18" charset="0"/>
              <a:cs typeface="Calibri" panose="020F0502020204030204" pitchFamily="34" charset="0"/>
            </a:endParaRPr>
          </a:p>
          <a:p>
            <a:pPr marL="342900" marR="342900" lvl="0" indent="-342900" algn="just">
              <a:lnSpc>
                <a:spcPct val="150000"/>
              </a:lnSpc>
              <a:spcBef>
                <a:spcPts val="0"/>
              </a:spcBef>
              <a:spcAft>
                <a:spcPts val="0"/>
              </a:spcAft>
              <a:buFont typeface="Wingdings" panose="05000000000000000000" pitchFamily="2" charset="2"/>
              <a:buChar char=""/>
            </a:pPr>
            <a:r>
              <a:rPr lang="en-US" sz="1800" kern="100" spc="30" dirty="0">
                <a:effectLst/>
                <a:latin typeface="Times New Roman" panose="02020603050405020304" pitchFamily="18" charset="0"/>
                <a:ea typeface="Times New Roman" panose="02020603050405020304" pitchFamily="18" charset="0"/>
                <a:cs typeface="Calibri" panose="020F0502020204030204" pitchFamily="34" charset="0"/>
              </a:rPr>
              <a:t>Windows 7 or above</a:t>
            </a:r>
            <a:endParaRPr lang="en-US" sz="1800" dirty="0">
              <a:effectLst/>
              <a:latin typeface="Calibri" panose="020F0502020204030204" pitchFamily="34"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JDK 1.7 and JDK 1.6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Tomcat 6 and Tomcat 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Struts, Servlets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0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59FC-F1C5-424C-A4D4-8A588846ADAE}"/>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54AEB252-A3F7-4E11-87A8-1C71FF3AC1A0}"/>
              </a:ext>
            </a:extLst>
          </p:cNvPr>
          <p:cNvSpPr>
            <a:spLocks noGrp="1"/>
          </p:cNvSpPr>
          <p:nvPr>
            <p:ph idx="1"/>
          </p:nvPr>
        </p:nvSpPr>
        <p:spPr/>
        <p:txBody>
          <a:bodyPr>
            <a:normAutofit fontScale="92500"/>
          </a:bodyPr>
          <a:lstStyle/>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First module Admin has to register first and then provide admin details (Name and password) valid admin enters the page. </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Admin is responsible for the whole operation admin work includes cleaning, adding the CSV files, analyzing resources, NLP (Natural language processing) and cleaning NLP.</a:t>
            </a:r>
            <a:r>
              <a:rPr lang="en-US" sz="1800" dirty="0">
                <a:effectLst/>
                <a:latin typeface="Times New Roman" panose="02020603050405020304" pitchFamily="18" charset="0"/>
                <a:ea typeface="Calibri" panose="020F0502020204030204" pitchFamily="34" charset="0"/>
              </a:rPr>
              <a:t> </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user has to register their details first after that user login using (Name and Password) if user is valid enters the page then user chooses the categories of domain present in the page user clicks the categories it show list available domains then user select any one domain based on that related information or question and answers to that domain will be displayed. </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If the requested domain information or question answer is not available it provides PDFs related to that domain the provided answers of the question are not satisfied when user feels. </a:t>
            </a:r>
          </a:p>
          <a:p>
            <a:endParaRPr lang="en-US" dirty="0"/>
          </a:p>
        </p:txBody>
      </p:sp>
    </p:spTree>
    <p:extLst>
      <p:ext uri="{BB962C8B-B14F-4D97-AF65-F5344CB8AC3E}">
        <p14:creationId xmlns:p14="http://schemas.microsoft.com/office/powerpoint/2010/main" val="139219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0C129-31D9-44FC-AB87-2557B1E3BE68}"/>
              </a:ext>
            </a:extLst>
          </p:cNvPr>
          <p:cNvSpPr txBox="1"/>
          <p:nvPr/>
        </p:nvSpPr>
        <p:spPr>
          <a:xfrm>
            <a:off x="1114926" y="1328287"/>
            <a:ext cx="9962147" cy="4524315"/>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User can ask question to the Expert (doctor) who can clearly answer the user query.  Expert (doctor) has to register first like (Name, Expert id, category of doctor) after that login using valid credentials.</a:t>
            </a:r>
          </a:p>
          <a:p>
            <a:pPr marL="285750" indent="-285750">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Here expert id is unique id for the expert and category is to identify the expert domain. Expert enters the page and he gets the notification from the user who asked the question after that Expert analyze the question and provides the related answer to the question the answer is forwarded to the user profile.</a:t>
            </a:r>
          </a:p>
          <a:p>
            <a:pPr marL="285750" indent="-285750">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User can view the answer any time, student registers first after the login page is forwarded to the quiz page the student is asked to write quiz in medical domain.</a:t>
            </a:r>
          </a:p>
          <a:p>
            <a:pPr marL="285750" indent="-285750">
              <a:buFont typeface="Wingdings" panose="05000000000000000000" pitchFamily="2" charset="2"/>
              <a:buChar char="Ø"/>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Questions from medical domain is provided student has to answer it finally student gets the overall score of the test, domain score, and gets the feedback for the test which the student can improve knowledge in that domain.</a:t>
            </a:r>
            <a:endParaRPr lang="en-US" sz="18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63010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2B49-D368-4C43-9BFD-2E004D0A2123}"/>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Architecture Diagram:</a:t>
            </a:r>
            <a:endParaRPr lang="en-US" sz="3200" b="1" dirty="0">
              <a:solidFill>
                <a:schemeClr val="bg1"/>
              </a:solidFill>
            </a:endParaRPr>
          </a:p>
        </p:txBody>
      </p:sp>
      <p:grpSp>
        <p:nvGrpSpPr>
          <p:cNvPr id="3" name="Canvas 15">
            <a:extLst>
              <a:ext uri="{FF2B5EF4-FFF2-40B4-BE49-F238E27FC236}">
                <a16:creationId xmlns:a16="http://schemas.microsoft.com/office/drawing/2014/main" id="{ABC049A5-FC15-49D2-AD75-4721B185B359}"/>
              </a:ext>
            </a:extLst>
          </p:cNvPr>
          <p:cNvGrpSpPr/>
          <p:nvPr/>
        </p:nvGrpSpPr>
        <p:grpSpPr>
          <a:xfrm>
            <a:off x="1761422" y="2415940"/>
            <a:ext cx="8999621" cy="4167739"/>
            <a:chOff x="0" y="0"/>
            <a:chExt cx="5923280" cy="5680710"/>
          </a:xfrm>
        </p:grpSpPr>
        <p:sp>
          <p:nvSpPr>
            <p:cNvPr id="4" name="Rectangle 3">
              <a:extLst>
                <a:ext uri="{FF2B5EF4-FFF2-40B4-BE49-F238E27FC236}">
                  <a16:creationId xmlns:a16="http://schemas.microsoft.com/office/drawing/2014/main" id="{1B4742E5-84D3-450E-A81E-9901ADB91D35}"/>
                </a:ext>
              </a:extLst>
            </p:cNvPr>
            <p:cNvSpPr/>
            <p:nvPr/>
          </p:nvSpPr>
          <p:spPr>
            <a:xfrm>
              <a:off x="0" y="0"/>
              <a:ext cx="5923280" cy="5680710"/>
            </a:xfrm>
            <a:prstGeom prst="rect">
              <a:avLst/>
            </a:prstGeom>
            <a:noFill/>
          </p:spPr>
        </p:sp>
        <p:sp>
          <p:nvSpPr>
            <p:cNvPr id="5" name="AutoShape 17">
              <a:extLst>
                <a:ext uri="{FF2B5EF4-FFF2-40B4-BE49-F238E27FC236}">
                  <a16:creationId xmlns:a16="http://schemas.microsoft.com/office/drawing/2014/main" id="{C6D5F354-7443-4790-9C45-12AA16F2CEA0}"/>
                </a:ext>
              </a:extLst>
            </p:cNvPr>
            <p:cNvSpPr>
              <a:spLocks noChangeArrowheads="1"/>
            </p:cNvSpPr>
            <p:nvPr/>
          </p:nvSpPr>
          <p:spPr bwMode="auto">
            <a:xfrm>
              <a:off x="2314702" y="222843"/>
              <a:ext cx="1009587" cy="952712"/>
            </a:xfrm>
            <a:prstGeom prst="roundRect">
              <a:avLst>
                <a:gd name="adj" fmla="val 16667"/>
              </a:avLst>
            </a:prstGeom>
            <a:solidFill>
              <a:schemeClr val="accent2">
                <a:lumMod val="100000"/>
                <a:lumOff val="0"/>
              </a:schemeClr>
            </a:solidFill>
            <a:ln w="38100">
              <a:solidFill>
                <a:schemeClr val="lt1">
                  <a:lumMod val="95000"/>
                  <a:lumOff val="0"/>
                </a:schemeClr>
              </a:solidFill>
              <a:round/>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dirty="0">
                  <a:effectLst/>
                  <a:latin typeface="Calibri" panose="020F0502020204030204" pitchFamily="34" charset="0"/>
                  <a:ea typeface="Times New Roman" panose="02020603050405020304" pitchFamily="18" charset="0"/>
                </a:rPr>
                <a:t>Auto Tagging User Interface</a:t>
              </a:r>
            </a:p>
            <a:p>
              <a:pPr marL="0" marR="0">
                <a:lnSpc>
                  <a:spcPct val="115000"/>
                </a:lnSpc>
                <a:spcBef>
                  <a:spcPts val="0"/>
                </a:spcBef>
                <a:spcAft>
                  <a:spcPts val="1000"/>
                </a:spcAft>
              </a:pPr>
              <a:r>
                <a:rPr lang="en-US" sz="1100" dirty="0">
                  <a:effectLst/>
                  <a:latin typeface="Calibri" panose="020F0502020204030204" pitchFamily="34" charset="0"/>
                  <a:ea typeface="Times New Roman" panose="02020603050405020304" pitchFamily="18" charset="0"/>
                </a:rPr>
                <a:t> </a:t>
              </a:r>
            </a:p>
          </p:txBody>
        </p:sp>
        <p:cxnSp>
          <p:nvCxnSpPr>
            <p:cNvPr id="6" name="AutoShape 18">
              <a:extLst>
                <a:ext uri="{FF2B5EF4-FFF2-40B4-BE49-F238E27FC236}">
                  <a16:creationId xmlns:a16="http://schemas.microsoft.com/office/drawing/2014/main" id="{19E7B5D1-B02A-4567-9767-0917FA17E263}"/>
                </a:ext>
              </a:extLst>
            </p:cNvPr>
            <p:cNvCxnSpPr>
              <a:cxnSpLocks noChangeShapeType="1"/>
              <a:stCxn id="5" idx="1"/>
            </p:cNvCxnSpPr>
            <p:nvPr/>
          </p:nvCxnSpPr>
          <p:spPr bwMode="auto">
            <a:xfrm rot="10800000" flipV="1">
              <a:off x="1409954" y="699199"/>
              <a:ext cx="885762" cy="304637"/>
            </a:xfrm>
            <a:prstGeom prst="curvedConnector3">
              <a:avLst>
                <a:gd name="adj1" fmla="val 48889"/>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7" name="Picture 6">
              <a:extLst>
                <a:ext uri="{FF2B5EF4-FFF2-40B4-BE49-F238E27FC236}">
                  <a16:creationId xmlns:a16="http://schemas.microsoft.com/office/drawing/2014/main" id="{2A91565C-45F0-4719-85B9-3C7F7A23A3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587" y="766070"/>
              <a:ext cx="400368" cy="55230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AutoShape 20">
              <a:extLst>
                <a:ext uri="{FF2B5EF4-FFF2-40B4-BE49-F238E27FC236}">
                  <a16:creationId xmlns:a16="http://schemas.microsoft.com/office/drawing/2014/main" id="{4DF77F22-6F73-44F8-83FD-6E01485BF018}"/>
                </a:ext>
              </a:extLst>
            </p:cNvPr>
            <p:cNvCxnSpPr>
              <a:cxnSpLocks noChangeShapeType="1"/>
              <a:stCxn id="7" idx="1"/>
            </p:cNvCxnSpPr>
            <p:nvPr/>
          </p:nvCxnSpPr>
          <p:spPr bwMode="auto">
            <a:xfrm rot="10800000" flipV="1">
              <a:off x="648018" y="1041812"/>
              <a:ext cx="361569" cy="274916"/>
            </a:xfrm>
            <a:prstGeom prst="curvedConnector3">
              <a:avLst>
                <a:gd name="adj1" fmla="val 4991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1">
              <a:extLst>
                <a:ext uri="{FF2B5EF4-FFF2-40B4-BE49-F238E27FC236}">
                  <a16:creationId xmlns:a16="http://schemas.microsoft.com/office/drawing/2014/main" id="{0B8E3A41-B2E1-4CE2-A9A2-64EFFA1891C7}"/>
                </a:ext>
              </a:extLst>
            </p:cNvPr>
            <p:cNvCxnSpPr>
              <a:cxnSpLocks noChangeShapeType="1"/>
            </p:cNvCxnSpPr>
            <p:nvPr/>
          </p:nvCxnSpPr>
          <p:spPr bwMode="auto">
            <a:xfrm rot="5400000">
              <a:off x="164253" y="2010216"/>
              <a:ext cx="475530" cy="140335"/>
            </a:xfrm>
            <a:prstGeom prst="bentConnector3">
              <a:avLst>
                <a:gd name="adj1" fmla="val 4986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0" name="AutoShape 22">
              <a:extLst>
                <a:ext uri="{FF2B5EF4-FFF2-40B4-BE49-F238E27FC236}">
                  <a16:creationId xmlns:a16="http://schemas.microsoft.com/office/drawing/2014/main" id="{9408D2AA-A036-406C-963E-8F45A2F5F6DD}"/>
                </a:ext>
              </a:extLst>
            </p:cNvPr>
            <p:cNvCxnSpPr>
              <a:cxnSpLocks noChangeShapeType="1"/>
            </p:cNvCxnSpPr>
            <p:nvPr/>
          </p:nvCxnSpPr>
          <p:spPr bwMode="auto">
            <a:xfrm rot="5400000">
              <a:off x="154349" y="2896885"/>
              <a:ext cx="428473" cy="206375"/>
            </a:xfrm>
            <a:prstGeom prst="curvedConnector3">
              <a:avLst>
                <a:gd name="adj1" fmla="val 49926"/>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3">
              <a:extLst>
                <a:ext uri="{FF2B5EF4-FFF2-40B4-BE49-F238E27FC236}">
                  <a16:creationId xmlns:a16="http://schemas.microsoft.com/office/drawing/2014/main" id="{E2068701-9CBE-4260-8BD4-A439DF3B0405}"/>
                </a:ext>
              </a:extLst>
            </p:cNvPr>
            <p:cNvCxnSpPr>
              <a:cxnSpLocks noChangeShapeType="1"/>
            </p:cNvCxnSpPr>
            <p:nvPr/>
          </p:nvCxnSpPr>
          <p:spPr bwMode="auto">
            <a:xfrm rot="5400000">
              <a:off x="131231" y="3748879"/>
              <a:ext cx="523414" cy="253429"/>
            </a:xfrm>
            <a:prstGeom prst="bentConnector3">
              <a:avLst>
                <a:gd name="adj1" fmla="val 4988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24">
              <a:extLst>
                <a:ext uri="{FF2B5EF4-FFF2-40B4-BE49-F238E27FC236}">
                  <a16:creationId xmlns:a16="http://schemas.microsoft.com/office/drawing/2014/main" id="{290EF574-DDE4-433C-9600-86F279DE3AF9}"/>
                </a:ext>
              </a:extLst>
            </p:cNvPr>
            <p:cNvCxnSpPr>
              <a:cxnSpLocks noChangeShapeType="1"/>
              <a:stCxn id="5" idx="3"/>
            </p:cNvCxnSpPr>
            <p:nvPr/>
          </p:nvCxnSpPr>
          <p:spPr bwMode="auto">
            <a:xfrm flipV="1">
              <a:off x="3343275" y="480422"/>
              <a:ext cx="676085" cy="218777"/>
            </a:xfrm>
            <a:prstGeom prst="curvedConnector3">
              <a:avLst>
                <a:gd name="adj1" fmla="val 48546"/>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13" name="Picture 12">
              <a:extLst>
                <a:ext uri="{FF2B5EF4-FFF2-40B4-BE49-F238E27FC236}">
                  <a16:creationId xmlns:a16="http://schemas.microsoft.com/office/drawing/2014/main" id="{DDC6FE1B-7A2E-481C-88A2-5E6DE4DA7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360" y="117995"/>
              <a:ext cx="438341" cy="64807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AutoShape 26">
              <a:extLst>
                <a:ext uri="{FF2B5EF4-FFF2-40B4-BE49-F238E27FC236}">
                  <a16:creationId xmlns:a16="http://schemas.microsoft.com/office/drawing/2014/main" id="{A323EEAC-4DD0-43A2-8EFB-BC96464381B5}"/>
                </a:ext>
              </a:extLst>
            </p:cNvPr>
            <p:cNvCxnSpPr>
              <a:cxnSpLocks noChangeShapeType="1"/>
              <a:stCxn id="13" idx="3"/>
            </p:cNvCxnSpPr>
            <p:nvPr/>
          </p:nvCxnSpPr>
          <p:spPr bwMode="auto">
            <a:xfrm>
              <a:off x="4457700" y="441620"/>
              <a:ext cx="390462" cy="324450"/>
            </a:xfrm>
            <a:prstGeom prst="bentConnector3">
              <a:avLst>
                <a:gd name="adj1" fmla="val 4991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15" name="Picture 14">
              <a:extLst>
                <a:ext uri="{FF2B5EF4-FFF2-40B4-BE49-F238E27FC236}">
                  <a16:creationId xmlns:a16="http://schemas.microsoft.com/office/drawing/2014/main" id="{9BDB2BF7-7C26-4D23-8C3C-CB027BBD6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162" y="575363"/>
              <a:ext cx="276543" cy="42847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86E4570-3116-4E48-A823-324EF0016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704" y="2071302"/>
              <a:ext cx="495300" cy="71412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AutoShape 29">
              <a:extLst>
                <a:ext uri="{FF2B5EF4-FFF2-40B4-BE49-F238E27FC236}">
                  <a16:creationId xmlns:a16="http://schemas.microsoft.com/office/drawing/2014/main" id="{6934881D-CB10-4ED0-989D-AE3A60C709B3}"/>
                </a:ext>
              </a:extLst>
            </p:cNvPr>
            <p:cNvCxnSpPr>
              <a:cxnSpLocks noChangeShapeType="1"/>
              <a:stCxn id="15" idx="2"/>
              <a:endCxn id="16" idx="0"/>
            </p:cNvCxnSpPr>
            <p:nvPr/>
          </p:nvCxnSpPr>
          <p:spPr bwMode="auto">
            <a:xfrm rot="16200000" flipH="1">
              <a:off x="4645866" y="1344815"/>
              <a:ext cx="1067467" cy="385509"/>
            </a:xfrm>
            <a:prstGeom prst="curvedConnector3">
              <a:avLst>
                <a:gd name="adj1" fmla="val 4997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18" name="Picture 17">
              <a:extLst>
                <a:ext uri="{FF2B5EF4-FFF2-40B4-BE49-F238E27FC236}">
                  <a16:creationId xmlns:a16="http://schemas.microsoft.com/office/drawing/2014/main" id="{23543610-450E-47A7-A058-B3319E66F9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174" y="4323467"/>
              <a:ext cx="468884" cy="61422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AutoShape 31">
              <a:extLst>
                <a:ext uri="{FF2B5EF4-FFF2-40B4-BE49-F238E27FC236}">
                  <a16:creationId xmlns:a16="http://schemas.microsoft.com/office/drawing/2014/main" id="{9DFE63CD-089A-417F-A50A-0867EB0B6B93}"/>
                </a:ext>
              </a:extLst>
            </p:cNvPr>
            <p:cNvCxnSpPr>
              <a:cxnSpLocks noChangeShapeType="1"/>
              <a:stCxn id="5" idx="2"/>
            </p:cNvCxnSpPr>
            <p:nvPr/>
          </p:nvCxnSpPr>
          <p:spPr bwMode="auto">
            <a:xfrm rot="5400000">
              <a:off x="2024090" y="1199532"/>
              <a:ext cx="799981" cy="790004"/>
            </a:xfrm>
            <a:prstGeom prst="curvedConnector3">
              <a:avLst>
                <a:gd name="adj1" fmla="val 4881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20" name="Picture 19">
              <a:extLst>
                <a:ext uri="{FF2B5EF4-FFF2-40B4-BE49-F238E27FC236}">
                  <a16:creationId xmlns:a16="http://schemas.microsoft.com/office/drawing/2014/main" id="{007E2627-1ADF-4C34-AE0E-842886ADDD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537" y="1994524"/>
              <a:ext cx="466408" cy="65137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AutoShape 33">
              <a:extLst>
                <a:ext uri="{FF2B5EF4-FFF2-40B4-BE49-F238E27FC236}">
                  <a16:creationId xmlns:a16="http://schemas.microsoft.com/office/drawing/2014/main" id="{54CD9C93-12BD-484D-AD42-A05C89A8042A}"/>
                </a:ext>
              </a:extLst>
            </p:cNvPr>
            <p:cNvCxnSpPr>
              <a:cxnSpLocks noChangeShapeType="1"/>
              <a:stCxn id="20" idx="2"/>
            </p:cNvCxnSpPr>
            <p:nvPr/>
          </p:nvCxnSpPr>
          <p:spPr bwMode="auto">
            <a:xfrm rot="5400000">
              <a:off x="1427258" y="2799476"/>
              <a:ext cx="710819" cy="404495"/>
            </a:xfrm>
            <a:prstGeom prst="bentConnector3">
              <a:avLst>
                <a:gd name="adj1" fmla="val 4995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22" name="Picture 21">
              <a:extLst>
                <a:ext uri="{FF2B5EF4-FFF2-40B4-BE49-F238E27FC236}">
                  <a16:creationId xmlns:a16="http://schemas.microsoft.com/office/drawing/2014/main" id="{242054E0-CD0E-4964-9714-5100188D73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5116" y="3356720"/>
              <a:ext cx="552260" cy="78099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AutoShape 35">
              <a:extLst>
                <a:ext uri="{FF2B5EF4-FFF2-40B4-BE49-F238E27FC236}">
                  <a16:creationId xmlns:a16="http://schemas.microsoft.com/office/drawing/2014/main" id="{F3D97D9B-8554-4308-82BC-0428C0B52A12}"/>
                </a:ext>
              </a:extLst>
            </p:cNvPr>
            <p:cNvCxnSpPr>
              <a:cxnSpLocks noChangeShapeType="1"/>
              <a:stCxn id="22" idx="2"/>
            </p:cNvCxnSpPr>
            <p:nvPr/>
          </p:nvCxnSpPr>
          <p:spPr bwMode="auto">
            <a:xfrm rot="16200000" flipH="1">
              <a:off x="1499898" y="4218648"/>
              <a:ext cx="799981" cy="638112"/>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24" name="Picture 23">
              <a:extLst>
                <a:ext uri="{FF2B5EF4-FFF2-40B4-BE49-F238E27FC236}">
                  <a16:creationId xmlns:a16="http://schemas.microsoft.com/office/drawing/2014/main" id="{C64E363F-E378-420C-94F8-E60F4AD564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5328" y="4937694"/>
              <a:ext cx="671957" cy="63816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C4B182B2-B77E-4C96-8582-538C52B1B1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717" y="1127672"/>
              <a:ext cx="372301" cy="67531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2167032-FFF2-4BEF-B623-35B9AE254E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778" y="2290905"/>
              <a:ext cx="519240" cy="49451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BEA2A9E8-8AC2-4286-91F3-8F62591158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3213896"/>
              <a:ext cx="704977" cy="40040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1F5BEE1D-A417-4BB5-8C5C-0BA7B94247E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76" y="4137713"/>
              <a:ext cx="621602" cy="951061"/>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41">
              <a:extLst>
                <a:ext uri="{FF2B5EF4-FFF2-40B4-BE49-F238E27FC236}">
                  <a16:creationId xmlns:a16="http://schemas.microsoft.com/office/drawing/2014/main" id="{D32AA57C-360F-4164-896D-A6D45259EE0D}"/>
                </a:ext>
              </a:extLst>
            </p:cNvPr>
            <p:cNvSpPr txBox="1">
              <a:spLocks noChangeArrowheads="1"/>
            </p:cNvSpPr>
            <p:nvPr/>
          </p:nvSpPr>
          <p:spPr bwMode="auto">
            <a:xfrm>
              <a:off x="128778" y="870918"/>
              <a:ext cx="624078" cy="256753"/>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Clean</a:t>
              </a:r>
            </a:p>
          </p:txBody>
        </p:sp>
        <p:sp>
          <p:nvSpPr>
            <p:cNvPr id="30" name="Text Box 42">
              <a:extLst>
                <a:ext uri="{FF2B5EF4-FFF2-40B4-BE49-F238E27FC236}">
                  <a16:creationId xmlns:a16="http://schemas.microsoft.com/office/drawing/2014/main" id="{A1D06BD2-69AD-4022-A642-96C6DA8BD87E}"/>
                </a:ext>
              </a:extLst>
            </p:cNvPr>
            <p:cNvSpPr txBox="1">
              <a:spLocks noChangeArrowheads="1"/>
            </p:cNvSpPr>
            <p:nvPr/>
          </p:nvSpPr>
          <p:spPr bwMode="auto">
            <a:xfrm>
              <a:off x="519240" y="2071302"/>
              <a:ext cx="890715" cy="246847"/>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Analyze CSV</a:t>
              </a:r>
            </a:p>
          </p:txBody>
        </p:sp>
        <p:sp>
          <p:nvSpPr>
            <p:cNvPr id="31" name="Text Box 43">
              <a:extLst>
                <a:ext uri="{FF2B5EF4-FFF2-40B4-BE49-F238E27FC236}">
                  <a16:creationId xmlns:a16="http://schemas.microsoft.com/office/drawing/2014/main" id="{956CDB17-F65C-4346-8A1D-21263CAE6E2B}"/>
                </a:ext>
              </a:extLst>
            </p:cNvPr>
            <p:cNvSpPr txBox="1">
              <a:spLocks noChangeArrowheads="1"/>
            </p:cNvSpPr>
            <p:nvPr/>
          </p:nvSpPr>
          <p:spPr bwMode="auto">
            <a:xfrm>
              <a:off x="571246" y="2909259"/>
              <a:ext cx="904748" cy="495344"/>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Analyze Resource</a:t>
              </a:r>
            </a:p>
          </p:txBody>
        </p:sp>
        <p:sp>
          <p:nvSpPr>
            <p:cNvPr id="32" name="Text Box 44">
              <a:extLst>
                <a:ext uri="{FF2B5EF4-FFF2-40B4-BE49-F238E27FC236}">
                  <a16:creationId xmlns:a16="http://schemas.microsoft.com/office/drawing/2014/main" id="{F3B9AD61-673D-4EC3-91D8-1360B366BE10}"/>
                </a:ext>
              </a:extLst>
            </p:cNvPr>
            <p:cNvSpPr txBox="1">
              <a:spLocks noChangeArrowheads="1"/>
            </p:cNvSpPr>
            <p:nvPr/>
          </p:nvSpPr>
          <p:spPr bwMode="auto">
            <a:xfrm>
              <a:off x="704977" y="4623150"/>
              <a:ext cx="657098" cy="314544"/>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NLP</a:t>
              </a:r>
            </a:p>
          </p:txBody>
        </p:sp>
        <p:sp>
          <p:nvSpPr>
            <p:cNvPr id="33" name="Text Box 45">
              <a:extLst>
                <a:ext uri="{FF2B5EF4-FFF2-40B4-BE49-F238E27FC236}">
                  <a16:creationId xmlns:a16="http://schemas.microsoft.com/office/drawing/2014/main" id="{0475D4B5-CD70-486A-8780-22BBCE53312D}"/>
                </a:ext>
              </a:extLst>
            </p:cNvPr>
            <p:cNvSpPr txBox="1">
              <a:spLocks noChangeArrowheads="1"/>
            </p:cNvSpPr>
            <p:nvPr/>
          </p:nvSpPr>
          <p:spPr bwMode="auto">
            <a:xfrm>
              <a:off x="885762" y="222843"/>
              <a:ext cx="818896" cy="352520"/>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Admin</a:t>
              </a:r>
            </a:p>
          </p:txBody>
        </p:sp>
        <p:sp>
          <p:nvSpPr>
            <p:cNvPr id="34" name="Text Box 46">
              <a:extLst>
                <a:ext uri="{FF2B5EF4-FFF2-40B4-BE49-F238E27FC236}">
                  <a16:creationId xmlns:a16="http://schemas.microsoft.com/office/drawing/2014/main" id="{B406F603-9CF5-4810-A7BF-8E0A4296A858}"/>
                </a:ext>
              </a:extLst>
            </p:cNvPr>
            <p:cNvSpPr txBox="1">
              <a:spLocks noChangeArrowheads="1"/>
            </p:cNvSpPr>
            <p:nvPr/>
          </p:nvSpPr>
          <p:spPr bwMode="auto">
            <a:xfrm>
              <a:off x="2218944" y="2128267"/>
              <a:ext cx="676910" cy="299683"/>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Student</a:t>
              </a:r>
            </a:p>
          </p:txBody>
        </p:sp>
        <p:sp>
          <p:nvSpPr>
            <p:cNvPr id="35" name="Text Box 47">
              <a:extLst>
                <a:ext uri="{FF2B5EF4-FFF2-40B4-BE49-F238E27FC236}">
                  <a16:creationId xmlns:a16="http://schemas.microsoft.com/office/drawing/2014/main" id="{57454AEF-1B18-4879-90DA-2943CC5FF9F7}"/>
                </a:ext>
              </a:extLst>
            </p:cNvPr>
            <p:cNvSpPr txBox="1">
              <a:spLocks noChangeArrowheads="1"/>
            </p:cNvSpPr>
            <p:nvPr/>
          </p:nvSpPr>
          <p:spPr bwMode="auto">
            <a:xfrm>
              <a:off x="4409821" y="70112"/>
              <a:ext cx="577025" cy="320323"/>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User</a:t>
              </a:r>
            </a:p>
          </p:txBody>
        </p:sp>
        <p:sp>
          <p:nvSpPr>
            <p:cNvPr id="36" name="Text Box 48">
              <a:extLst>
                <a:ext uri="{FF2B5EF4-FFF2-40B4-BE49-F238E27FC236}">
                  <a16:creationId xmlns:a16="http://schemas.microsoft.com/office/drawing/2014/main" id="{A244BE00-16E8-41FC-B754-645B4940958F}"/>
                </a:ext>
              </a:extLst>
            </p:cNvPr>
            <p:cNvSpPr txBox="1">
              <a:spLocks noChangeArrowheads="1"/>
            </p:cNvSpPr>
            <p:nvPr/>
          </p:nvSpPr>
          <p:spPr bwMode="auto">
            <a:xfrm>
              <a:off x="5171758" y="441620"/>
              <a:ext cx="704977" cy="829701"/>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 User Search Category</a:t>
              </a:r>
            </a:p>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 </a:t>
              </a:r>
            </a:p>
          </p:txBody>
        </p:sp>
        <p:sp>
          <p:nvSpPr>
            <p:cNvPr id="37" name="Text Box 49">
              <a:extLst>
                <a:ext uri="{FF2B5EF4-FFF2-40B4-BE49-F238E27FC236}">
                  <a16:creationId xmlns:a16="http://schemas.microsoft.com/office/drawing/2014/main" id="{22732AD3-2CC0-4EA2-A2AC-A13E46B23415}"/>
                </a:ext>
              </a:extLst>
            </p:cNvPr>
            <p:cNvSpPr txBox="1">
              <a:spLocks noChangeArrowheads="1"/>
            </p:cNvSpPr>
            <p:nvPr/>
          </p:nvSpPr>
          <p:spPr bwMode="auto">
            <a:xfrm>
              <a:off x="4267010" y="3213896"/>
              <a:ext cx="904748" cy="68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If Answer not found in PDF</a:t>
              </a:r>
            </a:p>
          </p:txBody>
        </p:sp>
        <p:cxnSp>
          <p:nvCxnSpPr>
            <p:cNvPr id="38" name="AutoShape 50">
              <a:extLst>
                <a:ext uri="{FF2B5EF4-FFF2-40B4-BE49-F238E27FC236}">
                  <a16:creationId xmlns:a16="http://schemas.microsoft.com/office/drawing/2014/main" id="{2F1E252F-FCFC-48E6-9D82-805B96DF5BC6}"/>
                </a:ext>
              </a:extLst>
            </p:cNvPr>
            <p:cNvCxnSpPr>
              <a:cxnSpLocks noChangeShapeType="1"/>
              <a:stCxn id="16" idx="2"/>
              <a:endCxn id="18" idx="3"/>
            </p:cNvCxnSpPr>
            <p:nvPr/>
          </p:nvCxnSpPr>
          <p:spPr bwMode="auto">
            <a:xfrm rot="5400000">
              <a:off x="3709715" y="2968767"/>
              <a:ext cx="1845983" cy="1479296"/>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9" name="Text Box 51">
              <a:extLst>
                <a:ext uri="{FF2B5EF4-FFF2-40B4-BE49-F238E27FC236}">
                  <a16:creationId xmlns:a16="http://schemas.microsoft.com/office/drawing/2014/main" id="{F5AB1341-4E23-4F3C-9ADF-DCE96DD068A5}"/>
                </a:ext>
              </a:extLst>
            </p:cNvPr>
            <p:cNvSpPr txBox="1">
              <a:spLocks noChangeArrowheads="1"/>
            </p:cNvSpPr>
            <p:nvPr/>
          </p:nvSpPr>
          <p:spPr bwMode="auto">
            <a:xfrm>
              <a:off x="3324289" y="5088774"/>
              <a:ext cx="790829" cy="342613"/>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   Expert</a:t>
              </a:r>
            </a:p>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 </a:t>
              </a:r>
            </a:p>
          </p:txBody>
        </p:sp>
        <p:sp>
          <p:nvSpPr>
            <p:cNvPr id="40" name="Text Box 52">
              <a:extLst>
                <a:ext uri="{FF2B5EF4-FFF2-40B4-BE49-F238E27FC236}">
                  <a16:creationId xmlns:a16="http://schemas.microsoft.com/office/drawing/2014/main" id="{1B6F2DB9-47BC-4B7A-9942-C93EB1B0E9A7}"/>
                </a:ext>
              </a:extLst>
            </p:cNvPr>
            <p:cNvSpPr txBox="1">
              <a:spLocks noChangeArrowheads="1"/>
            </p:cNvSpPr>
            <p:nvPr/>
          </p:nvSpPr>
          <p:spPr bwMode="auto">
            <a:xfrm>
              <a:off x="4333875" y="1528075"/>
              <a:ext cx="652971" cy="837957"/>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If Answer not There</a:t>
              </a:r>
            </a:p>
          </p:txBody>
        </p:sp>
        <p:sp>
          <p:nvSpPr>
            <p:cNvPr id="41" name="Text Box 53">
              <a:extLst>
                <a:ext uri="{FF2B5EF4-FFF2-40B4-BE49-F238E27FC236}">
                  <a16:creationId xmlns:a16="http://schemas.microsoft.com/office/drawing/2014/main" id="{5DE86C0C-170B-4440-AF38-FCAEF2C29480}"/>
                </a:ext>
              </a:extLst>
            </p:cNvPr>
            <p:cNvSpPr txBox="1">
              <a:spLocks noChangeArrowheads="1"/>
            </p:cNvSpPr>
            <p:nvPr/>
          </p:nvSpPr>
          <p:spPr bwMode="auto">
            <a:xfrm>
              <a:off x="4191889" y="4784963"/>
              <a:ext cx="979869" cy="476356"/>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Ask question to Expert</a:t>
              </a:r>
            </a:p>
          </p:txBody>
        </p:sp>
        <p:cxnSp>
          <p:nvCxnSpPr>
            <p:cNvPr id="42" name="AutoShape 54">
              <a:extLst>
                <a:ext uri="{FF2B5EF4-FFF2-40B4-BE49-F238E27FC236}">
                  <a16:creationId xmlns:a16="http://schemas.microsoft.com/office/drawing/2014/main" id="{8408DB91-12B6-4A23-897F-9DCF4DA7D98E}"/>
                </a:ext>
              </a:extLst>
            </p:cNvPr>
            <p:cNvCxnSpPr>
              <a:cxnSpLocks noChangeShapeType="1"/>
              <a:stCxn id="18" idx="1"/>
              <a:endCxn id="13" idx="2"/>
            </p:cNvCxnSpPr>
            <p:nvPr/>
          </p:nvCxnSpPr>
          <p:spPr bwMode="auto">
            <a:xfrm rot="10800000" flipH="1">
              <a:off x="3424174" y="766070"/>
              <a:ext cx="814769" cy="3865336"/>
            </a:xfrm>
            <a:prstGeom prst="bentConnector4">
              <a:avLst>
                <a:gd name="adj1" fmla="val -28060"/>
                <a:gd name="adj2" fmla="val 5396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3" name="Text Box 55">
              <a:extLst>
                <a:ext uri="{FF2B5EF4-FFF2-40B4-BE49-F238E27FC236}">
                  <a16:creationId xmlns:a16="http://schemas.microsoft.com/office/drawing/2014/main" id="{83501C35-23BB-4FB5-A516-AE08F2679276}"/>
                </a:ext>
              </a:extLst>
            </p:cNvPr>
            <p:cNvSpPr txBox="1">
              <a:spLocks noChangeArrowheads="1"/>
            </p:cNvSpPr>
            <p:nvPr/>
          </p:nvSpPr>
          <p:spPr bwMode="auto">
            <a:xfrm>
              <a:off x="3162491" y="1670899"/>
              <a:ext cx="676085" cy="757051"/>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Expert forward Answer</a:t>
              </a:r>
            </a:p>
          </p:txBody>
        </p:sp>
        <p:sp>
          <p:nvSpPr>
            <p:cNvPr id="44" name="Text Box 56">
              <a:extLst>
                <a:ext uri="{FF2B5EF4-FFF2-40B4-BE49-F238E27FC236}">
                  <a16:creationId xmlns:a16="http://schemas.microsoft.com/office/drawing/2014/main" id="{61FFD06B-727D-4C9B-8D77-391BDB2B539C}"/>
                </a:ext>
              </a:extLst>
            </p:cNvPr>
            <p:cNvSpPr txBox="1">
              <a:spLocks noChangeArrowheads="1"/>
            </p:cNvSpPr>
            <p:nvPr/>
          </p:nvSpPr>
          <p:spPr bwMode="auto">
            <a:xfrm>
              <a:off x="1009587" y="5147389"/>
              <a:ext cx="975741" cy="428473"/>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      Feed Back</a:t>
              </a:r>
            </a:p>
            <a:p>
              <a:pPr marL="0" marR="0">
                <a:lnSpc>
                  <a:spcPct val="115000"/>
                </a:lnSpc>
                <a:spcBef>
                  <a:spcPts val="0"/>
                </a:spcBef>
                <a:spcAft>
                  <a:spcPts val="1000"/>
                </a:spcAft>
              </a:pPr>
              <a:r>
                <a:rPr lang="en-US" sz="1100">
                  <a:effectLst/>
                  <a:latin typeface="Calibri" panose="020F0502020204030204" pitchFamily="34" charset="0"/>
                  <a:ea typeface="Times New Roman" panose="02020603050405020304" pitchFamily="18" charset="0"/>
                </a:rPr>
                <a:t> </a:t>
              </a:r>
            </a:p>
          </p:txBody>
        </p:sp>
      </p:grpSp>
    </p:spTree>
    <p:extLst>
      <p:ext uri="{BB962C8B-B14F-4D97-AF65-F5344CB8AC3E}">
        <p14:creationId xmlns:p14="http://schemas.microsoft.com/office/powerpoint/2010/main" val="114689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2D0B-9AC7-44A5-8713-85014F2AF5F8}"/>
              </a:ext>
            </a:extLst>
          </p:cNvPr>
          <p:cNvSpPr>
            <a:spLocks noGrp="1"/>
          </p:cNvSpPr>
          <p:nvPr>
            <p:ph type="title"/>
          </p:nvPr>
        </p:nvSpPr>
        <p:spPr/>
        <p:txBody>
          <a:bodyPr/>
          <a:lstStyle/>
          <a:p>
            <a:r>
              <a:rPr lang="en-US" sz="3200" b="1" dirty="0">
                <a:solidFill>
                  <a:schemeClr val="bg1"/>
                </a:solidFill>
                <a:effectLst/>
                <a:latin typeface="Times New Roman" panose="02020603050405020304" pitchFamily="18" charset="0"/>
                <a:ea typeface="Times New Roman" panose="02020603050405020304" pitchFamily="18" charset="0"/>
              </a:rPr>
              <a:t>Sequence Diagram:</a:t>
            </a:r>
            <a:endParaRPr lang="en-US" sz="3200" dirty="0">
              <a:solidFill>
                <a:schemeClr val="bg1"/>
              </a:solidFill>
            </a:endParaRPr>
          </a:p>
        </p:txBody>
      </p:sp>
      <p:pic>
        <p:nvPicPr>
          <p:cNvPr id="3" name="Picture 2">
            <a:extLst>
              <a:ext uri="{FF2B5EF4-FFF2-40B4-BE49-F238E27FC236}">
                <a16:creationId xmlns:a16="http://schemas.microsoft.com/office/drawing/2014/main" id="{4F2E2824-7543-4339-AAA7-C43DC6B0A04D}"/>
              </a:ext>
            </a:extLst>
          </p:cNvPr>
          <p:cNvPicPr/>
          <p:nvPr/>
        </p:nvPicPr>
        <p:blipFill>
          <a:blip r:embed="rId2"/>
          <a:stretch>
            <a:fillRect/>
          </a:stretch>
        </p:blipFill>
        <p:spPr>
          <a:xfrm>
            <a:off x="1709285" y="2395458"/>
            <a:ext cx="8522369" cy="3488874"/>
          </a:xfrm>
          <a:prstGeom prst="rect">
            <a:avLst/>
          </a:prstGeom>
        </p:spPr>
      </p:pic>
    </p:spTree>
    <p:extLst>
      <p:ext uri="{BB962C8B-B14F-4D97-AF65-F5344CB8AC3E}">
        <p14:creationId xmlns:p14="http://schemas.microsoft.com/office/powerpoint/2010/main" val="3628749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7502</TotalTime>
  <Words>2537</Words>
  <Application>Microsoft Office PowerPoint</Application>
  <PresentationFormat>Widescreen</PresentationFormat>
  <Paragraphs>187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Caladea</vt:lpstr>
      <vt:lpstr>Calibri</vt:lpstr>
      <vt:lpstr>Carlito</vt:lpstr>
      <vt:lpstr>Century Gothic</vt:lpstr>
      <vt:lpstr>Times New Roman</vt:lpstr>
      <vt:lpstr>Wingdings</vt:lpstr>
      <vt:lpstr>Wingdings 3</vt:lpstr>
      <vt:lpstr>Ion Boardroom</vt:lpstr>
      <vt:lpstr>A PROJECT REPORT Submitted by </vt:lpstr>
      <vt:lpstr>INTRODUCTION</vt:lpstr>
      <vt:lpstr>LITERATURE SURVEY</vt:lpstr>
      <vt:lpstr>PowerPoint Presentation</vt:lpstr>
      <vt:lpstr>Technology Stack</vt:lpstr>
      <vt:lpstr>System Architecture</vt:lpstr>
      <vt:lpstr>PowerPoint Presentation</vt:lpstr>
      <vt:lpstr>Architecture Diagram:</vt:lpstr>
      <vt:lpstr>Sequence Diagram:</vt:lpstr>
      <vt:lpstr>Use Case Diagram:</vt:lpstr>
      <vt:lpstr>Activity Diagram:</vt:lpstr>
      <vt:lpstr>Collaboration Diagram: </vt:lpstr>
      <vt:lpstr>DATA FLOW DIAGRAM:</vt:lpstr>
      <vt:lpstr>PowerPoint Presentation</vt:lpstr>
      <vt:lpstr>MODULE DESCRIPATION</vt:lpstr>
      <vt:lpstr>PowerPoint Presentation</vt:lpstr>
      <vt:lpstr>PowerPoint Presentation</vt:lpstr>
      <vt:lpstr>TESTING:</vt:lpstr>
      <vt:lpstr>PowerPoint Presentation</vt:lpstr>
      <vt:lpstr>PowerPoint Presentation</vt:lpstr>
      <vt:lpstr>PowerPoint Presentation</vt:lpstr>
      <vt:lpstr>PowerPoint Presentation</vt:lpstr>
      <vt:lpstr>Output Screenshots : </vt:lpstr>
      <vt:lpstr>PowerPoint Presentation</vt:lpstr>
      <vt:lpstr>PowerPoint Presentation</vt:lpstr>
      <vt:lpstr>PowerPoint Presentation</vt:lpstr>
      <vt:lpstr>PowerPoint Presentation</vt:lpstr>
      <vt:lpstr>  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Submitted by</dc:title>
  <dc:creator>4223 RATHEESH B</dc:creator>
  <cp:lastModifiedBy>Usha Nandhini</cp:lastModifiedBy>
  <cp:revision>54</cp:revision>
  <dcterms:created xsi:type="dcterms:W3CDTF">2021-03-28T07:54:01Z</dcterms:created>
  <dcterms:modified xsi:type="dcterms:W3CDTF">2021-06-29T17:00:15Z</dcterms:modified>
</cp:coreProperties>
</file>