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5"/>
  </p:notesMasterIdLst>
  <p:sldIdLst>
    <p:sldId id="256" r:id="rId5"/>
    <p:sldId id="2146847054" r:id="rId6"/>
    <p:sldId id="262" r:id="rId7"/>
    <p:sldId id="263" r:id="rId8"/>
    <p:sldId id="265" r:id="rId9"/>
    <p:sldId id="2146847057" r:id="rId10"/>
    <p:sldId id="2146847060" r:id="rId11"/>
    <p:sldId id="2146847062" r:id="rId12"/>
    <p:sldId id="2146847061" r:id="rId13"/>
    <p:sldId id="25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CBA5F19-1CD4-4998-B408-DDFA4C8CF032}" v="4" dt="2025-02-20T16:44:26.92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512" y="5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252539 ." userId="af40f59efb7cb203" providerId="LiveId" clId="{CCBA5F19-1CD4-4998-B408-DDFA4C8CF032}"/>
    <pc:docChg chg="undo custSel delSld modSld">
      <pc:chgData name="252539 ." userId="af40f59efb7cb203" providerId="LiveId" clId="{CCBA5F19-1CD4-4998-B408-DDFA4C8CF032}" dt="2025-02-20T16:45:06.843" v="184" actId="404"/>
      <pc:docMkLst>
        <pc:docMk/>
      </pc:docMkLst>
      <pc:sldChg chg="addSp modSp mod">
        <pc:chgData name="252539 ." userId="af40f59efb7cb203" providerId="LiveId" clId="{CCBA5F19-1CD4-4998-B408-DDFA4C8CF032}" dt="2025-02-20T16:25:27.205" v="78" actId="20577"/>
        <pc:sldMkLst>
          <pc:docMk/>
          <pc:sldMk cId="953325580" sldId="256"/>
        </pc:sldMkLst>
        <pc:spChg chg="mod">
          <ac:chgData name="252539 ." userId="af40f59efb7cb203" providerId="LiveId" clId="{CCBA5F19-1CD4-4998-B408-DDFA4C8CF032}" dt="2025-02-20T16:21:02.175" v="1" actId="1076"/>
          <ac:spMkLst>
            <pc:docMk/>
            <pc:sldMk cId="953325580" sldId="256"/>
            <ac:spMk id="2" creationId="{A8A11E26-4C38-41A6-9857-11032CEECD80}"/>
          </ac:spMkLst>
        </pc:spChg>
        <pc:spChg chg="mod">
          <ac:chgData name="252539 ." userId="af40f59efb7cb203" providerId="LiveId" clId="{CCBA5F19-1CD4-4998-B408-DDFA4C8CF032}" dt="2025-02-20T16:25:27.205" v="78" actId="20577"/>
          <ac:spMkLst>
            <pc:docMk/>
            <pc:sldMk cId="953325580" sldId="256"/>
            <ac:spMk id="4" creationId="{00000000-0000-0000-0000-000000000000}"/>
          </ac:spMkLst>
        </pc:spChg>
        <pc:spChg chg="add mod">
          <ac:chgData name="252539 ." userId="af40f59efb7cb203" providerId="LiveId" clId="{CCBA5F19-1CD4-4998-B408-DDFA4C8CF032}" dt="2025-02-20T16:22:08.797" v="15" actId="1076"/>
          <ac:spMkLst>
            <pc:docMk/>
            <pc:sldMk cId="953325580" sldId="256"/>
            <ac:spMk id="5" creationId="{0CBCAE2D-B862-6C8E-7EC2-902B18F578B6}"/>
          </ac:spMkLst>
        </pc:spChg>
      </pc:sldChg>
      <pc:sldChg chg="addSp modSp mod">
        <pc:chgData name="252539 ." userId="af40f59efb7cb203" providerId="LiveId" clId="{CCBA5F19-1CD4-4998-B408-DDFA4C8CF032}" dt="2025-02-20T16:45:06.843" v="184" actId="404"/>
        <pc:sldMkLst>
          <pc:docMk/>
          <pc:sldMk cId="4066255318" sldId="259"/>
        </pc:sldMkLst>
        <pc:spChg chg="add mod">
          <ac:chgData name="252539 ." userId="af40f59efb7cb203" providerId="LiveId" clId="{CCBA5F19-1CD4-4998-B408-DDFA4C8CF032}" dt="2025-02-20T16:44:50.508" v="169" actId="1076"/>
          <ac:spMkLst>
            <pc:docMk/>
            <pc:sldMk cId="4066255318" sldId="259"/>
            <ac:spMk id="2" creationId="{D836128E-5908-3301-156A-BF8D858ACB7A}"/>
          </ac:spMkLst>
        </pc:spChg>
        <pc:spChg chg="mod">
          <ac:chgData name="252539 ." userId="af40f59efb7cb203" providerId="LiveId" clId="{CCBA5F19-1CD4-4998-B408-DDFA4C8CF032}" dt="2025-02-20T16:45:06.843" v="184" actId="404"/>
          <ac:spMkLst>
            <pc:docMk/>
            <pc:sldMk cId="4066255318" sldId="259"/>
            <ac:spMk id="5" creationId="{8BE4CA82-64EC-4D4E-A5E5-3EBB66E7B24C}"/>
          </ac:spMkLst>
        </pc:spChg>
      </pc:sldChg>
      <pc:sldChg chg="modSp mod">
        <pc:chgData name="252539 ." userId="af40f59efb7cb203" providerId="LiveId" clId="{CCBA5F19-1CD4-4998-B408-DDFA4C8CF032}" dt="2025-02-20T16:36:59.799" v="145" actId="403"/>
        <pc:sldMkLst>
          <pc:docMk/>
          <pc:sldMk cId="1186421160" sldId="262"/>
        </pc:sldMkLst>
        <pc:spChg chg="mod">
          <ac:chgData name="252539 ." userId="af40f59efb7cb203" providerId="LiveId" clId="{CCBA5F19-1CD4-4998-B408-DDFA4C8CF032}" dt="2025-02-20T16:36:59.799" v="145" actId="403"/>
          <ac:spMkLst>
            <pc:docMk/>
            <pc:sldMk cId="1186421160" sldId="262"/>
            <ac:spMk id="2" creationId="{8FEE4A9C-3F57-7DA7-91FD-715C3FB47F93}"/>
          </ac:spMkLst>
        </pc:spChg>
      </pc:sldChg>
      <pc:sldChg chg="modSp mod">
        <pc:chgData name="252539 ." userId="af40f59efb7cb203" providerId="LiveId" clId="{CCBA5F19-1CD4-4998-B408-DDFA4C8CF032}" dt="2025-02-20T16:28:43.257" v="95" actId="20577"/>
        <pc:sldMkLst>
          <pc:docMk/>
          <pc:sldMk cId="3210358481" sldId="263"/>
        </pc:sldMkLst>
        <pc:spChg chg="mod">
          <ac:chgData name="252539 ." userId="af40f59efb7cb203" providerId="LiveId" clId="{CCBA5F19-1CD4-4998-B408-DDFA4C8CF032}" dt="2025-02-20T16:28:43.257" v="95" actId="20577"/>
          <ac:spMkLst>
            <pc:docMk/>
            <pc:sldMk cId="3210358481" sldId="263"/>
            <ac:spMk id="2" creationId="{E041FD9D-DF07-9C37-1E61-1D920E0EF1D4}"/>
          </ac:spMkLst>
        </pc:spChg>
      </pc:sldChg>
      <pc:sldChg chg="modSp mod">
        <pc:chgData name="252539 ." userId="af40f59efb7cb203" providerId="LiveId" clId="{CCBA5F19-1CD4-4998-B408-DDFA4C8CF032}" dt="2025-02-20T16:31:45.410" v="121" actId="12"/>
        <pc:sldMkLst>
          <pc:docMk/>
          <pc:sldMk cId="3202024527" sldId="265"/>
        </pc:sldMkLst>
        <pc:spChg chg="mod">
          <ac:chgData name="252539 ." userId="af40f59efb7cb203" providerId="LiveId" clId="{CCBA5F19-1CD4-4998-B408-DDFA4C8CF032}" dt="2025-02-20T16:31:45.410" v="121" actId="12"/>
          <ac:spMkLst>
            <pc:docMk/>
            <pc:sldMk cId="3202024527" sldId="265"/>
            <ac:spMk id="2" creationId="{C4FFAF3C-BA60-9181-132C-C36C403AAEA7}"/>
          </ac:spMkLst>
        </pc:spChg>
      </pc:sldChg>
      <pc:sldChg chg="del">
        <pc:chgData name="252539 ." userId="af40f59efb7cb203" providerId="LiveId" clId="{CCBA5F19-1CD4-4998-B408-DDFA4C8CF032}" dt="2025-02-20T16:43:31.516" v="149" actId="47"/>
        <pc:sldMkLst>
          <pc:docMk/>
          <pc:sldMk cId="614882681" sldId="2146847055"/>
        </pc:sldMkLst>
      </pc:sldChg>
      <pc:sldChg chg="modSp mod">
        <pc:chgData name="252539 ." userId="af40f59efb7cb203" providerId="LiveId" clId="{CCBA5F19-1CD4-4998-B408-DDFA4C8CF032}" dt="2025-02-20T16:33:59.079" v="132" actId="2711"/>
        <pc:sldMkLst>
          <pc:docMk/>
          <pc:sldMk cId="3819043843" sldId="2146847057"/>
        </pc:sldMkLst>
        <pc:spChg chg="mod">
          <ac:chgData name="252539 ." userId="af40f59efb7cb203" providerId="LiveId" clId="{CCBA5F19-1CD4-4998-B408-DDFA4C8CF032}" dt="2025-02-20T16:33:59.079" v="132" actId="2711"/>
          <ac:spMkLst>
            <pc:docMk/>
            <pc:sldMk cId="3819043843" sldId="2146847057"/>
            <ac:spMk id="3" creationId="{AB679E23-F86A-AFA9-FE9C-7F5A518E8198}"/>
          </ac:spMkLst>
        </pc:spChg>
      </pc:sldChg>
      <pc:sldChg chg="addSp delSp modSp mod">
        <pc:chgData name="252539 ." userId="af40f59efb7cb203" providerId="LiveId" clId="{CCBA5F19-1CD4-4998-B408-DDFA4C8CF032}" dt="2025-02-20T16:35:47.992" v="137" actId="1076"/>
        <pc:sldMkLst>
          <pc:docMk/>
          <pc:sldMk cId="2083715239" sldId="2146847060"/>
        </pc:sldMkLst>
        <pc:spChg chg="del mod">
          <ac:chgData name="252539 ." userId="af40f59efb7cb203" providerId="LiveId" clId="{CCBA5F19-1CD4-4998-B408-DDFA4C8CF032}" dt="2025-02-20T16:35:38.277" v="134" actId="931"/>
          <ac:spMkLst>
            <pc:docMk/>
            <pc:sldMk cId="2083715239" sldId="2146847060"/>
            <ac:spMk id="3" creationId="{805D7125-AC62-752D-6E68-9EB88BCC631C}"/>
          </ac:spMkLst>
        </pc:spChg>
        <pc:picChg chg="add mod">
          <ac:chgData name="252539 ." userId="af40f59efb7cb203" providerId="LiveId" clId="{CCBA5F19-1CD4-4998-B408-DDFA4C8CF032}" dt="2025-02-20T16:35:47.992" v="137" actId="1076"/>
          <ac:picMkLst>
            <pc:docMk/>
            <pc:sldMk cId="2083715239" sldId="2146847060"/>
            <ac:picMk id="5" creationId="{AFBECCC1-7100-380D-5BED-D1E6BEB60B66}"/>
          </ac:picMkLst>
        </pc:picChg>
      </pc:sldChg>
      <pc:sldChg chg="modSp mod">
        <pc:chgData name="252539 ." userId="af40f59efb7cb203" providerId="LiveId" clId="{CCBA5F19-1CD4-4998-B408-DDFA4C8CF032}" dt="2025-02-20T16:43:12.052" v="148"/>
        <pc:sldMkLst>
          <pc:docMk/>
          <pc:sldMk cId="2230664768" sldId="2146847061"/>
        </pc:sldMkLst>
        <pc:spChg chg="mod">
          <ac:chgData name="252539 ." userId="af40f59efb7cb203" providerId="LiveId" clId="{CCBA5F19-1CD4-4998-B408-DDFA4C8CF032}" dt="2025-02-20T16:43:12.052" v="148"/>
          <ac:spMkLst>
            <pc:docMk/>
            <pc:sldMk cId="2230664768" sldId="2146847061"/>
            <ac:spMk id="3" creationId="{51A299DD-46FA-7866-41D8-C1BFCC2F69DD}"/>
          </ac:spMkLst>
        </pc:spChg>
      </pc:sldChg>
      <pc:sldChg chg="modSp mod">
        <pc:chgData name="252539 ." userId="af40f59efb7cb203" providerId="LiveId" clId="{CCBA5F19-1CD4-4998-B408-DDFA4C8CF032}" dt="2025-02-20T16:36:48.502" v="143" actId="123"/>
        <pc:sldMkLst>
          <pc:docMk/>
          <pc:sldMk cId="4233882376" sldId="2146847062"/>
        </pc:sldMkLst>
        <pc:spChg chg="mod">
          <ac:chgData name="252539 ." userId="af40f59efb7cb203" providerId="LiveId" clId="{CCBA5F19-1CD4-4998-B408-DDFA4C8CF032}" dt="2025-02-20T16:36:48.502" v="143" actId="123"/>
          <ac:spMkLst>
            <pc:docMk/>
            <pc:sldMk cId="4233882376" sldId="2146847062"/>
            <ac:spMk id="3" creationId="{D4974547-DF1B-77BB-E545-9344EDB9AD3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20-02-2025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2/20/2025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2/20/2025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2/20/2025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2/20/2025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2/20/2025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2/20/2025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2/20/2025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2/20/2025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2/20/2025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2/20/2025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2/20/2025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2/20/2025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Raja200219/My-Project-AICTE.gi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295100" y="1782746"/>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1782505" y="4254019"/>
            <a:ext cx="9482903" cy="1938992"/>
          </a:xfrm>
          <a:prstGeom prst="rect">
            <a:avLst/>
          </a:prstGeom>
          <a:noFill/>
        </p:spPr>
        <p:txBody>
          <a:bodyPr wrap="square" lIns="91440" tIns="45720" rIns="91440" bIns="45720" rtlCol="0" anchor="t">
            <a:spAutoFit/>
          </a:bodyPr>
          <a:lstStyle/>
          <a:p>
            <a:r>
              <a:rPr lang="en-US" sz="2400" b="1" dirty="0">
                <a:solidFill>
                  <a:schemeClr val="accent1">
                    <a:lumMod val="75000"/>
                  </a:schemeClr>
                </a:solidFill>
                <a:latin typeface="Arial" pitchFamily="34" charset="0"/>
                <a:cs typeface="Arial" pitchFamily="34" charset="0"/>
              </a:rPr>
              <a:t>Presented By:</a:t>
            </a:r>
          </a:p>
          <a:p>
            <a:r>
              <a:rPr lang="en-US" sz="2400" b="1" dirty="0">
                <a:solidFill>
                  <a:schemeClr val="accent1">
                    <a:lumMod val="75000"/>
                  </a:schemeClr>
                </a:solidFill>
                <a:latin typeface="Arial"/>
                <a:cs typeface="Arial"/>
              </a:rPr>
              <a:t>Student Name :</a:t>
            </a:r>
            <a:r>
              <a:rPr lang="en-US" sz="2400" b="1" dirty="0">
                <a:solidFill>
                  <a:schemeClr val="bg1"/>
                </a:solidFill>
                <a:latin typeface="Arial"/>
                <a:cs typeface="Arial"/>
              </a:rPr>
              <a:t> JUJJAVARAPU RAJA SEKHAR</a:t>
            </a:r>
          </a:p>
          <a:p>
            <a:r>
              <a:rPr lang="en-US" sz="2400" b="1" dirty="0">
                <a:solidFill>
                  <a:schemeClr val="accent1">
                    <a:lumMod val="75000"/>
                  </a:schemeClr>
                </a:solidFill>
                <a:latin typeface="Arial"/>
                <a:cs typeface="Arial"/>
              </a:rPr>
              <a:t>College Name &amp; Department : </a:t>
            </a:r>
            <a:r>
              <a:rPr lang="en-IN" sz="2400" b="0" i="0" dirty="0">
                <a:solidFill>
                  <a:schemeClr val="bg1"/>
                </a:solidFill>
                <a:effectLst/>
                <a:latin typeface="Arial" panose="020B0604020202020204" pitchFamily="34" charset="0"/>
                <a:cs typeface="Arial" panose="020B0604020202020204" pitchFamily="34" charset="0"/>
              </a:rPr>
              <a:t>Jawaharlal Nehru Technological 						University, Kakinada</a:t>
            </a:r>
            <a:endParaRPr lang="en-US" sz="1600" b="1" dirty="0">
              <a:solidFill>
                <a:schemeClr val="bg1"/>
              </a:solidFill>
              <a:latin typeface="Arial" panose="020B0604020202020204" pitchFamily="34" charset="0"/>
              <a:cs typeface="Arial" panose="020B0604020202020204" pitchFamily="34" charset="0"/>
            </a:endParaRPr>
          </a:p>
          <a:p>
            <a:endParaRPr lang="en-US" sz="2400" b="1" dirty="0">
              <a:solidFill>
                <a:schemeClr val="accent1">
                  <a:lumMod val="75000"/>
                </a:schemeClr>
              </a:solidFill>
              <a:latin typeface="Arial"/>
              <a:cs typeface="Arial"/>
            </a:endParaRPr>
          </a:p>
        </p:txBody>
      </p:sp>
      <p:sp>
        <p:nvSpPr>
          <p:cNvPr id="5" name="TextBox 4">
            <a:extLst>
              <a:ext uri="{FF2B5EF4-FFF2-40B4-BE49-F238E27FC236}">
                <a16:creationId xmlns:a16="http://schemas.microsoft.com/office/drawing/2014/main" id="{0CBCAE2D-B862-6C8E-7EC2-902B18F578B6}"/>
              </a:ext>
            </a:extLst>
          </p:cNvPr>
          <p:cNvSpPr txBox="1"/>
          <p:nvPr/>
        </p:nvSpPr>
        <p:spPr>
          <a:xfrm>
            <a:off x="1674876" y="3394669"/>
            <a:ext cx="8842248" cy="523220"/>
          </a:xfrm>
          <a:prstGeom prst="rect">
            <a:avLst/>
          </a:prstGeom>
          <a:noFill/>
        </p:spPr>
        <p:txBody>
          <a:bodyPr wrap="square" rtlCol="0">
            <a:spAutoFit/>
          </a:bodyPr>
          <a:lstStyle/>
          <a:p>
            <a:r>
              <a:rPr lang="en-US" sz="2800" dirty="0">
                <a:solidFill>
                  <a:schemeClr val="bg1"/>
                </a:solidFill>
                <a:latin typeface="Arial" panose="020B0604020202020204" pitchFamily="34" charset="0"/>
                <a:cs typeface="Arial" panose="020B0604020202020204" pitchFamily="34" charset="0"/>
              </a:rPr>
              <a:t>Secure Data Hiding in Images Using Steganography</a:t>
            </a:r>
            <a:endParaRPr lang="en-IN" sz="28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207009" y="1833530"/>
            <a:ext cx="9298744" cy="1325563"/>
          </a:xfrm>
        </p:spPr>
        <p:txBody>
          <a:bodyPr>
            <a:normAutofit/>
          </a:bodyPr>
          <a:lstStyle/>
          <a:p>
            <a:pPr algn="ctr"/>
            <a:r>
              <a:rPr lang="en-US" sz="4400" b="1" dirty="0">
                <a:solidFill>
                  <a:srgbClr val="002060"/>
                </a:solidFill>
                <a:latin typeface="Arial" panose="020B0604020202020204" pitchFamily="34" charset="0"/>
                <a:cs typeface="Arial" panose="020B0604020202020204" pitchFamily="34" charset="0"/>
              </a:rPr>
              <a:t>THANK YOU</a:t>
            </a:r>
          </a:p>
        </p:txBody>
      </p:sp>
      <p:sp>
        <p:nvSpPr>
          <p:cNvPr id="2" name="TextBox 1">
            <a:extLst>
              <a:ext uri="{FF2B5EF4-FFF2-40B4-BE49-F238E27FC236}">
                <a16:creationId xmlns:a16="http://schemas.microsoft.com/office/drawing/2014/main" id="{D836128E-5908-3301-156A-BF8D858ACB7A}"/>
              </a:ext>
            </a:extLst>
          </p:cNvPr>
          <p:cNvSpPr txBox="1"/>
          <p:nvPr/>
        </p:nvSpPr>
        <p:spPr>
          <a:xfrm>
            <a:off x="2356104" y="4137820"/>
            <a:ext cx="7479792" cy="923330"/>
          </a:xfrm>
          <a:prstGeom prst="rect">
            <a:avLst/>
          </a:prstGeom>
          <a:noFill/>
        </p:spPr>
        <p:txBody>
          <a:bodyPr wrap="square" rtlCol="0">
            <a:spAutoFit/>
          </a:bodyPr>
          <a:lstStyle/>
          <a:p>
            <a:pPr algn="just"/>
            <a:r>
              <a:rPr lang="en-US" b="1" dirty="0">
                <a:latin typeface="Arial" panose="020B0604020202020204" pitchFamily="34" charset="0"/>
                <a:cs typeface="Arial" panose="020B0604020202020204" pitchFamily="34" charset="0"/>
              </a:rPr>
              <a:t>Implemented a Python-based steganography tool to hide and extract encrypted messages in images. Used OpenCV, NumPy for processing while ensuring security and image quality. </a:t>
            </a:r>
            <a:endParaRPr lang="en-IN"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lgn="just">
              <a:buNone/>
            </a:pPr>
            <a:r>
              <a:rPr lang="en-US" sz="1800" b="0" i="0" dirty="0">
                <a:solidFill>
                  <a:srgbClr val="191919"/>
                </a:solidFill>
                <a:effectLst/>
                <a:latin typeface="Arial" panose="020B0604020202020204" pitchFamily="34" charset="0"/>
                <a:cs typeface="Arial" panose="020B0604020202020204" pitchFamily="34" charset="0"/>
              </a:rPr>
              <a:t>How </a:t>
            </a:r>
            <a:r>
              <a:rPr lang="en-US" sz="1800" b="0" i="0" dirty="0">
                <a:effectLst/>
                <a:latin typeface="Arial" panose="020B0604020202020204" pitchFamily="34" charset="0"/>
                <a:cs typeface="Arial" panose="020B0604020202020204" pitchFamily="34" charset="0"/>
              </a:rPr>
              <a:t>do</a:t>
            </a:r>
            <a:r>
              <a:rPr lang="en-US" sz="1800" b="0" i="0" dirty="0">
                <a:solidFill>
                  <a:srgbClr val="191919"/>
                </a:solidFill>
                <a:effectLst/>
                <a:latin typeface="Arial" panose="020B0604020202020204" pitchFamily="34" charset="0"/>
                <a:cs typeface="Arial" panose="020B0604020202020204" pitchFamily="34" charset="0"/>
              </a:rPr>
              <a:t> we </a:t>
            </a:r>
            <a:r>
              <a:rPr lang="en-US" sz="1800" b="0" i="0" dirty="0">
                <a:effectLst/>
                <a:latin typeface="Arial" panose="020B0604020202020204" pitchFamily="34" charset="0"/>
                <a:cs typeface="Arial" panose="020B0604020202020204" pitchFamily="34" charset="0"/>
              </a:rPr>
              <a:t>maintain</a:t>
            </a:r>
            <a:r>
              <a:rPr lang="en-US" sz="1800" b="0" i="0" dirty="0">
                <a:solidFill>
                  <a:srgbClr val="191919"/>
                </a:solidFill>
                <a:effectLst/>
                <a:latin typeface="Arial" panose="020B0604020202020204" pitchFamily="34" charset="0"/>
                <a:cs typeface="Arial" panose="020B0604020202020204" pitchFamily="34" charset="0"/>
              </a:rPr>
              <a:t> secure communication in </a:t>
            </a:r>
            <a:r>
              <a:rPr lang="en-US" sz="1800" b="0" i="0" dirty="0">
                <a:effectLst/>
                <a:latin typeface="Arial" panose="020B0604020202020204" pitchFamily="34" charset="0"/>
                <a:cs typeface="Arial" panose="020B0604020202020204" pitchFamily="34" charset="0"/>
              </a:rPr>
              <a:t>a</a:t>
            </a:r>
            <a:r>
              <a:rPr lang="en-US" sz="1800" b="0" i="0" dirty="0">
                <a:solidFill>
                  <a:srgbClr val="191919"/>
                </a:solidFill>
                <a:effectLst/>
                <a:latin typeface="Arial" panose="020B0604020202020204" pitchFamily="34" charset="0"/>
                <a:cs typeface="Arial" panose="020B0604020202020204" pitchFamily="34" charset="0"/>
              </a:rPr>
              <a:t> </a:t>
            </a:r>
            <a:r>
              <a:rPr lang="en-US" sz="1800" b="0" i="0" dirty="0">
                <a:effectLst/>
                <a:latin typeface="Arial" panose="020B0604020202020204" pitchFamily="34" charset="0"/>
                <a:cs typeface="Arial" panose="020B0604020202020204" pitchFamily="34" charset="0"/>
              </a:rPr>
              <a:t>world</a:t>
            </a:r>
            <a:r>
              <a:rPr lang="en-US" sz="1800" b="0" i="0" dirty="0">
                <a:solidFill>
                  <a:srgbClr val="191919"/>
                </a:solidFill>
                <a:effectLst/>
                <a:latin typeface="Arial" panose="020B0604020202020204" pitchFamily="34" charset="0"/>
                <a:cs typeface="Arial" panose="020B0604020202020204" pitchFamily="34" charset="0"/>
              </a:rPr>
              <a:t> where cyber </a:t>
            </a:r>
            <a:r>
              <a:rPr lang="en-US" sz="1800" b="0" i="0" dirty="0">
                <a:effectLst/>
                <a:latin typeface="Arial" panose="020B0604020202020204" pitchFamily="34" charset="0"/>
                <a:cs typeface="Arial" panose="020B0604020202020204" pitchFamily="34" charset="0"/>
              </a:rPr>
              <a:t>attacks</a:t>
            </a:r>
            <a:r>
              <a:rPr lang="en-US" sz="1800" b="0" i="0" dirty="0">
                <a:solidFill>
                  <a:srgbClr val="191919"/>
                </a:solidFill>
                <a:effectLst/>
                <a:latin typeface="Arial" panose="020B0604020202020204" pitchFamily="34" charset="0"/>
                <a:cs typeface="Arial" panose="020B0604020202020204" pitchFamily="34" charset="0"/>
              </a:rPr>
              <a:t> are </a:t>
            </a:r>
            <a:r>
              <a:rPr lang="en-US" sz="1800" b="0" i="0" dirty="0">
                <a:effectLst/>
                <a:latin typeface="Arial" panose="020B0604020202020204" pitchFamily="34" charset="0"/>
                <a:cs typeface="Arial" panose="020B0604020202020204" pitchFamily="34" charset="0"/>
              </a:rPr>
              <a:t>on the rise</a:t>
            </a:r>
            <a:r>
              <a:rPr lang="en-US" sz="1800" b="0" i="0" dirty="0">
                <a:solidFill>
                  <a:srgbClr val="191919"/>
                </a:solidFill>
                <a:effectLst/>
                <a:latin typeface="Arial" panose="020B0604020202020204" pitchFamily="34" charset="0"/>
                <a:cs typeface="Arial" panose="020B0604020202020204" pitchFamily="34" charset="0"/>
              </a:rPr>
              <a:t>? </a:t>
            </a:r>
            <a:r>
              <a:rPr lang="en-US" sz="1800" b="0" i="0" dirty="0">
                <a:effectLst/>
                <a:latin typeface="Arial" panose="020B0604020202020204" pitchFamily="34" charset="0"/>
                <a:cs typeface="Arial" panose="020B0604020202020204" pitchFamily="34" charset="0"/>
              </a:rPr>
              <a:t>Conventional</a:t>
            </a:r>
            <a:r>
              <a:rPr lang="en-US" sz="1800" b="0" i="0" dirty="0">
                <a:solidFill>
                  <a:srgbClr val="191919"/>
                </a:solidFill>
                <a:effectLst/>
                <a:latin typeface="Arial" panose="020B0604020202020204" pitchFamily="34" charset="0"/>
                <a:cs typeface="Arial" panose="020B0604020202020204" pitchFamily="34" charset="0"/>
              </a:rPr>
              <a:t> encryption </a:t>
            </a:r>
            <a:r>
              <a:rPr lang="en-US" sz="1800" b="0" i="0" dirty="0">
                <a:effectLst/>
                <a:latin typeface="Arial" panose="020B0604020202020204" pitchFamily="34" charset="0"/>
                <a:cs typeface="Arial" panose="020B0604020202020204" pitchFamily="34" charset="0"/>
              </a:rPr>
              <a:t>techniques</a:t>
            </a:r>
            <a:r>
              <a:rPr lang="en-US" sz="1800" b="0" i="0" dirty="0">
                <a:solidFill>
                  <a:srgbClr val="191919"/>
                </a:solidFill>
                <a:effectLst/>
                <a:latin typeface="Arial" panose="020B0604020202020204" pitchFamily="34" charset="0"/>
                <a:cs typeface="Arial" panose="020B0604020202020204" pitchFamily="34" charset="0"/>
              </a:rPr>
              <a:t> are </a:t>
            </a:r>
            <a:r>
              <a:rPr lang="en-US" sz="1800" b="0" i="0" dirty="0">
                <a:effectLst/>
                <a:latin typeface="Arial" panose="020B0604020202020204" pitchFamily="34" charset="0"/>
                <a:cs typeface="Arial" panose="020B0604020202020204" pitchFamily="34" charset="0"/>
              </a:rPr>
              <a:t>vulnerable</a:t>
            </a:r>
            <a:r>
              <a:rPr lang="en-US" sz="1800" b="0" i="0" dirty="0">
                <a:solidFill>
                  <a:srgbClr val="191919"/>
                </a:solidFill>
                <a:effectLst/>
                <a:latin typeface="Arial" panose="020B0604020202020204" pitchFamily="34" charset="0"/>
                <a:cs typeface="Arial" panose="020B0604020202020204" pitchFamily="34" charset="0"/>
              </a:rPr>
              <a:t> </a:t>
            </a:r>
            <a:r>
              <a:rPr lang="en-US" sz="1800" b="0" i="0" dirty="0">
                <a:effectLst/>
                <a:latin typeface="Arial" panose="020B0604020202020204" pitchFamily="34" charset="0"/>
                <a:cs typeface="Arial" panose="020B0604020202020204" pitchFamily="34" charset="0"/>
              </a:rPr>
              <a:t>to</a:t>
            </a:r>
            <a:r>
              <a:rPr lang="en-US" sz="1800" b="0" i="0" dirty="0">
                <a:solidFill>
                  <a:srgbClr val="191919"/>
                </a:solidFill>
                <a:effectLst/>
                <a:latin typeface="Arial" panose="020B0604020202020204" pitchFamily="34" charset="0"/>
                <a:cs typeface="Arial" panose="020B0604020202020204" pitchFamily="34" charset="0"/>
              </a:rPr>
              <a:t> hackers, </a:t>
            </a:r>
            <a:r>
              <a:rPr lang="en-US" sz="1800" b="0" i="0" dirty="0">
                <a:effectLst/>
                <a:latin typeface="Arial" panose="020B0604020202020204" pitchFamily="34" charset="0"/>
                <a:cs typeface="Arial" panose="020B0604020202020204" pitchFamily="34" charset="0"/>
              </a:rPr>
              <a:t>so</a:t>
            </a:r>
            <a:r>
              <a:rPr lang="en-US" sz="1800" b="0" i="0" dirty="0">
                <a:solidFill>
                  <a:srgbClr val="191919"/>
                </a:solidFill>
                <a:effectLst/>
                <a:latin typeface="Arial" panose="020B0604020202020204" pitchFamily="34" charset="0"/>
                <a:cs typeface="Arial" panose="020B0604020202020204" pitchFamily="34" charset="0"/>
              </a:rPr>
              <a:t> it </a:t>
            </a:r>
            <a:r>
              <a:rPr lang="en-US" sz="1800" b="0" i="0" dirty="0">
                <a:effectLst/>
                <a:latin typeface="Arial" panose="020B0604020202020204" pitchFamily="34" charset="0"/>
                <a:cs typeface="Arial" panose="020B0604020202020204" pitchFamily="34" charset="0"/>
              </a:rPr>
              <a:t>is</a:t>
            </a:r>
            <a:r>
              <a:rPr lang="en-US" sz="1800" b="0" i="0" dirty="0">
                <a:solidFill>
                  <a:srgbClr val="191919"/>
                </a:solidFill>
                <a:effectLst/>
                <a:latin typeface="Arial" panose="020B0604020202020204" pitchFamily="34" charset="0"/>
                <a:cs typeface="Arial" panose="020B0604020202020204" pitchFamily="34" charset="0"/>
              </a:rPr>
              <a:t> </a:t>
            </a:r>
            <a:r>
              <a:rPr lang="en-US" sz="1800" b="0" i="0" dirty="0">
                <a:effectLst/>
                <a:latin typeface="Arial" panose="020B0604020202020204" pitchFamily="34" charset="0"/>
                <a:cs typeface="Arial" panose="020B0604020202020204" pitchFamily="34" charset="0"/>
              </a:rPr>
              <a:t>important </a:t>
            </a:r>
            <a:r>
              <a:rPr lang="en-US" sz="1800" b="0" i="0" dirty="0">
                <a:solidFill>
                  <a:srgbClr val="191919"/>
                </a:solidFill>
                <a:effectLst/>
                <a:latin typeface="Arial" panose="020B0604020202020204" pitchFamily="34" charset="0"/>
                <a:cs typeface="Arial" panose="020B0604020202020204" pitchFamily="34" charset="0"/>
              </a:rPr>
              <a:t>to </a:t>
            </a:r>
            <a:r>
              <a:rPr lang="en-US" sz="1800" b="0" i="0" dirty="0">
                <a:effectLst/>
                <a:latin typeface="Arial" panose="020B0604020202020204" pitchFamily="34" charset="0"/>
                <a:cs typeface="Arial" panose="020B0604020202020204" pitchFamily="34" charset="0"/>
              </a:rPr>
              <a:t>look</a:t>
            </a:r>
            <a:r>
              <a:rPr lang="en-US" sz="1800" b="0" i="0" dirty="0">
                <a:solidFill>
                  <a:srgbClr val="191919"/>
                </a:solidFill>
                <a:effectLst/>
                <a:latin typeface="Arial" panose="020B0604020202020204" pitchFamily="34" charset="0"/>
                <a:cs typeface="Arial" panose="020B0604020202020204" pitchFamily="34" charset="0"/>
              </a:rPr>
              <a:t> </a:t>
            </a:r>
            <a:r>
              <a:rPr lang="en-US" sz="1800" b="0" i="0" dirty="0">
                <a:effectLst/>
                <a:latin typeface="Arial" panose="020B0604020202020204" pitchFamily="34" charset="0"/>
                <a:cs typeface="Arial" panose="020B0604020202020204" pitchFamily="34" charset="0"/>
              </a:rPr>
              <a:t>into</a:t>
            </a:r>
            <a:r>
              <a:rPr lang="en-US" sz="1800" b="0" i="0" dirty="0">
                <a:solidFill>
                  <a:srgbClr val="191919"/>
                </a:solidFill>
                <a:effectLst/>
                <a:latin typeface="Arial" panose="020B0604020202020204" pitchFamily="34" charset="0"/>
                <a:cs typeface="Arial" panose="020B0604020202020204" pitchFamily="34" charset="0"/>
              </a:rPr>
              <a:t> </a:t>
            </a:r>
            <a:r>
              <a:rPr lang="en-US" sz="1800" b="0" i="0" dirty="0">
                <a:effectLst/>
                <a:latin typeface="Arial" panose="020B0604020202020204" pitchFamily="34" charset="0"/>
                <a:cs typeface="Arial" panose="020B0604020202020204" pitchFamily="34" charset="0"/>
              </a:rPr>
              <a:t>other methods</a:t>
            </a:r>
            <a:r>
              <a:rPr lang="en-US" sz="1800" b="0" i="0" dirty="0">
                <a:solidFill>
                  <a:srgbClr val="191919"/>
                </a:solidFill>
                <a:effectLst/>
                <a:latin typeface="Arial" panose="020B0604020202020204" pitchFamily="34" charset="0"/>
                <a:cs typeface="Arial" panose="020B0604020202020204" pitchFamily="34" charset="0"/>
              </a:rPr>
              <a:t>. </a:t>
            </a:r>
            <a:r>
              <a:rPr lang="en-US" sz="1800" b="0" i="0" dirty="0">
                <a:effectLst/>
                <a:latin typeface="Arial" panose="020B0604020202020204" pitchFamily="34" charset="0"/>
                <a:cs typeface="Arial" panose="020B0604020202020204" pitchFamily="34" charset="0"/>
              </a:rPr>
              <a:t>Is</a:t>
            </a:r>
            <a:r>
              <a:rPr lang="en-US" sz="1800" b="0" i="0" dirty="0">
                <a:solidFill>
                  <a:srgbClr val="191919"/>
                </a:solidFill>
                <a:effectLst/>
                <a:latin typeface="Arial" panose="020B0604020202020204" pitchFamily="34" charset="0"/>
                <a:cs typeface="Arial" panose="020B0604020202020204" pitchFamily="34" charset="0"/>
              </a:rPr>
              <a:t> steganography </a:t>
            </a:r>
            <a:r>
              <a:rPr lang="en-US" sz="1800" b="0" i="0" dirty="0">
                <a:effectLst/>
                <a:latin typeface="Arial" panose="020B0604020202020204" pitchFamily="34" charset="0"/>
                <a:cs typeface="Arial" panose="020B0604020202020204" pitchFamily="34" charset="0"/>
              </a:rPr>
              <a:t>enough</a:t>
            </a:r>
            <a:r>
              <a:rPr lang="en-US" sz="1800" b="0" i="0" dirty="0">
                <a:solidFill>
                  <a:srgbClr val="191919"/>
                </a:solidFill>
                <a:effectLst/>
                <a:latin typeface="Arial" panose="020B0604020202020204" pitchFamily="34" charset="0"/>
                <a:cs typeface="Arial" panose="020B0604020202020204" pitchFamily="34" charset="0"/>
              </a:rPr>
              <a:t> to </a:t>
            </a:r>
            <a:r>
              <a:rPr lang="en-US" sz="1800" b="0" i="0" dirty="0">
                <a:effectLst/>
                <a:latin typeface="Arial" panose="020B0604020202020204" pitchFamily="34" charset="0"/>
                <a:cs typeface="Arial" panose="020B0604020202020204" pitchFamily="34" charset="0"/>
              </a:rPr>
              <a:t>conceal</a:t>
            </a:r>
            <a:r>
              <a:rPr lang="en-US" sz="1800" b="0" i="0" dirty="0">
                <a:solidFill>
                  <a:srgbClr val="191919"/>
                </a:solidFill>
                <a:effectLst/>
                <a:latin typeface="Arial" panose="020B0604020202020204" pitchFamily="34" charset="0"/>
                <a:cs typeface="Arial" panose="020B0604020202020204" pitchFamily="34" charset="0"/>
              </a:rPr>
              <a:t> encrypted messages </a:t>
            </a:r>
            <a:r>
              <a:rPr lang="en-US" sz="1800" b="0" i="0" dirty="0">
                <a:effectLst/>
                <a:latin typeface="Arial" panose="020B0604020202020204" pitchFamily="34" charset="0"/>
                <a:cs typeface="Arial" panose="020B0604020202020204" pitchFamily="34" charset="0"/>
              </a:rPr>
              <a:t>behind</a:t>
            </a:r>
            <a:r>
              <a:rPr lang="en-US" sz="1800" b="0" i="0" dirty="0">
                <a:solidFill>
                  <a:srgbClr val="191919"/>
                </a:solidFill>
                <a:effectLst/>
                <a:latin typeface="Arial" panose="020B0604020202020204" pitchFamily="34" charset="0"/>
                <a:cs typeface="Arial" panose="020B0604020202020204" pitchFamily="34" charset="0"/>
              </a:rPr>
              <a:t> images </a:t>
            </a:r>
            <a:r>
              <a:rPr lang="en-US" sz="1800" b="0" i="0" dirty="0">
                <a:effectLst/>
                <a:latin typeface="Arial" panose="020B0604020202020204" pitchFamily="34" charset="0"/>
                <a:cs typeface="Arial" panose="020B0604020202020204" pitchFamily="34" charset="0"/>
              </a:rPr>
              <a:t>in</a:t>
            </a:r>
            <a:r>
              <a:rPr lang="en-US" sz="1800" b="0" i="0" dirty="0">
                <a:solidFill>
                  <a:srgbClr val="191919"/>
                </a:solidFill>
                <a:effectLst/>
                <a:latin typeface="Arial" panose="020B0604020202020204" pitchFamily="34" charset="0"/>
                <a:cs typeface="Arial" panose="020B0604020202020204" pitchFamily="34" charset="0"/>
              </a:rPr>
              <a:t> </a:t>
            </a:r>
            <a:r>
              <a:rPr lang="en-US" sz="1800" b="0" i="0" dirty="0">
                <a:effectLst/>
                <a:latin typeface="Arial" panose="020B0604020202020204" pitchFamily="34" charset="0"/>
                <a:cs typeface="Arial" panose="020B0604020202020204" pitchFamily="34" charset="0"/>
              </a:rPr>
              <a:t>such</a:t>
            </a:r>
            <a:r>
              <a:rPr lang="en-US" sz="1800" b="0" i="0" dirty="0">
                <a:solidFill>
                  <a:srgbClr val="191919"/>
                </a:solidFill>
                <a:effectLst/>
                <a:latin typeface="Arial" panose="020B0604020202020204" pitchFamily="34" charset="0"/>
                <a:cs typeface="Arial" panose="020B0604020202020204" pitchFamily="34" charset="0"/>
              </a:rPr>
              <a:t> </a:t>
            </a:r>
            <a:r>
              <a:rPr lang="en-US" sz="1800" b="0" i="0" dirty="0">
                <a:effectLst/>
                <a:latin typeface="Arial" panose="020B0604020202020204" pitchFamily="34" charset="0"/>
                <a:cs typeface="Arial" panose="020B0604020202020204" pitchFamily="34" charset="0"/>
              </a:rPr>
              <a:t>a</a:t>
            </a:r>
            <a:r>
              <a:rPr lang="en-US" sz="1800" b="0" i="0" dirty="0">
                <a:solidFill>
                  <a:srgbClr val="191919"/>
                </a:solidFill>
                <a:effectLst/>
                <a:latin typeface="Arial" panose="020B0604020202020204" pitchFamily="34" charset="0"/>
                <a:cs typeface="Arial" panose="020B0604020202020204" pitchFamily="34" charset="0"/>
              </a:rPr>
              <a:t> </a:t>
            </a:r>
            <a:r>
              <a:rPr lang="en-US" sz="1800" b="0" i="0" dirty="0">
                <a:effectLst/>
                <a:latin typeface="Arial" panose="020B0604020202020204" pitchFamily="34" charset="0"/>
                <a:cs typeface="Arial" panose="020B0604020202020204" pitchFamily="34" charset="0"/>
              </a:rPr>
              <a:t>way</a:t>
            </a:r>
            <a:r>
              <a:rPr lang="en-US" sz="1800" b="0" i="0" dirty="0">
                <a:solidFill>
                  <a:srgbClr val="191919"/>
                </a:solidFill>
                <a:effectLst/>
                <a:latin typeface="Arial" panose="020B0604020202020204" pitchFamily="34" charset="0"/>
                <a:cs typeface="Arial" panose="020B0604020202020204" pitchFamily="34" charset="0"/>
              </a:rPr>
              <a:t> </a:t>
            </a:r>
            <a:r>
              <a:rPr lang="en-US" sz="1800" b="0" i="0" dirty="0">
                <a:effectLst/>
                <a:latin typeface="Arial" panose="020B0604020202020204" pitchFamily="34" charset="0"/>
                <a:cs typeface="Arial" panose="020B0604020202020204" pitchFamily="34" charset="0"/>
              </a:rPr>
              <a:t>that they cannot be detected by </a:t>
            </a:r>
            <a:r>
              <a:rPr lang="en-US" sz="1800" b="0" i="0" dirty="0">
                <a:solidFill>
                  <a:srgbClr val="191919"/>
                </a:solidFill>
                <a:effectLst/>
                <a:latin typeface="Arial" panose="020B0604020202020204" pitchFamily="34" charset="0"/>
                <a:cs typeface="Arial" panose="020B0604020202020204" pitchFamily="34" charset="0"/>
              </a:rPr>
              <a:t>unauthorized users? </a:t>
            </a:r>
          </a:p>
          <a:p>
            <a:pPr marL="0" indent="0" algn="just">
              <a:buNone/>
            </a:pPr>
            <a:endParaRPr lang="en-US" sz="1800" dirty="0">
              <a:solidFill>
                <a:srgbClr val="191919"/>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a:buFont typeface="Arial" panose="020B0604020202020204" pitchFamily="34" charset="0"/>
              <a:buChar char="•"/>
            </a:pPr>
            <a:r>
              <a:rPr lang="en-US" b="1" dirty="0"/>
              <a:t>Programming Language:</a:t>
            </a:r>
            <a:r>
              <a:rPr lang="en-US" dirty="0"/>
              <a:t> Python</a:t>
            </a:r>
          </a:p>
          <a:p>
            <a:pPr>
              <a:buFont typeface="Arial" panose="020B0604020202020204" pitchFamily="34" charset="0"/>
              <a:buChar char="•"/>
            </a:pPr>
            <a:r>
              <a:rPr lang="en-US" b="1" dirty="0"/>
              <a:t>Tools:</a:t>
            </a:r>
            <a:r>
              <a:rPr lang="en-US" dirty="0"/>
              <a:t> Steganography Tool, Python Libraries</a:t>
            </a:r>
          </a:p>
          <a:p>
            <a:pPr>
              <a:buFont typeface="Arial" panose="020B0604020202020204" pitchFamily="34" charset="0"/>
              <a:buChar char="•"/>
            </a:pPr>
            <a:r>
              <a:rPr lang="en-US" b="1" dirty="0"/>
              <a:t>Libraries Used:</a:t>
            </a:r>
            <a:r>
              <a:rPr lang="en-US" dirty="0"/>
              <a:t> OpenCV2, NumPy, </a:t>
            </a:r>
          </a:p>
          <a:p>
            <a:pPr marL="0" indent="0">
              <a:buNone/>
            </a:pPr>
            <a:r>
              <a:rPr lang="en-IN" dirty="0"/>
              <a:t> </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302026"/>
            <a:ext cx="11029615" cy="4851886"/>
          </a:xfrm>
        </p:spPr>
        <p:txBody>
          <a:bodyPr>
            <a:normAutofit lnSpcReduction="10000"/>
          </a:bodyPr>
          <a:lstStyle/>
          <a:p>
            <a:pPr>
              <a:buFont typeface="Arial" panose="020B0604020202020204" pitchFamily="34" charset="0"/>
              <a:buChar char="•"/>
            </a:pPr>
            <a:r>
              <a:rPr lang="en-US" sz="1800" b="1" dirty="0">
                <a:solidFill>
                  <a:srgbClr val="0F0F0F"/>
                </a:solidFill>
                <a:latin typeface="Arial" panose="020B0604020202020204" pitchFamily="34" charset="0"/>
                <a:cs typeface="Arial" panose="020B0604020202020204" pitchFamily="34" charset="0"/>
              </a:rPr>
              <a:t>Improved Security: </a:t>
            </a:r>
            <a:r>
              <a:rPr lang="en-US" sz="1800" dirty="0">
                <a:solidFill>
                  <a:srgbClr val="0F0F0F"/>
                </a:solidFill>
                <a:latin typeface="Arial" panose="020B0604020202020204" pitchFamily="34" charset="0"/>
                <a:cs typeface="Arial" panose="020B0604020202020204" pitchFamily="34" charset="0"/>
              </a:rPr>
              <a:t>The secret message is encrypted prior to its insertion into the image, thus making it even more difficult to detect or decrypt.</a:t>
            </a:r>
          </a:p>
          <a:p>
            <a:pPr>
              <a:buFont typeface="Arial" panose="020B0604020202020204" pitchFamily="34" charset="0"/>
              <a:buChar char="•"/>
            </a:pPr>
            <a:r>
              <a:rPr lang="en-US" sz="1800" b="1" dirty="0">
                <a:solidFill>
                  <a:srgbClr val="0F0F0F"/>
                </a:solidFill>
                <a:latin typeface="Arial" panose="020B0604020202020204" pitchFamily="34" charset="0"/>
                <a:cs typeface="Arial" panose="020B0604020202020204" pitchFamily="34" charset="0"/>
              </a:rPr>
              <a:t>Invisible Communication</a:t>
            </a:r>
            <a:r>
              <a:rPr lang="en-US" sz="1800" dirty="0">
                <a:solidFill>
                  <a:srgbClr val="0F0F0F"/>
                </a:solidFill>
                <a:latin typeface="Arial" panose="020B0604020202020204" pitchFamily="34" charset="0"/>
                <a:cs typeface="Arial" panose="020B0604020202020204" pitchFamily="34" charset="0"/>
              </a:rPr>
              <a:t>: Contrary to conventional encryption, steganography does not generate attention, since the message is concealed within an image file.</a:t>
            </a:r>
          </a:p>
          <a:p>
            <a:pPr>
              <a:buFont typeface="Arial" panose="020B0604020202020204" pitchFamily="34" charset="0"/>
              <a:buChar char="•"/>
            </a:pPr>
            <a:r>
              <a:rPr lang="en-US" sz="1800" b="1" dirty="0">
                <a:solidFill>
                  <a:srgbClr val="0F0F0F"/>
                </a:solidFill>
                <a:latin typeface="Arial" panose="020B0604020202020204" pitchFamily="34" charset="0"/>
                <a:cs typeface="Arial" panose="020B0604020202020204" pitchFamily="34" charset="0"/>
              </a:rPr>
              <a:t>Imperceptible Data Hiding: </a:t>
            </a:r>
            <a:r>
              <a:rPr lang="en-US" sz="1800" dirty="0">
                <a:solidFill>
                  <a:srgbClr val="0F0F0F"/>
                </a:solidFill>
                <a:latin typeface="Arial" panose="020B0604020202020204" pitchFamily="34" charset="0"/>
                <a:cs typeface="Arial" panose="020B0604020202020204" pitchFamily="34" charset="0"/>
              </a:rPr>
              <a:t>The quality of the image is not significantly altered after the insertion of the encrypted message, making the alteration unnoticeable.</a:t>
            </a:r>
          </a:p>
          <a:p>
            <a:pPr>
              <a:buFont typeface="Arial" panose="020B0604020202020204" pitchFamily="34" charset="0"/>
              <a:buChar char="•"/>
            </a:pPr>
            <a:r>
              <a:rPr lang="en-US" sz="1800" b="1" dirty="0">
                <a:solidFill>
                  <a:srgbClr val="0F0F0F"/>
                </a:solidFill>
                <a:latin typeface="Arial" panose="020B0604020202020204" pitchFamily="34" charset="0"/>
                <a:cs typeface="Arial" panose="020B0604020202020204" pitchFamily="34" charset="0"/>
              </a:rPr>
              <a:t>Python-Based Execution: </a:t>
            </a:r>
            <a:r>
              <a:rPr lang="en-US" sz="1800" dirty="0">
                <a:solidFill>
                  <a:srgbClr val="0F0F0F"/>
                </a:solidFill>
                <a:latin typeface="Arial" panose="020B0604020202020204" pitchFamily="34" charset="0"/>
                <a:cs typeface="Arial" panose="020B0604020202020204" pitchFamily="34" charset="0"/>
              </a:rPr>
              <a:t>Employs strong libraries such as OpenCV, NumPy, to perform optimized image processing and data embedding.</a:t>
            </a:r>
          </a:p>
          <a:p>
            <a:pPr>
              <a:buFont typeface="Arial" panose="020B0604020202020204" pitchFamily="34" charset="0"/>
              <a:buChar char="•"/>
            </a:pPr>
            <a:r>
              <a:rPr lang="en-US" sz="1800" b="1" dirty="0">
                <a:solidFill>
                  <a:srgbClr val="0F0F0F"/>
                </a:solidFill>
                <a:latin typeface="Arial" panose="020B0604020202020204" pitchFamily="34" charset="0"/>
                <a:cs typeface="Arial" panose="020B0604020202020204" pitchFamily="34" charset="0"/>
              </a:rPr>
              <a:t>Lightweight &amp; Quick Execution: </a:t>
            </a:r>
            <a:r>
              <a:rPr lang="en-US" sz="1800" dirty="0">
                <a:solidFill>
                  <a:srgbClr val="0F0F0F"/>
                </a:solidFill>
                <a:latin typeface="Arial" panose="020B0604020202020204" pitchFamily="34" charset="0"/>
                <a:cs typeface="Arial" panose="020B0604020202020204" pitchFamily="34" charset="0"/>
              </a:rPr>
              <a:t>The project quickly hides and reveals messages without growing the image file size appreciably.</a:t>
            </a:r>
          </a:p>
          <a:p>
            <a:pPr>
              <a:buFont typeface="Arial" panose="020B0604020202020204" pitchFamily="34" charset="0"/>
              <a:buChar char="•"/>
            </a:pPr>
            <a:r>
              <a:rPr lang="en-US" sz="1800" b="1" dirty="0">
                <a:solidFill>
                  <a:srgbClr val="0F0F0F"/>
                </a:solidFill>
                <a:latin typeface="Arial" panose="020B0604020202020204" pitchFamily="34" charset="0"/>
                <a:cs typeface="Arial" panose="020B0604020202020204" pitchFamily="34" charset="0"/>
              </a:rPr>
              <a:t>Scalable Implementation: </a:t>
            </a:r>
            <a:r>
              <a:rPr lang="en-US" sz="1800" dirty="0">
                <a:solidFill>
                  <a:srgbClr val="0F0F0F"/>
                </a:solidFill>
                <a:latin typeface="Arial" panose="020B0604020202020204" pitchFamily="34" charset="0"/>
                <a:cs typeface="Arial" panose="020B0604020202020204" pitchFamily="34" charset="0"/>
              </a:rPr>
              <a:t>This application can be integrated to videos, audio files, and other computer media for the secure hiding of data.</a:t>
            </a:r>
          </a:p>
          <a:p>
            <a:pPr>
              <a:buFont typeface="Arial" panose="020B0604020202020204" pitchFamily="34" charset="0"/>
              <a:buChar char="•"/>
            </a:pPr>
            <a:r>
              <a:rPr lang="en-US" sz="1800" b="1" dirty="0">
                <a:solidFill>
                  <a:srgbClr val="0F0F0F"/>
                </a:solidFill>
                <a:latin typeface="Arial" panose="020B0604020202020204" pitchFamily="34" charset="0"/>
                <a:cs typeface="Arial" panose="020B0604020202020204" pitchFamily="34" charset="0"/>
              </a:rPr>
              <a:t>Practical Applications in Real Life</a:t>
            </a:r>
            <a:r>
              <a:rPr lang="en-US" sz="1800" dirty="0">
                <a:solidFill>
                  <a:srgbClr val="0F0F0F"/>
                </a:solidFill>
                <a:latin typeface="Arial" panose="020B0604020202020204" pitchFamily="34" charset="0"/>
                <a:cs typeface="Arial" panose="020B0604020202020204" pitchFamily="34" charset="0"/>
              </a:rPr>
              <a:t>: Can be implemented for secure army communication, watermarking digital material, securing important data, and whistleblower communication.</a:t>
            </a:r>
            <a:endParaRPr lang="en-IN" sz="1800" dirty="0">
              <a:solidFill>
                <a:srgbClr val="0F0F0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pPr marL="0" indent="0">
              <a:buNone/>
            </a:pPr>
            <a:r>
              <a:rPr lang="en-US" b="1" dirty="0">
                <a:latin typeface="Arial" panose="020B0604020202020204" pitchFamily="34" charset="0"/>
                <a:cs typeface="Arial" panose="020B0604020202020204" pitchFamily="34" charset="0"/>
              </a:rPr>
              <a:t>Cybersecurity Experts</a:t>
            </a:r>
            <a:r>
              <a:rPr lang="en-US" dirty="0">
                <a:latin typeface="Arial" panose="020B0604020202020204" pitchFamily="34" charset="0"/>
                <a:cs typeface="Arial" panose="020B0604020202020204" pitchFamily="34" charset="0"/>
              </a:rPr>
              <a:t>: Create secure communication protocols and cryptographic studies.</a:t>
            </a:r>
          </a:p>
          <a:p>
            <a:pPr marL="0" indent="0">
              <a:buNone/>
            </a:pPr>
            <a:r>
              <a:rPr lang="en-US" b="1" dirty="0">
                <a:latin typeface="Arial" panose="020B0604020202020204" pitchFamily="34" charset="0"/>
                <a:cs typeface="Arial" panose="020B0604020202020204" pitchFamily="34" charset="0"/>
              </a:rPr>
              <a:t>Government &amp; Military: </a:t>
            </a:r>
            <a:r>
              <a:rPr lang="en-US" dirty="0">
                <a:latin typeface="Arial" panose="020B0604020202020204" pitchFamily="34" charset="0"/>
                <a:cs typeface="Arial" panose="020B0604020202020204" pitchFamily="34" charset="0"/>
              </a:rPr>
              <a:t>Protect defense and intelligence communications.</a:t>
            </a:r>
          </a:p>
          <a:p>
            <a:pPr marL="0" indent="0">
              <a:buNone/>
            </a:pPr>
            <a:r>
              <a:rPr lang="en-US" b="1" dirty="0">
                <a:latin typeface="Arial" panose="020B0604020202020204" pitchFamily="34" charset="0"/>
                <a:cs typeface="Arial" panose="020B0604020202020204" pitchFamily="34" charset="0"/>
              </a:rPr>
              <a:t>Journalists &amp; Whistleblowers: </a:t>
            </a:r>
            <a:r>
              <a:rPr lang="en-US" dirty="0">
                <a:latin typeface="Arial" panose="020B0604020202020204" pitchFamily="34" charset="0"/>
                <a:cs typeface="Arial" panose="020B0604020202020204" pitchFamily="34" charset="0"/>
              </a:rPr>
              <a:t>Safely transmit sensitive content while maintaining anonymity.</a:t>
            </a:r>
          </a:p>
          <a:p>
            <a:pPr marL="0" indent="0">
              <a:buNone/>
            </a:pPr>
            <a:r>
              <a:rPr lang="en-US" b="1" dirty="0">
                <a:latin typeface="Arial" panose="020B0604020202020204" pitchFamily="34" charset="0"/>
                <a:cs typeface="Arial" panose="020B0604020202020204" pitchFamily="34" charset="0"/>
              </a:rPr>
              <a:t>Businesses &amp; Corporations: </a:t>
            </a:r>
            <a:r>
              <a:rPr lang="en-US" dirty="0">
                <a:latin typeface="Arial" panose="020B0604020202020204" pitchFamily="34" charset="0"/>
                <a:cs typeface="Arial" panose="020B0604020202020204" pitchFamily="34" charset="0"/>
              </a:rPr>
              <a:t>Defend against data breaches and corporate espionage.</a:t>
            </a:r>
          </a:p>
          <a:p>
            <a:pPr marL="0" indent="0">
              <a:buNone/>
            </a:pPr>
            <a:r>
              <a:rPr lang="en-US" b="1" dirty="0">
                <a:latin typeface="Arial" panose="020B0604020202020204" pitchFamily="34" charset="0"/>
                <a:cs typeface="Arial" panose="020B0604020202020204" pitchFamily="34" charset="0"/>
              </a:rPr>
              <a:t>Privacy-Savvy Individuals: </a:t>
            </a:r>
            <a:r>
              <a:rPr lang="en-US" dirty="0">
                <a:latin typeface="Arial" panose="020B0604020202020204" pitchFamily="34" charset="0"/>
                <a:cs typeface="Arial" panose="020B0604020202020204" pitchFamily="34" charset="0"/>
              </a:rPr>
              <a:t>Securely transmit personal and financial data.</a:t>
            </a:r>
          </a:p>
          <a:p>
            <a:pPr marL="0" indent="0">
              <a:buNone/>
            </a:pPr>
            <a:r>
              <a:rPr lang="en-US" b="1" dirty="0">
                <a:latin typeface="Arial" panose="020B0604020202020204" pitchFamily="34" charset="0"/>
                <a:cs typeface="Arial" panose="020B0604020202020204" pitchFamily="34" charset="0"/>
              </a:rPr>
              <a:t>Law Enforcement: </a:t>
            </a:r>
            <a:r>
              <a:rPr lang="en-US" dirty="0">
                <a:latin typeface="Arial" panose="020B0604020202020204" pitchFamily="34" charset="0"/>
                <a:cs typeface="Arial" panose="020B0604020202020204" pitchFamily="34" charset="0"/>
              </a:rPr>
              <a:t>Employ in forensic analysis and covert operations.</a:t>
            </a:r>
          </a:p>
          <a:p>
            <a:pPr marL="0" indent="0">
              <a:buNone/>
            </a:pPr>
            <a:r>
              <a:rPr lang="en-US" b="1" dirty="0">
                <a:latin typeface="Arial" panose="020B0604020202020204" pitchFamily="34" charset="0"/>
                <a:cs typeface="Arial" panose="020B0604020202020204" pitchFamily="34" charset="0"/>
              </a:rPr>
              <a:t>Digital Content Creators: </a:t>
            </a:r>
            <a:r>
              <a:rPr lang="en-US" dirty="0">
                <a:latin typeface="Arial" panose="020B0604020202020204" pitchFamily="34" charset="0"/>
                <a:cs typeface="Arial" panose="020B0604020202020204" pitchFamily="34" charset="0"/>
              </a:rPr>
              <a:t>Secure intellectual property using covert watermarks.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5" name="Content Placeholder 4">
            <a:extLst>
              <a:ext uri="{FF2B5EF4-FFF2-40B4-BE49-F238E27FC236}">
                <a16:creationId xmlns:a16="http://schemas.microsoft.com/office/drawing/2014/main" id="{AFBECCC1-7100-380D-5BED-D1E6BEB60B66}"/>
              </a:ext>
            </a:extLst>
          </p:cNvPr>
          <p:cNvPicPr>
            <a:picLocks noGrp="1" noChangeAspect="1"/>
          </p:cNvPicPr>
          <p:nvPr>
            <p:ph idx="1"/>
          </p:nvPr>
        </p:nvPicPr>
        <p:blipFill>
          <a:blip r:embed="rId2"/>
          <a:stretch>
            <a:fillRect/>
          </a:stretch>
        </p:blipFill>
        <p:spPr>
          <a:xfrm>
            <a:off x="2478738" y="1040428"/>
            <a:ext cx="8475774" cy="5186998"/>
          </a:xfr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normAutofit/>
          </a:bodyPr>
          <a:lstStyle/>
          <a:p>
            <a:pPr marL="0" indent="0" algn="just">
              <a:buNone/>
            </a:pPr>
            <a:r>
              <a:rPr lang="en-US" sz="1800" dirty="0">
                <a:latin typeface="Arial" panose="020B0604020202020204" pitchFamily="34" charset="0"/>
                <a:cs typeface="Arial" panose="020B0604020202020204" pitchFamily="34" charset="0"/>
              </a:rPr>
              <a:t>This project effectively illustrates the application of steganography in secure data hiding from images. The integration of encryption and steganography provides a double layer of protection, rendering hidden messages almost undetectable. The implementation using Python effectively embeds and retrieves encrypted messages without compromising the quality of the image. The method is extremely helpful for secure communication, data security, and excluding unauthorized access. With its uses in cybersecurity, digital forensics, and secure communication, this project demonstrates the power of steganography as a useful security tool. Potential future improvements might involve extending the technique to video, audio, and real-time encryption systems for even more applications.</a:t>
            </a:r>
            <a:endParaRPr lang="en-IN"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t>Make sure that there should be readme file</a:t>
            </a:r>
          </a:p>
          <a:p>
            <a:pPr marL="0" indent="0">
              <a:buNone/>
            </a:pPr>
            <a:r>
              <a:rPr lang="en-IN" dirty="0">
                <a:hlinkClick r:id="rId2"/>
              </a:rPr>
              <a:t>https://github.com/Raja200219/My-Project-AICTE.git</a:t>
            </a:r>
            <a:endParaRPr lang="en-IN" dirty="0"/>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53</TotalTime>
  <Words>552</Words>
  <Application>Microsoft Office PowerPoint</Application>
  <PresentationFormat>Widescreen</PresentationFormat>
  <Paragraphs>48</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Calibri Light</vt:lpstr>
      <vt:lpstr>Franklin Gothic Book</vt:lpstr>
      <vt:lpstr>Franklin Gothic Demi</vt:lpstr>
      <vt:lpstr>Wingdings 2</vt:lpstr>
      <vt:lpstr>DividendVTI</vt:lpstr>
      <vt:lpstr>PROJECT TITLE</vt:lpstr>
      <vt:lpstr>OUTLINE</vt:lpstr>
      <vt:lpstr>Problem Statement</vt:lpstr>
      <vt:lpstr>Technology  used</vt:lpstr>
      <vt:lpstr>Wow factors</vt:lpstr>
      <vt:lpstr>End users</vt:lpstr>
      <vt:lpstr>Results</vt:lpstr>
      <vt:lpstr>Conclusion</vt:lpstr>
      <vt:lpstr>GitHub Link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252539 .</cp:lastModifiedBy>
  <cp:revision>25</cp:revision>
  <dcterms:created xsi:type="dcterms:W3CDTF">2021-05-26T16:50:10Z</dcterms:created>
  <dcterms:modified xsi:type="dcterms:W3CDTF">2025-02-20T16:45:12Z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