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7.wmf"/><Relationship Id="rId7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2235-C9CA-4E4C-94B8-AB001F66A67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B89C-3563-421E-B253-58494BD31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9B13-0558-4DE0-9F9B-F6E4FF0F972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9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2.png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5.wmf"/><Relationship Id="rId15" Type="http://schemas.openxmlformats.org/officeDocument/2006/relationships/image" Target="../media/image13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A1104-5EE8-4DA0-B7DF-40FD1418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8" y="1043001"/>
            <a:ext cx="8636148" cy="212347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35005" y="3258591"/>
            <a:ext cx="8433479" cy="578744"/>
            <a:chOff x="2398931" y="1782070"/>
            <a:chExt cx="6581912" cy="451681"/>
          </a:xfrm>
        </p:grpSpPr>
        <p:sp>
          <p:nvSpPr>
            <p:cNvPr id="4" name="TextBox 3"/>
            <p:cNvSpPr txBox="1"/>
            <p:nvPr/>
          </p:nvSpPr>
          <p:spPr>
            <a:xfrm>
              <a:off x="2398931" y="1782070"/>
              <a:ext cx="663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(1,1)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5554" y="1828882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(1,2)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92261" y="1828881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(1,3)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8969" y="185625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(1,4)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0384" y="1847531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(1,5)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1799" y="186441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(1,6)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26682" y="185625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(1,7)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11203" y="666807"/>
            <a:ext cx="2135569" cy="716898"/>
            <a:chOff x="8801530" y="1333317"/>
            <a:chExt cx="2679509" cy="716898"/>
          </a:xfrm>
        </p:grpSpPr>
        <p:sp>
          <p:nvSpPr>
            <p:cNvPr id="12" name="Rounded Rectangle 11"/>
            <p:cNvSpPr/>
            <p:nvPr/>
          </p:nvSpPr>
          <p:spPr>
            <a:xfrm>
              <a:off x="8801530" y="1333317"/>
              <a:ext cx="2679509" cy="516415"/>
            </a:xfrm>
            <a:prstGeom prst="roundRect">
              <a:avLst>
                <a:gd name="adj" fmla="val 50000"/>
              </a:avLst>
            </a:prstGeom>
            <a:solidFill>
              <a:srgbClr val="FF5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4766" y="1403884"/>
              <a:ext cx="2393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P3HT backbone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1316" y="5329069"/>
            <a:ext cx="1167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example of an oxidized polymer (P3HT) backbone. The hole resides on the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thiophene</a:t>
            </a:r>
            <a:r>
              <a:rPr lang="en-US" dirty="0" smtClean="0"/>
              <a:t> unit while all the remaining </a:t>
            </a:r>
            <a:r>
              <a:rPr lang="en-US" dirty="0" err="1" smtClean="0"/>
              <a:t>thiophene</a:t>
            </a:r>
            <a:r>
              <a:rPr lang="en-US" dirty="0" smtClean="0"/>
              <a:t> units in the chain have doubly occupied HOMO. The alkyl chains are not shown for clarity. The HOMOs of the neighboring </a:t>
            </a:r>
            <a:r>
              <a:rPr lang="en-US" dirty="0" err="1" smtClean="0"/>
              <a:t>thiophene</a:t>
            </a:r>
            <a:r>
              <a:rPr lang="en-US" dirty="0" smtClean="0"/>
              <a:t> units are electronically coupled via the hole transfer integral (</a:t>
            </a:r>
            <a:r>
              <a:rPr lang="en-US" b="1" dirty="0" err="1" smtClean="0">
                <a:solidFill>
                  <a:srgbClr val="0070C0"/>
                </a:solidFill>
              </a:rPr>
              <a:t>t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intrachain</a:t>
            </a:r>
            <a:r>
              <a:rPr lang="en-US" dirty="0" smtClean="0"/>
              <a:t>). As a result the hole can easily </a:t>
            </a:r>
            <a:r>
              <a:rPr lang="en-US" dirty="0" err="1" smtClean="0"/>
              <a:t>delocalise</a:t>
            </a:r>
            <a:r>
              <a:rPr lang="en-US" dirty="0" smtClean="0"/>
              <a:t> from one side of the chain to the other side. 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934429-C986-46EB-A0E9-867AC322A7C9}"/>
              </a:ext>
            </a:extLst>
          </p:cNvPr>
          <p:cNvGrpSpPr/>
          <p:nvPr/>
        </p:nvGrpSpPr>
        <p:grpSpPr>
          <a:xfrm>
            <a:off x="2286500" y="1257926"/>
            <a:ext cx="2128724" cy="751106"/>
            <a:chOff x="4563987" y="1975777"/>
            <a:chExt cx="2128724" cy="75110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768902" y="2726883"/>
              <a:ext cx="9776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63987" y="1975777"/>
              <a:ext cx="2128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600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intrachain</a:t>
              </a:r>
              <a:endParaRPr lang="en-US" sz="36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124882" y="4376457"/>
            <a:ext cx="733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HOMO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1124882" y="4025620"/>
            <a:ext cx="714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LUMO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69265" y="3957356"/>
            <a:ext cx="828675" cy="655638"/>
            <a:chOff x="5678988" y="4028794"/>
            <a:chExt cx="828675" cy="655638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678988" y="4028794"/>
              <a:ext cx="828675" cy="6556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698038" y="4541557"/>
              <a:ext cx="742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5713913" y="4255807"/>
              <a:ext cx="742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048876" y="4360582"/>
              <a:ext cx="0" cy="295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79218" y="3950246"/>
            <a:ext cx="828675" cy="655637"/>
            <a:chOff x="3834313" y="4027207"/>
            <a:chExt cx="828675" cy="655637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99176" y="3957357"/>
            <a:ext cx="828675" cy="655637"/>
            <a:chOff x="3834313" y="4027207"/>
            <a:chExt cx="828675" cy="655637"/>
          </a:xfrm>
        </p:grpSpPr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80216" y="3950246"/>
            <a:ext cx="828675" cy="655637"/>
            <a:chOff x="3834313" y="4027207"/>
            <a:chExt cx="828675" cy="655637"/>
          </a:xfrm>
        </p:grpSpPr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99798" y="3957357"/>
            <a:ext cx="828675" cy="655637"/>
            <a:chOff x="3834313" y="4027207"/>
            <a:chExt cx="828675" cy="655637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53129" y="3957358"/>
            <a:ext cx="828675" cy="655637"/>
            <a:chOff x="3834313" y="4027207"/>
            <a:chExt cx="828675" cy="655637"/>
          </a:xfrm>
        </p:grpSpPr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412813" y="3950246"/>
            <a:ext cx="828675" cy="655637"/>
            <a:chOff x="3834313" y="4027207"/>
            <a:chExt cx="828675" cy="655637"/>
          </a:xfrm>
        </p:grpSpPr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33982" y="4859784"/>
            <a:ext cx="2135569" cy="516415"/>
            <a:chOff x="8801530" y="1333317"/>
            <a:chExt cx="2679509" cy="516415"/>
          </a:xfrm>
        </p:grpSpPr>
        <p:sp>
          <p:nvSpPr>
            <p:cNvPr id="16" name="Rounded Rectangle 15"/>
            <p:cNvSpPr/>
            <p:nvPr/>
          </p:nvSpPr>
          <p:spPr>
            <a:xfrm>
              <a:off x="8801530" y="1333317"/>
              <a:ext cx="2679509" cy="516415"/>
            </a:xfrm>
            <a:prstGeom prst="roundRect">
              <a:avLst>
                <a:gd name="adj" fmla="val 50000"/>
              </a:avLst>
            </a:prstGeom>
            <a:solidFill>
              <a:srgbClr val="FF5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64766" y="1403884"/>
              <a:ext cx="239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Polymer Stack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" y="340469"/>
            <a:ext cx="5931919" cy="430012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472001" y="713585"/>
            <a:ext cx="4846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semicrystalline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phase, P3HT films exhibit lamellar packing in which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backbones form p-stacks. As the p-stacking distances are only 0.35-0.40 nm apart;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interactions play a significant role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in polymer aggregates. There is convincing evidence of two dimensional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delocalization in literature; both along the polymer backbone and in between chains.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indexlattice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the P3HT stack as a two dimensional aggregate.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subroutine in the code indexes every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in the polymer stack as shown in the figure.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third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in the second chain. </a:t>
            </a:r>
          </a:p>
          <a:p>
            <a:endParaRPr lang="en-US" b="1" dirty="0"/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45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44893"/>
              </p:ext>
            </p:extLst>
          </p:nvPr>
        </p:nvGraphicFramePr>
        <p:xfrm>
          <a:off x="6131352" y="3093245"/>
          <a:ext cx="5559830" cy="61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3733800" imgH="431800" progId="Equation.DSMT4">
                  <p:embed/>
                </p:oleObj>
              </mc:Choice>
              <mc:Fallback>
                <p:oleObj name="Equation" r:id="rId3" imgW="3733800" imgH="431800" progId="Equation.DSMT4">
                  <p:embed/>
                  <p:pic>
                    <p:nvPicPr>
                      <p:cNvPr id="1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352" y="3093245"/>
                        <a:ext cx="5559830" cy="61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504064" y="876805"/>
            <a:ext cx="4959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terms in the Hamiltonian represent the electronic coupling along and across the chains. The hole can delocalize both along the polymer backbone and in between chains; which is dictated by the values of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detailed explanation, please look into the reference given below.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423254" y="4437506"/>
            <a:ext cx="6365875" cy="1483799"/>
            <a:chOff x="608972" y="2191165"/>
            <a:chExt cx="6366193" cy="1483323"/>
          </a:xfrm>
        </p:grpSpPr>
        <p:sp>
          <p:nvSpPr>
            <p:cNvPr id="75" name="Text Box 67"/>
            <p:cNvSpPr txBox="1">
              <a:spLocks noChangeArrowheads="1"/>
            </p:cNvSpPr>
            <p:nvPr/>
          </p:nvSpPr>
          <p:spPr bwMode="auto">
            <a:xfrm>
              <a:off x="3065105" y="2191165"/>
              <a:ext cx="1596537" cy="461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dirty="0" err="1" smtClean="0">
                  <a:solidFill>
                    <a:srgbClr val="0070C0"/>
                  </a:solidFill>
                </a:rPr>
                <a:t>t</a:t>
              </a:r>
              <a:r>
                <a:rPr lang="en-US" altLang="en-US" sz="2400" b="1" i="1" baseline="-25000" dirty="0" err="1" smtClean="0">
                  <a:solidFill>
                    <a:srgbClr val="0070C0"/>
                  </a:solidFill>
                </a:rPr>
                <a:t>intrachain</a:t>
              </a:r>
              <a:endParaRPr lang="en-US" altLang="en-US" sz="2400" b="1" i="1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608972" y="2501399"/>
              <a:ext cx="6366193" cy="1173089"/>
              <a:chOff x="606107" y="2600796"/>
              <a:chExt cx="6366193" cy="1173089"/>
            </a:xfrm>
          </p:grpSpPr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2690599" y="3185111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3614570" y="3185111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9" name="Line 39"/>
              <p:cNvSpPr>
                <a:spLocks noChangeShapeType="1"/>
              </p:cNvSpPr>
              <p:nvPr/>
            </p:nvSpPr>
            <p:spPr bwMode="auto">
              <a:xfrm>
                <a:off x="2773757" y="3563277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40"/>
              <p:cNvSpPr>
                <a:spLocks noChangeShapeType="1"/>
              </p:cNvSpPr>
              <p:nvPr/>
            </p:nvSpPr>
            <p:spPr bwMode="auto">
              <a:xfrm>
                <a:off x="2773757" y="3296077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>
                <a:off x="3732386" y="3563277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"/>
              <p:cNvSpPr>
                <a:spLocks noChangeShapeType="1"/>
              </p:cNvSpPr>
              <p:nvPr/>
            </p:nvSpPr>
            <p:spPr bwMode="auto">
              <a:xfrm>
                <a:off x="3718158" y="3296077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863962" y="2600796"/>
                <a:ext cx="418776" cy="5848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84" name="Arc 47"/>
              <p:cNvSpPr>
                <a:spLocks/>
              </p:cNvSpPr>
              <p:nvPr/>
            </p:nvSpPr>
            <p:spPr bwMode="auto">
              <a:xfrm>
                <a:off x="3541427" y="2965477"/>
                <a:ext cx="438991" cy="122467"/>
              </a:xfrm>
              <a:custGeom>
                <a:avLst/>
                <a:gdLst>
                  <a:gd name="T0" fmla="*/ 0 w 21342"/>
                  <a:gd name="T1" fmla="*/ 0 h 21589"/>
                  <a:gd name="T2" fmla="*/ 0 w 21342"/>
                  <a:gd name="T3" fmla="*/ 0 h 21589"/>
                  <a:gd name="T4" fmla="*/ 0 w 21342"/>
                  <a:gd name="T5" fmla="*/ 0 h 215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42" h="21589" fill="none" extrusionOk="0">
                    <a:moveTo>
                      <a:pt x="680" y="-1"/>
                    </a:moveTo>
                    <a:cubicBezTo>
                      <a:pt x="11063" y="326"/>
                      <a:pt x="19742" y="7998"/>
                      <a:pt x="21342" y="18262"/>
                    </a:cubicBezTo>
                  </a:path>
                  <a:path w="21342" h="21589" stroke="0" extrusionOk="0">
                    <a:moveTo>
                      <a:pt x="680" y="-1"/>
                    </a:moveTo>
                    <a:cubicBezTo>
                      <a:pt x="11063" y="326"/>
                      <a:pt x="19742" y="7998"/>
                      <a:pt x="21342" y="18262"/>
                    </a:cubicBezTo>
                    <a:lnTo>
                      <a:pt x="0" y="21589"/>
                    </a:lnTo>
                    <a:lnTo>
                      <a:pt x="68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48"/>
              <p:cNvSpPr>
                <a:spLocks/>
              </p:cNvSpPr>
              <p:nvPr/>
            </p:nvSpPr>
            <p:spPr bwMode="auto">
              <a:xfrm flipH="1">
                <a:off x="3119246" y="2967638"/>
                <a:ext cx="432894" cy="13777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6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4474205" y="3475687"/>
                <a:ext cx="642308" cy="927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Line 45"/>
              <p:cNvSpPr>
                <a:spLocks noChangeShapeType="1"/>
              </p:cNvSpPr>
              <p:nvPr/>
            </p:nvSpPr>
            <p:spPr bwMode="auto">
              <a:xfrm>
                <a:off x="3062240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5"/>
              <p:cNvSpPr>
                <a:spLocks noChangeShapeType="1"/>
              </p:cNvSpPr>
              <p:nvPr/>
            </p:nvSpPr>
            <p:spPr bwMode="auto">
              <a:xfrm>
                <a:off x="3957935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45"/>
              <p:cNvSpPr>
                <a:spLocks noChangeShapeType="1"/>
              </p:cNvSpPr>
              <p:nvPr/>
            </p:nvSpPr>
            <p:spPr bwMode="auto">
              <a:xfrm>
                <a:off x="4074443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37"/>
              <p:cNvSpPr>
                <a:spLocks noChangeArrowheads="1"/>
              </p:cNvSpPr>
              <p:nvPr/>
            </p:nvSpPr>
            <p:spPr bwMode="auto">
              <a:xfrm>
                <a:off x="5281529" y="3196220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Rectangle 38"/>
              <p:cNvSpPr>
                <a:spLocks noChangeArrowheads="1"/>
              </p:cNvSpPr>
              <p:nvPr/>
            </p:nvSpPr>
            <p:spPr bwMode="auto">
              <a:xfrm>
                <a:off x="6205500" y="3196220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Line 39"/>
              <p:cNvSpPr>
                <a:spLocks noChangeShapeType="1"/>
              </p:cNvSpPr>
              <p:nvPr/>
            </p:nvSpPr>
            <p:spPr bwMode="auto">
              <a:xfrm>
                <a:off x="5364187" y="3574294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40"/>
              <p:cNvSpPr>
                <a:spLocks noChangeShapeType="1"/>
              </p:cNvSpPr>
              <p:nvPr/>
            </p:nvSpPr>
            <p:spPr bwMode="auto">
              <a:xfrm>
                <a:off x="5364187" y="3307094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>
                <a:off x="6322816" y="3574294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42"/>
              <p:cNvSpPr>
                <a:spLocks noChangeShapeType="1"/>
              </p:cNvSpPr>
              <p:nvPr/>
            </p:nvSpPr>
            <p:spPr bwMode="auto">
              <a:xfrm>
                <a:off x="6308588" y="3307094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63"/>
              <p:cNvSpPr txBox="1">
                <a:spLocks noChangeArrowheads="1"/>
              </p:cNvSpPr>
              <p:nvPr/>
            </p:nvSpPr>
            <p:spPr bwMode="auto">
              <a:xfrm>
                <a:off x="6359525" y="2673031"/>
                <a:ext cx="418776" cy="5848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652670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5"/>
              <p:cNvSpPr>
                <a:spLocks noChangeShapeType="1"/>
              </p:cNvSpPr>
              <p:nvPr/>
            </p:nvSpPr>
            <p:spPr bwMode="auto">
              <a:xfrm>
                <a:off x="6548365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5"/>
              <p:cNvSpPr>
                <a:spLocks noChangeShapeType="1"/>
              </p:cNvSpPr>
              <p:nvPr/>
            </p:nvSpPr>
            <p:spPr bwMode="auto">
              <a:xfrm>
                <a:off x="5759844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Box 8"/>
              <p:cNvSpPr txBox="1">
                <a:spLocks noChangeArrowheads="1"/>
              </p:cNvSpPr>
              <p:nvPr/>
            </p:nvSpPr>
            <p:spPr bwMode="auto">
              <a:xfrm>
                <a:off x="606107" y="2795877"/>
                <a:ext cx="1883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Hole transfer:</a:t>
                </a:r>
              </a:p>
            </p:txBody>
          </p:sp>
        </p:grp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71" y="505520"/>
            <a:ext cx="6223693" cy="339708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345753" y="5228460"/>
            <a:ext cx="364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showing hole/charge transfer between neighboring units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2428215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3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7571" y="66444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Why is </a:t>
            </a:r>
            <a:r>
              <a:rPr lang="en-US" altLang="en-US" sz="2400" b="1" dirty="0" err="1"/>
              <a:t>Vibronic</a:t>
            </a:r>
            <a:r>
              <a:rPr lang="en-US" altLang="en-US" sz="2400" b="1" dirty="0"/>
              <a:t> Coupling Important?</a:t>
            </a:r>
          </a:p>
        </p:txBody>
      </p:sp>
    </p:spTree>
    <p:extLst>
      <p:ext uri="{BB962C8B-B14F-4D97-AF65-F5344CB8AC3E}">
        <p14:creationId xmlns:p14="http://schemas.microsoft.com/office/powerpoint/2010/main" val="14752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769" y="1107996"/>
            <a:ext cx="1135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set used to represent the Hamiltonian is truncated to include the one particle states and two particle states.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4396" y="2246818"/>
            <a:ext cx="9328237" cy="1312832"/>
            <a:chOff x="966841" y="774998"/>
            <a:chExt cx="11088224" cy="15605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61" y="774999"/>
              <a:ext cx="1399055" cy="1442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3867" y="893203"/>
              <a:ext cx="1399055" cy="14423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41" y="774998"/>
              <a:ext cx="1399055" cy="144232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91165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1188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748239" y="893203"/>
              <a:ext cx="1399055" cy="1442325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425537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585" y="774999"/>
              <a:ext cx="1399055" cy="144232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7020412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463" y="893203"/>
              <a:ext cx="1399055" cy="1442325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8634761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010" y="774999"/>
              <a:ext cx="1399055" cy="1442325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10240837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C52D4-6314-46A0-AEEA-8E6B87E875B1}"/>
              </a:ext>
            </a:extLst>
          </p:cNvPr>
          <p:cNvGrpSpPr/>
          <p:nvPr/>
        </p:nvGrpSpPr>
        <p:grpSpPr>
          <a:xfrm>
            <a:off x="5556917" y="1515263"/>
            <a:ext cx="535724" cy="830997"/>
            <a:chOff x="322589" y="843941"/>
            <a:chExt cx="317778" cy="492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6A320-A6A3-40D8-9BC4-0B1E88A6430A}"/>
                </a:ext>
              </a:extLst>
            </p:cNvPr>
            <p:cNvSpPr/>
            <p:nvPr/>
          </p:nvSpPr>
          <p:spPr>
            <a:xfrm>
              <a:off x="322589" y="945051"/>
              <a:ext cx="312392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1359F698-37DE-410F-A338-8D0D8C43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89" y="843941"/>
              <a:ext cx="317778" cy="49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800" b="1" dirty="0"/>
                <a:t>+</a:t>
              </a:r>
            </a:p>
          </p:txBody>
        </p:sp>
      </p:grp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61427"/>
              </p:ext>
            </p:extLst>
          </p:nvPr>
        </p:nvGraphicFramePr>
        <p:xfrm>
          <a:off x="1287493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Graph" r:id="rId4" imgW="3161386" imgH="2649322" progId="Origin50.Graph">
                  <p:embed/>
                </p:oleObj>
              </mc:Choice>
              <mc:Fallback>
                <p:oleObj name="Graph" r:id="rId4" imgW="3161386" imgH="2649322" progId="Origin50.Graph">
                  <p:embed/>
                  <p:pic>
                    <p:nvPicPr>
                      <p:cNvPr id="19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93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47665"/>
              </p:ext>
            </p:extLst>
          </p:nvPr>
        </p:nvGraphicFramePr>
        <p:xfrm>
          <a:off x="2641721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Graph" r:id="rId6" imgW="3161386" imgH="2649322" progId="Origin50.Graph">
                  <p:embed/>
                </p:oleObj>
              </mc:Choice>
              <mc:Fallback>
                <p:oleObj name="Graph" r:id="rId6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721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11547"/>
              </p:ext>
            </p:extLst>
          </p:nvPr>
        </p:nvGraphicFramePr>
        <p:xfrm>
          <a:off x="4031502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Graph" r:id="rId7" imgW="3161386" imgH="2649322" progId="Origin50.Graph">
                  <p:embed/>
                </p:oleObj>
              </mc:Choice>
              <mc:Fallback>
                <p:oleObj name="Graph" r:id="rId7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502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12331"/>
              </p:ext>
            </p:extLst>
          </p:nvPr>
        </p:nvGraphicFramePr>
        <p:xfrm>
          <a:off x="6790317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Graph" r:id="rId8" imgW="3161386" imgH="2649322" progId="Origin50.Graph">
                  <p:embed/>
                </p:oleObj>
              </mc:Choice>
              <mc:Fallback>
                <p:oleObj name="Graph" r:id="rId8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317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11363"/>
              </p:ext>
            </p:extLst>
          </p:nvPr>
        </p:nvGraphicFramePr>
        <p:xfrm>
          <a:off x="8167437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Graph" r:id="rId9" imgW="3161386" imgH="2649322" progId="Origin50.Graph">
                  <p:embed/>
                </p:oleObj>
              </mc:Choice>
              <mc:Fallback>
                <p:oleObj name="Graph" r:id="rId9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437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29671"/>
              </p:ext>
            </p:extLst>
          </p:nvPr>
        </p:nvGraphicFramePr>
        <p:xfrm>
          <a:off x="9463934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Graph" r:id="rId10" imgW="3161386" imgH="2649322" progId="Origin50.Graph">
                  <p:embed/>
                </p:oleObj>
              </mc:Choice>
              <mc:Fallback>
                <p:oleObj name="Graph" r:id="rId10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934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70031"/>
              </p:ext>
            </p:extLst>
          </p:nvPr>
        </p:nvGraphicFramePr>
        <p:xfrm>
          <a:off x="5502791" y="4406939"/>
          <a:ext cx="919054" cy="9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Graph" r:id="rId11" imgW="3161386" imgH="2649322" progId="Origin50.Graph">
                  <p:embed/>
                </p:oleObj>
              </mc:Choice>
              <mc:Fallback>
                <p:oleObj name="Graph" r:id="rId11" imgW="3161386" imgH="2649322" progId="Origin50.Graph">
                  <p:embed/>
                  <p:pic>
                    <p:nvPicPr>
                      <p:cNvPr id="19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791" y="4406939"/>
                        <a:ext cx="919054" cy="9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18181"/>
              </p:ext>
            </p:extLst>
          </p:nvPr>
        </p:nvGraphicFramePr>
        <p:xfrm>
          <a:off x="5885085" y="3591962"/>
          <a:ext cx="908429" cy="92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Graph" r:id="rId13" imgW="3161386" imgH="2649322" progId="Origin50.Graph">
                  <p:embed/>
                </p:oleObj>
              </mc:Choice>
              <mc:Fallback>
                <p:oleObj name="Graph" r:id="rId13" imgW="3161386" imgH="2649322" progId="Origin50.Graph">
                  <p:embed/>
                  <p:pic>
                    <p:nvPicPr>
                      <p:cNvPr id="19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085" y="3591962"/>
                        <a:ext cx="908429" cy="92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25625" y="721653"/>
            <a:ext cx="3905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The Multi-particle Basis Set for Holes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25625" y="1545593"/>
            <a:ext cx="2281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One particle basis set</a:t>
            </a:r>
            <a:endParaRPr lang="en-US" altLang="en-US" sz="1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66976" y="5545639"/>
            <a:ext cx="1155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one particle basis set denoted as                , the hole resides on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monomer on the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with vibrational quantum in the shifted potential well. The remaining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units in the stack are in their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vibrationless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ground states. So in the figure shown above                     represents a hole residing on the 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first chain with 2 vibrational quanta.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6781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5" imgW="914400" imgH="198720" progId="Equation.DSMT4">
                  <p:embed/>
                </p:oleObj>
              </mc:Choice>
              <mc:Fallback>
                <p:oleObj name="Equation" r:id="rId1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38634"/>
              </p:ext>
            </p:extLst>
          </p:nvPr>
        </p:nvGraphicFramePr>
        <p:xfrm>
          <a:off x="4031502" y="5607743"/>
          <a:ext cx="949586" cy="31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17" imgW="622080" imgH="203040" progId="Equation.DSMT4">
                  <p:embed/>
                </p:oleObj>
              </mc:Choice>
              <mc:Fallback>
                <p:oleObj name="Equation" r:id="rId17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1502" y="5607743"/>
                        <a:ext cx="949586" cy="310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50400"/>
              </p:ext>
            </p:extLst>
          </p:nvPr>
        </p:nvGraphicFramePr>
        <p:xfrm>
          <a:off x="11307610" y="5630684"/>
          <a:ext cx="169833" cy="2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07610" y="5630684"/>
                        <a:ext cx="169833" cy="2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34715"/>
              </p:ext>
            </p:extLst>
          </p:nvPr>
        </p:nvGraphicFramePr>
        <p:xfrm>
          <a:off x="4506295" y="6145803"/>
          <a:ext cx="1136804" cy="29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21" imgW="774360" imgH="203040" progId="Equation.DSMT4">
                  <p:embed/>
                </p:oleObj>
              </mc:Choice>
              <mc:Fallback>
                <p:oleObj name="Equation" r:id="rId21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6295" y="6145803"/>
                        <a:ext cx="1136804" cy="298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7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211770" y="99177"/>
            <a:ext cx="2347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Two particle basis set</a:t>
            </a:r>
            <a:endParaRPr lang="en-US" altLang="en-US" sz="1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49828" y="1373982"/>
            <a:ext cx="9328237" cy="1312832"/>
            <a:chOff x="966841" y="774998"/>
            <a:chExt cx="11088224" cy="15605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61" y="774999"/>
              <a:ext cx="1399055" cy="1442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3867" y="893203"/>
              <a:ext cx="1399055" cy="1442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41" y="774998"/>
              <a:ext cx="1399055" cy="144232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191165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1188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748239" y="893203"/>
              <a:ext cx="1399055" cy="144232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5425537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585" y="774999"/>
              <a:ext cx="1399055" cy="144232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7020412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463" y="893203"/>
              <a:ext cx="1399055" cy="1442325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8634761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010" y="774999"/>
              <a:ext cx="1399055" cy="1442325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10240837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C52D4-6314-46A0-AEEA-8E6B87E875B1}"/>
              </a:ext>
            </a:extLst>
          </p:cNvPr>
          <p:cNvGrpSpPr/>
          <p:nvPr/>
        </p:nvGrpSpPr>
        <p:grpSpPr>
          <a:xfrm>
            <a:off x="5392927" y="421015"/>
            <a:ext cx="535724" cy="830997"/>
            <a:chOff x="322589" y="843941"/>
            <a:chExt cx="317778" cy="4929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76A320-A6A3-40D8-9BC4-0B1E88A6430A}"/>
                </a:ext>
              </a:extLst>
            </p:cNvPr>
            <p:cNvSpPr/>
            <p:nvPr/>
          </p:nvSpPr>
          <p:spPr>
            <a:xfrm>
              <a:off x="322589" y="945051"/>
              <a:ext cx="312392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1359F698-37DE-410F-A338-8D0D8C43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89" y="843941"/>
              <a:ext cx="317778" cy="49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800" b="1" dirty="0"/>
                <a:t>+</a:t>
              </a:r>
            </a:p>
          </p:txBody>
        </p:sp>
      </p:grp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75491"/>
              </p:ext>
            </p:extLst>
          </p:nvPr>
        </p:nvGraphicFramePr>
        <p:xfrm>
          <a:off x="1089375" y="3241072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Graph" r:id="rId4" imgW="3161386" imgH="2649322" progId="Origin50.Graph">
                  <p:embed/>
                </p:oleObj>
              </mc:Choice>
              <mc:Fallback>
                <p:oleObj name="Graph" r:id="rId4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75" y="3241072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33272"/>
              </p:ext>
            </p:extLst>
          </p:nvPr>
        </p:nvGraphicFramePr>
        <p:xfrm>
          <a:off x="2466913" y="326305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Graph" r:id="rId6" imgW="3161386" imgH="2649322" progId="Origin50.Graph">
                  <p:embed/>
                </p:oleObj>
              </mc:Choice>
              <mc:Fallback>
                <p:oleObj name="Graph" r:id="rId6" imgW="3161386" imgH="2649322" progId="Origin50.Graph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13" y="326305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8583"/>
              </p:ext>
            </p:extLst>
          </p:nvPr>
        </p:nvGraphicFramePr>
        <p:xfrm>
          <a:off x="3867680" y="3306263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Graph" r:id="rId7" imgW="3161386" imgH="2649322" progId="Origin50.Graph">
                  <p:embed/>
                </p:oleObj>
              </mc:Choice>
              <mc:Fallback>
                <p:oleObj name="Graph" r:id="rId7" imgW="3161386" imgH="2649322" progId="Origin50.Graph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680" y="3306263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49470"/>
              </p:ext>
            </p:extLst>
          </p:nvPr>
        </p:nvGraphicFramePr>
        <p:xfrm>
          <a:off x="6622757" y="3216692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Graph" r:id="rId8" imgW="3161386" imgH="2649322" progId="Origin50.Graph">
                  <p:embed/>
                </p:oleObj>
              </mc:Choice>
              <mc:Fallback>
                <p:oleObj name="Graph" r:id="rId8" imgW="3161386" imgH="2649322" progId="Origin50.Graph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757" y="3216692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84561"/>
              </p:ext>
            </p:extLst>
          </p:nvPr>
        </p:nvGraphicFramePr>
        <p:xfrm>
          <a:off x="9289366" y="320633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Graph" r:id="rId9" imgW="3161386" imgH="2649322" progId="Origin50.Graph">
                  <p:embed/>
                </p:oleObj>
              </mc:Choice>
              <mc:Fallback>
                <p:oleObj name="Graph" r:id="rId9" imgW="3161386" imgH="2649322" progId="Origin50.Graph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9366" y="320633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42071"/>
              </p:ext>
            </p:extLst>
          </p:nvPr>
        </p:nvGraphicFramePr>
        <p:xfrm>
          <a:off x="5307519" y="3316134"/>
          <a:ext cx="919054" cy="9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Graph" r:id="rId10" imgW="3161386" imgH="2649322" progId="Origin50.Graph">
                  <p:embed/>
                </p:oleObj>
              </mc:Choice>
              <mc:Fallback>
                <p:oleObj name="Graph" r:id="rId10" imgW="3161386" imgH="2649322" progId="Origin50.Graph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519" y="3316134"/>
                        <a:ext cx="919054" cy="9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54067"/>
              </p:ext>
            </p:extLst>
          </p:nvPr>
        </p:nvGraphicFramePr>
        <p:xfrm>
          <a:off x="5714328" y="2524459"/>
          <a:ext cx="908429" cy="92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Graph" r:id="rId12" imgW="3161386" imgH="2649322" progId="Origin50.Graph">
                  <p:embed/>
                </p:oleObj>
              </mc:Choice>
              <mc:Fallback>
                <p:oleObj name="Graph" r:id="rId12" imgW="3161386" imgH="2649322" progId="Origin50.Graph">
                  <p:embed/>
                  <p:pic>
                    <p:nvPicPr>
                      <p:cNvPr id="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328" y="2524459"/>
                        <a:ext cx="908429" cy="92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08389"/>
              </p:ext>
            </p:extLst>
          </p:nvPr>
        </p:nvGraphicFramePr>
        <p:xfrm>
          <a:off x="8044525" y="3241072"/>
          <a:ext cx="913285" cy="95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Graph" r:id="rId14" imgW="3161386" imgH="2649322" progId="Origin50.Graph">
                  <p:embed/>
                </p:oleObj>
              </mc:Choice>
              <mc:Fallback>
                <p:oleObj name="Graph" r:id="rId14" imgW="3161386" imgH="2649322" progId="Origin50.Graph">
                  <p:embed/>
                  <p:pic>
                    <p:nvPicPr>
                      <p:cNvPr id="1947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525" y="3241072"/>
                        <a:ext cx="913285" cy="95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5536" y="4751686"/>
            <a:ext cx="11559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two particle basis set denoted as ,                             the monomer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ionized with     vibrational quanta in the shifted potential while monomer            is electronically neutral with           vibrational quanta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unshifted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well.                                   represents a hole residing in the 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having two vibrational quanta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the 6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vibronically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(not electronically) excited with 1 vibrational quanta.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include three particle states where one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is both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electronically excited while two other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units in the stack 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excited.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81908"/>
              </p:ext>
            </p:extLst>
          </p:nvPr>
        </p:nvGraphicFramePr>
        <p:xfrm>
          <a:off x="3989374" y="4770013"/>
          <a:ext cx="1666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16" imgW="1091880" imgH="203040" progId="Equation.DSMT4">
                  <p:embed/>
                </p:oleObj>
              </mc:Choice>
              <mc:Fallback>
                <p:oleObj name="Equation" r:id="rId16" imgW="1091880" imgH="20304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89374" y="4770013"/>
                        <a:ext cx="16668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54289"/>
              </p:ext>
            </p:extLst>
          </p:nvPr>
        </p:nvGraphicFramePr>
        <p:xfrm>
          <a:off x="8922003" y="4798849"/>
          <a:ext cx="169833" cy="2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22003" y="4798849"/>
                        <a:ext cx="169833" cy="2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4151"/>
              </p:ext>
            </p:extLst>
          </p:nvPr>
        </p:nvGraphicFramePr>
        <p:xfrm>
          <a:off x="6703290" y="5090212"/>
          <a:ext cx="528079" cy="29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20" imgW="368280" imgH="203040" progId="Equation.DSMT4">
                  <p:embed/>
                </p:oleObj>
              </mc:Choice>
              <mc:Fallback>
                <p:oleObj name="Equation" r:id="rId20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03290" y="5090212"/>
                        <a:ext cx="528079" cy="29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11023"/>
              </p:ext>
            </p:extLst>
          </p:nvPr>
        </p:nvGraphicFramePr>
        <p:xfrm>
          <a:off x="3416811" y="5105018"/>
          <a:ext cx="572563" cy="26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22" imgW="444240" imgH="203040" progId="Equation.DSMT4">
                  <p:embed/>
                </p:oleObj>
              </mc:Choice>
              <mc:Fallback>
                <p:oleObj name="Equation" r:id="rId22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16811" y="5105018"/>
                        <a:ext cx="572563" cy="26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46679"/>
              </p:ext>
            </p:extLst>
          </p:nvPr>
        </p:nvGraphicFramePr>
        <p:xfrm>
          <a:off x="855783" y="5366761"/>
          <a:ext cx="1980781" cy="29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24" imgW="1371600" imgH="203040" progId="Equation.DSMT4">
                  <p:embed/>
                </p:oleObj>
              </mc:Choice>
              <mc:Fallback>
                <p:oleObj name="Equation" r:id="rId24" imgW="1371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5783" y="5366761"/>
                        <a:ext cx="1980781" cy="293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537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Origin Graph</vt:lpstr>
      <vt:lpstr>Graph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Ghosh</dc:creator>
  <cp:lastModifiedBy>Raja Ghosh</cp:lastModifiedBy>
  <cp:revision>24</cp:revision>
  <dcterms:created xsi:type="dcterms:W3CDTF">2018-11-19T17:12:48Z</dcterms:created>
  <dcterms:modified xsi:type="dcterms:W3CDTF">2018-11-25T00:04:06Z</dcterms:modified>
</cp:coreProperties>
</file>