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4.wmf"/><Relationship Id="rId7" Type="http://schemas.openxmlformats.org/officeDocument/2006/relationships/image" Target="../media/image22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2235-C9CA-4E4C-94B8-AB001F66A6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B89C-3563-421E-B253-58494BD31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859A2-C029-4846-856D-FCF3A1A39324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137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9B13-0558-4DE0-9F9B-F6E4FF0F972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87CB-A06F-44BD-9ABB-9B700739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image" Target="../media/image19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19.png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1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12.wmf"/><Relationship Id="rId15" Type="http://schemas.openxmlformats.org/officeDocument/2006/relationships/image" Target="../media/image20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037160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A1104-5EE8-4DA0-B7DF-40FD1418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8" y="1043001"/>
            <a:ext cx="8636148" cy="212347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835005" y="3258591"/>
            <a:ext cx="8433479" cy="578744"/>
            <a:chOff x="2398931" y="1782070"/>
            <a:chExt cx="6581912" cy="451681"/>
          </a:xfrm>
        </p:grpSpPr>
        <p:sp>
          <p:nvSpPr>
            <p:cNvPr id="4" name="TextBox 3"/>
            <p:cNvSpPr txBox="1"/>
            <p:nvPr/>
          </p:nvSpPr>
          <p:spPr>
            <a:xfrm>
              <a:off x="2398931" y="1782070"/>
              <a:ext cx="663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(1,1)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5554" y="1828882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(1,2)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92261" y="1828881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(1,3)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8969" y="1856259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(1,4)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0384" y="1847531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(1,5)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1799" y="1864419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(1,6)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26682" y="1856259"/>
              <a:ext cx="65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(1,7)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11203" y="666807"/>
            <a:ext cx="2135569" cy="716898"/>
            <a:chOff x="8801530" y="1333317"/>
            <a:chExt cx="2679509" cy="716898"/>
          </a:xfrm>
        </p:grpSpPr>
        <p:sp>
          <p:nvSpPr>
            <p:cNvPr id="12" name="Rounded Rectangle 11"/>
            <p:cNvSpPr/>
            <p:nvPr/>
          </p:nvSpPr>
          <p:spPr>
            <a:xfrm>
              <a:off x="8801530" y="1333317"/>
              <a:ext cx="2679509" cy="516415"/>
            </a:xfrm>
            <a:prstGeom prst="roundRect">
              <a:avLst>
                <a:gd name="adj" fmla="val 50000"/>
              </a:avLst>
            </a:prstGeom>
            <a:solidFill>
              <a:srgbClr val="FF5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4766" y="1403884"/>
              <a:ext cx="2393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P3HT backbone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1316" y="5329069"/>
            <a:ext cx="1167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an example of an oxidized polymer (P3HT) backbone. The hole resides on the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thiophene</a:t>
            </a:r>
            <a:r>
              <a:rPr lang="en-US" dirty="0" smtClean="0"/>
              <a:t> unit while all the remaining </a:t>
            </a:r>
            <a:r>
              <a:rPr lang="en-US" dirty="0" err="1" smtClean="0"/>
              <a:t>thiophene</a:t>
            </a:r>
            <a:r>
              <a:rPr lang="en-US" dirty="0" smtClean="0"/>
              <a:t> units in the chain have doubly occupied HOMO. The alkyl chains are not shown for clarity. The HOMOs of the neighboring </a:t>
            </a:r>
            <a:r>
              <a:rPr lang="en-US" dirty="0" err="1" smtClean="0"/>
              <a:t>thiophene</a:t>
            </a:r>
            <a:r>
              <a:rPr lang="en-US" dirty="0" smtClean="0"/>
              <a:t> units are electronically coupled via the hole transfer integral (</a:t>
            </a:r>
            <a:r>
              <a:rPr lang="en-US" b="1" dirty="0" err="1" smtClean="0">
                <a:solidFill>
                  <a:srgbClr val="0070C0"/>
                </a:solidFill>
              </a:rPr>
              <a:t>t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intrachain</a:t>
            </a:r>
            <a:r>
              <a:rPr lang="en-US" dirty="0" smtClean="0"/>
              <a:t>). As a result the hole can easily </a:t>
            </a:r>
            <a:r>
              <a:rPr lang="en-US" dirty="0" err="1" smtClean="0"/>
              <a:t>delocalise</a:t>
            </a:r>
            <a:r>
              <a:rPr lang="en-US" dirty="0" smtClean="0"/>
              <a:t> from one side of the chain to the other side. 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934429-C986-46EB-A0E9-867AC322A7C9}"/>
              </a:ext>
            </a:extLst>
          </p:cNvPr>
          <p:cNvGrpSpPr/>
          <p:nvPr/>
        </p:nvGrpSpPr>
        <p:grpSpPr>
          <a:xfrm>
            <a:off x="2286500" y="1257926"/>
            <a:ext cx="2128724" cy="751106"/>
            <a:chOff x="4563987" y="1975777"/>
            <a:chExt cx="2128724" cy="75110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768902" y="2726883"/>
              <a:ext cx="9776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63987" y="1975777"/>
              <a:ext cx="2128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600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intrachain</a:t>
              </a:r>
              <a:endParaRPr lang="en-US" sz="36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1124882" y="4376457"/>
            <a:ext cx="733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HOMO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1124882" y="4025620"/>
            <a:ext cx="714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LUMO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69265" y="3957356"/>
            <a:ext cx="828675" cy="655638"/>
            <a:chOff x="5678988" y="4028794"/>
            <a:chExt cx="828675" cy="655638"/>
          </a:xfrm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5678988" y="4028794"/>
              <a:ext cx="828675" cy="6556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5698038" y="4541557"/>
              <a:ext cx="7429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5713913" y="4255807"/>
              <a:ext cx="7429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048876" y="4360582"/>
              <a:ext cx="0" cy="295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79218" y="3950246"/>
            <a:ext cx="828675" cy="655637"/>
            <a:chOff x="3834313" y="4027207"/>
            <a:chExt cx="828675" cy="655637"/>
          </a:xfrm>
        </p:grpSpPr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99176" y="3957357"/>
            <a:ext cx="828675" cy="655637"/>
            <a:chOff x="3834313" y="4027207"/>
            <a:chExt cx="828675" cy="655637"/>
          </a:xfrm>
        </p:grpSpPr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80216" y="3950246"/>
            <a:ext cx="828675" cy="655637"/>
            <a:chOff x="3834313" y="4027207"/>
            <a:chExt cx="828675" cy="655637"/>
          </a:xfrm>
        </p:grpSpPr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99798" y="3957357"/>
            <a:ext cx="828675" cy="655637"/>
            <a:chOff x="3834313" y="4027207"/>
            <a:chExt cx="828675" cy="655637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53129" y="3957358"/>
            <a:ext cx="828675" cy="655637"/>
            <a:chOff x="3834313" y="4027207"/>
            <a:chExt cx="828675" cy="655637"/>
          </a:xfrm>
        </p:grpSpPr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412813" y="3950246"/>
            <a:ext cx="828675" cy="655637"/>
            <a:chOff x="3834313" y="4027207"/>
            <a:chExt cx="828675" cy="655637"/>
          </a:xfrm>
        </p:grpSpPr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3834313" y="4027207"/>
              <a:ext cx="828675" cy="6556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3854951" y="453996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870826" y="4254219"/>
              <a:ext cx="742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>
              <a:off x="4204201" y="4358994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4334376" y="4366932"/>
              <a:ext cx="0" cy="27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33982" y="4859784"/>
            <a:ext cx="2135569" cy="516415"/>
            <a:chOff x="8801530" y="1333317"/>
            <a:chExt cx="2679509" cy="516415"/>
          </a:xfrm>
        </p:grpSpPr>
        <p:sp>
          <p:nvSpPr>
            <p:cNvPr id="16" name="Rounded Rectangle 15"/>
            <p:cNvSpPr/>
            <p:nvPr/>
          </p:nvSpPr>
          <p:spPr>
            <a:xfrm>
              <a:off x="8801530" y="1333317"/>
              <a:ext cx="2679509" cy="516415"/>
            </a:xfrm>
            <a:prstGeom prst="roundRect">
              <a:avLst>
                <a:gd name="adj" fmla="val 50000"/>
              </a:avLst>
            </a:prstGeom>
            <a:solidFill>
              <a:srgbClr val="FF5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64766" y="1403884"/>
              <a:ext cx="239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Polymer Stack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" y="340469"/>
            <a:ext cx="5931919" cy="430012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472001" y="713585"/>
            <a:ext cx="4846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semicrystalline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phase, P3HT films exhibit lamellar packing in which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backbones form p-stacks. As the p-stacking distances are only 0.35-0.40 nm apart;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interactions play a significant role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in polymer aggregates. There is convincing evidence of two dimensional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delocalization in literature; both along the polymer backbone and in between chains.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indexlattice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the P3HT stack as a two dimensional aggregate. This subroutine in the code indexes every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in the polymer stack as shown in the figure.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(2,3)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third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in the second chain. </a:t>
            </a:r>
          </a:p>
          <a:p>
            <a:endParaRPr lang="en-US" b="1" dirty="0"/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2037160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45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44893"/>
              </p:ext>
            </p:extLst>
          </p:nvPr>
        </p:nvGraphicFramePr>
        <p:xfrm>
          <a:off x="6131352" y="3093245"/>
          <a:ext cx="5559830" cy="61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3733800" imgH="431800" progId="Equation.DSMT4">
                  <p:embed/>
                </p:oleObj>
              </mc:Choice>
              <mc:Fallback>
                <p:oleObj name="Equation" r:id="rId3" imgW="3733800" imgH="431800" progId="Equation.DSMT4">
                  <p:embed/>
                  <p:pic>
                    <p:nvPicPr>
                      <p:cNvPr id="1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352" y="3093245"/>
                        <a:ext cx="5559830" cy="61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504064" y="876805"/>
            <a:ext cx="4959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terms in the Hamiltonian represent the electronic coupling along and across the chains. The hole can delocalize both along the polymer backbone and in between chains; which is dictated by the values of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detailed explanation, please look into the reference given below.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423254" y="4437506"/>
            <a:ext cx="6365875" cy="1483799"/>
            <a:chOff x="608972" y="2191165"/>
            <a:chExt cx="6366193" cy="1483323"/>
          </a:xfrm>
        </p:grpSpPr>
        <p:sp>
          <p:nvSpPr>
            <p:cNvPr id="75" name="Text Box 67"/>
            <p:cNvSpPr txBox="1">
              <a:spLocks noChangeArrowheads="1"/>
            </p:cNvSpPr>
            <p:nvPr/>
          </p:nvSpPr>
          <p:spPr bwMode="auto">
            <a:xfrm>
              <a:off x="3065105" y="2191165"/>
              <a:ext cx="1596537" cy="461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i="1" dirty="0" err="1" smtClean="0">
                  <a:solidFill>
                    <a:srgbClr val="0070C0"/>
                  </a:solidFill>
                </a:rPr>
                <a:t>t</a:t>
              </a:r>
              <a:r>
                <a:rPr lang="en-US" altLang="en-US" sz="2400" b="1" i="1" baseline="-25000" dirty="0" err="1" smtClean="0">
                  <a:solidFill>
                    <a:srgbClr val="0070C0"/>
                  </a:solidFill>
                </a:rPr>
                <a:t>intrachain</a:t>
              </a:r>
              <a:endParaRPr lang="en-US" altLang="en-US" sz="2400" b="1" i="1" baseline="-25000" dirty="0">
                <a:solidFill>
                  <a:srgbClr val="0070C0"/>
                </a:solidFill>
              </a:endParaRPr>
            </a:p>
          </p:txBody>
        </p:sp>
        <p:grpSp>
          <p:nvGrpSpPr>
            <p:cNvPr id="76" name="Group 6"/>
            <p:cNvGrpSpPr>
              <a:grpSpLocks/>
            </p:cNvGrpSpPr>
            <p:nvPr/>
          </p:nvGrpSpPr>
          <p:grpSpPr bwMode="auto">
            <a:xfrm>
              <a:off x="608972" y="2501399"/>
              <a:ext cx="6366193" cy="1173089"/>
              <a:chOff x="606107" y="2600796"/>
              <a:chExt cx="6366193" cy="1173089"/>
            </a:xfrm>
          </p:grpSpPr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2690599" y="3185111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3614570" y="3185111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9" name="Line 39"/>
              <p:cNvSpPr>
                <a:spLocks noChangeShapeType="1"/>
              </p:cNvSpPr>
              <p:nvPr/>
            </p:nvSpPr>
            <p:spPr bwMode="auto">
              <a:xfrm>
                <a:off x="2773757" y="3563277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40"/>
              <p:cNvSpPr>
                <a:spLocks noChangeShapeType="1"/>
              </p:cNvSpPr>
              <p:nvPr/>
            </p:nvSpPr>
            <p:spPr bwMode="auto">
              <a:xfrm>
                <a:off x="2773757" y="3296077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41"/>
              <p:cNvSpPr>
                <a:spLocks noChangeShapeType="1"/>
              </p:cNvSpPr>
              <p:nvPr/>
            </p:nvSpPr>
            <p:spPr bwMode="auto">
              <a:xfrm>
                <a:off x="3732386" y="3563277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42"/>
              <p:cNvSpPr>
                <a:spLocks noChangeShapeType="1"/>
              </p:cNvSpPr>
              <p:nvPr/>
            </p:nvSpPr>
            <p:spPr bwMode="auto">
              <a:xfrm>
                <a:off x="3718158" y="3296077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863962" y="2600796"/>
                <a:ext cx="418776" cy="5848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84" name="Arc 47"/>
              <p:cNvSpPr>
                <a:spLocks/>
              </p:cNvSpPr>
              <p:nvPr/>
            </p:nvSpPr>
            <p:spPr bwMode="auto">
              <a:xfrm>
                <a:off x="3541427" y="2965477"/>
                <a:ext cx="438991" cy="122467"/>
              </a:xfrm>
              <a:custGeom>
                <a:avLst/>
                <a:gdLst>
                  <a:gd name="T0" fmla="*/ 0 w 21342"/>
                  <a:gd name="T1" fmla="*/ 0 h 21589"/>
                  <a:gd name="T2" fmla="*/ 0 w 21342"/>
                  <a:gd name="T3" fmla="*/ 0 h 21589"/>
                  <a:gd name="T4" fmla="*/ 0 w 21342"/>
                  <a:gd name="T5" fmla="*/ 0 h 215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42" h="21589" fill="none" extrusionOk="0">
                    <a:moveTo>
                      <a:pt x="680" y="-1"/>
                    </a:moveTo>
                    <a:cubicBezTo>
                      <a:pt x="11063" y="326"/>
                      <a:pt x="19742" y="7998"/>
                      <a:pt x="21342" y="18262"/>
                    </a:cubicBezTo>
                  </a:path>
                  <a:path w="21342" h="21589" stroke="0" extrusionOk="0">
                    <a:moveTo>
                      <a:pt x="680" y="-1"/>
                    </a:moveTo>
                    <a:cubicBezTo>
                      <a:pt x="11063" y="326"/>
                      <a:pt x="19742" y="7998"/>
                      <a:pt x="21342" y="18262"/>
                    </a:cubicBezTo>
                    <a:lnTo>
                      <a:pt x="0" y="21589"/>
                    </a:lnTo>
                    <a:lnTo>
                      <a:pt x="680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rc 48"/>
              <p:cNvSpPr>
                <a:spLocks/>
              </p:cNvSpPr>
              <p:nvPr/>
            </p:nvSpPr>
            <p:spPr bwMode="auto">
              <a:xfrm flipH="1">
                <a:off x="3119246" y="2967638"/>
                <a:ext cx="432894" cy="13777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6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4474205" y="3475687"/>
                <a:ext cx="642308" cy="9273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7" name="Line 45"/>
              <p:cNvSpPr>
                <a:spLocks noChangeShapeType="1"/>
              </p:cNvSpPr>
              <p:nvPr/>
            </p:nvSpPr>
            <p:spPr bwMode="auto">
              <a:xfrm>
                <a:off x="3062240" y="3404324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5"/>
              <p:cNvSpPr>
                <a:spLocks noChangeShapeType="1"/>
              </p:cNvSpPr>
              <p:nvPr/>
            </p:nvSpPr>
            <p:spPr bwMode="auto">
              <a:xfrm>
                <a:off x="3957935" y="3404324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45"/>
              <p:cNvSpPr>
                <a:spLocks noChangeShapeType="1"/>
              </p:cNvSpPr>
              <p:nvPr/>
            </p:nvSpPr>
            <p:spPr bwMode="auto">
              <a:xfrm>
                <a:off x="4074443" y="3404324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37"/>
              <p:cNvSpPr>
                <a:spLocks noChangeArrowheads="1"/>
              </p:cNvSpPr>
              <p:nvPr/>
            </p:nvSpPr>
            <p:spPr bwMode="auto">
              <a:xfrm>
                <a:off x="5281529" y="3196220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Rectangle 38"/>
              <p:cNvSpPr>
                <a:spLocks noChangeArrowheads="1"/>
              </p:cNvSpPr>
              <p:nvPr/>
            </p:nvSpPr>
            <p:spPr bwMode="auto">
              <a:xfrm>
                <a:off x="6205500" y="3196220"/>
                <a:ext cx="766800" cy="577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240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Line 39"/>
              <p:cNvSpPr>
                <a:spLocks noChangeShapeType="1"/>
              </p:cNvSpPr>
              <p:nvPr/>
            </p:nvSpPr>
            <p:spPr bwMode="auto">
              <a:xfrm>
                <a:off x="5364187" y="3574294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40"/>
              <p:cNvSpPr>
                <a:spLocks noChangeShapeType="1"/>
              </p:cNvSpPr>
              <p:nvPr/>
            </p:nvSpPr>
            <p:spPr bwMode="auto">
              <a:xfrm>
                <a:off x="5364187" y="3307094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41"/>
              <p:cNvSpPr>
                <a:spLocks noChangeShapeType="1"/>
              </p:cNvSpPr>
              <p:nvPr/>
            </p:nvSpPr>
            <p:spPr bwMode="auto">
              <a:xfrm>
                <a:off x="6322816" y="3574294"/>
                <a:ext cx="5617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42"/>
              <p:cNvSpPr>
                <a:spLocks noChangeShapeType="1"/>
              </p:cNvSpPr>
              <p:nvPr/>
            </p:nvSpPr>
            <p:spPr bwMode="auto">
              <a:xfrm>
                <a:off x="6308588" y="3307094"/>
                <a:ext cx="5605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63"/>
              <p:cNvSpPr txBox="1">
                <a:spLocks noChangeArrowheads="1"/>
              </p:cNvSpPr>
              <p:nvPr/>
            </p:nvSpPr>
            <p:spPr bwMode="auto">
              <a:xfrm>
                <a:off x="6359525" y="2673031"/>
                <a:ext cx="418776" cy="5848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652670" y="3415337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5"/>
              <p:cNvSpPr>
                <a:spLocks noChangeShapeType="1"/>
              </p:cNvSpPr>
              <p:nvPr/>
            </p:nvSpPr>
            <p:spPr bwMode="auto">
              <a:xfrm>
                <a:off x="6548365" y="3415337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5"/>
              <p:cNvSpPr>
                <a:spLocks noChangeShapeType="1"/>
              </p:cNvSpPr>
              <p:nvPr/>
            </p:nvSpPr>
            <p:spPr bwMode="auto">
              <a:xfrm>
                <a:off x="5759844" y="3415337"/>
                <a:ext cx="0" cy="311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Box 8"/>
              <p:cNvSpPr txBox="1">
                <a:spLocks noChangeArrowheads="1"/>
              </p:cNvSpPr>
              <p:nvPr/>
            </p:nvSpPr>
            <p:spPr bwMode="auto">
              <a:xfrm>
                <a:off x="606107" y="2795877"/>
                <a:ext cx="18838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Hole transfer:</a:t>
                </a:r>
              </a:p>
            </p:txBody>
          </p:sp>
        </p:grp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71" y="505520"/>
            <a:ext cx="6223693" cy="339708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345753" y="5228460"/>
            <a:ext cx="364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showing hole/charge transfer between neighboring units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2428215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3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849" name="Group 89"/>
          <p:cNvGrpSpPr>
            <a:grpSpLocks/>
          </p:cNvGrpSpPr>
          <p:nvPr/>
        </p:nvGrpSpPr>
        <p:grpSpPr bwMode="auto">
          <a:xfrm>
            <a:off x="3816350" y="2243138"/>
            <a:ext cx="6053138" cy="3128962"/>
            <a:chOff x="1435" y="1412"/>
            <a:chExt cx="3813" cy="1971"/>
          </a:xfrm>
        </p:grpSpPr>
        <p:grpSp>
          <p:nvGrpSpPr>
            <p:cNvPr id="12376" name="Group 78"/>
            <p:cNvGrpSpPr>
              <a:grpSpLocks/>
            </p:cNvGrpSpPr>
            <p:nvPr/>
          </p:nvGrpSpPr>
          <p:grpSpPr bwMode="auto">
            <a:xfrm>
              <a:off x="1435" y="1708"/>
              <a:ext cx="620" cy="1553"/>
              <a:chOff x="1325" y="1716"/>
              <a:chExt cx="620" cy="1553"/>
            </a:xfrm>
          </p:grpSpPr>
          <p:sp>
            <p:nvSpPr>
              <p:cNvPr id="12378" name="Line 79"/>
              <p:cNvSpPr>
                <a:spLocks noChangeShapeType="1"/>
              </p:cNvSpPr>
              <p:nvPr/>
            </p:nvSpPr>
            <p:spPr bwMode="auto">
              <a:xfrm>
                <a:off x="1434" y="1716"/>
                <a:ext cx="0" cy="140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Line 80"/>
              <p:cNvSpPr>
                <a:spLocks noChangeShapeType="1"/>
              </p:cNvSpPr>
              <p:nvPr/>
            </p:nvSpPr>
            <p:spPr bwMode="auto">
              <a:xfrm>
                <a:off x="1325" y="1716"/>
                <a:ext cx="0" cy="15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0" name="Line 81"/>
              <p:cNvSpPr>
                <a:spLocks noChangeShapeType="1"/>
              </p:cNvSpPr>
              <p:nvPr/>
            </p:nvSpPr>
            <p:spPr bwMode="auto">
              <a:xfrm>
                <a:off x="1535" y="1716"/>
                <a:ext cx="0" cy="126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1" name="Text Box 82"/>
              <p:cNvSpPr txBox="1">
                <a:spLocks noChangeArrowheads="1"/>
              </p:cNvSpPr>
              <p:nvPr/>
            </p:nvSpPr>
            <p:spPr bwMode="auto">
              <a:xfrm>
                <a:off x="1634" y="1937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3300"/>
                    </a:solidFill>
                  </a:rPr>
                  <a:t>0-0</a:t>
                </a:r>
              </a:p>
            </p:txBody>
          </p:sp>
          <p:sp>
            <p:nvSpPr>
              <p:cNvPr id="12382" name="Text Box 83"/>
              <p:cNvSpPr txBox="1">
                <a:spLocks noChangeArrowheads="1"/>
              </p:cNvSpPr>
              <p:nvPr/>
            </p:nvSpPr>
            <p:spPr bwMode="auto">
              <a:xfrm>
                <a:off x="1635" y="2100"/>
                <a:ext cx="3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3300"/>
                    </a:solidFill>
                  </a:rPr>
                  <a:t>0-1</a:t>
                </a:r>
              </a:p>
            </p:txBody>
          </p:sp>
          <p:sp>
            <p:nvSpPr>
              <p:cNvPr id="12383" name="Text Box 84"/>
              <p:cNvSpPr txBox="1">
                <a:spLocks noChangeArrowheads="1"/>
              </p:cNvSpPr>
              <p:nvPr/>
            </p:nvSpPr>
            <p:spPr bwMode="auto">
              <a:xfrm>
                <a:off x="1635" y="2284"/>
                <a:ext cx="3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FF3300"/>
                    </a:solidFill>
                  </a:rPr>
                  <a:t>0-2</a:t>
                </a:r>
              </a:p>
            </p:txBody>
          </p:sp>
          <p:sp>
            <p:nvSpPr>
              <p:cNvPr id="12384" name="Line 85"/>
              <p:cNvSpPr>
                <a:spLocks noChangeShapeType="1"/>
              </p:cNvSpPr>
              <p:nvPr/>
            </p:nvSpPr>
            <p:spPr bwMode="auto">
              <a:xfrm flipV="1">
                <a:off x="1325" y="2036"/>
                <a:ext cx="306" cy="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86"/>
              <p:cNvSpPr>
                <a:spLocks noChangeShapeType="1"/>
              </p:cNvSpPr>
              <p:nvPr/>
            </p:nvSpPr>
            <p:spPr bwMode="auto">
              <a:xfrm>
                <a:off x="1520" y="2374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6" name="Line 87"/>
              <p:cNvSpPr>
                <a:spLocks noChangeShapeType="1"/>
              </p:cNvSpPr>
              <p:nvPr/>
            </p:nvSpPr>
            <p:spPr bwMode="auto">
              <a:xfrm>
                <a:off x="1458" y="2218"/>
                <a:ext cx="23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2377" name="Object 88"/>
            <p:cNvGraphicFramePr>
              <a:graphicFrameLocks noChangeAspect="1"/>
            </p:cNvGraphicFramePr>
            <p:nvPr/>
          </p:nvGraphicFramePr>
          <p:xfrm>
            <a:off x="2896" y="1412"/>
            <a:ext cx="2352" cy="1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Graph" r:id="rId4" imgW="3162605" imgH="2650541" progId="Origin50.Graph">
                    <p:embed/>
                  </p:oleObj>
                </mc:Choice>
                <mc:Fallback>
                  <p:oleObj name="Graph" r:id="rId4" imgW="3162605" imgH="2650541" progId="Origin50.Graph">
                    <p:embed/>
                    <p:pic>
                      <p:nvPicPr>
                        <p:cNvPr id="12377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1412"/>
                          <a:ext cx="2352" cy="19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5774" name="Group 14"/>
          <p:cNvGrpSpPr>
            <a:grpSpLocks/>
          </p:cNvGrpSpPr>
          <p:nvPr/>
        </p:nvGrpSpPr>
        <p:grpSpPr bwMode="auto">
          <a:xfrm>
            <a:off x="6527801" y="981075"/>
            <a:ext cx="2225675" cy="933450"/>
            <a:chOff x="3179" y="845"/>
            <a:chExt cx="1402" cy="588"/>
          </a:xfrm>
        </p:grpSpPr>
        <p:sp>
          <p:nvSpPr>
            <p:cNvPr id="12374" name="Text Box 15"/>
            <p:cNvSpPr txBox="1">
              <a:spLocks noChangeArrowheads="1"/>
            </p:cNvSpPr>
            <p:nvPr/>
          </p:nvSpPr>
          <p:spPr bwMode="auto">
            <a:xfrm>
              <a:off x="3179" y="845"/>
              <a:ext cx="1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Huang-Rhys factor:</a:t>
              </a:r>
            </a:p>
          </p:txBody>
        </p:sp>
        <p:graphicFrame>
          <p:nvGraphicFramePr>
            <p:cNvPr id="12375" name="Object 16"/>
            <p:cNvGraphicFramePr>
              <a:graphicFrameLocks noChangeAspect="1"/>
            </p:cNvGraphicFramePr>
            <p:nvPr/>
          </p:nvGraphicFramePr>
          <p:xfrm>
            <a:off x="3442" y="1157"/>
            <a:ext cx="113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6" imgW="1409088" imgH="342751" progId="Equation.3">
                    <p:embed/>
                  </p:oleObj>
                </mc:Choice>
                <mc:Fallback>
                  <p:oleObj name="Equation" r:id="rId6" imgW="1409088" imgH="342751" progId="Equation.3">
                    <p:embed/>
                    <p:pic>
                      <p:nvPicPr>
                        <p:cNvPr id="1237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1157"/>
                          <a:ext cx="113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5777" name="Group 17"/>
          <p:cNvGrpSpPr>
            <a:grpSpLocks/>
          </p:cNvGrpSpPr>
          <p:nvPr/>
        </p:nvGrpSpPr>
        <p:grpSpPr bwMode="auto">
          <a:xfrm>
            <a:off x="6867525" y="5437188"/>
            <a:ext cx="2901950" cy="1249362"/>
            <a:chOff x="3211" y="1508"/>
            <a:chExt cx="1828" cy="787"/>
          </a:xfrm>
        </p:grpSpPr>
        <p:sp>
          <p:nvSpPr>
            <p:cNvPr id="12372" name="Text Box 18"/>
            <p:cNvSpPr txBox="1">
              <a:spLocks noChangeArrowheads="1"/>
            </p:cNvSpPr>
            <p:nvPr/>
          </p:nvSpPr>
          <p:spPr bwMode="auto">
            <a:xfrm>
              <a:off x="3211" y="1508"/>
              <a:ext cx="18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Franck-Condon Factors:</a:t>
              </a:r>
            </a:p>
          </p:txBody>
        </p:sp>
        <p:graphicFrame>
          <p:nvGraphicFramePr>
            <p:cNvPr id="12373" name="Object 19"/>
            <p:cNvGraphicFramePr>
              <a:graphicFrameLocks noChangeAspect="1"/>
            </p:cNvGraphicFramePr>
            <p:nvPr/>
          </p:nvGraphicFramePr>
          <p:xfrm>
            <a:off x="3461" y="1787"/>
            <a:ext cx="1208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8" imgW="1117600" imgH="469900" progId="Equation.3">
                    <p:embed/>
                  </p:oleObj>
                </mc:Choice>
                <mc:Fallback>
                  <p:oleObj name="Equation" r:id="rId8" imgW="1117600" imgH="469900" progId="Equation.3">
                    <p:embed/>
                    <p:pic>
                      <p:nvPicPr>
                        <p:cNvPr id="1237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1787"/>
                          <a:ext cx="1208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Text Box 20"/>
          <p:cNvSpPr txBox="1">
            <a:spLocks noChangeArrowheads="1"/>
          </p:cNvSpPr>
          <p:nvPr/>
        </p:nvSpPr>
        <p:spPr bwMode="auto">
          <a:xfrm>
            <a:off x="2881150" y="-1588"/>
            <a:ext cx="64027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Optical excitations in Non-rigid Molecules: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</a:rPr>
              <a:t>Displaced Oscillators</a:t>
            </a:r>
          </a:p>
        </p:txBody>
      </p:sp>
      <p:grpSp>
        <p:nvGrpSpPr>
          <p:cNvPr id="12294" name="Group 21"/>
          <p:cNvGrpSpPr>
            <a:grpSpLocks/>
          </p:cNvGrpSpPr>
          <p:nvPr/>
        </p:nvGrpSpPr>
        <p:grpSpPr bwMode="auto">
          <a:xfrm>
            <a:off x="1878013" y="1173164"/>
            <a:ext cx="4354512" cy="5494337"/>
            <a:chOff x="223" y="739"/>
            <a:chExt cx="2743" cy="3461"/>
          </a:xfrm>
        </p:grpSpPr>
        <p:grpSp>
          <p:nvGrpSpPr>
            <p:cNvPr id="12317" name="Group 22"/>
            <p:cNvGrpSpPr>
              <a:grpSpLocks/>
            </p:cNvGrpSpPr>
            <p:nvPr/>
          </p:nvGrpSpPr>
          <p:grpSpPr bwMode="auto">
            <a:xfrm>
              <a:off x="717" y="3721"/>
              <a:ext cx="1676" cy="479"/>
              <a:chOff x="2784" y="1438"/>
              <a:chExt cx="2931" cy="1154"/>
            </a:xfrm>
          </p:grpSpPr>
          <p:pic>
            <p:nvPicPr>
              <p:cNvPr id="12348" name="Picture 2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5" t="19153" r="45241" b="61673"/>
              <a:stretch>
                <a:fillRect/>
              </a:stretch>
            </p:blipFill>
            <p:spPr bwMode="auto">
              <a:xfrm>
                <a:off x="2784" y="1438"/>
                <a:ext cx="2931" cy="1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49" name="Group 24"/>
              <p:cNvGrpSpPr>
                <a:grpSpLocks/>
              </p:cNvGrpSpPr>
              <p:nvPr/>
            </p:nvGrpSpPr>
            <p:grpSpPr bwMode="auto">
              <a:xfrm>
                <a:off x="3087" y="1536"/>
                <a:ext cx="2333" cy="948"/>
                <a:chOff x="3087" y="1536"/>
                <a:chExt cx="2333" cy="948"/>
              </a:xfrm>
            </p:grpSpPr>
            <p:grpSp>
              <p:nvGrpSpPr>
                <p:cNvPr id="12350" name="Group 25"/>
                <p:cNvGrpSpPr>
                  <a:grpSpLocks/>
                </p:cNvGrpSpPr>
                <p:nvPr/>
              </p:nvGrpSpPr>
              <p:grpSpPr bwMode="auto">
                <a:xfrm>
                  <a:off x="3648" y="1632"/>
                  <a:ext cx="560" cy="852"/>
                  <a:chOff x="3642" y="1644"/>
                  <a:chExt cx="560" cy="852"/>
                </a:xfrm>
              </p:grpSpPr>
              <p:sp>
                <p:nvSpPr>
                  <p:cNvPr id="12367" name="Line 26"/>
                  <p:cNvSpPr>
                    <a:spLocks noChangeShapeType="1"/>
                  </p:cNvSpPr>
                  <p:nvPr/>
                </p:nvSpPr>
                <p:spPr bwMode="auto">
                  <a:xfrm rot="18000000" flipV="1">
                    <a:off x="3936" y="23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 type="arrow" w="sm" len="sm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8" name="Line 27"/>
                  <p:cNvSpPr>
                    <a:spLocks noChangeShapeType="1"/>
                  </p:cNvSpPr>
                  <p:nvPr/>
                </p:nvSpPr>
                <p:spPr bwMode="auto">
                  <a:xfrm rot="18000000" flipV="1">
                    <a:off x="3977" y="1656"/>
                    <a:ext cx="146" cy="121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9" name="Line 28"/>
                  <p:cNvSpPr>
                    <a:spLocks noChangeShapeType="1"/>
                  </p:cNvSpPr>
                  <p:nvPr/>
                </p:nvSpPr>
                <p:spPr bwMode="auto">
                  <a:xfrm rot="18000000" flipV="1">
                    <a:off x="3724" y="1681"/>
                    <a:ext cx="104" cy="176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0" name="Line 29"/>
                  <p:cNvSpPr>
                    <a:spLocks noChangeShapeType="1"/>
                  </p:cNvSpPr>
                  <p:nvPr/>
                </p:nvSpPr>
                <p:spPr bwMode="auto">
                  <a:xfrm rot="18000000" flipV="1">
                    <a:off x="4106" y="1904"/>
                    <a:ext cx="144" cy="48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1" name="Line 30"/>
                  <p:cNvSpPr>
                    <a:spLocks noChangeShapeType="1"/>
                  </p:cNvSpPr>
                  <p:nvPr/>
                </p:nvSpPr>
                <p:spPr bwMode="auto">
                  <a:xfrm rot="18000000" flipV="1">
                    <a:off x="3666" y="1868"/>
                    <a:ext cx="96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51" name="Group 31"/>
                <p:cNvGrpSpPr>
                  <a:grpSpLocks/>
                </p:cNvGrpSpPr>
                <p:nvPr/>
              </p:nvGrpSpPr>
              <p:grpSpPr bwMode="auto">
                <a:xfrm>
                  <a:off x="4320" y="1536"/>
                  <a:ext cx="502" cy="832"/>
                  <a:chOff x="4320" y="1536"/>
                  <a:chExt cx="502" cy="832"/>
                </a:xfrm>
              </p:grpSpPr>
              <p:sp>
                <p:nvSpPr>
                  <p:cNvPr id="12362" name="Line 32"/>
                  <p:cNvSpPr>
                    <a:spLocks noChangeShapeType="1"/>
                  </p:cNvSpPr>
                  <p:nvPr/>
                </p:nvSpPr>
                <p:spPr bwMode="auto">
                  <a:xfrm rot="18000000" flipV="1">
                    <a:off x="4416" y="1536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3" name="Line 33"/>
                  <p:cNvSpPr>
                    <a:spLocks noChangeShapeType="1"/>
                  </p:cNvSpPr>
                  <p:nvPr/>
                </p:nvSpPr>
                <p:spPr bwMode="auto">
                  <a:xfrm rot="18000000" flipH="1">
                    <a:off x="4299" y="2085"/>
                    <a:ext cx="112" cy="7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4" name="Line 34"/>
                  <p:cNvSpPr>
                    <a:spLocks noChangeShapeType="1"/>
                  </p:cNvSpPr>
                  <p:nvPr/>
                </p:nvSpPr>
                <p:spPr bwMode="auto">
                  <a:xfrm rot="18000000" flipH="1">
                    <a:off x="4731" y="2085"/>
                    <a:ext cx="112" cy="7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5" name="Line 35"/>
                  <p:cNvSpPr>
                    <a:spLocks noChangeShapeType="1"/>
                  </p:cNvSpPr>
                  <p:nvPr/>
                </p:nvSpPr>
                <p:spPr bwMode="auto">
                  <a:xfrm rot="18000000" flipH="1">
                    <a:off x="4443" y="2277"/>
                    <a:ext cx="112" cy="7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6" name="Line 36"/>
                  <p:cNvSpPr>
                    <a:spLocks noChangeShapeType="1"/>
                  </p:cNvSpPr>
                  <p:nvPr/>
                </p:nvSpPr>
                <p:spPr bwMode="auto">
                  <a:xfrm rot="18000000" flipH="1">
                    <a:off x="4683" y="2277"/>
                    <a:ext cx="112" cy="7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 type="arrow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52" name="Line 37"/>
                <p:cNvSpPr>
                  <a:spLocks noChangeShapeType="1"/>
                </p:cNvSpPr>
                <p:nvPr/>
              </p:nvSpPr>
              <p:spPr bwMode="auto">
                <a:xfrm rot="18000000" flipV="1">
                  <a:off x="3253" y="1829"/>
                  <a:ext cx="65" cy="65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3" name="Line 38"/>
                <p:cNvSpPr>
                  <a:spLocks noChangeShapeType="1"/>
                </p:cNvSpPr>
                <p:nvPr/>
              </p:nvSpPr>
              <p:spPr bwMode="auto">
                <a:xfrm rot="18000000" flipH="1">
                  <a:off x="3082" y="2209"/>
                  <a:ext cx="53" cy="43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4" name="Line 39"/>
                <p:cNvSpPr>
                  <a:spLocks noChangeShapeType="1"/>
                </p:cNvSpPr>
                <p:nvPr/>
              </p:nvSpPr>
              <p:spPr bwMode="auto">
                <a:xfrm rot="18000000" flipH="1">
                  <a:off x="3552" y="2160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5" name="Line 40"/>
                <p:cNvSpPr>
                  <a:spLocks noChangeShapeType="1"/>
                </p:cNvSpPr>
                <p:nvPr/>
              </p:nvSpPr>
              <p:spPr bwMode="auto">
                <a:xfrm rot="18000000" flipH="1">
                  <a:off x="3197" y="2371"/>
                  <a:ext cx="96" cy="48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6" name="Line 41"/>
                <p:cNvSpPr>
                  <a:spLocks noChangeShapeType="1"/>
                </p:cNvSpPr>
                <p:nvPr/>
              </p:nvSpPr>
              <p:spPr bwMode="auto">
                <a:xfrm rot="18000000" flipH="1">
                  <a:off x="3473" y="2350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7" name="Line 42"/>
                <p:cNvSpPr>
                  <a:spLocks noChangeShapeType="1"/>
                </p:cNvSpPr>
                <p:nvPr/>
              </p:nvSpPr>
              <p:spPr bwMode="auto">
                <a:xfrm rot="18000000" flipV="1">
                  <a:off x="5178" y="2147"/>
                  <a:ext cx="96" cy="7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 type="arrow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8" name="Line 43"/>
                <p:cNvSpPr>
                  <a:spLocks noChangeShapeType="1"/>
                </p:cNvSpPr>
                <p:nvPr/>
              </p:nvSpPr>
              <p:spPr bwMode="auto">
                <a:xfrm rot="18000000" flipV="1">
                  <a:off x="5252" y="1604"/>
                  <a:ext cx="98" cy="73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9" name="Line 44"/>
                <p:cNvSpPr>
                  <a:spLocks noChangeShapeType="1"/>
                </p:cNvSpPr>
                <p:nvPr/>
              </p:nvSpPr>
              <p:spPr bwMode="auto">
                <a:xfrm rot="18000000" flipV="1">
                  <a:off x="4995" y="1624"/>
                  <a:ext cx="45" cy="9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0" name="Line 45"/>
                <p:cNvSpPr>
                  <a:spLocks noChangeShapeType="1"/>
                </p:cNvSpPr>
                <p:nvPr/>
              </p:nvSpPr>
              <p:spPr bwMode="auto">
                <a:xfrm rot="18000000" flipV="1">
                  <a:off x="5365" y="1822"/>
                  <a:ext cx="89" cy="20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1" name="Line 46"/>
                <p:cNvSpPr>
                  <a:spLocks noChangeShapeType="1"/>
                </p:cNvSpPr>
                <p:nvPr/>
              </p:nvSpPr>
              <p:spPr bwMode="auto">
                <a:xfrm rot="18000000" flipV="1">
                  <a:off x="4920" y="1780"/>
                  <a:ext cx="20" cy="112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18" name="Group 47"/>
            <p:cNvGrpSpPr>
              <a:grpSpLocks/>
            </p:cNvGrpSpPr>
            <p:nvPr/>
          </p:nvGrpSpPr>
          <p:grpSpPr bwMode="auto">
            <a:xfrm>
              <a:off x="544" y="2284"/>
              <a:ext cx="1333" cy="1103"/>
              <a:chOff x="5085" y="6487"/>
              <a:chExt cx="2739" cy="2304"/>
            </a:xfrm>
          </p:grpSpPr>
          <p:grpSp>
            <p:nvGrpSpPr>
              <p:cNvPr id="12342" name="Group 48"/>
              <p:cNvGrpSpPr>
                <a:grpSpLocks/>
              </p:cNvGrpSpPr>
              <p:nvPr/>
            </p:nvGrpSpPr>
            <p:grpSpPr bwMode="auto">
              <a:xfrm>
                <a:off x="5085" y="6487"/>
                <a:ext cx="2739" cy="2304"/>
                <a:chOff x="6045" y="7402"/>
                <a:chExt cx="2739" cy="2304"/>
              </a:xfrm>
            </p:grpSpPr>
            <p:sp>
              <p:nvSpPr>
                <p:cNvPr id="12346" name="Arc 49"/>
                <p:cNvSpPr>
                  <a:spLocks/>
                </p:cNvSpPr>
                <p:nvPr/>
              </p:nvSpPr>
              <p:spPr bwMode="auto">
                <a:xfrm rot="-10633019">
                  <a:off x="6045" y="7455"/>
                  <a:ext cx="1440" cy="22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7" name="Arc 50"/>
                <p:cNvSpPr>
                  <a:spLocks/>
                </p:cNvSpPr>
                <p:nvPr/>
              </p:nvSpPr>
              <p:spPr bwMode="auto">
                <a:xfrm flipV="1">
                  <a:off x="7344" y="7402"/>
                  <a:ext cx="1440" cy="2304"/>
                </a:xfrm>
                <a:custGeom>
                  <a:avLst/>
                  <a:gdLst>
                    <a:gd name="T0" fmla="*/ 0 w 21600"/>
                    <a:gd name="T1" fmla="*/ 0 h 22372"/>
                    <a:gd name="T2" fmla="*/ 0 w 21600"/>
                    <a:gd name="T3" fmla="*/ 0 h 22372"/>
                    <a:gd name="T4" fmla="*/ 0 w 21600"/>
                    <a:gd name="T5" fmla="*/ 0 h 2237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2372" fill="none" extrusionOk="0">
                      <a:moveTo>
                        <a:pt x="1794" y="-1"/>
                      </a:moveTo>
                      <a:cubicBezTo>
                        <a:pt x="12989" y="932"/>
                        <a:pt x="21600" y="10291"/>
                        <a:pt x="21600" y="21525"/>
                      </a:cubicBezTo>
                      <a:cubicBezTo>
                        <a:pt x="21600" y="21807"/>
                        <a:pt x="21594" y="22089"/>
                        <a:pt x="21583" y="22372"/>
                      </a:cubicBezTo>
                    </a:path>
                    <a:path w="21600" h="22372" stroke="0" extrusionOk="0">
                      <a:moveTo>
                        <a:pt x="1794" y="-1"/>
                      </a:moveTo>
                      <a:cubicBezTo>
                        <a:pt x="12989" y="932"/>
                        <a:pt x="21600" y="10291"/>
                        <a:pt x="21600" y="21525"/>
                      </a:cubicBezTo>
                      <a:cubicBezTo>
                        <a:pt x="21600" y="21807"/>
                        <a:pt x="21594" y="22089"/>
                        <a:pt x="21583" y="22372"/>
                      </a:cubicBezTo>
                      <a:lnTo>
                        <a:pt x="0" y="21525"/>
                      </a:lnTo>
                      <a:lnTo>
                        <a:pt x="1794" y="-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43" name="Line 51"/>
              <p:cNvSpPr>
                <a:spLocks noChangeShapeType="1"/>
              </p:cNvSpPr>
              <p:nvPr/>
            </p:nvSpPr>
            <p:spPr bwMode="auto">
              <a:xfrm>
                <a:off x="5820" y="852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Line 52"/>
              <p:cNvSpPr>
                <a:spLocks noChangeShapeType="1"/>
              </p:cNvSpPr>
              <p:nvPr/>
            </p:nvSpPr>
            <p:spPr bwMode="auto">
              <a:xfrm>
                <a:off x="5580" y="8235"/>
                <a:ext cx="17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Line 53"/>
              <p:cNvSpPr>
                <a:spLocks noChangeShapeType="1"/>
              </p:cNvSpPr>
              <p:nvPr/>
            </p:nvSpPr>
            <p:spPr bwMode="auto">
              <a:xfrm>
                <a:off x="5415" y="7950"/>
                <a:ext cx="2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9" name="Group 54"/>
            <p:cNvGrpSpPr>
              <a:grpSpLocks/>
            </p:cNvGrpSpPr>
            <p:nvPr/>
          </p:nvGrpSpPr>
          <p:grpSpPr bwMode="auto">
            <a:xfrm>
              <a:off x="946" y="739"/>
              <a:ext cx="1332" cy="1103"/>
              <a:chOff x="5085" y="6487"/>
              <a:chExt cx="2739" cy="2304"/>
            </a:xfrm>
          </p:grpSpPr>
          <p:grpSp>
            <p:nvGrpSpPr>
              <p:cNvPr id="12336" name="Group 55"/>
              <p:cNvGrpSpPr>
                <a:grpSpLocks/>
              </p:cNvGrpSpPr>
              <p:nvPr/>
            </p:nvGrpSpPr>
            <p:grpSpPr bwMode="auto">
              <a:xfrm>
                <a:off x="5085" y="6487"/>
                <a:ext cx="2739" cy="2304"/>
                <a:chOff x="6045" y="7402"/>
                <a:chExt cx="2739" cy="2304"/>
              </a:xfrm>
            </p:grpSpPr>
            <p:sp>
              <p:nvSpPr>
                <p:cNvPr id="12340" name="Arc 56"/>
                <p:cNvSpPr>
                  <a:spLocks/>
                </p:cNvSpPr>
                <p:nvPr/>
              </p:nvSpPr>
              <p:spPr bwMode="auto">
                <a:xfrm rot="-10633019">
                  <a:off x="6045" y="7455"/>
                  <a:ext cx="1440" cy="22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1" name="Arc 57"/>
                <p:cNvSpPr>
                  <a:spLocks/>
                </p:cNvSpPr>
                <p:nvPr/>
              </p:nvSpPr>
              <p:spPr bwMode="auto">
                <a:xfrm flipV="1">
                  <a:off x="7344" y="7402"/>
                  <a:ext cx="1440" cy="2304"/>
                </a:xfrm>
                <a:custGeom>
                  <a:avLst/>
                  <a:gdLst>
                    <a:gd name="T0" fmla="*/ 0 w 21600"/>
                    <a:gd name="T1" fmla="*/ 0 h 22372"/>
                    <a:gd name="T2" fmla="*/ 0 w 21600"/>
                    <a:gd name="T3" fmla="*/ 0 h 22372"/>
                    <a:gd name="T4" fmla="*/ 0 w 21600"/>
                    <a:gd name="T5" fmla="*/ 0 h 2237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2372" fill="none" extrusionOk="0">
                      <a:moveTo>
                        <a:pt x="1794" y="-1"/>
                      </a:moveTo>
                      <a:cubicBezTo>
                        <a:pt x="12989" y="932"/>
                        <a:pt x="21600" y="10291"/>
                        <a:pt x="21600" y="21525"/>
                      </a:cubicBezTo>
                      <a:cubicBezTo>
                        <a:pt x="21600" y="21807"/>
                        <a:pt x="21594" y="22089"/>
                        <a:pt x="21583" y="22372"/>
                      </a:cubicBezTo>
                    </a:path>
                    <a:path w="21600" h="22372" stroke="0" extrusionOk="0">
                      <a:moveTo>
                        <a:pt x="1794" y="-1"/>
                      </a:moveTo>
                      <a:cubicBezTo>
                        <a:pt x="12989" y="932"/>
                        <a:pt x="21600" y="10291"/>
                        <a:pt x="21600" y="21525"/>
                      </a:cubicBezTo>
                      <a:cubicBezTo>
                        <a:pt x="21600" y="21807"/>
                        <a:pt x="21594" y="22089"/>
                        <a:pt x="21583" y="22372"/>
                      </a:cubicBezTo>
                      <a:lnTo>
                        <a:pt x="0" y="21525"/>
                      </a:lnTo>
                      <a:lnTo>
                        <a:pt x="1794" y="-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37" name="Line 58"/>
              <p:cNvSpPr>
                <a:spLocks noChangeShapeType="1"/>
              </p:cNvSpPr>
              <p:nvPr/>
            </p:nvSpPr>
            <p:spPr bwMode="auto">
              <a:xfrm>
                <a:off x="5820" y="852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8" name="Line 59"/>
              <p:cNvSpPr>
                <a:spLocks noChangeShapeType="1"/>
              </p:cNvSpPr>
              <p:nvPr/>
            </p:nvSpPr>
            <p:spPr bwMode="auto">
              <a:xfrm>
                <a:off x="5580" y="8235"/>
                <a:ext cx="17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9" name="Line 60"/>
              <p:cNvSpPr>
                <a:spLocks noChangeShapeType="1"/>
              </p:cNvSpPr>
              <p:nvPr/>
            </p:nvSpPr>
            <p:spPr bwMode="auto">
              <a:xfrm>
                <a:off x="5415" y="7950"/>
                <a:ext cx="2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0" name="Line 61"/>
            <p:cNvSpPr>
              <a:spLocks noChangeShapeType="1"/>
            </p:cNvSpPr>
            <p:nvPr/>
          </p:nvSpPr>
          <p:spPr bwMode="auto">
            <a:xfrm flipH="1">
              <a:off x="669" y="1849"/>
              <a:ext cx="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62"/>
            <p:cNvSpPr>
              <a:spLocks noChangeShapeType="1"/>
            </p:cNvSpPr>
            <p:nvPr/>
          </p:nvSpPr>
          <p:spPr bwMode="auto">
            <a:xfrm flipH="1">
              <a:off x="698" y="1619"/>
              <a:ext cx="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63"/>
            <p:cNvSpPr>
              <a:spLocks noChangeShapeType="1"/>
            </p:cNvSpPr>
            <p:nvPr/>
          </p:nvSpPr>
          <p:spPr bwMode="auto">
            <a:xfrm>
              <a:off x="727" y="1440"/>
              <a:ext cx="0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64"/>
            <p:cNvSpPr>
              <a:spLocks noChangeShapeType="1"/>
            </p:cNvSpPr>
            <p:nvPr/>
          </p:nvSpPr>
          <p:spPr bwMode="auto">
            <a:xfrm flipV="1">
              <a:off x="727" y="1849"/>
              <a:ext cx="0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324" name="Object 65"/>
            <p:cNvGraphicFramePr>
              <a:graphicFrameLocks noChangeAspect="1"/>
            </p:cNvGraphicFramePr>
            <p:nvPr/>
          </p:nvGraphicFramePr>
          <p:xfrm>
            <a:off x="2326" y="1421"/>
            <a:ext cx="32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11" imgW="457200" imgH="279400" progId="Equation.3">
                    <p:embed/>
                  </p:oleObj>
                </mc:Choice>
                <mc:Fallback>
                  <p:oleObj name="Equation" r:id="rId11" imgW="457200" imgH="279400" progId="Equation.3">
                    <p:embed/>
                    <p:pic>
                      <p:nvPicPr>
                        <p:cNvPr id="12324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6" y="1421"/>
                          <a:ext cx="32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Line 66"/>
            <p:cNvSpPr>
              <a:spLocks noChangeShapeType="1"/>
            </p:cNvSpPr>
            <p:nvPr/>
          </p:nvSpPr>
          <p:spPr bwMode="auto">
            <a:xfrm>
              <a:off x="2040" y="1576"/>
              <a:ext cx="2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67"/>
            <p:cNvSpPr>
              <a:spLocks noChangeShapeType="1"/>
            </p:cNvSpPr>
            <p:nvPr/>
          </p:nvSpPr>
          <p:spPr bwMode="auto">
            <a:xfrm>
              <a:off x="2127" y="1440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68"/>
            <p:cNvSpPr>
              <a:spLocks noChangeShapeType="1"/>
            </p:cNvSpPr>
            <p:nvPr/>
          </p:nvSpPr>
          <p:spPr bwMode="auto">
            <a:xfrm>
              <a:off x="2295" y="1282"/>
              <a:ext cx="0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69"/>
            <p:cNvSpPr>
              <a:spLocks noChangeShapeType="1"/>
            </p:cNvSpPr>
            <p:nvPr/>
          </p:nvSpPr>
          <p:spPr bwMode="auto">
            <a:xfrm>
              <a:off x="2295" y="1576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70"/>
            <p:cNvSpPr>
              <a:spLocks noChangeShapeType="1"/>
            </p:cNvSpPr>
            <p:nvPr/>
          </p:nvSpPr>
          <p:spPr bwMode="auto">
            <a:xfrm>
              <a:off x="1602" y="1849"/>
              <a:ext cx="0" cy="1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71"/>
            <p:cNvSpPr>
              <a:spLocks noChangeShapeType="1"/>
            </p:cNvSpPr>
            <p:nvPr/>
          </p:nvSpPr>
          <p:spPr bwMode="auto">
            <a:xfrm>
              <a:off x="486" y="3402"/>
              <a:ext cx="2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331" name="Object 72"/>
            <p:cNvGraphicFramePr>
              <a:graphicFrameLocks noChangeAspect="1"/>
            </p:cNvGraphicFramePr>
            <p:nvPr/>
          </p:nvGraphicFramePr>
          <p:xfrm>
            <a:off x="1535" y="3402"/>
            <a:ext cx="19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3" imgW="266469" imgH="355292" progId="Equation.3">
                    <p:embed/>
                  </p:oleObj>
                </mc:Choice>
                <mc:Fallback>
                  <p:oleObj name="Equation" r:id="rId13" imgW="266469" imgH="355292" progId="Equation.3">
                    <p:embed/>
                    <p:pic>
                      <p:nvPicPr>
                        <p:cNvPr id="12331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3402"/>
                          <a:ext cx="19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73"/>
            <p:cNvGraphicFramePr>
              <a:graphicFrameLocks noChangeAspect="1"/>
            </p:cNvGraphicFramePr>
            <p:nvPr/>
          </p:nvGraphicFramePr>
          <p:xfrm>
            <a:off x="223" y="1630"/>
            <a:ext cx="43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5" imgW="609336" imgH="342751" progId="Equation.3">
                    <p:embed/>
                  </p:oleObj>
                </mc:Choice>
                <mc:Fallback>
                  <p:oleObj name="Equation" r:id="rId15" imgW="609336" imgH="342751" progId="Equation.3">
                    <p:embed/>
                    <p:pic>
                      <p:nvPicPr>
                        <p:cNvPr id="12332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" y="1630"/>
                          <a:ext cx="43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3" name="Text Box 74"/>
            <p:cNvSpPr txBox="1">
              <a:spLocks noChangeArrowheads="1"/>
            </p:cNvSpPr>
            <p:nvPr/>
          </p:nvSpPr>
          <p:spPr bwMode="auto">
            <a:xfrm>
              <a:off x="2324" y="739"/>
              <a:ext cx="64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33CC"/>
                  </a:solidFill>
                </a:rPr>
                <a:t>1</a:t>
              </a:r>
              <a:r>
                <a:rPr lang="en-US" altLang="en-US" sz="2400" baseline="30000">
                  <a:solidFill>
                    <a:srgbClr val="FF33CC"/>
                  </a:solidFill>
                </a:rPr>
                <a:t>1</a:t>
              </a:r>
              <a:r>
                <a:rPr lang="en-US" altLang="en-US" sz="2400">
                  <a:solidFill>
                    <a:srgbClr val="FF33CC"/>
                  </a:solidFill>
                </a:rPr>
                <a:t>B</a:t>
              </a:r>
              <a:r>
                <a:rPr lang="en-US" altLang="en-US" sz="2400" baseline="-25000">
                  <a:solidFill>
                    <a:srgbClr val="FF33CC"/>
                  </a:solidFill>
                </a:rPr>
                <a:t>u </a:t>
              </a:r>
              <a:r>
                <a:rPr lang="en-US" altLang="en-US" sz="2400">
                  <a:solidFill>
                    <a:srgbClr val="FF33CC"/>
                  </a:solidFill>
                </a:rPr>
                <a:t>(S</a:t>
              </a:r>
              <a:r>
                <a:rPr lang="en-US" altLang="en-US" sz="2400" baseline="-25000">
                  <a:solidFill>
                    <a:srgbClr val="FF33CC"/>
                  </a:solidFill>
                </a:rPr>
                <a:t>1</a:t>
              </a:r>
              <a:r>
                <a:rPr lang="en-US" altLang="en-US" sz="2400">
                  <a:solidFill>
                    <a:srgbClr val="FF33CC"/>
                  </a:solidFill>
                </a:rPr>
                <a:t>)</a:t>
              </a:r>
            </a:p>
          </p:txBody>
        </p:sp>
        <p:sp>
          <p:nvSpPr>
            <p:cNvPr id="12334" name="Text Box 75"/>
            <p:cNvSpPr txBox="1">
              <a:spLocks noChangeArrowheads="1"/>
            </p:cNvSpPr>
            <p:nvPr/>
          </p:nvSpPr>
          <p:spPr bwMode="auto">
            <a:xfrm>
              <a:off x="1915" y="2349"/>
              <a:ext cx="7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33CC"/>
                  </a:solidFill>
                </a:rPr>
                <a:t>1</a:t>
              </a:r>
              <a:r>
                <a:rPr lang="en-US" altLang="en-US" sz="2400" baseline="30000">
                  <a:solidFill>
                    <a:srgbClr val="FF33CC"/>
                  </a:solidFill>
                </a:rPr>
                <a:t>1</a:t>
              </a:r>
              <a:r>
                <a:rPr lang="en-US" altLang="en-US" sz="2400">
                  <a:solidFill>
                    <a:srgbClr val="FF33CC"/>
                  </a:solidFill>
                </a:rPr>
                <a:t>A</a:t>
              </a:r>
              <a:r>
                <a:rPr lang="en-US" altLang="en-US" sz="2400" baseline="-25000">
                  <a:solidFill>
                    <a:srgbClr val="FF33CC"/>
                  </a:solidFill>
                </a:rPr>
                <a:t>g </a:t>
              </a:r>
              <a:r>
                <a:rPr lang="en-US" altLang="en-US" sz="2400">
                  <a:solidFill>
                    <a:srgbClr val="FF33CC"/>
                  </a:solidFill>
                </a:rPr>
                <a:t>(S</a:t>
              </a:r>
              <a:r>
                <a:rPr lang="en-US" altLang="en-US" sz="2400" baseline="-25000">
                  <a:solidFill>
                    <a:srgbClr val="FF33CC"/>
                  </a:solidFill>
                </a:rPr>
                <a:t>0</a:t>
              </a:r>
              <a:r>
                <a:rPr lang="en-US" altLang="en-US" sz="2400">
                  <a:solidFill>
                    <a:srgbClr val="FF33CC"/>
                  </a:solidFill>
                </a:rPr>
                <a:t>)</a:t>
              </a:r>
            </a:p>
          </p:txBody>
        </p:sp>
        <p:sp>
          <p:nvSpPr>
            <p:cNvPr id="12335" name="Line 76"/>
            <p:cNvSpPr>
              <a:spLocks noChangeShapeType="1"/>
            </p:cNvSpPr>
            <p:nvPr/>
          </p:nvSpPr>
          <p:spPr bwMode="auto">
            <a:xfrm flipH="1">
              <a:off x="1216" y="1624"/>
              <a:ext cx="0" cy="178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5862" name="Group 102"/>
          <p:cNvGrpSpPr>
            <a:grpSpLocks/>
          </p:cNvGrpSpPr>
          <p:nvPr/>
        </p:nvGrpSpPr>
        <p:grpSpPr bwMode="auto">
          <a:xfrm>
            <a:off x="2624139" y="1984375"/>
            <a:ext cx="7323137" cy="3316288"/>
            <a:chOff x="693" y="1250"/>
            <a:chExt cx="4613" cy="2089"/>
          </a:xfrm>
        </p:grpSpPr>
        <p:grpSp>
          <p:nvGrpSpPr>
            <p:cNvPr id="12296" name="Group 99"/>
            <p:cNvGrpSpPr>
              <a:grpSpLocks/>
            </p:cNvGrpSpPr>
            <p:nvPr/>
          </p:nvGrpSpPr>
          <p:grpSpPr bwMode="auto">
            <a:xfrm>
              <a:off x="693" y="1250"/>
              <a:ext cx="4546" cy="2089"/>
              <a:chOff x="693" y="1250"/>
              <a:chExt cx="4546" cy="2089"/>
            </a:xfrm>
          </p:grpSpPr>
          <p:grpSp>
            <p:nvGrpSpPr>
              <p:cNvPr id="12299" name="Group 3"/>
              <p:cNvGrpSpPr>
                <a:grpSpLocks/>
              </p:cNvGrpSpPr>
              <p:nvPr/>
            </p:nvGrpSpPr>
            <p:grpSpPr bwMode="auto">
              <a:xfrm>
                <a:off x="693" y="1412"/>
                <a:ext cx="593" cy="1837"/>
                <a:chOff x="519" y="1421"/>
                <a:chExt cx="593" cy="1837"/>
              </a:xfrm>
            </p:grpSpPr>
            <p:sp>
              <p:nvSpPr>
                <p:cNvPr id="12308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1111" y="1716"/>
                  <a:ext cx="0" cy="154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9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996" y="1576"/>
                  <a:ext cx="0" cy="168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884" y="1421"/>
                  <a:ext cx="10" cy="1837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49" y="2494"/>
                  <a:ext cx="3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</a:rPr>
                    <a:t>0-0</a:t>
                  </a:r>
                </a:p>
              </p:txBody>
            </p:sp>
            <p:sp>
              <p:nvSpPr>
                <p:cNvPr id="1231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06" y="2602"/>
                  <a:ext cx="306" cy="1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31" y="2301"/>
                  <a:ext cx="3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</a:rPr>
                    <a:t>1-0</a:t>
                  </a:r>
                </a:p>
              </p:txBody>
            </p:sp>
            <p:sp>
              <p:nvSpPr>
                <p:cNvPr id="12314" name="Line 10"/>
                <p:cNvSpPr>
                  <a:spLocks noChangeShapeType="1"/>
                </p:cNvSpPr>
                <p:nvPr/>
              </p:nvSpPr>
              <p:spPr bwMode="auto">
                <a:xfrm>
                  <a:off x="776" y="2429"/>
                  <a:ext cx="23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5" name="Line 11"/>
                <p:cNvSpPr>
                  <a:spLocks noChangeShapeType="1"/>
                </p:cNvSpPr>
                <p:nvPr/>
              </p:nvSpPr>
              <p:spPr bwMode="auto">
                <a:xfrm>
                  <a:off x="762" y="2239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9" y="2111"/>
                  <a:ext cx="3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</a:rPr>
                    <a:t>2-0</a:t>
                  </a:r>
                </a:p>
              </p:txBody>
            </p:sp>
          </p:grpSp>
          <p:grpSp>
            <p:nvGrpSpPr>
              <p:cNvPr id="12300" name="Group 91"/>
              <p:cNvGrpSpPr>
                <a:grpSpLocks noChangeAspect="1"/>
              </p:cNvGrpSpPr>
              <p:nvPr/>
            </p:nvGrpSpPr>
            <p:grpSpPr bwMode="auto">
              <a:xfrm>
                <a:off x="2887" y="1250"/>
                <a:ext cx="2352" cy="2089"/>
                <a:chOff x="2841" y="1278"/>
                <a:chExt cx="2352" cy="2089"/>
              </a:xfrm>
            </p:grpSpPr>
            <p:sp>
              <p:nvSpPr>
                <p:cNvPr id="12301" name="AutoShape 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841" y="1278"/>
                  <a:ext cx="2352" cy="20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2" name="Freeform 93"/>
                <p:cNvSpPr>
                  <a:spLocks/>
                </p:cNvSpPr>
                <p:nvPr/>
              </p:nvSpPr>
              <p:spPr bwMode="auto">
                <a:xfrm>
                  <a:off x="3167" y="1614"/>
                  <a:ext cx="1692" cy="667"/>
                </a:xfrm>
                <a:custGeom>
                  <a:avLst/>
                  <a:gdLst>
                    <a:gd name="T0" fmla="*/ 0 w 3386"/>
                    <a:gd name="T1" fmla="*/ 1 h 1333"/>
                    <a:gd name="T2" fmla="*/ 0 w 3386"/>
                    <a:gd name="T3" fmla="*/ 1 h 1333"/>
                    <a:gd name="T4" fmla="*/ 0 w 3386"/>
                    <a:gd name="T5" fmla="*/ 1 h 1333"/>
                    <a:gd name="T6" fmla="*/ 0 w 3386"/>
                    <a:gd name="T7" fmla="*/ 1 h 1333"/>
                    <a:gd name="T8" fmla="*/ 0 w 3386"/>
                    <a:gd name="T9" fmla="*/ 1 h 1333"/>
                    <a:gd name="T10" fmla="*/ 0 w 3386"/>
                    <a:gd name="T11" fmla="*/ 1 h 1333"/>
                    <a:gd name="T12" fmla="*/ 0 w 3386"/>
                    <a:gd name="T13" fmla="*/ 1 h 1333"/>
                    <a:gd name="T14" fmla="*/ 0 w 3386"/>
                    <a:gd name="T15" fmla="*/ 1 h 1333"/>
                    <a:gd name="T16" fmla="*/ 0 w 3386"/>
                    <a:gd name="T17" fmla="*/ 1 h 1333"/>
                    <a:gd name="T18" fmla="*/ 0 w 3386"/>
                    <a:gd name="T19" fmla="*/ 1 h 1333"/>
                    <a:gd name="T20" fmla="*/ 0 w 3386"/>
                    <a:gd name="T21" fmla="*/ 1 h 1333"/>
                    <a:gd name="T22" fmla="*/ 0 w 3386"/>
                    <a:gd name="T23" fmla="*/ 1 h 1333"/>
                    <a:gd name="T24" fmla="*/ 0 w 3386"/>
                    <a:gd name="T25" fmla="*/ 1 h 1333"/>
                    <a:gd name="T26" fmla="*/ 0 w 3386"/>
                    <a:gd name="T27" fmla="*/ 1 h 1333"/>
                    <a:gd name="T28" fmla="*/ 0 w 3386"/>
                    <a:gd name="T29" fmla="*/ 1 h 1333"/>
                    <a:gd name="T30" fmla="*/ 0 w 3386"/>
                    <a:gd name="T31" fmla="*/ 1 h 1333"/>
                    <a:gd name="T32" fmla="*/ 0 w 3386"/>
                    <a:gd name="T33" fmla="*/ 1 h 1333"/>
                    <a:gd name="T34" fmla="*/ 0 w 3386"/>
                    <a:gd name="T35" fmla="*/ 1 h 1333"/>
                    <a:gd name="T36" fmla="*/ 0 w 3386"/>
                    <a:gd name="T37" fmla="*/ 1 h 1333"/>
                    <a:gd name="T38" fmla="*/ 0 w 3386"/>
                    <a:gd name="T39" fmla="*/ 1 h 1333"/>
                    <a:gd name="T40" fmla="*/ 0 w 3386"/>
                    <a:gd name="T41" fmla="*/ 1 h 1333"/>
                    <a:gd name="T42" fmla="*/ 0 w 3386"/>
                    <a:gd name="T43" fmla="*/ 1 h 1333"/>
                    <a:gd name="T44" fmla="*/ 0 w 3386"/>
                    <a:gd name="T45" fmla="*/ 1 h 1333"/>
                    <a:gd name="T46" fmla="*/ 0 w 3386"/>
                    <a:gd name="T47" fmla="*/ 1 h 1333"/>
                    <a:gd name="T48" fmla="*/ 0 w 3386"/>
                    <a:gd name="T49" fmla="*/ 1 h 1333"/>
                    <a:gd name="T50" fmla="*/ 0 w 3386"/>
                    <a:gd name="T51" fmla="*/ 1 h 1333"/>
                    <a:gd name="T52" fmla="*/ 0 w 3386"/>
                    <a:gd name="T53" fmla="*/ 1 h 1333"/>
                    <a:gd name="T54" fmla="*/ 0 w 3386"/>
                    <a:gd name="T55" fmla="*/ 1 h 1333"/>
                    <a:gd name="T56" fmla="*/ 0 w 3386"/>
                    <a:gd name="T57" fmla="*/ 1 h 1333"/>
                    <a:gd name="T58" fmla="*/ 0 w 3386"/>
                    <a:gd name="T59" fmla="*/ 1 h 1333"/>
                    <a:gd name="T60" fmla="*/ 0 w 3386"/>
                    <a:gd name="T61" fmla="*/ 1 h 1333"/>
                    <a:gd name="T62" fmla="*/ 0 w 3386"/>
                    <a:gd name="T63" fmla="*/ 1 h 1333"/>
                    <a:gd name="T64" fmla="*/ 0 w 3386"/>
                    <a:gd name="T65" fmla="*/ 1 h 1333"/>
                    <a:gd name="T66" fmla="*/ 0 w 3386"/>
                    <a:gd name="T67" fmla="*/ 1 h 1333"/>
                    <a:gd name="T68" fmla="*/ 0 w 3386"/>
                    <a:gd name="T69" fmla="*/ 1 h 1333"/>
                    <a:gd name="T70" fmla="*/ 0 w 3386"/>
                    <a:gd name="T71" fmla="*/ 1 h 1333"/>
                    <a:gd name="T72" fmla="*/ 0 w 3386"/>
                    <a:gd name="T73" fmla="*/ 1 h 1333"/>
                    <a:gd name="T74" fmla="*/ 0 w 3386"/>
                    <a:gd name="T75" fmla="*/ 1 h 1333"/>
                    <a:gd name="T76" fmla="*/ 0 w 3386"/>
                    <a:gd name="T77" fmla="*/ 1 h 1333"/>
                    <a:gd name="T78" fmla="*/ 0 w 3386"/>
                    <a:gd name="T79" fmla="*/ 1 h 1333"/>
                    <a:gd name="T80" fmla="*/ 0 w 3386"/>
                    <a:gd name="T81" fmla="*/ 1 h 1333"/>
                    <a:gd name="T82" fmla="*/ 0 w 3386"/>
                    <a:gd name="T83" fmla="*/ 1 h 1333"/>
                    <a:gd name="T84" fmla="*/ 0 w 3386"/>
                    <a:gd name="T85" fmla="*/ 1 h 1333"/>
                    <a:gd name="T86" fmla="*/ 0 w 3386"/>
                    <a:gd name="T87" fmla="*/ 1 h 1333"/>
                    <a:gd name="T88" fmla="*/ 0 w 3386"/>
                    <a:gd name="T89" fmla="*/ 1 h 1333"/>
                    <a:gd name="T90" fmla="*/ 0 w 3386"/>
                    <a:gd name="T91" fmla="*/ 1 h 1333"/>
                    <a:gd name="T92" fmla="*/ 0 w 3386"/>
                    <a:gd name="T93" fmla="*/ 1 h 1333"/>
                    <a:gd name="T94" fmla="*/ 0 w 3386"/>
                    <a:gd name="T95" fmla="*/ 1 h 1333"/>
                    <a:gd name="T96" fmla="*/ 0 w 3386"/>
                    <a:gd name="T97" fmla="*/ 1 h 1333"/>
                    <a:gd name="T98" fmla="*/ 0 w 3386"/>
                    <a:gd name="T99" fmla="*/ 1 h 133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3386" h="1333">
                      <a:moveTo>
                        <a:pt x="0" y="1333"/>
                      </a:moveTo>
                      <a:lnTo>
                        <a:pt x="16" y="1333"/>
                      </a:lnTo>
                      <a:lnTo>
                        <a:pt x="33" y="1333"/>
                      </a:lnTo>
                      <a:lnTo>
                        <a:pt x="51" y="1333"/>
                      </a:lnTo>
                      <a:lnTo>
                        <a:pt x="67" y="1333"/>
                      </a:lnTo>
                      <a:lnTo>
                        <a:pt x="85" y="1333"/>
                      </a:lnTo>
                      <a:lnTo>
                        <a:pt x="102" y="1333"/>
                      </a:lnTo>
                      <a:lnTo>
                        <a:pt x="118" y="1333"/>
                      </a:lnTo>
                      <a:lnTo>
                        <a:pt x="136" y="1333"/>
                      </a:lnTo>
                      <a:lnTo>
                        <a:pt x="152" y="1333"/>
                      </a:lnTo>
                      <a:lnTo>
                        <a:pt x="170" y="1333"/>
                      </a:lnTo>
                      <a:lnTo>
                        <a:pt x="187" y="1333"/>
                      </a:lnTo>
                      <a:lnTo>
                        <a:pt x="203" y="1333"/>
                      </a:lnTo>
                      <a:lnTo>
                        <a:pt x="221" y="1333"/>
                      </a:lnTo>
                      <a:lnTo>
                        <a:pt x="238" y="1333"/>
                      </a:lnTo>
                      <a:lnTo>
                        <a:pt x="254" y="1333"/>
                      </a:lnTo>
                      <a:lnTo>
                        <a:pt x="272" y="1333"/>
                      </a:lnTo>
                      <a:lnTo>
                        <a:pt x="288" y="1333"/>
                      </a:lnTo>
                      <a:lnTo>
                        <a:pt x="306" y="1333"/>
                      </a:lnTo>
                      <a:lnTo>
                        <a:pt x="323" y="1333"/>
                      </a:lnTo>
                      <a:lnTo>
                        <a:pt x="339" y="1333"/>
                      </a:lnTo>
                      <a:lnTo>
                        <a:pt x="357" y="1333"/>
                      </a:lnTo>
                      <a:lnTo>
                        <a:pt x="374" y="1333"/>
                      </a:lnTo>
                      <a:lnTo>
                        <a:pt x="390" y="1333"/>
                      </a:lnTo>
                      <a:lnTo>
                        <a:pt x="408" y="1333"/>
                      </a:lnTo>
                      <a:lnTo>
                        <a:pt x="424" y="1333"/>
                      </a:lnTo>
                      <a:lnTo>
                        <a:pt x="442" y="1333"/>
                      </a:lnTo>
                      <a:lnTo>
                        <a:pt x="459" y="1333"/>
                      </a:lnTo>
                      <a:lnTo>
                        <a:pt x="475" y="1333"/>
                      </a:lnTo>
                      <a:lnTo>
                        <a:pt x="493" y="1333"/>
                      </a:lnTo>
                      <a:lnTo>
                        <a:pt x="510" y="1333"/>
                      </a:lnTo>
                      <a:lnTo>
                        <a:pt x="528" y="1333"/>
                      </a:lnTo>
                      <a:lnTo>
                        <a:pt x="544" y="1333"/>
                      </a:lnTo>
                      <a:lnTo>
                        <a:pt x="560" y="1333"/>
                      </a:lnTo>
                      <a:lnTo>
                        <a:pt x="578" y="1333"/>
                      </a:lnTo>
                      <a:lnTo>
                        <a:pt x="595" y="1333"/>
                      </a:lnTo>
                      <a:lnTo>
                        <a:pt x="611" y="1333"/>
                      </a:lnTo>
                      <a:lnTo>
                        <a:pt x="629" y="1333"/>
                      </a:lnTo>
                      <a:lnTo>
                        <a:pt x="646" y="1333"/>
                      </a:lnTo>
                      <a:lnTo>
                        <a:pt x="664" y="1333"/>
                      </a:lnTo>
                      <a:lnTo>
                        <a:pt x="680" y="1333"/>
                      </a:lnTo>
                      <a:lnTo>
                        <a:pt x="696" y="1333"/>
                      </a:lnTo>
                      <a:lnTo>
                        <a:pt x="715" y="1333"/>
                      </a:lnTo>
                      <a:lnTo>
                        <a:pt x="731" y="1333"/>
                      </a:lnTo>
                      <a:lnTo>
                        <a:pt x="749" y="1333"/>
                      </a:lnTo>
                      <a:lnTo>
                        <a:pt x="765" y="1333"/>
                      </a:lnTo>
                      <a:lnTo>
                        <a:pt x="782" y="1333"/>
                      </a:lnTo>
                      <a:lnTo>
                        <a:pt x="800" y="1333"/>
                      </a:lnTo>
                      <a:lnTo>
                        <a:pt x="816" y="1333"/>
                      </a:lnTo>
                      <a:lnTo>
                        <a:pt x="832" y="1333"/>
                      </a:lnTo>
                      <a:lnTo>
                        <a:pt x="851" y="1333"/>
                      </a:lnTo>
                      <a:lnTo>
                        <a:pt x="867" y="1333"/>
                      </a:lnTo>
                      <a:lnTo>
                        <a:pt x="885" y="1333"/>
                      </a:lnTo>
                      <a:lnTo>
                        <a:pt x="901" y="1333"/>
                      </a:lnTo>
                      <a:lnTo>
                        <a:pt x="918" y="1333"/>
                      </a:lnTo>
                      <a:lnTo>
                        <a:pt x="936" y="1333"/>
                      </a:lnTo>
                      <a:lnTo>
                        <a:pt x="952" y="1333"/>
                      </a:lnTo>
                      <a:lnTo>
                        <a:pt x="970" y="1333"/>
                      </a:lnTo>
                      <a:lnTo>
                        <a:pt x="987" y="1333"/>
                      </a:lnTo>
                      <a:lnTo>
                        <a:pt x="1003" y="1333"/>
                      </a:lnTo>
                      <a:lnTo>
                        <a:pt x="1021" y="1333"/>
                      </a:lnTo>
                      <a:lnTo>
                        <a:pt x="1037" y="1333"/>
                      </a:lnTo>
                      <a:lnTo>
                        <a:pt x="1054" y="1333"/>
                      </a:lnTo>
                      <a:lnTo>
                        <a:pt x="1072" y="1333"/>
                      </a:lnTo>
                      <a:lnTo>
                        <a:pt x="1088" y="1333"/>
                      </a:lnTo>
                      <a:lnTo>
                        <a:pt x="1106" y="1333"/>
                      </a:lnTo>
                      <a:lnTo>
                        <a:pt x="1123" y="1333"/>
                      </a:lnTo>
                      <a:lnTo>
                        <a:pt x="1139" y="1333"/>
                      </a:lnTo>
                      <a:lnTo>
                        <a:pt x="1157" y="1333"/>
                      </a:lnTo>
                      <a:lnTo>
                        <a:pt x="1173" y="1333"/>
                      </a:lnTo>
                      <a:lnTo>
                        <a:pt x="1191" y="1333"/>
                      </a:lnTo>
                      <a:lnTo>
                        <a:pt x="1208" y="1333"/>
                      </a:lnTo>
                      <a:lnTo>
                        <a:pt x="1224" y="1333"/>
                      </a:lnTo>
                      <a:lnTo>
                        <a:pt x="1242" y="1333"/>
                      </a:lnTo>
                      <a:lnTo>
                        <a:pt x="1259" y="1333"/>
                      </a:lnTo>
                      <a:lnTo>
                        <a:pt x="1275" y="1333"/>
                      </a:lnTo>
                      <a:lnTo>
                        <a:pt x="1293" y="1333"/>
                      </a:lnTo>
                      <a:lnTo>
                        <a:pt x="1309" y="1333"/>
                      </a:lnTo>
                      <a:lnTo>
                        <a:pt x="1327" y="1333"/>
                      </a:lnTo>
                      <a:lnTo>
                        <a:pt x="1344" y="1331"/>
                      </a:lnTo>
                      <a:lnTo>
                        <a:pt x="1360" y="1331"/>
                      </a:lnTo>
                      <a:lnTo>
                        <a:pt x="1378" y="1327"/>
                      </a:lnTo>
                      <a:lnTo>
                        <a:pt x="1395" y="1324"/>
                      </a:lnTo>
                      <a:lnTo>
                        <a:pt x="1411" y="1318"/>
                      </a:lnTo>
                      <a:lnTo>
                        <a:pt x="1429" y="1309"/>
                      </a:lnTo>
                      <a:lnTo>
                        <a:pt x="1445" y="1293"/>
                      </a:lnTo>
                      <a:lnTo>
                        <a:pt x="1463" y="1271"/>
                      </a:lnTo>
                      <a:lnTo>
                        <a:pt x="1480" y="1238"/>
                      </a:lnTo>
                      <a:lnTo>
                        <a:pt x="1496" y="1193"/>
                      </a:lnTo>
                      <a:lnTo>
                        <a:pt x="1514" y="1131"/>
                      </a:lnTo>
                      <a:lnTo>
                        <a:pt x="1531" y="1053"/>
                      </a:lnTo>
                      <a:lnTo>
                        <a:pt x="1549" y="957"/>
                      </a:lnTo>
                      <a:lnTo>
                        <a:pt x="1565" y="843"/>
                      </a:lnTo>
                      <a:lnTo>
                        <a:pt x="1581" y="714"/>
                      </a:lnTo>
                      <a:lnTo>
                        <a:pt x="1599" y="576"/>
                      </a:lnTo>
                      <a:lnTo>
                        <a:pt x="1616" y="433"/>
                      </a:lnTo>
                      <a:lnTo>
                        <a:pt x="1632" y="297"/>
                      </a:lnTo>
                      <a:lnTo>
                        <a:pt x="1650" y="177"/>
                      </a:lnTo>
                      <a:lnTo>
                        <a:pt x="1667" y="83"/>
                      </a:lnTo>
                      <a:lnTo>
                        <a:pt x="1685" y="23"/>
                      </a:lnTo>
                      <a:lnTo>
                        <a:pt x="1701" y="2"/>
                      </a:lnTo>
                      <a:lnTo>
                        <a:pt x="1717" y="20"/>
                      </a:lnTo>
                      <a:lnTo>
                        <a:pt x="1735" y="76"/>
                      </a:lnTo>
                      <a:lnTo>
                        <a:pt x="1752" y="163"/>
                      </a:lnTo>
                      <a:lnTo>
                        <a:pt x="1770" y="274"/>
                      </a:lnTo>
                      <a:lnTo>
                        <a:pt x="1786" y="393"/>
                      </a:lnTo>
                      <a:lnTo>
                        <a:pt x="1803" y="513"/>
                      </a:lnTo>
                      <a:lnTo>
                        <a:pt x="1821" y="620"/>
                      </a:lnTo>
                      <a:lnTo>
                        <a:pt x="1837" y="703"/>
                      </a:lnTo>
                      <a:lnTo>
                        <a:pt x="1853" y="758"/>
                      </a:lnTo>
                      <a:lnTo>
                        <a:pt x="1871" y="776"/>
                      </a:lnTo>
                      <a:lnTo>
                        <a:pt x="1888" y="758"/>
                      </a:lnTo>
                      <a:lnTo>
                        <a:pt x="1906" y="703"/>
                      </a:lnTo>
                      <a:lnTo>
                        <a:pt x="1922" y="620"/>
                      </a:lnTo>
                      <a:lnTo>
                        <a:pt x="1939" y="513"/>
                      </a:lnTo>
                      <a:lnTo>
                        <a:pt x="1957" y="393"/>
                      </a:lnTo>
                      <a:lnTo>
                        <a:pt x="1973" y="274"/>
                      </a:lnTo>
                      <a:lnTo>
                        <a:pt x="1991" y="163"/>
                      </a:lnTo>
                      <a:lnTo>
                        <a:pt x="2007" y="76"/>
                      </a:lnTo>
                      <a:lnTo>
                        <a:pt x="2024" y="20"/>
                      </a:lnTo>
                      <a:lnTo>
                        <a:pt x="2042" y="0"/>
                      </a:lnTo>
                      <a:lnTo>
                        <a:pt x="2058" y="22"/>
                      </a:lnTo>
                      <a:lnTo>
                        <a:pt x="2075" y="80"/>
                      </a:lnTo>
                      <a:lnTo>
                        <a:pt x="2093" y="170"/>
                      </a:lnTo>
                      <a:lnTo>
                        <a:pt x="2109" y="286"/>
                      </a:lnTo>
                      <a:lnTo>
                        <a:pt x="2127" y="413"/>
                      </a:lnTo>
                      <a:lnTo>
                        <a:pt x="2143" y="544"/>
                      </a:lnTo>
                      <a:lnTo>
                        <a:pt x="2160" y="667"/>
                      </a:lnTo>
                      <a:lnTo>
                        <a:pt x="2178" y="774"/>
                      </a:lnTo>
                      <a:lnTo>
                        <a:pt x="2194" y="857"/>
                      </a:lnTo>
                      <a:lnTo>
                        <a:pt x="2212" y="916"/>
                      </a:lnTo>
                      <a:lnTo>
                        <a:pt x="2229" y="945"/>
                      </a:lnTo>
                      <a:lnTo>
                        <a:pt x="2245" y="948"/>
                      </a:lnTo>
                      <a:lnTo>
                        <a:pt x="2263" y="928"/>
                      </a:lnTo>
                      <a:lnTo>
                        <a:pt x="2279" y="892"/>
                      </a:lnTo>
                      <a:lnTo>
                        <a:pt x="2296" y="843"/>
                      </a:lnTo>
                      <a:lnTo>
                        <a:pt x="2314" y="790"/>
                      </a:lnTo>
                      <a:lnTo>
                        <a:pt x="2330" y="741"/>
                      </a:lnTo>
                      <a:lnTo>
                        <a:pt x="2348" y="700"/>
                      </a:lnTo>
                      <a:lnTo>
                        <a:pt x="2365" y="674"/>
                      </a:lnTo>
                      <a:lnTo>
                        <a:pt x="2381" y="665"/>
                      </a:lnTo>
                      <a:lnTo>
                        <a:pt x="2399" y="676"/>
                      </a:lnTo>
                      <a:lnTo>
                        <a:pt x="2415" y="707"/>
                      </a:lnTo>
                      <a:lnTo>
                        <a:pt x="2432" y="752"/>
                      </a:lnTo>
                      <a:lnTo>
                        <a:pt x="2450" y="810"/>
                      </a:lnTo>
                      <a:lnTo>
                        <a:pt x="2466" y="877"/>
                      </a:lnTo>
                      <a:lnTo>
                        <a:pt x="2484" y="945"/>
                      </a:lnTo>
                      <a:lnTo>
                        <a:pt x="2501" y="1008"/>
                      </a:lnTo>
                      <a:lnTo>
                        <a:pt x="2517" y="1064"/>
                      </a:lnTo>
                      <a:lnTo>
                        <a:pt x="2535" y="1111"/>
                      </a:lnTo>
                      <a:lnTo>
                        <a:pt x="2551" y="1148"/>
                      </a:lnTo>
                      <a:lnTo>
                        <a:pt x="2570" y="1169"/>
                      </a:lnTo>
                      <a:lnTo>
                        <a:pt x="2586" y="1182"/>
                      </a:lnTo>
                      <a:lnTo>
                        <a:pt x="2602" y="1182"/>
                      </a:lnTo>
                      <a:lnTo>
                        <a:pt x="2620" y="1177"/>
                      </a:lnTo>
                      <a:lnTo>
                        <a:pt x="2637" y="1164"/>
                      </a:lnTo>
                      <a:lnTo>
                        <a:pt x="2653" y="1149"/>
                      </a:lnTo>
                      <a:lnTo>
                        <a:pt x="2671" y="1133"/>
                      </a:lnTo>
                      <a:lnTo>
                        <a:pt x="2687" y="1120"/>
                      </a:lnTo>
                      <a:lnTo>
                        <a:pt x="2706" y="1113"/>
                      </a:lnTo>
                      <a:lnTo>
                        <a:pt x="2722" y="1111"/>
                      </a:lnTo>
                      <a:lnTo>
                        <a:pt x="2738" y="1115"/>
                      </a:lnTo>
                      <a:lnTo>
                        <a:pt x="2756" y="1126"/>
                      </a:lnTo>
                      <a:lnTo>
                        <a:pt x="2773" y="1140"/>
                      </a:lnTo>
                      <a:lnTo>
                        <a:pt x="2791" y="1160"/>
                      </a:lnTo>
                      <a:lnTo>
                        <a:pt x="2807" y="1184"/>
                      </a:lnTo>
                      <a:lnTo>
                        <a:pt x="2824" y="1207"/>
                      </a:lnTo>
                      <a:lnTo>
                        <a:pt x="2842" y="1231"/>
                      </a:lnTo>
                      <a:lnTo>
                        <a:pt x="2858" y="1251"/>
                      </a:lnTo>
                      <a:lnTo>
                        <a:pt x="2874" y="1271"/>
                      </a:lnTo>
                      <a:lnTo>
                        <a:pt x="2892" y="1287"/>
                      </a:lnTo>
                      <a:lnTo>
                        <a:pt x="2909" y="1300"/>
                      </a:lnTo>
                      <a:lnTo>
                        <a:pt x="2927" y="1309"/>
                      </a:lnTo>
                      <a:lnTo>
                        <a:pt x="2943" y="1316"/>
                      </a:lnTo>
                      <a:lnTo>
                        <a:pt x="2960" y="1322"/>
                      </a:lnTo>
                      <a:lnTo>
                        <a:pt x="2978" y="1325"/>
                      </a:lnTo>
                      <a:lnTo>
                        <a:pt x="2994" y="1329"/>
                      </a:lnTo>
                      <a:lnTo>
                        <a:pt x="3012" y="1331"/>
                      </a:lnTo>
                      <a:lnTo>
                        <a:pt x="3028" y="1331"/>
                      </a:lnTo>
                      <a:lnTo>
                        <a:pt x="3045" y="1333"/>
                      </a:lnTo>
                      <a:lnTo>
                        <a:pt x="3063" y="1333"/>
                      </a:lnTo>
                      <a:lnTo>
                        <a:pt x="3079" y="1333"/>
                      </a:lnTo>
                      <a:lnTo>
                        <a:pt x="3096" y="1333"/>
                      </a:lnTo>
                      <a:lnTo>
                        <a:pt x="3114" y="1333"/>
                      </a:lnTo>
                      <a:lnTo>
                        <a:pt x="3130" y="1333"/>
                      </a:lnTo>
                      <a:lnTo>
                        <a:pt x="3148" y="1333"/>
                      </a:lnTo>
                      <a:lnTo>
                        <a:pt x="3164" y="1333"/>
                      </a:lnTo>
                      <a:lnTo>
                        <a:pt x="3181" y="1333"/>
                      </a:lnTo>
                      <a:lnTo>
                        <a:pt x="3199" y="1333"/>
                      </a:lnTo>
                      <a:lnTo>
                        <a:pt x="3215" y="1333"/>
                      </a:lnTo>
                      <a:lnTo>
                        <a:pt x="3233" y="1333"/>
                      </a:lnTo>
                      <a:lnTo>
                        <a:pt x="3250" y="1333"/>
                      </a:lnTo>
                      <a:lnTo>
                        <a:pt x="3266" y="1333"/>
                      </a:lnTo>
                      <a:lnTo>
                        <a:pt x="3284" y="1333"/>
                      </a:lnTo>
                      <a:lnTo>
                        <a:pt x="3300" y="1333"/>
                      </a:lnTo>
                      <a:lnTo>
                        <a:pt x="3317" y="1333"/>
                      </a:lnTo>
                      <a:lnTo>
                        <a:pt x="3335" y="1333"/>
                      </a:lnTo>
                      <a:lnTo>
                        <a:pt x="3351" y="1333"/>
                      </a:lnTo>
                      <a:lnTo>
                        <a:pt x="3369" y="1333"/>
                      </a:lnTo>
                      <a:lnTo>
                        <a:pt x="3386" y="1333"/>
                      </a:lnTo>
                    </a:path>
                  </a:pathLst>
                </a:cu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3" name="Rectangle 94"/>
                <p:cNvSpPr>
                  <a:spLocks noChangeArrowheads="1"/>
                </p:cNvSpPr>
                <p:nvPr/>
              </p:nvSpPr>
              <p:spPr bwMode="auto">
                <a:xfrm>
                  <a:off x="4472" y="2012"/>
                  <a:ext cx="13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>
                      <a:solidFill>
                        <a:srgbClr val="000000"/>
                      </a:solidFill>
                    </a:rPr>
                    <a:t>3-0</a:t>
                  </a:r>
                  <a:endParaRPr lang="en-US" altLang="en-US" sz="2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04" name="Rectangle 95"/>
                <p:cNvSpPr>
                  <a:spLocks noChangeArrowheads="1"/>
                </p:cNvSpPr>
                <p:nvPr/>
              </p:nvSpPr>
              <p:spPr bwMode="auto">
                <a:xfrm>
                  <a:off x="4290" y="1773"/>
                  <a:ext cx="13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>
                      <a:solidFill>
                        <a:srgbClr val="000000"/>
                      </a:solidFill>
                    </a:rPr>
                    <a:t>2-0</a:t>
                  </a:r>
                  <a:endParaRPr lang="en-US" altLang="en-US" sz="2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05" name="Rectangle 96"/>
                <p:cNvSpPr>
                  <a:spLocks noChangeArrowheads="1"/>
                </p:cNvSpPr>
                <p:nvPr/>
              </p:nvSpPr>
              <p:spPr bwMode="auto">
                <a:xfrm>
                  <a:off x="4129" y="1447"/>
                  <a:ext cx="13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>
                      <a:solidFill>
                        <a:srgbClr val="000000"/>
                      </a:solidFill>
                    </a:rPr>
                    <a:t>1-0</a:t>
                  </a:r>
                  <a:endParaRPr lang="en-US" altLang="en-US" sz="2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06" name="Rectangle 97"/>
                <p:cNvSpPr>
                  <a:spLocks noChangeArrowheads="1"/>
                </p:cNvSpPr>
                <p:nvPr/>
              </p:nvSpPr>
              <p:spPr bwMode="auto">
                <a:xfrm>
                  <a:off x="3162" y="1825"/>
                  <a:ext cx="61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solidFill>
                        <a:srgbClr val="000000"/>
                      </a:solidFill>
                    </a:rPr>
                    <a:t>Absorption</a:t>
                  </a:r>
                  <a:endParaRPr lang="en-US" alt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07" name="Rectangle 98"/>
                <p:cNvSpPr>
                  <a:spLocks noChangeArrowheads="1"/>
                </p:cNvSpPr>
                <p:nvPr/>
              </p:nvSpPr>
              <p:spPr bwMode="auto">
                <a:xfrm>
                  <a:off x="3928" y="1433"/>
                  <a:ext cx="13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>
                      <a:solidFill>
                        <a:srgbClr val="000000"/>
                      </a:solidFill>
                    </a:rPr>
                    <a:t>0-0</a:t>
                  </a:r>
                  <a:endParaRPr lang="en-US" altLang="en-US" sz="20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12297" name="Line 100"/>
            <p:cNvSpPr>
              <a:spLocks noChangeShapeType="1"/>
            </p:cNvSpPr>
            <p:nvPr/>
          </p:nvSpPr>
          <p:spPr bwMode="auto">
            <a:xfrm flipV="1">
              <a:off x="3640" y="2320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101"/>
            <p:cNvSpPr txBox="1">
              <a:spLocks noChangeArrowheads="1"/>
            </p:cNvSpPr>
            <p:nvPr/>
          </p:nvSpPr>
          <p:spPr bwMode="auto">
            <a:xfrm>
              <a:off x="4798" y="228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1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037160" y="0"/>
            <a:ext cx="8515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Modelling </a:t>
            </a:r>
            <a:r>
              <a:rPr lang="en-US" altLang="en-US" sz="2400" b="1" dirty="0" smtClean="0"/>
              <a:t>the Holstein Hamiltonian with </a:t>
            </a:r>
            <a:r>
              <a:rPr lang="en-US" altLang="en-US" sz="2400" b="1" dirty="0" err="1" smtClean="0"/>
              <a:t>multiparticle</a:t>
            </a:r>
            <a:r>
              <a:rPr lang="en-US" altLang="en-US" sz="2400" b="1" dirty="0" smtClean="0"/>
              <a:t> basis set</a:t>
            </a:r>
            <a:endParaRPr lang="en-US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769" y="1107996"/>
            <a:ext cx="1135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set used to represent the Hamiltonian is truncated to include the one particle states and two particle states.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4396" y="2246818"/>
            <a:ext cx="9328237" cy="1312832"/>
            <a:chOff x="966841" y="774998"/>
            <a:chExt cx="11088224" cy="15605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61" y="774999"/>
              <a:ext cx="1399055" cy="1442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13867" y="893203"/>
              <a:ext cx="1399055" cy="14423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41" y="774998"/>
              <a:ext cx="1399055" cy="144232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191165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1188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748239" y="893203"/>
              <a:ext cx="1399055" cy="1442325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425537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585" y="774999"/>
              <a:ext cx="1399055" cy="144232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7020412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7463" y="893203"/>
              <a:ext cx="1399055" cy="1442325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8634761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010" y="774999"/>
              <a:ext cx="1399055" cy="1442325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10240837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C52D4-6314-46A0-AEEA-8E6B87E875B1}"/>
              </a:ext>
            </a:extLst>
          </p:cNvPr>
          <p:cNvGrpSpPr/>
          <p:nvPr/>
        </p:nvGrpSpPr>
        <p:grpSpPr>
          <a:xfrm>
            <a:off x="5556917" y="1515263"/>
            <a:ext cx="535724" cy="830997"/>
            <a:chOff x="322589" y="843941"/>
            <a:chExt cx="317778" cy="4929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76A320-A6A3-40D8-9BC4-0B1E88A6430A}"/>
                </a:ext>
              </a:extLst>
            </p:cNvPr>
            <p:cNvSpPr/>
            <p:nvPr/>
          </p:nvSpPr>
          <p:spPr>
            <a:xfrm>
              <a:off x="322589" y="945051"/>
              <a:ext cx="312392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id="{1359F698-37DE-410F-A338-8D0D8C43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89" y="843941"/>
              <a:ext cx="317778" cy="49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800" b="1" dirty="0"/>
                <a:t>+</a:t>
              </a:r>
            </a:p>
          </p:txBody>
        </p:sp>
      </p:grp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61427"/>
              </p:ext>
            </p:extLst>
          </p:nvPr>
        </p:nvGraphicFramePr>
        <p:xfrm>
          <a:off x="1287493" y="4284497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Graph" r:id="rId4" imgW="3161386" imgH="2649322" progId="Origin50.Graph">
                  <p:embed/>
                </p:oleObj>
              </mc:Choice>
              <mc:Fallback>
                <p:oleObj name="Graph" r:id="rId4" imgW="3161386" imgH="2649322" progId="Origin50.Graph">
                  <p:embed/>
                  <p:pic>
                    <p:nvPicPr>
                      <p:cNvPr id="19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93" y="4284497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47665"/>
              </p:ext>
            </p:extLst>
          </p:nvPr>
        </p:nvGraphicFramePr>
        <p:xfrm>
          <a:off x="2641721" y="4284497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Graph" r:id="rId6" imgW="3161386" imgH="2649322" progId="Origin50.Graph">
                  <p:embed/>
                </p:oleObj>
              </mc:Choice>
              <mc:Fallback>
                <p:oleObj name="Graph" r:id="rId6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721" y="4284497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11547"/>
              </p:ext>
            </p:extLst>
          </p:nvPr>
        </p:nvGraphicFramePr>
        <p:xfrm>
          <a:off x="4031502" y="430078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Graph" r:id="rId7" imgW="3161386" imgH="2649322" progId="Origin50.Graph">
                  <p:embed/>
                </p:oleObj>
              </mc:Choice>
              <mc:Fallback>
                <p:oleObj name="Graph" r:id="rId7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502" y="430078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12331"/>
              </p:ext>
            </p:extLst>
          </p:nvPr>
        </p:nvGraphicFramePr>
        <p:xfrm>
          <a:off x="6790317" y="430078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Graph" r:id="rId8" imgW="3161386" imgH="2649322" progId="Origin50.Graph">
                  <p:embed/>
                </p:oleObj>
              </mc:Choice>
              <mc:Fallback>
                <p:oleObj name="Graph" r:id="rId8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317" y="430078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11363"/>
              </p:ext>
            </p:extLst>
          </p:nvPr>
        </p:nvGraphicFramePr>
        <p:xfrm>
          <a:off x="8167437" y="430078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Graph" r:id="rId9" imgW="3161386" imgH="2649322" progId="Origin50.Graph">
                  <p:embed/>
                </p:oleObj>
              </mc:Choice>
              <mc:Fallback>
                <p:oleObj name="Graph" r:id="rId9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437" y="430078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729671"/>
              </p:ext>
            </p:extLst>
          </p:nvPr>
        </p:nvGraphicFramePr>
        <p:xfrm>
          <a:off x="9463934" y="4284497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Graph" r:id="rId10" imgW="3161386" imgH="2649322" progId="Origin50.Graph">
                  <p:embed/>
                </p:oleObj>
              </mc:Choice>
              <mc:Fallback>
                <p:oleObj name="Graph" r:id="rId10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934" y="4284497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70031"/>
              </p:ext>
            </p:extLst>
          </p:nvPr>
        </p:nvGraphicFramePr>
        <p:xfrm>
          <a:off x="5502791" y="4406939"/>
          <a:ext cx="919054" cy="9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Graph" r:id="rId11" imgW="3161386" imgH="2649322" progId="Origin50.Graph">
                  <p:embed/>
                </p:oleObj>
              </mc:Choice>
              <mc:Fallback>
                <p:oleObj name="Graph" r:id="rId11" imgW="3161386" imgH="2649322" progId="Origin50.Graph">
                  <p:embed/>
                  <p:pic>
                    <p:nvPicPr>
                      <p:cNvPr id="19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791" y="4406939"/>
                        <a:ext cx="919054" cy="94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18181"/>
              </p:ext>
            </p:extLst>
          </p:nvPr>
        </p:nvGraphicFramePr>
        <p:xfrm>
          <a:off x="5885085" y="3591962"/>
          <a:ext cx="908429" cy="92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Graph" r:id="rId13" imgW="3161386" imgH="2649322" progId="Origin50.Graph">
                  <p:embed/>
                </p:oleObj>
              </mc:Choice>
              <mc:Fallback>
                <p:oleObj name="Graph" r:id="rId13" imgW="3161386" imgH="2649322" progId="Origin50.Graph">
                  <p:embed/>
                  <p:pic>
                    <p:nvPicPr>
                      <p:cNvPr id="19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085" y="3591962"/>
                        <a:ext cx="908429" cy="926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25625" y="721653"/>
            <a:ext cx="3905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The Multi-particle Basis Set for Holes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25625" y="1545593"/>
            <a:ext cx="2281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One particle basis set</a:t>
            </a:r>
            <a:endParaRPr lang="en-US" altLang="en-US" sz="1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66976" y="5545639"/>
            <a:ext cx="1155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one particle basis set denoted as                , the hole resides on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monomer on the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 with vibrational quantum in the shifted potential well. The remaining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units in the stack are in their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vibrationless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ground states. So in the figure shown above                     represents a hole residing on the 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the first chain with 2 vibrational quanta.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6781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15" imgW="914400" imgH="198720" progId="Equation.DSMT4">
                  <p:embed/>
                </p:oleObj>
              </mc:Choice>
              <mc:Fallback>
                <p:oleObj name="Equation" r:id="rId1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38634"/>
              </p:ext>
            </p:extLst>
          </p:nvPr>
        </p:nvGraphicFramePr>
        <p:xfrm>
          <a:off x="4031502" y="5607743"/>
          <a:ext cx="949586" cy="31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7" imgW="622080" imgH="203040" progId="Equation.DSMT4">
                  <p:embed/>
                </p:oleObj>
              </mc:Choice>
              <mc:Fallback>
                <p:oleObj name="Equation" r:id="rId17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1502" y="5607743"/>
                        <a:ext cx="949586" cy="310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50400"/>
              </p:ext>
            </p:extLst>
          </p:nvPr>
        </p:nvGraphicFramePr>
        <p:xfrm>
          <a:off x="11307610" y="5630684"/>
          <a:ext cx="169833" cy="2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19" imgW="114120" imgH="177480" progId="Equation.DSMT4">
                  <p:embed/>
                </p:oleObj>
              </mc:Choice>
              <mc:Fallback>
                <p:oleObj name="Equation" r:id="rId1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07610" y="5630684"/>
                        <a:ext cx="169833" cy="2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34715"/>
              </p:ext>
            </p:extLst>
          </p:nvPr>
        </p:nvGraphicFramePr>
        <p:xfrm>
          <a:off x="4506295" y="6145803"/>
          <a:ext cx="1136804" cy="29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21" imgW="774360" imgH="203040" progId="Equation.DSMT4">
                  <p:embed/>
                </p:oleObj>
              </mc:Choice>
              <mc:Fallback>
                <p:oleObj name="Equation" r:id="rId21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6295" y="6145803"/>
                        <a:ext cx="1136804" cy="298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7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211770" y="99177"/>
            <a:ext cx="2347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/>
              <a:t>Two particle basis set</a:t>
            </a:r>
            <a:endParaRPr lang="en-US" altLang="en-US" sz="1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49828" y="1373982"/>
            <a:ext cx="9328237" cy="1312832"/>
            <a:chOff x="966841" y="774998"/>
            <a:chExt cx="11088224" cy="15605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61" y="774999"/>
              <a:ext cx="1399055" cy="1442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13867" y="893203"/>
              <a:ext cx="1399055" cy="1442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41" y="774998"/>
              <a:ext cx="1399055" cy="144232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191165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11188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748239" y="893203"/>
              <a:ext cx="1399055" cy="144232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5425537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585" y="774999"/>
              <a:ext cx="1399055" cy="1442325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7020412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7463" y="893203"/>
              <a:ext cx="1399055" cy="1442325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8634761" y="1523056"/>
              <a:ext cx="525795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010" y="774999"/>
              <a:ext cx="1399055" cy="1442325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V="1">
              <a:off x="10240837" y="1523056"/>
              <a:ext cx="520121" cy="768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C52D4-6314-46A0-AEEA-8E6B87E875B1}"/>
              </a:ext>
            </a:extLst>
          </p:cNvPr>
          <p:cNvGrpSpPr/>
          <p:nvPr/>
        </p:nvGrpSpPr>
        <p:grpSpPr>
          <a:xfrm>
            <a:off x="5392927" y="421015"/>
            <a:ext cx="535724" cy="830997"/>
            <a:chOff x="322589" y="843941"/>
            <a:chExt cx="317778" cy="4929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76A320-A6A3-40D8-9BC4-0B1E88A6430A}"/>
                </a:ext>
              </a:extLst>
            </p:cNvPr>
            <p:cNvSpPr/>
            <p:nvPr/>
          </p:nvSpPr>
          <p:spPr>
            <a:xfrm>
              <a:off x="322589" y="945051"/>
              <a:ext cx="312392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1359F698-37DE-410F-A338-8D0D8C43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89" y="843941"/>
              <a:ext cx="317778" cy="49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800" b="1" dirty="0"/>
                <a:t>+</a:t>
              </a:r>
            </a:p>
          </p:txBody>
        </p:sp>
      </p:grp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75491"/>
              </p:ext>
            </p:extLst>
          </p:nvPr>
        </p:nvGraphicFramePr>
        <p:xfrm>
          <a:off x="1089375" y="3241072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Graph" r:id="rId4" imgW="3161386" imgH="2649322" progId="Origin50.Graph">
                  <p:embed/>
                </p:oleObj>
              </mc:Choice>
              <mc:Fallback>
                <p:oleObj name="Graph" r:id="rId4" imgW="3161386" imgH="2649322" progId="Origin50.Graph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375" y="3241072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33272"/>
              </p:ext>
            </p:extLst>
          </p:nvPr>
        </p:nvGraphicFramePr>
        <p:xfrm>
          <a:off x="2466913" y="326305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Graph" r:id="rId6" imgW="3161386" imgH="2649322" progId="Origin50.Graph">
                  <p:embed/>
                </p:oleObj>
              </mc:Choice>
              <mc:Fallback>
                <p:oleObj name="Graph" r:id="rId6" imgW="3161386" imgH="2649322" progId="Origin50.Graph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13" y="326305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8583"/>
              </p:ext>
            </p:extLst>
          </p:nvPr>
        </p:nvGraphicFramePr>
        <p:xfrm>
          <a:off x="3867680" y="3306263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Graph" r:id="rId7" imgW="3161386" imgH="2649322" progId="Origin50.Graph">
                  <p:embed/>
                </p:oleObj>
              </mc:Choice>
              <mc:Fallback>
                <p:oleObj name="Graph" r:id="rId7" imgW="3161386" imgH="2649322" progId="Origin50.Graph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680" y="3306263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49470"/>
              </p:ext>
            </p:extLst>
          </p:nvPr>
        </p:nvGraphicFramePr>
        <p:xfrm>
          <a:off x="6622757" y="3216692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Graph" r:id="rId8" imgW="3161386" imgH="2649322" progId="Origin50.Graph">
                  <p:embed/>
                </p:oleObj>
              </mc:Choice>
              <mc:Fallback>
                <p:oleObj name="Graph" r:id="rId8" imgW="3161386" imgH="2649322" progId="Origin50.Graph">
                  <p:embed/>
                  <p:pic>
                    <p:nvPicPr>
                      <p:cNvPr id="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757" y="3216692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984561"/>
              </p:ext>
            </p:extLst>
          </p:nvPr>
        </p:nvGraphicFramePr>
        <p:xfrm>
          <a:off x="9289366" y="3206339"/>
          <a:ext cx="1025584" cy="10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Graph" r:id="rId9" imgW="3161386" imgH="2649322" progId="Origin50.Graph">
                  <p:embed/>
                </p:oleObj>
              </mc:Choice>
              <mc:Fallback>
                <p:oleObj name="Graph" r:id="rId9" imgW="3161386" imgH="2649322" progId="Origin50.Graph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9366" y="3206339"/>
                        <a:ext cx="1025584" cy="104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42071"/>
              </p:ext>
            </p:extLst>
          </p:nvPr>
        </p:nvGraphicFramePr>
        <p:xfrm>
          <a:off x="5307519" y="3316134"/>
          <a:ext cx="919054" cy="9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Graph" r:id="rId10" imgW="3161386" imgH="2649322" progId="Origin50.Graph">
                  <p:embed/>
                </p:oleObj>
              </mc:Choice>
              <mc:Fallback>
                <p:oleObj name="Graph" r:id="rId10" imgW="3161386" imgH="2649322" progId="Origin50.Graph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519" y="3316134"/>
                        <a:ext cx="919054" cy="94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54067"/>
              </p:ext>
            </p:extLst>
          </p:nvPr>
        </p:nvGraphicFramePr>
        <p:xfrm>
          <a:off x="5714328" y="2524459"/>
          <a:ext cx="908429" cy="92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Graph" r:id="rId12" imgW="3161386" imgH="2649322" progId="Origin50.Graph">
                  <p:embed/>
                </p:oleObj>
              </mc:Choice>
              <mc:Fallback>
                <p:oleObj name="Graph" r:id="rId12" imgW="3161386" imgH="2649322" progId="Origin50.Graph">
                  <p:embed/>
                  <p:pic>
                    <p:nvPicPr>
                      <p:cNvPr id="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328" y="2524459"/>
                        <a:ext cx="908429" cy="926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08389"/>
              </p:ext>
            </p:extLst>
          </p:nvPr>
        </p:nvGraphicFramePr>
        <p:xfrm>
          <a:off x="8044525" y="3241072"/>
          <a:ext cx="913285" cy="95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Graph" r:id="rId14" imgW="3161386" imgH="2649322" progId="Origin50.Graph">
                  <p:embed/>
                </p:oleObj>
              </mc:Choice>
              <mc:Fallback>
                <p:oleObj name="Graph" r:id="rId14" imgW="3161386" imgH="2649322" progId="Origin50.Graph">
                  <p:embed/>
                  <p:pic>
                    <p:nvPicPr>
                      <p:cNvPr id="1947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525" y="3241072"/>
                        <a:ext cx="913285" cy="956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5536" y="4751686"/>
            <a:ext cx="11559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two particle basis set denoted as ,                             the monomer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ionized with     vibrational quanta in the shifted potential while monomer            is electronically neutral with           vibrational quanta 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unshifted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well.                                   represents a hole residing in the 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the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 having two vibrational quanta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the 6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of the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vibronically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(not electronically) excited with 1 vibrational quanta.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include three particle states where one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 is both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electronically excited while two other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thiophene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units in the stack 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excited.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81908"/>
              </p:ext>
            </p:extLst>
          </p:nvPr>
        </p:nvGraphicFramePr>
        <p:xfrm>
          <a:off x="3989374" y="4770013"/>
          <a:ext cx="16668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16" imgW="1091880" imgH="203040" progId="Equation.DSMT4">
                  <p:embed/>
                </p:oleObj>
              </mc:Choice>
              <mc:Fallback>
                <p:oleObj name="Equation" r:id="rId16" imgW="1091880" imgH="20304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89374" y="4770013"/>
                        <a:ext cx="16668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54289"/>
              </p:ext>
            </p:extLst>
          </p:nvPr>
        </p:nvGraphicFramePr>
        <p:xfrm>
          <a:off x="8922003" y="4798849"/>
          <a:ext cx="169833" cy="2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22003" y="4798849"/>
                        <a:ext cx="169833" cy="2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4151"/>
              </p:ext>
            </p:extLst>
          </p:nvPr>
        </p:nvGraphicFramePr>
        <p:xfrm>
          <a:off x="6703290" y="5090212"/>
          <a:ext cx="528079" cy="29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20" imgW="368280" imgH="203040" progId="Equation.DSMT4">
                  <p:embed/>
                </p:oleObj>
              </mc:Choice>
              <mc:Fallback>
                <p:oleObj name="Equation" r:id="rId20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03290" y="5090212"/>
                        <a:ext cx="528079" cy="29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11023"/>
              </p:ext>
            </p:extLst>
          </p:nvPr>
        </p:nvGraphicFramePr>
        <p:xfrm>
          <a:off x="3416811" y="5105018"/>
          <a:ext cx="572563" cy="26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22" imgW="444240" imgH="203040" progId="Equation.DSMT4">
                  <p:embed/>
                </p:oleObj>
              </mc:Choice>
              <mc:Fallback>
                <p:oleObj name="Equation" r:id="rId22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16811" y="5105018"/>
                        <a:ext cx="572563" cy="26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46679"/>
              </p:ext>
            </p:extLst>
          </p:nvPr>
        </p:nvGraphicFramePr>
        <p:xfrm>
          <a:off x="855783" y="5366761"/>
          <a:ext cx="1980781" cy="29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24" imgW="1371600" imgH="203040" progId="Equation.DSMT4">
                  <p:embed/>
                </p:oleObj>
              </mc:Choice>
              <mc:Fallback>
                <p:oleObj name="Equation" r:id="rId24" imgW="1371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55783" y="5366761"/>
                        <a:ext cx="1980781" cy="293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566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Equation</vt:lpstr>
      <vt:lpstr>Graph</vt:lpstr>
      <vt:lpstr>Origin Graph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Ghosh</dc:creator>
  <cp:lastModifiedBy>Raja Ghosh</cp:lastModifiedBy>
  <cp:revision>25</cp:revision>
  <dcterms:created xsi:type="dcterms:W3CDTF">2018-11-19T17:12:48Z</dcterms:created>
  <dcterms:modified xsi:type="dcterms:W3CDTF">2018-12-04T16:57:21Z</dcterms:modified>
</cp:coreProperties>
</file>