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8" r:id="rId4"/>
    <p:sldId id="259" r:id="rId5"/>
    <p:sldId id="262" r:id="rId6"/>
    <p:sldId id="261" r:id="rId7"/>
    <p:sldId id="260" r:id="rId8"/>
    <p:sldId id="267" r:id="rId9"/>
    <p:sldId id="263"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9966FF"/>
    <a:srgbClr val="636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934"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59CA-30AE-73C7-141A-65DDF35E95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CDC000-E83C-5BAE-4593-C438432BB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172D5-F8B8-9120-865E-7A622221D204}"/>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4F4360DA-C1AF-10FB-9D71-4BC9E2884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C0B7D-397A-EC4E-916D-B5B7E43D2307}"/>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79441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ED4-0A85-7561-C057-8CB76186F3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A79D8-5E51-497D-7296-49565DBB04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A37B7-AC6C-F0E8-AF3C-B8D405F4E44B}"/>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98D03A9C-797F-07AF-6B66-02A5B436F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49974-E603-037A-908B-BBE7C535CEEF}"/>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5003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5B67A-580C-AF52-8957-7A4B20685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AA14F-4C78-36F8-61A5-1FD5EACBD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E5781-AB01-BEBD-E4D2-4E22AB8A269B}"/>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7E565548-F721-1C99-43EF-CA45DF3F7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E30C4-A35C-C0DD-DC01-2F018E5B0118}"/>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42766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C0C-CA27-AAF2-E4BB-066CD034A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4FECB6-5F61-ADE8-1F2F-8B7661128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7BA47-861D-E0E9-0F82-74BDC5363683}"/>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8B487FBD-49EE-C99A-6AB2-4DC2ED627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A95AA-CE47-663F-E606-C77D228A8096}"/>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12133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3B5A-70B0-5517-FF5C-FFC3CE07A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C3AA9-AC02-13F7-C7E3-F43CA16E1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4DC16-55F9-2571-5194-6BA297261847}"/>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94931002-CB37-09D8-630A-E9DCFE2668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50CEE-BFB0-8FCA-C8A4-FA8DAD24E35E}"/>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83020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B77C-C7F2-E042-F53F-AF0BE9C52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F2070F-86C4-D90F-626F-CD13F4BB3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D1FBCD-A554-CA5F-C2BB-641DD1635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A56278-4151-1AB3-B3F7-D822792C4393}"/>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6" name="Footer Placeholder 5">
            <a:extLst>
              <a:ext uri="{FF2B5EF4-FFF2-40B4-BE49-F238E27FC236}">
                <a16:creationId xmlns:a16="http://schemas.microsoft.com/office/drawing/2014/main" id="{9AE500CF-CD0A-FE8B-9505-4A23A42B6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EBBCF-FBD5-A8C7-E629-70870D5ACBDC}"/>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106421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4943-A30D-E592-BE28-4AF3AB1FA1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2A1B8-DE0E-4D78-AC08-4973965C3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BDCC1A-98C2-7ACC-ECE2-69180CA96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9C8937-2F07-C1AA-07FF-9A47590F5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87BF0-F8F7-AD92-EB53-9555A6CF0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CDFBF0-3414-E42F-54A2-8D033DEC633C}"/>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8" name="Footer Placeholder 7">
            <a:extLst>
              <a:ext uri="{FF2B5EF4-FFF2-40B4-BE49-F238E27FC236}">
                <a16:creationId xmlns:a16="http://schemas.microsoft.com/office/drawing/2014/main" id="{D4E03BDF-99CE-F893-0952-752A6A621C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881518-DB89-57EF-F7EB-B0AAC37BD4CC}"/>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3344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5E41-2DBD-53F3-9C6E-1307D4F07E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E2656-580B-037A-F5A8-851E2EE2EF9A}"/>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4" name="Footer Placeholder 3">
            <a:extLst>
              <a:ext uri="{FF2B5EF4-FFF2-40B4-BE49-F238E27FC236}">
                <a16:creationId xmlns:a16="http://schemas.microsoft.com/office/drawing/2014/main" id="{B716D27D-D6BA-BF74-592B-CF5A300B34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8B6052-185F-80FE-8B70-46FA68D88601}"/>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236184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F97D7-07E8-C34E-589A-1C20C4B661F1}"/>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3" name="Footer Placeholder 2">
            <a:extLst>
              <a:ext uri="{FF2B5EF4-FFF2-40B4-BE49-F238E27FC236}">
                <a16:creationId xmlns:a16="http://schemas.microsoft.com/office/drawing/2014/main" id="{76AD2BEA-13DA-3370-2A6A-A908B24F35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CF7406-7469-0C73-DAE3-E7157AE775A9}"/>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35144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E08C-4EF1-F344-65FC-180B7A6AC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0D0D-7FBD-AEF7-A3E9-A306FE9E1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011972-DF30-B2A1-AE30-F91A03926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A9781-2C53-B81D-5558-785A27305339}"/>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6" name="Footer Placeholder 5">
            <a:extLst>
              <a:ext uri="{FF2B5EF4-FFF2-40B4-BE49-F238E27FC236}">
                <a16:creationId xmlns:a16="http://schemas.microsoft.com/office/drawing/2014/main" id="{7D784421-FF29-A7E0-9E54-A8A27BCA8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C7394-E4C1-ED27-CAE3-6AEE2652F124}"/>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5655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C29-01F7-1340-8EFF-2D93EE1AF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F7350C-632E-1057-FBFF-49336F7F1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B19650-615E-83EC-AF4E-90F64B51D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5B60D-8A65-2E8B-B526-62271B25C199}"/>
              </a:ext>
            </a:extLst>
          </p:cNvPr>
          <p:cNvSpPr>
            <a:spLocks noGrp="1"/>
          </p:cNvSpPr>
          <p:nvPr>
            <p:ph type="dt" sz="half" idx="10"/>
          </p:nvPr>
        </p:nvSpPr>
        <p:spPr/>
        <p:txBody>
          <a:bodyPr/>
          <a:lstStyle/>
          <a:p>
            <a:fld id="{C4B67C24-CBE6-4A0D-A554-102A3A3F927A}" type="datetimeFigureOut">
              <a:rPr lang="en-IN" smtClean="0"/>
              <a:t>13-04-2024</a:t>
            </a:fld>
            <a:endParaRPr lang="en-IN"/>
          </a:p>
        </p:txBody>
      </p:sp>
      <p:sp>
        <p:nvSpPr>
          <p:cNvPr id="6" name="Footer Placeholder 5">
            <a:extLst>
              <a:ext uri="{FF2B5EF4-FFF2-40B4-BE49-F238E27FC236}">
                <a16:creationId xmlns:a16="http://schemas.microsoft.com/office/drawing/2014/main" id="{AB8597E6-81DD-184C-61F9-337679029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F39D-7ACA-10E9-D4D6-926C0308DBBA}"/>
              </a:ext>
            </a:extLst>
          </p:cNvPr>
          <p:cNvSpPr>
            <a:spLocks noGrp="1"/>
          </p:cNvSpPr>
          <p:nvPr>
            <p:ph type="sldNum" sz="quarter" idx="12"/>
          </p:nvPr>
        </p:nvSpPr>
        <p:spPr/>
        <p:txBody>
          <a:bodyPr/>
          <a:lstStyle/>
          <a:p>
            <a:fld id="{04131F5F-67D4-4916-8815-572412A43A27}" type="slidenum">
              <a:rPr lang="en-IN" smtClean="0"/>
              <a:t>‹#›</a:t>
            </a:fld>
            <a:endParaRPr lang="en-IN"/>
          </a:p>
        </p:txBody>
      </p:sp>
    </p:spTree>
    <p:extLst>
      <p:ext uri="{BB962C8B-B14F-4D97-AF65-F5344CB8AC3E}">
        <p14:creationId xmlns:p14="http://schemas.microsoft.com/office/powerpoint/2010/main" val="10248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95AC5-020A-0179-798C-FCB955F68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6BA7A6-DD16-C045-DD7B-A44C84DBE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1FD26-E5B1-93AE-711B-AA8BEB2B3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67C24-CBE6-4A0D-A554-102A3A3F927A}" type="datetimeFigureOut">
              <a:rPr lang="en-IN" smtClean="0"/>
              <a:t>13-04-2024</a:t>
            </a:fld>
            <a:endParaRPr lang="en-IN"/>
          </a:p>
        </p:txBody>
      </p:sp>
      <p:sp>
        <p:nvSpPr>
          <p:cNvPr id="5" name="Footer Placeholder 4">
            <a:extLst>
              <a:ext uri="{FF2B5EF4-FFF2-40B4-BE49-F238E27FC236}">
                <a16:creationId xmlns:a16="http://schemas.microsoft.com/office/drawing/2014/main" id="{2229D226-6FAF-BF00-9CB8-BC75B3EF7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EE1E59-3DAA-67A6-19CD-1ADE95296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31F5F-67D4-4916-8815-572412A43A27}" type="slidenum">
              <a:rPr lang="en-IN" smtClean="0"/>
              <a:t>‹#›</a:t>
            </a:fld>
            <a:endParaRPr lang="en-IN"/>
          </a:p>
        </p:txBody>
      </p:sp>
    </p:spTree>
    <p:extLst>
      <p:ext uri="{BB962C8B-B14F-4D97-AF65-F5344CB8AC3E}">
        <p14:creationId xmlns:p14="http://schemas.microsoft.com/office/powerpoint/2010/main" val="35643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04548-18A6-1E3D-675A-EB18C8B5649C}"/>
              </a:ext>
            </a:extLst>
          </p:cNvPr>
          <p:cNvSpPr txBox="1"/>
          <p:nvPr/>
        </p:nvSpPr>
        <p:spPr>
          <a:xfrm>
            <a:off x="1783080" y="2833300"/>
            <a:ext cx="9357360" cy="830997"/>
          </a:xfrm>
          <a:prstGeom prst="rect">
            <a:avLst/>
          </a:prstGeom>
          <a:noFill/>
        </p:spPr>
        <p:txBody>
          <a:bodyPr wrap="square" rtlCol="0">
            <a:spAutoFit/>
          </a:bodyPr>
          <a:lstStyle/>
          <a:p>
            <a:r>
              <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Animation Movie Analysis </a:t>
            </a:r>
          </a:p>
        </p:txBody>
      </p:sp>
      <p:sp>
        <p:nvSpPr>
          <p:cNvPr id="3" name="TextBox 2">
            <a:extLst>
              <a:ext uri="{FF2B5EF4-FFF2-40B4-BE49-F238E27FC236}">
                <a16:creationId xmlns:a16="http://schemas.microsoft.com/office/drawing/2014/main" id="{93EB23C6-48B7-ED0A-07E1-78FA5CB910BC}"/>
              </a:ext>
            </a:extLst>
          </p:cNvPr>
          <p:cNvSpPr txBox="1"/>
          <p:nvPr/>
        </p:nvSpPr>
        <p:spPr>
          <a:xfrm>
            <a:off x="137160" y="381000"/>
            <a:ext cx="11643360" cy="923330"/>
          </a:xfrm>
          <a:prstGeom prst="rect">
            <a:avLst/>
          </a:prstGeom>
          <a:noFill/>
        </p:spPr>
        <p:txBody>
          <a:bodyPr wrap="square" rtlCol="0">
            <a:spAutoFit/>
          </a:bodyPr>
          <a:lstStyle/>
          <a:p>
            <a:r>
              <a:rPr lang="en-IN" sz="54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Rounded MT Bold" panose="020F0704030504030204" pitchFamily="34" charset="0"/>
              </a:rPr>
              <a:t>Mentorness</a:t>
            </a:r>
            <a:r>
              <a:rPr lang="en-IN"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Rounded MT Bold" panose="020F0704030504030204" pitchFamily="34" charset="0"/>
              </a:rPr>
              <a:t> Internship Program</a:t>
            </a:r>
          </a:p>
        </p:txBody>
      </p:sp>
      <p:sp>
        <p:nvSpPr>
          <p:cNvPr id="4" name="TextBox 3">
            <a:extLst>
              <a:ext uri="{FF2B5EF4-FFF2-40B4-BE49-F238E27FC236}">
                <a16:creationId xmlns:a16="http://schemas.microsoft.com/office/drawing/2014/main" id="{524FE03F-7173-B85B-31DD-7427A5A8D02C}"/>
              </a:ext>
            </a:extLst>
          </p:cNvPr>
          <p:cNvSpPr txBox="1"/>
          <p:nvPr/>
        </p:nvSpPr>
        <p:spPr>
          <a:xfrm>
            <a:off x="137160" y="2310080"/>
            <a:ext cx="4389120" cy="523220"/>
          </a:xfrm>
          <a:prstGeom prst="rect">
            <a:avLst/>
          </a:prstGeom>
          <a:noFill/>
        </p:spPr>
        <p:txBody>
          <a:bodyPr wrap="square" rtlCol="0">
            <a:spAutoFit/>
          </a:bodyPr>
          <a:lstStyle/>
          <a:p>
            <a:r>
              <a:rPr lang="en-IN" sz="2800" b="1" dirty="0"/>
              <a:t>Project On: </a:t>
            </a:r>
          </a:p>
        </p:txBody>
      </p:sp>
      <p:sp>
        <p:nvSpPr>
          <p:cNvPr id="5" name="TextBox 4">
            <a:extLst>
              <a:ext uri="{FF2B5EF4-FFF2-40B4-BE49-F238E27FC236}">
                <a16:creationId xmlns:a16="http://schemas.microsoft.com/office/drawing/2014/main" id="{E60BB06B-4ADF-DB17-A0B3-9278450EF722}"/>
              </a:ext>
            </a:extLst>
          </p:cNvPr>
          <p:cNvSpPr txBox="1"/>
          <p:nvPr/>
        </p:nvSpPr>
        <p:spPr>
          <a:xfrm>
            <a:off x="137160" y="4274460"/>
            <a:ext cx="3108960" cy="523220"/>
          </a:xfrm>
          <a:prstGeom prst="rect">
            <a:avLst/>
          </a:prstGeom>
          <a:noFill/>
        </p:spPr>
        <p:txBody>
          <a:bodyPr wrap="square" rtlCol="0">
            <a:spAutoFit/>
          </a:bodyPr>
          <a:lstStyle/>
          <a:p>
            <a:r>
              <a:rPr lang="en-IN" sz="2800" b="1" dirty="0"/>
              <a:t>Created By:</a:t>
            </a:r>
          </a:p>
        </p:txBody>
      </p:sp>
      <p:sp>
        <p:nvSpPr>
          <p:cNvPr id="6" name="TextBox 5">
            <a:extLst>
              <a:ext uri="{FF2B5EF4-FFF2-40B4-BE49-F238E27FC236}">
                <a16:creationId xmlns:a16="http://schemas.microsoft.com/office/drawing/2014/main" id="{CD8098BB-DA09-8398-7C0B-C3E9C3C590AF}"/>
              </a:ext>
            </a:extLst>
          </p:cNvPr>
          <p:cNvSpPr txBox="1"/>
          <p:nvPr/>
        </p:nvSpPr>
        <p:spPr>
          <a:xfrm>
            <a:off x="3939540" y="4797680"/>
            <a:ext cx="4312920" cy="923330"/>
          </a:xfrm>
          <a:prstGeom prst="rect">
            <a:avLst/>
          </a:prstGeom>
          <a:noFill/>
        </p:spPr>
        <p:txBody>
          <a:bodyPr wrap="square" rtlCol="0">
            <a:spAutoFit/>
          </a:bodyPr>
          <a:lstStyle/>
          <a:p>
            <a:r>
              <a:rPr lang="en-IN" sz="5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Raja Barman</a:t>
            </a:r>
          </a:p>
        </p:txBody>
      </p:sp>
    </p:spTree>
    <p:extLst>
      <p:ext uri="{BB962C8B-B14F-4D97-AF65-F5344CB8AC3E}">
        <p14:creationId xmlns:p14="http://schemas.microsoft.com/office/powerpoint/2010/main" val="3118820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t="-36000" r="48000" b="-77000"/>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EB16AA4-F148-69CA-E514-097C7C6C1AA0}"/>
              </a:ext>
            </a:extLst>
          </p:cNvPr>
          <p:cNvSpPr/>
          <p:nvPr/>
        </p:nvSpPr>
        <p:spPr>
          <a:xfrm rot="10800000">
            <a:off x="4" y="2"/>
            <a:ext cx="12191996" cy="6857998"/>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rgbClr val="636137"/>
          </a:solidFill>
          <a:ln>
            <a:solidFill>
              <a:schemeClr val="accent1">
                <a:shade val="15000"/>
                <a:alpha val="91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4" name="Picture 3">
            <a:extLst>
              <a:ext uri="{FF2B5EF4-FFF2-40B4-BE49-F238E27FC236}">
                <a16:creationId xmlns:a16="http://schemas.microsoft.com/office/drawing/2014/main" id="{C51AE982-8868-5738-AF2F-8C6F0B0AFEE2}"/>
              </a:ext>
            </a:extLst>
          </p:cNvPr>
          <p:cNvPicPr>
            <a:picLocks noChangeAspect="1"/>
          </p:cNvPicPr>
          <p:nvPr/>
        </p:nvPicPr>
        <p:blipFill>
          <a:blip r:embed="rId3"/>
          <a:stretch>
            <a:fillRect/>
          </a:stretch>
        </p:blipFill>
        <p:spPr>
          <a:xfrm>
            <a:off x="5471706" y="3859835"/>
            <a:ext cx="6659330" cy="2882139"/>
          </a:xfrm>
          <a:prstGeom prst="rect">
            <a:avLst/>
          </a:prstGeom>
        </p:spPr>
      </p:pic>
      <p:sp>
        <p:nvSpPr>
          <p:cNvPr id="5" name="TextBox 4">
            <a:extLst>
              <a:ext uri="{FF2B5EF4-FFF2-40B4-BE49-F238E27FC236}">
                <a16:creationId xmlns:a16="http://schemas.microsoft.com/office/drawing/2014/main" id="{46624EE6-5DF5-A1AC-92AB-F0C09B51A78F}"/>
              </a:ext>
            </a:extLst>
          </p:cNvPr>
          <p:cNvSpPr txBox="1"/>
          <p:nvPr/>
        </p:nvSpPr>
        <p:spPr>
          <a:xfrm>
            <a:off x="5029200" y="411480"/>
            <a:ext cx="7101836" cy="523220"/>
          </a:xfrm>
          <a:prstGeom prst="rect">
            <a:avLst/>
          </a:prstGeom>
          <a:noFill/>
        </p:spPr>
        <p:txBody>
          <a:bodyPr wrap="square" rtlCol="0">
            <a:spAutoFit/>
          </a:bodyPr>
          <a:lstStyle/>
          <a:p>
            <a:r>
              <a:rPr lang="en-IN" sz="2800" b="1" dirty="0">
                <a:solidFill>
                  <a:schemeClr val="accent4">
                    <a:lumMod val="60000"/>
                    <a:lumOff val="40000"/>
                  </a:schemeClr>
                </a:solidFill>
              </a:rPr>
              <a:t>Finding Most Profitable Movie and their origin</a:t>
            </a:r>
          </a:p>
        </p:txBody>
      </p:sp>
      <p:sp>
        <p:nvSpPr>
          <p:cNvPr id="6" name="TextBox 5">
            <a:extLst>
              <a:ext uri="{FF2B5EF4-FFF2-40B4-BE49-F238E27FC236}">
                <a16:creationId xmlns:a16="http://schemas.microsoft.com/office/drawing/2014/main" id="{8A80B46C-39A2-A734-A1AB-951FAA72AF3E}"/>
              </a:ext>
            </a:extLst>
          </p:cNvPr>
          <p:cNvSpPr txBox="1"/>
          <p:nvPr/>
        </p:nvSpPr>
        <p:spPr>
          <a:xfrm>
            <a:off x="5745751" y="873774"/>
            <a:ext cx="6111240" cy="3046988"/>
          </a:xfrm>
          <a:prstGeom prst="rect">
            <a:avLst/>
          </a:prstGeom>
          <a:noFill/>
        </p:spPr>
        <p:txBody>
          <a:bodyPr wrap="square" rtlCol="0">
            <a:spAutoFit/>
          </a:bodyPr>
          <a:lstStyle/>
          <a:p>
            <a:pPr algn="ctr"/>
            <a:r>
              <a:rPr lang="en-IN" sz="3200" b="1" dirty="0">
                <a:solidFill>
                  <a:srgbClr val="00FFFF"/>
                </a:solidFill>
              </a:rPr>
              <a:t>To know that origin and the production company I have created another table with genre, Profit, Production company and Production country. Here is the result. </a:t>
            </a:r>
          </a:p>
        </p:txBody>
      </p:sp>
    </p:spTree>
    <p:extLst>
      <p:ext uri="{BB962C8B-B14F-4D97-AF65-F5344CB8AC3E}">
        <p14:creationId xmlns:p14="http://schemas.microsoft.com/office/powerpoint/2010/main" val="393329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55000" t="-72000" b="-16000"/>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5DC5DC1-4874-12FA-396C-F11EC85F678A}"/>
              </a:ext>
            </a:extLst>
          </p:cNvPr>
          <p:cNvSpPr/>
          <p:nvPr/>
        </p:nvSpPr>
        <p:spPr>
          <a:xfrm>
            <a:off x="4" y="2"/>
            <a:ext cx="12191996" cy="6857998"/>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rgbClr val="9966FF"/>
          </a:solidFill>
          <a:ln>
            <a:solidFill>
              <a:schemeClr val="accent1">
                <a:shade val="15000"/>
                <a:alpha val="91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4" name="Picture 3">
            <a:extLst>
              <a:ext uri="{FF2B5EF4-FFF2-40B4-BE49-F238E27FC236}">
                <a16:creationId xmlns:a16="http://schemas.microsoft.com/office/drawing/2014/main" id="{35F76B91-3E21-BEFE-555D-79FDFF0E91C1}"/>
              </a:ext>
            </a:extLst>
          </p:cNvPr>
          <p:cNvPicPr>
            <a:picLocks noChangeAspect="1"/>
          </p:cNvPicPr>
          <p:nvPr/>
        </p:nvPicPr>
        <p:blipFill>
          <a:blip r:embed="rId3"/>
          <a:stretch>
            <a:fillRect/>
          </a:stretch>
        </p:blipFill>
        <p:spPr>
          <a:xfrm>
            <a:off x="107751" y="3429001"/>
            <a:ext cx="6536889" cy="3352798"/>
          </a:xfrm>
          <a:prstGeom prst="rect">
            <a:avLst/>
          </a:prstGeom>
        </p:spPr>
      </p:pic>
      <p:sp>
        <p:nvSpPr>
          <p:cNvPr id="5" name="TextBox 4">
            <a:extLst>
              <a:ext uri="{FF2B5EF4-FFF2-40B4-BE49-F238E27FC236}">
                <a16:creationId xmlns:a16="http://schemas.microsoft.com/office/drawing/2014/main" id="{46384709-5173-1A5E-F777-F6C8DFE8C8E5}"/>
              </a:ext>
            </a:extLst>
          </p:cNvPr>
          <p:cNvSpPr txBox="1"/>
          <p:nvPr/>
        </p:nvSpPr>
        <p:spPr>
          <a:xfrm>
            <a:off x="107751" y="259080"/>
            <a:ext cx="7557969" cy="523220"/>
          </a:xfrm>
          <a:prstGeom prst="rect">
            <a:avLst/>
          </a:prstGeom>
          <a:noFill/>
        </p:spPr>
        <p:txBody>
          <a:bodyPr wrap="square" rtlCol="0">
            <a:spAutoFit/>
          </a:bodyPr>
          <a:lstStyle/>
          <a:p>
            <a:r>
              <a:rPr lang="en-IN" sz="2800" b="1" dirty="0">
                <a:solidFill>
                  <a:srgbClr val="00FFFF"/>
                </a:solidFill>
              </a:rPr>
              <a:t>Finding the genres and title of most voted movie</a:t>
            </a:r>
          </a:p>
        </p:txBody>
      </p:sp>
      <p:sp>
        <p:nvSpPr>
          <p:cNvPr id="6" name="TextBox 5">
            <a:extLst>
              <a:ext uri="{FF2B5EF4-FFF2-40B4-BE49-F238E27FC236}">
                <a16:creationId xmlns:a16="http://schemas.microsoft.com/office/drawing/2014/main" id="{45140DFC-A469-FA1C-E76A-27D1FD73CBE3}"/>
              </a:ext>
            </a:extLst>
          </p:cNvPr>
          <p:cNvSpPr txBox="1"/>
          <p:nvPr/>
        </p:nvSpPr>
        <p:spPr>
          <a:xfrm>
            <a:off x="305335" y="987324"/>
            <a:ext cx="6141720" cy="2246769"/>
          </a:xfrm>
          <a:prstGeom prst="rect">
            <a:avLst/>
          </a:prstGeom>
          <a:noFill/>
        </p:spPr>
        <p:txBody>
          <a:bodyPr wrap="square" rtlCol="0">
            <a:spAutoFit/>
          </a:bodyPr>
          <a:lstStyle/>
          <a:p>
            <a:pPr algn="ctr"/>
            <a:r>
              <a:rPr lang="en-IN" sz="2800" b="1" dirty="0">
                <a:solidFill>
                  <a:srgbClr val="92D050"/>
                </a:solidFill>
              </a:rPr>
              <a:t>Let’s check out the top 10 voted movies name and their genres. To check that I have created a table as we can below. Using this we can understand which kind of movie people will like. </a:t>
            </a:r>
          </a:p>
        </p:txBody>
      </p:sp>
    </p:spTree>
    <p:extLst>
      <p:ext uri="{BB962C8B-B14F-4D97-AF65-F5344CB8AC3E}">
        <p14:creationId xmlns:p14="http://schemas.microsoft.com/office/powerpoint/2010/main" val="7327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5000">
              <a:srgbClr val="BDCEE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B5152-1F6F-0F16-A9E2-70287A4A9D19}"/>
              </a:ext>
            </a:extLst>
          </p:cNvPr>
          <p:cNvPicPr>
            <a:picLocks noChangeAspect="1"/>
          </p:cNvPicPr>
          <p:nvPr/>
        </p:nvPicPr>
        <p:blipFill>
          <a:blip r:embed="rId2"/>
          <a:stretch>
            <a:fillRect/>
          </a:stretch>
        </p:blipFill>
        <p:spPr>
          <a:xfrm>
            <a:off x="948828" y="1371600"/>
            <a:ext cx="10542131" cy="5388488"/>
          </a:xfrm>
          <a:prstGeom prst="rect">
            <a:avLst/>
          </a:prstGeom>
        </p:spPr>
      </p:pic>
      <p:sp>
        <p:nvSpPr>
          <p:cNvPr id="5" name="TextBox 4">
            <a:extLst>
              <a:ext uri="{FF2B5EF4-FFF2-40B4-BE49-F238E27FC236}">
                <a16:creationId xmlns:a16="http://schemas.microsoft.com/office/drawing/2014/main" id="{930F6C77-77AB-EA5D-EDB8-02646AE2BE55}"/>
              </a:ext>
            </a:extLst>
          </p:cNvPr>
          <p:cNvSpPr txBox="1"/>
          <p:nvPr/>
        </p:nvSpPr>
        <p:spPr>
          <a:xfrm>
            <a:off x="396240" y="259080"/>
            <a:ext cx="10846932" cy="646331"/>
          </a:xfrm>
          <a:prstGeom prst="rect">
            <a:avLst/>
          </a:prstGeom>
          <a:noFill/>
        </p:spPr>
        <p:txBody>
          <a:bodyPr wrap="square" rtlCol="0">
            <a:spAutoFit/>
          </a:bodyPr>
          <a:lstStyle/>
          <a:p>
            <a:r>
              <a:rPr lang="en-IN" sz="3600" b="1" dirty="0">
                <a:highlight>
                  <a:srgbClr val="00FFFF"/>
                </a:highlight>
                <a:latin typeface="Arial Black" panose="020B0A04020102020204" pitchFamily="34" charset="0"/>
              </a:rPr>
              <a:t>Let’s have a look at our entire dashboard:</a:t>
            </a:r>
          </a:p>
        </p:txBody>
      </p:sp>
    </p:spTree>
    <p:extLst>
      <p:ext uri="{BB962C8B-B14F-4D97-AF65-F5344CB8AC3E}">
        <p14:creationId xmlns:p14="http://schemas.microsoft.com/office/powerpoint/2010/main" val="125095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5000">
              <a:srgbClr val="BDCEE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D7BEC-1908-55A2-DB43-34BCE6944968}"/>
              </a:ext>
            </a:extLst>
          </p:cNvPr>
          <p:cNvSpPr txBox="1"/>
          <p:nvPr/>
        </p:nvSpPr>
        <p:spPr>
          <a:xfrm>
            <a:off x="274320" y="238185"/>
            <a:ext cx="11125200" cy="584775"/>
          </a:xfrm>
          <a:prstGeom prst="rect">
            <a:avLst/>
          </a:prstGeom>
          <a:noFill/>
        </p:spPr>
        <p:txBody>
          <a:bodyPr wrap="square">
            <a:spAutoFit/>
          </a:bodyPr>
          <a:lstStyle/>
          <a:p>
            <a:r>
              <a:rPr lang="en-IN" sz="3200" b="1" dirty="0">
                <a:highlight>
                  <a:srgbClr val="00FFFF"/>
                </a:highlight>
                <a:latin typeface="Arial Black" panose="020B0A04020102020204" pitchFamily="34" charset="0"/>
              </a:rPr>
              <a:t>Let’s have a look at our entire dashboard:</a:t>
            </a:r>
          </a:p>
        </p:txBody>
      </p:sp>
      <p:pic>
        <p:nvPicPr>
          <p:cNvPr id="5" name="Picture 4">
            <a:extLst>
              <a:ext uri="{FF2B5EF4-FFF2-40B4-BE49-F238E27FC236}">
                <a16:creationId xmlns:a16="http://schemas.microsoft.com/office/drawing/2014/main" id="{236689E6-C7BE-66D3-A356-544792611F8C}"/>
              </a:ext>
            </a:extLst>
          </p:cNvPr>
          <p:cNvPicPr>
            <a:picLocks noChangeAspect="1"/>
          </p:cNvPicPr>
          <p:nvPr/>
        </p:nvPicPr>
        <p:blipFill>
          <a:blip r:embed="rId2"/>
          <a:stretch>
            <a:fillRect/>
          </a:stretch>
        </p:blipFill>
        <p:spPr>
          <a:xfrm>
            <a:off x="762000" y="914400"/>
            <a:ext cx="10942320" cy="5868828"/>
          </a:xfrm>
          <a:prstGeom prst="rect">
            <a:avLst/>
          </a:prstGeom>
        </p:spPr>
      </p:pic>
    </p:spTree>
    <p:extLst>
      <p:ext uri="{BB962C8B-B14F-4D97-AF65-F5344CB8AC3E}">
        <p14:creationId xmlns:p14="http://schemas.microsoft.com/office/powerpoint/2010/main" val="234246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B70D32B-601C-A556-A6A6-43A121D24C08}"/>
              </a:ext>
            </a:extLst>
          </p:cNvPr>
          <p:cNvSpPr/>
          <p:nvPr/>
        </p:nvSpPr>
        <p:spPr>
          <a:xfrm>
            <a:off x="0" y="0"/>
            <a:ext cx="12192000" cy="6858000"/>
          </a:xfrm>
          <a:custGeom>
            <a:avLst/>
            <a:gdLst/>
            <a:ahLst/>
            <a:cxnLst/>
            <a:rect l="l" t="t" r="r" b="b"/>
            <a:pathLst>
              <a:path w="12192000" h="6858000">
                <a:moveTo>
                  <a:pt x="4038882" y="2767253"/>
                </a:moveTo>
                <a:lnTo>
                  <a:pt x="4154025" y="3142257"/>
                </a:lnTo>
                <a:lnTo>
                  <a:pt x="3924939" y="3142257"/>
                </a:lnTo>
                <a:close/>
                <a:moveTo>
                  <a:pt x="9382376" y="2723134"/>
                </a:moveTo>
                <a:cubicBezTo>
                  <a:pt x="9450214" y="2723134"/>
                  <a:pt x="9503938" y="2745786"/>
                  <a:pt x="9543550" y="2791091"/>
                </a:cubicBezTo>
                <a:cubicBezTo>
                  <a:pt x="9583161" y="2836395"/>
                  <a:pt x="9602967" y="2908146"/>
                  <a:pt x="9602967" y="3006345"/>
                </a:cubicBezTo>
                <a:cubicBezTo>
                  <a:pt x="9602967" y="3123045"/>
                  <a:pt x="9583992" y="3203928"/>
                  <a:pt x="9546040" y="3248995"/>
                </a:cubicBezTo>
                <a:cubicBezTo>
                  <a:pt x="9508089" y="3294062"/>
                  <a:pt x="9454483" y="3316596"/>
                  <a:pt x="9385222" y="3316596"/>
                </a:cubicBezTo>
                <a:cubicBezTo>
                  <a:pt x="9317859" y="3316596"/>
                  <a:pt x="9264609" y="3293588"/>
                  <a:pt x="9225472" y="3247572"/>
                </a:cubicBezTo>
                <a:cubicBezTo>
                  <a:pt x="9186334" y="3201556"/>
                  <a:pt x="9166766" y="3125891"/>
                  <a:pt x="9166766" y="3020577"/>
                </a:cubicBezTo>
                <a:cubicBezTo>
                  <a:pt x="9166766" y="2914313"/>
                  <a:pt x="9186453" y="2838174"/>
                  <a:pt x="9225827" y="2792158"/>
                </a:cubicBezTo>
                <a:cubicBezTo>
                  <a:pt x="9265202" y="2746142"/>
                  <a:pt x="9317385" y="2723134"/>
                  <a:pt x="9382376" y="2723134"/>
                </a:cubicBezTo>
                <a:close/>
                <a:moveTo>
                  <a:pt x="10133465" y="2496851"/>
                </a:moveTo>
                <a:lnTo>
                  <a:pt x="10133465" y="3118364"/>
                </a:lnTo>
                <a:cubicBezTo>
                  <a:pt x="10133465" y="3169561"/>
                  <a:pt x="10143427" y="3228344"/>
                  <a:pt x="10163352" y="3294715"/>
                </a:cubicBezTo>
                <a:cubicBezTo>
                  <a:pt x="10175686" y="3335957"/>
                  <a:pt x="10198575" y="3376015"/>
                  <a:pt x="10232019" y="3414889"/>
                </a:cubicBezTo>
                <a:cubicBezTo>
                  <a:pt x="10265464" y="3453763"/>
                  <a:pt x="10302348" y="3483748"/>
                  <a:pt x="10342671" y="3504843"/>
                </a:cubicBezTo>
                <a:cubicBezTo>
                  <a:pt x="10382994" y="3525939"/>
                  <a:pt x="10433161" y="3540043"/>
                  <a:pt x="10493171" y="3547155"/>
                </a:cubicBezTo>
                <a:cubicBezTo>
                  <a:pt x="10553181" y="3554267"/>
                  <a:pt x="10608566" y="3557823"/>
                  <a:pt x="10659326" y="3557823"/>
                </a:cubicBezTo>
                <a:cubicBezTo>
                  <a:pt x="10747088" y="3557823"/>
                  <a:pt x="10822279" y="3546208"/>
                  <a:pt x="10884898" y="3522977"/>
                </a:cubicBezTo>
                <a:cubicBezTo>
                  <a:pt x="10929965" y="3506389"/>
                  <a:pt x="10973016" y="3477590"/>
                  <a:pt x="11014051" y="3436581"/>
                </a:cubicBezTo>
                <a:cubicBezTo>
                  <a:pt x="11055086" y="3395572"/>
                  <a:pt x="11085209" y="3347691"/>
                  <a:pt x="11104422" y="3292936"/>
                </a:cubicBezTo>
                <a:cubicBezTo>
                  <a:pt x="11123635" y="3238181"/>
                  <a:pt x="11133241" y="3179990"/>
                  <a:pt x="11133241" y="3118364"/>
                </a:cubicBezTo>
                <a:lnTo>
                  <a:pt x="11133241" y="2496851"/>
                </a:lnTo>
                <a:lnTo>
                  <a:pt x="10811605" y="2496851"/>
                </a:lnTo>
                <a:lnTo>
                  <a:pt x="10811605" y="3133163"/>
                </a:lnTo>
                <a:cubicBezTo>
                  <a:pt x="10811605" y="3190986"/>
                  <a:pt x="10795832" y="3235658"/>
                  <a:pt x="10764285" y="3267179"/>
                </a:cubicBezTo>
                <a:cubicBezTo>
                  <a:pt x="10732738" y="3298701"/>
                  <a:pt x="10689212" y="3314461"/>
                  <a:pt x="10633709" y="3314461"/>
                </a:cubicBezTo>
                <a:cubicBezTo>
                  <a:pt x="10577731" y="3314461"/>
                  <a:pt x="10533968" y="3298465"/>
                  <a:pt x="10502422" y="3266474"/>
                </a:cubicBezTo>
                <a:cubicBezTo>
                  <a:pt x="10470875" y="3234482"/>
                  <a:pt x="10455101" y="3190045"/>
                  <a:pt x="10455101" y="3133163"/>
                </a:cubicBezTo>
                <a:lnTo>
                  <a:pt x="10455101" y="2496851"/>
                </a:lnTo>
                <a:close/>
                <a:moveTo>
                  <a:pt x="7693815" y="2496851"/>
                </a:moveTo>
                <a:lnTo>
                  <a:pt x="8100130" y="3103120"/>
                </a:lnTo>
                <a:lnTo>
                  <a:pt x="8100130" y="3540033"/>
                </a:lnTo>
                <a:lnTo>
                  <a:pt x="8423189" y="3540033"/>
                </a:lnTo>
                <a:lnTo>
                  <a:pt x="8423189" y="3103120"/>
                </a:lnTo>
                <a:lnTo>
                  <a:pt x="8828792" y="2496851"/>
                </a:lnTo>
                <a:lnTo>
                  <a:pt x="8472655" y="2496851"/>
                </a:lnTo>
                <a:lnTo>
                  <a:pt x="8262048" y="2848773"/>
                </a:lnTo>
                <a:lnTo>
                  <a:pt x="8051875" y="2496851"/>
                </a:lnTo>
                <a:close/>
                <a:moveTo>
                  <a:pt x="6000327" y="2496851"/>
                </a:moveTo>
                <a:lnTo>
                  <a:pt x="6000327" y="3540033"/>
                </a:lnTo>
                <a:lnTo>
                  <a:pt x="6322675" y="3540033"/>
                </a:lnTo>
                <a:lnTo>
                  <a:pt x="6322675" y="3285475"/>
                </a:lnTo>
                <a:lnTo>
                  <a:pt x="6489219" y="3111026"/>
                </a:lnTo>
                <a:lnTo>
                  <a:pt x="6709165" y="3540033"/>
                </a:lnTo>
                <a:lnTo>
                  <a:pt x="7106129" y="3540033"/>
                </a:lnTo>
                <a:lnTo>
                  <a:pt x="6708375" y="2890601"/>
                </a:lnTo>
                <a:lnTo>
                  <a:pt x="7089051" y="2496851"/>
                </a:lnTo>
                <a:lnTo>
                  <a:pt x="6660333" y="2496851"/>
                </a:lnTo>
                <a:lnTo>
                  <a:pt x="6322675" y="2891068"/>
                </a:lnTo>
                <a:lnTo>
                  <a:pt x="6322675" y="2496851"/>
                </a:lnTo>
                <a:close/>
                <a:moveTo>
                  <a:pt x="4753264" y="2496851"/>
                </a:moveTo>
                <a:lnTo>
                  <a:pt x="4753264" y="3540033"/>
                </a:lnTo>
                <a:lnTo>
                  <a:pt x="5056398" y="3540033"/>
                </a:lnTo>
                <a:lnTo>
                  <a:pt x="5056398" y="2967252"/>
                </a:lnTo>
                <a:lnTo>
                  <a:pt x="5447059" y="3540033"/>
                </a:lnTo>
                <a:lnTo>
                  <a:pt x="5750905" y="3540033"/>
                </a:lnTo>
                <a:lnTo>
                  <a:pt x="5750905" y="2496851"/>
                </a:lnTo>
                <a:lnTo>
                  <a:pt x="5447059" y="2496851"/>
                </a:lnTo>
                <a:lnTo>
                  <a:pt x="5447059" y="3073990"/>
                </a:lnTo>
                <a:lnTo>
                  <a:pt x="5054264" y="2496851"/>
                </a:lnTo>
                <a:close/>
                <a:moveTo>
                  <a:pt x="3867035" y="2496851"/>
                </a:moveTo>
                <a:lnTo>
                  <a:pt x="3474951" y="3540033"/>
                </a:lnTo>
                <a:lnTo>
                  <a:pt x="3804081" y="3540033"/>
                </a:lnTo>
                <a:lnTo>
                  <a:pt x="3854926" y="3367830"/>
                </a:lnTo>
                <a:lnTo>
                  <a:pt x="4220892" y="3367830"/>
                </a:lnTo>
                <a:lnTo>
                  <a:pt x="4273082" y="3540033"/>
                </a:lnTo>
                <a:lnTo>
                  <a:pt x="4610640" y="3540033"/>
                </a:lnTo>
                <a:lnTo>
                  <a:pt x="4218646" y="2496851"/>
                </a:lnTo>
                <a:close/>
                <a:moveTo>
                  <a:pt x="2333202" y="2496851"/>
                </a:moveTo>
                <a:lnTo>
                  <a:pt x="2333202" y="3540033"/>
                </a:lnTo>
                <a:lnTo>
                  <a:pt x="2655550" y="3540033"/>
                </a:lnTo>
                <a:lnTo>
                  <a:pt x="2655550" y="3118064"/>
                </a:lnTo>
                <a:lnTo>
                  <a:pt x="3007784" y="3118064"/>
                </a:lnTo>
                <a:lnTo>
                  <a:pt x="3007784" y="3540033"/>
                </a:lnTo>
                <a:lnTo>
                  <a:pt x="3331555" y="3540033"/>
                </a:lnTo>
                <a:lnTo>
                  <a:pt x="3331555" y="2496851"/>
                </a:lnTo>
                <a:lnTo>
                  <a:pt x="3007784" y="2496851"/>
                </a:lnTo>
                <a:lnTo>
                  <a:pt x="3007784" y="2861893"/>
                </a:lnTo>
                <a:lnTo>
                  <a:pt x="2655550" y="2861893"/>
                </a:lnTo>
                <a:lnTo>
                  <a:pt x="2655550" y="2496851"/>
                </a:lnTo>
                <a:close/>
                <a:moveTo>
                  <a:pt x="1172636" y="2496851"/>
                </a:moveTo>
                <a:lnTo>
                  <a:pt x="1172636" y="2754444"/>
                </a:lnTo>
                <a:lnTo>
                  <a:pt x="1501388" y="2754444"/>
                </a:lnTo>
                <a:lnTo>
                  <a:pt x="1501388" y="3540033"/>
                </a:lnTo>
                <a:lnTo>
                  <a:pt x="1823736" y="3540033"/>
                </a:lnTo>
                <a:lnTo>
                  <a:pt x="1823736" y="2754444"/>
                </a:lnTo>
                <a:lnTo>
                  <a:pt x="2152488" y="2754444"/>
                </a:lnTo>
                <a:lnTo>
                  <a:pt x="2152488" y="2496851"/>
                </a:lnTo>
                <a:close/>
                <a:moveTo>
                  <a:pt x="9383088" y="2479061"/>
                </a:moveTo>
                <a:cubicBezTo>
                  <a:pt x="9213730" y="2479061"/>
                  <a:pt x="9081613" y="2526500"/>
                  <a:pt x="8986735" y="2621378"/>
                </a:cubicBezTo>
                <a:cubicBezTo>
                  <a:pt x="8891857" y="2716256"/>
                  <a:pt x="8844418" y="2848847"/>
                  <a:pt x="8844418" y="3019153"/>
                </a:cubicBezTo>
                <a:cubicBezTo>
                  <a:pt x="8844418" y="3141071"/>
                  <a:pt x="8868375" y="3242591"/>
                  <a:pt x="8916288" y="3323712"/>
                </a:cubicBezTo>
                <a:cubicBezTo>
                  <a:pt x="8964202" y="3404832"/>
                  <a:pt x="9026702" y="3464131"/>
                  <a:pt x="9103791" y="3501608"/>
                </a:cubicBezTo>
                <a:cubicBezTo>
                  <a:pt x="9180879" y="3539084"/>
                  <a:pt x="9278247" y="3557823"/>
                  <a:pt x="9395896" y="3557823"/>
                </a:cubicBezTo>
                <a:cubicBezTo>
                  <a:pt x="9511647" y="3557823"/>
                  <a:pt x="9608304" y="3536120"/>
                  <a:pt x="9685867" y="3492713"/>
                </a:cubicBezTo>
                <a:cubicBezTo>
                  <a:pt x="9763429" y="3449306"/>
                  <a:pt x="9822728" y="3388584"/>
                  <a:pt x="9863763" y="3310547"/>
                </a:cubicBezTo>
                <a:cubicBezTo>
                  <a:pt x="9904798" y="3232510"/>
                  <a:pt x="9925315" y="3132532"/>
                  <a:pt x="9925315" y="3010614"/>
                </a:cubicBezTo>
                <a:cubicBezTo>
                  <a:pt x="9925315" y="2842680"/>
                  <a:pt x="9878350" y="2712105"/>
                  <a:pt x="9784421" y="2618887"/>
                </a:cubicBezTo>
                <a:cubicBezTo>
                  <a:pt x="9690492" y="2525669"/>
                  <a:pt x="9556714" y="2479061"/>
                  <a:pt x="9383088" y="2479061"/>
                </a:cubicBezTo>
                <a:close/>
                <a:moveTo>
                  <a:pt x="0" y="0"/>
                </a:moveTo>
                <a:lnTo>
                  <a:pt x="12192000" y="0"/>
                </a:lnTo>
                <a:lnTo>
                  <a:pt x="12192000" y="6858000"/>
                </a:lnTo>
                <a:lnTo>
                  <a:pt x="0" y="6858000"/>
                </a:lnTo>
                <a:close/>
              </a:path>
            </a:pathLst>
          </a:cu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21501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t="-39000" r="-6000" b="-39000"/>
          </a:stretch>
        </a:blip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7F238A14-3F0B-A0C2-7127-69A2DF683E8E}"/>
              </a:ext>
            </a:extLst>
          </p:cNvPr>
          <p:cNvSpPr/>
          <p:nvPr/>
        </p:nvSpPr>
        <p:spPr>
          <a:xfrm>
            <a:off x="0" y="4"/>
            <a:ext cx="12191993" cy="6857996"/>
          </a:xfrm>
          <a:custGeom>
            <a:avLst/>
            <a:gdLst>
              <a:gd name="connsiteX0" fmla="*/ 1329687 w 12191993"/>
              <a:gd name="connsiteY0" fmla="*/ 4648196 h 6857996"/>
              <a:gd name="connsiteX1" fmla="*/ 598167 w 12191993"/>
              <a:gd name="connsiteY1" fmla="*/ 5013956 h 6857996"/>
              <a:gd name="connsiteX2" fmla="*/ 598167 w 12191993"/>
              <a:gd name="connsiteY2" fmla="*/ 5928356 h 6857996"/>
              <a:gd name="connsiteX3" fmla="*/ 1329687 w 12191993"/>
              <a:gd name="connsiteY3" fmla="*/ 6294116 h 6857996"/>
              <a:gd name="connsiteX4" fmla="*/ 2061207 w 12191993"/>
              <a:gd name="connsiteY4" fmla="*/ 5928356 h 6857996"/>
              <a:gd name="connsiteX5" fmla="*/ 2061207 w 12191993"/>
              <a:gd name="connsiteY5" fmla="*/ 5013956 h 6857996"/>
              <a:gd name="connsiteX6" fmla="*/ 10488923 w 12191993"/>
              <a:gd name="connsiteY6" fmla="*/ 4648195 h 6857996"/>
              <a:gd name="connsiteX7" fmla="*/ 9757403 w 12191993"/>
              <a:gd name="connsiteY7" fmla="*/ 5013955 h 6857996"/>
              <a:gd name="connsiteX8" fmla="*/ 9757403 w 12191993"/>
              <a:gd name="connsiteY8" fmla="*/ 5928355 h 6857996"/>
              <a:gd name="connsiteX9" fmla="*/ 10488923 w 12191993"/>
              <a:gd name="connsiteY9" fmla="*/ 6294115 h 6857996"/>
              <a:gd name="connsiteX10" fmla="*/ 11220443 w 12191993"/>
              <a:gd name="connsiteY10" fmla="*/ 5928355 h 6857996"/>
              <a:gd name="connsiteX11" fmla="*/ 11220443 w 12191993"/>
              <a:gd name="connsiteY11" fmla="*/ 5013955 h 6857996"/>
              <a:gd name="connsiteX12" fmla="*/ 11266163 w 12191993"/>
              <a:gd name="connsiteY12" fmla="*/ 3215636 h 6857996"/>
              <a:gd name="connsiteX13" fmla="*/ 10534643 w 12191993"/>
              <a:gd name="connsiteY13" fmla="*/ 3581395 h 6857996"/>
              <a:gd name="connsiteX14" fmla="*/ 10534643 w 12191993"/>
              <a:gd name="connsiteY14" fmla="*/ 4495795 h 6857996"/>
              <a:gd name="connsiteX15" fmla="*/ 11266163 w 12191993"/>
              <a:gd name="connsiteY15" fmla="*/ 4861555 h 6857996"/>
              <a:gd name="connsiteX16" fmla="*/ 11997683 w 12191993"/>
              <a:gd name="connsiteY16" fmla="*/ 4495795 h 6857996"/>
              <a:gd name="connsiteX17" fmla="*/ 11997683 w 12191993"/>
              <a:gd name="connsiteY17" fmla="*/ 3581395 h 6857996"/>
              <a:gd name="connsiteX18" fmla="*/ 1310638 w 12191993"/>
              <a:gd name="connsiteY18" fmla="*/ 1783079 h 6857996"/>
              <a:gd name="connsiteX19" fmla="*/ 579118 w 12191993"/>
              <a:gd name="connsiteY19" fmla="*/ 2148838 h 6857996"/>
              <a:gd name="connsiteX20" fmla="*/ 579118 w 12191993"/>
              <a:gd name="connsiteY20" fmla="*/ 3063239 h 6857996"/>
              <a:gd name="connsiteX21" fmla="*/ 1310638 w 12191993"/>
              <a:gd name="connsiteY21" fmla="*/ 3428997 h 6857996"/>
              <a:gd name="connsiteX22" fmla="*/ 2042159 w 12191993"/>
              <a:gd name="connsiteY22" fmla="*/ 3063239 h 6857996"/>
              <a:gd name="connsiteX23" fmla="*/ 2042159 w 12191993"/>
              <a:gd name="connsiteY23" fmla="*/ 2148838 h 6857996"/>
              <a:gd name="connsiteX24" fmla="*/ 10469873 w 12191993"/>
              <a:gd name="connsiteY24" fmla="*/ 1783077 h 6857996"/>
              <a:gd name="connsiteX25" fmla="*/ 9738353 w 12191993"/>
              <a:gd name="connsiteY25" fmla="*/ 2148836 h 6857996"/>
              <a:gd name="connsiteX26" fmla="*/ 9738353 w 12191993"/>
              <a:gd name="connsiteY26" fmla="*/ 3063236 h 6857996"/>
              <a:gd name="connsiteX27" fmla="*/ 10469873 w 12191993"/>
              <a:gd name="connsiteY27" fmla="*/ 3428997 h 6857996"/>
              <a:gd name="connsiteX28" fmla="*/ 11201393 w 12191993"/>
              <a:gd name="connsiteY28" fmla="*/ 3063236 h 6857996"/>
              <a:gd name="connsiteX29" fmla="*/ 11201393 w 12191993"/>
              <a:gd name="connsiteY29" fmla="*/ 2148836 h 6857996"/>
              <a:gd name="connsiteX30" fmla="*/ 11330933 w 12191993"/>
              <a:gd name="connsiteY30" fmla="*/ 350517 h 6857996"/>
              <a:gd name="connsiteX31" fmla="*/ 10599413 w 12191993"/>
              <a:gd name="connsiteY31" fmla="*/ 716276 h 6857996"/>
              <a:gd name="connsiteX32" fmla="*/ 10599413 w 12191993"/>
              <a:gd name="connsiteY32" fmla="*/ 1630677 h 6857996"/>
              <a:gd name="connsiteX33" fmla="*/ 11330933 w 12191993"/>
              <a:gd name="connsiteY33" fmla="*/ 1996437 h 6857996"/>
              <a:gd name="connsiteX34" fmla="*/ 12062453 w 12191993"/>
              <a:gd name="connsiteY34" fmla="*/ 1630677 h 6857996"/>
              <a:gd name="connsiteX35" fmla="*/ 12062453 w 12191993"/>
              <a:gd name="connsiteY35" fmla="*/ 716276 h 6857996"/>
              <a:gd name="connsiteX36" fmla="*/ 449580 w 12191993"/>
              <a:gd name="connsiteY36" fmla="*/ 0 h 6857996"/>
              <a:gd name="connsiteX37" fmla="*/ 579119 w 12191993"/>
              <a:gd name="connsiteY37" fmla="*/ 0 h 6857996"/>
              <a:gd name="connsiteX38" fmla="*/ 579119 w 12191993"/>
              <a:gd name="connsiteY38" fmla="*/ 198119 h 6857996"/>
              <a:gd name="connsiteX39" fmla="*/ 1310640 w 12191993"/>
              <a:gd name="connsiteY39" fmla="*/ 563879 h 6857996"/>
              <a:gd name="connsiteX40" fmla="*/ 2042160 w 12191993"/>
              <a:gd name="connsiteY40" fmla="*/ 198119 h 6857996"/>
              <a:gd name="connsiteX41" fmla="*/ 2042160 w 12191993"/>
              <a:gd name="connsiteY41" fmla="*/ 0 h 6857996"/>
              <a:gd name="connsiteX42" fmla="*/ 9738353 w 12191993"/>
              <a:gd name="connsiteY42" fmla="*/ 0 h 6857996"/>
              <a:gd name="connsiteX43" fmla="*/ 9738353 w 12191993"/>
              <a:gd name="connsiteY43" fmla="*/ 198117 h 6857996"/>
              <a:gd name="connsiteX44" fmla="*/ 10469873 w 12191993"/>
              <a:gd name="connsiteY44" fmla="*/ 563877 h 6857996"/>
              <a:gd name="connsiteX45" fmla="*/ 11201393 w 12191993"/>
              <a:gd name="connsiteY45" fmla="*/ 198117 h 6857996"/>
              <a:gd name="connsiteX46" fmla="*/ 11201393 w 12191993"/>
              <a:gd name="connsiteY46" fmla="*/ 0 h 6857996"/>
              <a:gd name="connsiteX47" fmla="*/ 11330933 w 12191993"/>
              <a:gd name="connsiteY47" fmla="*/ 0 h 6857996"/>
              <a:gd name="connsiteX48" fmla="*/ 11330933 w 12191993"/>
              <a:gd name="connsiteY48" fmla="*/ 198117 h 6857996"/>
              <a:gd name="connsiteX49" fmla="*/ 12062453 w 12191993"/>
              <a:gd name="connsiteY49" fmla="*/ 563877 h 6857996"/>
              <a:gd name="connsiteX50" fmla="*/ 12191993 w 12191993"/>
              <a:gd name="connsiteY50" fmla="*/ 499107 h 6857996"/>
              <a:gd name="connsiteX51" fmla="*/ 12191993 w 12191993"/>
              <a:gd name="connsiteY51" fmla="*/ 716276 h 6857996"/>
              <a:gd name="connsiteX52" fmla="*/ 12191993 w 12191993"/>
              <a:gd name="connsiteY52" fmla="*/ 1630677 h 6857996"/>
              <a:gd name="connsiteX53" fmla="*/ 12191993 w 12191993"/>
              <a:gd name="connsiteY53" fmla="*/ 1847847 h 6857996"/>
              <a:gd name="connsiteX54" fmla="*/ 12062453 w 12191993"/>
              <a:gd name="connsiteY54" fmla="*/ 1783076 h 6857996"/>
              <a:gd name="connsiteX55" fmla="*/ 11330933 w 12191993"/>
              <a:gd name="connsiteY55" fmla="*/ 2148836 h 6857996"/>
              <a:gd name="connsiteX56" fmla="*/ 11330933 w 12191993"/>
              <a:gd name="connsiteY56" fmla="*/ 3063236 h 6857996"/>
              <a:gd name="connsiteX57" fmla="*/ 12062453 w 12191993"/>
              <a:gd name="connsiteY57" fmla="*/ 3428997 h 6857996"/>
              <a:gd name="connsiteX58" fmla="*/ 12191993 w 12191993"/>
              <a:gd name="connsiteY58" fmla="*/ 3364226 h 6857996"/>
              <a:gd name="connsiteX59" fmla="*/ 12191993 w 12191993"/>
              <a:gd name="connsiteY59" fmla="*/ 3549010 h 6857996"/>
              <a:gd name="connsiteX60" fmla="*/ 12127223 w 12191993"/>
              <a:gd name="connsiteY60" fmla="*/ 3581395 h 6857996"/>
              <a:gd name="connsiteX61" fmla="*/ 12127223 w 12191993"/>
              <a:gd name="connsiteY61" fmla="*/ 4495795 h 6857996"/>
              <a:gd name="connsiteX62" fmla="*/ 12191993 w 12191993"/>
              <a:gd name="connsiteY62" fmla="*/ 4528180 h 6857996"/>
              <a:gd name="connsiteX63" fmla="*/ 12191993 w 12191993"/>
              <a:gd name="connsiteY63" fmla="*/ 4703440 h 6857996"/>
              <a:gd name="connsiteX64" fmla="*/ 12081503 w 12191993"/>
              <a:gd name="connsiteY64" fmla="*/ 4648195 h 6857996"/>
              <a:gd name="connsiteX65" fmla="*/ 11349983 w 12191993"/>
              <a:gd name="connsiteY65" fmla="*/ 5013955 h 6857996"/>
              <a:gd name="connsiteX66" fmla="*/ 11349983 w 12191993"/>
              <a:gd name="connsiteY66" fmla="*/ 5928355 h 6857996"/>
              <a:gd name="connsiteX67" fmla="*/ 12081503 w 12191993"/>
              <a:gd name="connsiteY67" fmla="*/ 6294115 h 6857996"/>
              <a:gd name="connsiteX68" fmla="*/ 12191993 w 12191993"/>
              <a:gd name="connsiteY68" fmla="*/ 6238870 h 6857996"/>
              <a:gd name="connsiteX69" fmla="*/ 12191993 w 12191993"/>
              <a:gd name="connsiteY69" fmla="*/ 6433180 h 6857996"/>
              <a:gd name="connsiteX70" fmla="*/ 12165323 w 12191993"/>
              <a:gd name="connsiteY70" fmla="*/ 6446515 h 6857996"/>
              <a:gd name="connsiteX71" fmla="*/ 12165323 w 12191993"/>
              <a:gd name="connsiteY71" fmla="*/ 6857996 h 6857996"/>
              <a:gd name="connsiteX72" fmla="*/ 11997683 w 12191993"/>
              <a:gd name="connsiteY72" fmla="*/ 6857996 h 6857996"/>
              <a:gd name="connsiteX73" fmla="*/ 11997683 w 12191993"/>
              <a:gd name="connsiteY73" fmla="*/ 6446515 h 6857996"/>
              <a:gd name="connsiteX74" fmla="*/ 11266163 w 12191993"/>
              <a:gd name="connsiteY74" fmla="*/ 6080755 h 6857996"/>
              <a:gd name="connsiteX75" fmla="*/ 10534643 w 12191993"/>
              <a:gd name="connsiteY75" fmla="*/ 6446515 h 6857996"/>
              <a:gd name="connsiteX76" fmla="*/ 10534643 w 12191993"/>
              <a:gd name="connsiteY76" fmla="*/ 6857996 h 6857996"/>
              <a:gd name="connsiteX77" fmla="*/ 1283967 w 12191993"/>
              <a:gd name="connsiteY77" fmla="*/ 6857996 h 6857996"/>
              <a:gd name="connsiteX78" fmla="*/ 1283967 w 12191993"/>
              <a:gd name="connsiteY78" fmla="*/ 6446516 h 6857996"/>
              <a:gd name="connsiteX79" fmla="*/ 552447 w 12191993"/>
              <a:gd name="connsiteY79" fmla="*/ 6080756 h 6857996"/>
              <a:gd name="connsiteX80" fmla="*/ 0 w 12191993"/>
              <a:gd name="connsiteY80" fmla="*/ 6356980 h 6857996"/>
              <a:gd name="connsiteX81" fmla="*/ 0 w 12191993"/>
              <a:gd name="connsiteY81" fmla="*/ 6162670 h 6857996"/>
              <a:gd name="connsiteX82" fmla="*/ 468628 w 12191993"/>
              <a:gd name="connsiteY82" fmla="*/ 5928356 h 6857996"/>
              <a:gd name="connsiteX83" fmla="*/ 468628 w 12191993"/>
              <a:gd name="connsiteY83" fmla="*/ 5013956 h 6857996"/>
              <a:gd name="connsiteX84" fmla="*/ 0 w 12191993"/>
              <a:gd name="connsiteY84" fmla="*/ 4779643 h 6857996"/>
              <a:gd name="connsiteX85" fmla="*/ 0 w 12191993"/>
              <a:gd name="connsiteY85" fmla="*/ 4604382 h 6857996"/>
              <a:gd name="connsiteX86" fmla="*/ 514348 w 12191993"/>
              <a:gd name="connsiteY86" fmla="*/ 4861556 h 6857996"/>
              <a:gd name="connsiteX87" fmla="*/ 1245868 w 12191993"/>
              <a:gd name="connsiteY87" fmla="*/ 4495796 h 6857996"/>
              <a:gd name="connsiteX88" fmla="*/ 1245868 w 12191993"/>
              <a:gd name="connsiteY88" fmla="*/ 3581397 h 6857996"/>
              <a:gd name="connsiteX89" fmla="*/ 514348 w 12191993"/>
              <a:gd name="connsiteY89" fmla="*/ 3215638 h 6857996"/>
              <a:gd name="connsiteX90" fmla="*/ 0 w 12191993"/>
              <a:gd name="connsiteY90" fmla="*/ 3472811 h 6857996"/>
              <a:gd name="connsiteX91" fmla="*/ 0 w 12191993"/>
              <a:gd name="connsiteY91" fmla="*/ 3288027 h 6857996"/>
              <a:gd name="connsiteX92" fmla="*/ 449578 w 12191993"/>
              <a:gd name="connsiteY92" fmla="*/ 3063239 h 6857996"/>
              <a:gd name="connsiteX93" fmla="*/ 449578 w 12191993"/>
              <a:gd name="connsiteY93" fmla="*/ 2148838 h 6857996"/>
              <a:gd name="connsiteX94" fmla="*/ 0 w 12191993"/>
              <a:gd name="connsiteY94" fmla="*/ 1924050 h 6857996"/>
              <a:gd name="connsiteX95" fmla="*/ 0 w 12191993"/>
              <a:gd name="connsiteY95" fmla="*/ 1706880 h 6857996"/>
              <a:gd name="connsiteX96" fmla="*/ 579119 w 12191993"/>
              <a:gd name="connsiteY96" fmla="*/ 1996440 h 6857996"/>
              <a:gd name="connsiteX97" fmla="*/ 1310639 w 12191993"/>
              <a:gd name="connsiteY97" fmla="*/ 1630680 h 6857996"/>
              <a:gd name="connsiteX98" fmla="*/ 1310639 w 12191993"/>
              <a:gd name="connsiteY98" fmla="*/ 716279 h 6857996"/>
              <a:gd name="connsiteX99" fmla="*/ 579119 w 12191993"/>
              <a:gd name="connsiteY99" fmla="*/ 350519 h 6857996"/>
              <a:gd name="connsiteX100" fmla="*/ 0 w 12191993"/>
              <a:gd name="connsiteY100" fmla="*/ 640079 h 6857996"/>
              <a:gd name="connsiteX101" fmla="*/ 0 w 12191993"/>
              <a:gd name="connsiteY101" fmla="*/ 422909 h 6857996"/>
              <a:gd name="connsiteX102" fmla="*/ 449580 w 12191993"/>
              <a:gd name="connsiteY102" fmla="*/ 198119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2191993" h="6857996">
                <a:moveTo>
                  <a:pt x="1329687" y="4648196"/>
                </a:moveTo>
                <a:lnTo>
                  <a:pt x="598167" y="5013956"/>
                </a:lnTo>
                <a:lnTo>
                  <a:pt x="598167" y="5928356"/>
                </a:lnTo>
                <a:lnTo>
                  <a:pt x="1329687" y="6294116"/>
                </a:lnTo>
                <a:lnTo>
                  <a:pt x="2061207" y="5928356"/>
                </a:lnTo>
                <a:lnTo>
                  <a:pt x="2061207" y="5013956"/>
                </a:lnTo>
                <a:close/>
                <a:moveTo>
                  <a:pt x="10488923" y="4648195"/>
                </a:moveTo>
                <a:lnTo>
                  <a:pt x="9757403" y="5013955"/>
                </a:lnTo>
                <a:lnTo>
                  <a:pt x="9757403" y="5928355"/>
                </a:lnTo>
                <a:lnTo>
                  <a:pt x="10488923" y="6294115"/>
                </a:lnTo>
                <a:lnTo>
                  <a:pt x="11220443" y="5928355"/>
                </a:lnTo>
                <a:lnTo>
                  <a:pt x="11220443" y="5013955"/>
                </a:lnTo>
                <a:close/>
                <a:moveTo>
                  <a:pt x="11266163" y="3215636"/>
                </a:moveTo>
                <a:lnTo>
                  <a:pt x="10534643" y="3581395"/>
                </a:lnTo>
                <a:lnTo>
                  <a:pt x="10534643" y="4495795"/>
                </a:lnTo>
                <a:lnTo>
                  <a:pt x="11266163" y="4861555"/>
                </a:lnTo>
                <a:lnTo>
                  <a:pt x="11997683" y="4495795"/>
                </a:lnTo>
                <a:lnTo>
                  <a:pt x="11997683" y="3581395"/>
                </a:lnTo>
                <a:close/>
                <a:moveTo>
                  <a:pt x="1310638" y="1783079"/>
                </a:moveTo>
                <a:lnTo>
                  <a:pt x="579118" y="2148838"/>
                </a:lnTo>
                <a:lnTo>
                  <a:pt x="579118" y="3063239"/>
                </a:lnTo>
                <a:lnTo>
                  <a:pt x="1310638" y="3428997"/>
                </a:lnTo>
                <a:lnTo>
                  <a:pt x="2042159" y="3063239"/>
                </a:lnTo>
                <a:lnTo>
                  <a:pt x="2042159" y="2148838"/>
                </a:lnTo>
                <a:close/>
                <a:moveTo>
                  <a:pt x="10469873" y="1783077"/>
                </a:moveTo>
                <a:lnTo>
                  <a:pt x="9738353" y="2148836"/>
                </a:lnTo>
                <a:lnTo>
                  <a:pt x="9738353" y="3063236"/>
                </a:lnTo>
                <a:lnTo>
                  <a:pt x="10469873" y="3428997"/>
                </a:lnTo>
                <a:lnTo>
                  <a:pt x="11201393" y="3063236"/>
                </a:lnTo>
                <a:lnTo>
                  <a:pt x="11201393" y="2148836"/>
                </a:lnTo>
                <a:close/>
                <a:moveTo>
                  <a:pt x="11330933" y="350517"/>
                </a:moveTo>
                <a:lnTo>
                  <a:pt x="10599413" y="716276"/>
                </a:lnTo>
                <a:lnTo>
                  <a:pt x="10599413" y="1630677"/>
                </a:lnTo>
                <a:lnTo>
                  <a:pt x="11330933" y="1996437"/>
                </a:lnTo>
                <a:lnTo>
                  <a:pt x="12062453" y="1630677"/>
                </a:lnTo>
                <a:lnTo>
                  <a:pt x="12062453" y="716276"/>
                </a:lnTo>
                <a:close/>
                <a:moveTo>
                  <a:pt x="449580" y="0"/>
                </a:moveTo>
                <a:lnTo>
                  <a:pt x="579119" y="0"/>
                </a:lnTo>
                <a:lnTo>
                  <a:pt x="579119" y="198119"/>
                </a:lnTo>
                <a:lnTo>
                  <a:pt x="1310640" y="563879"/>
                </a:lnTo>
                <a:lnTo>
                  <a:pt x="2042160" y="198119"/>
                </a:lnTo>
                <a:lnTo>
                  <a:pt x="2042160" y="0"/>
                </a:lnTo>
                <a:lnTo>
                  <a:pt x="9738353" y="0"/>
                </a:lnTo>
                <a:lnTo>
                  <a:pt x="9738353" y="198117"/>
                </a:lnTo>
                <a:lnTo>
                  <a:pt x="10469873" y="563877"/>
                </a:lnTo>
                <a:lnTo>
                  <a:pt x="11201393" y="198117"/>
                </a:lnTo>
                <a:lnTo>
                  <a:pt x="11201393" y="0"/>
                </a:lnTo>
                <a:lnTo>
                  <a:pt x="11330933" y="0"/>
                </a:lnTo>
                <a:lnTo>
                  <a:pt x="11330933" y="198117"/>
                </a:lnTo>
                <a:lnTo>
                  <a:pt x="12062453" y="563877"/>
                </a:lnTo>
                <a:lnTo>
                  <a:pt x="12191993" y="499107"/>
                </a:lnTo>
                <a:lnTo>
                  <a:pt x="12191993" y="716276"/>
                </a:lnTo>
                <a:lnTo>
                  <a:pt x="12191993" y="1630677"/>
                </a:lnTo>
                <a:lnTo>
                  <a:pt x="12191993" y="1847847"/>
                </a:lnTo>
                <a:lnTo>
                  <a:pt x="12062453" y="1783076"/>
                </a:lnTo>
                <a:lnTo>
                  <a:pt x="11330933" y="2148836"/>
                </a:lnTo>
                <a:lnTo>
                  <a:pt x="11330933" y="3063236"/>
                </a:lnTo>
                <a:lnTo>
                  <a:pt x="12062453" y="3428997"/>
                </a:lnTo>
                <a:lnTo>
                  <a:pt x="12191993" y="3364226"/>
                </a:lnTo>
                <a:lnTo>
                  <a:pt x="12191993" y="3549010"/>
                </a:lnTo>
                <a:lnTo>
                  <a:pt x="12127223" y="3581395"/>
                </a:lnTo>
                <a:lnTo>
                  <a:pt x="12127223" y="4495795"/>
                </a:lnTo>
                <a:lnTo>
                  <a:pt x="12191993" y="4528180"/>
                </a:lnTo>
                <a:lnTo>
                  <a:pt x="12191993" y="4703440"/>
                </a:lnTo>
                <a:lnTo>
                  <a:pt x="12081503" y="4648195"/>
                </a:lnTo>
                <a:lnTo>
                  <a:pt x="11349983" y="5013955"/>
                </a:lnTo>
                <a:lnTo>
                  <a:pt x="11349983" y="5928355"/>
                </a:lnTo>
                <a:lnTo>
                  <a:pt x="12081503" y="6294115"/>
                </a:lnTo>
                <a:lnTo>
                  <a:pt x="12191993" y="6238870"/>
                </a:lnTo>
                <a:lnTo>
                  <a:pt x="12191993" y="6433180"/>
                </a:lnTo>
                <a:lnTo>
                  <a:pt x="12165323" y="6446515"/>
                </a:lnTo>
                <a:lnTo>
                  <a:pt x="12165323" y="6857996"/>
                </a:lnTo>
                <a:lnTo>
                  <a:pt x="11997683" y="6857996"/>
                </a:lnTo>
                <a:lnTo>
                  <a:pt x="11997683" y="6446515"/>
                </a:lnTo>
                <a:lnTo>
                  <a:pt x="11266163" y="6080755"/>
                </a:lnTo>
                <a:lnTo>
                  <a:pt x="10534643" y="6446515"/>
                </a:lnTo>
                <a:lnTo>
                  <a:pt x="10534643" y="6857996"/>
                </a:lnTo>
                <a:lnTo>
                  <a:pt x="1283967" y="6857996"/>
                </a:lnTo>
                <a:lnTo>
                  <a:pt x="1283967" y="6446516"/>
                </a:lnTo>
                <a:lnTo>
                  <a:pt x="552447" y="6080756"/>
                </a:lnTo>
                <a:lnTo>
                  <a:pt x="0" y="6356980"/>
                </a:lnTo>
                <a:lnTo>
                  <a:pt x="0" y="6162670"/>
                </a:lnTo>
                <a:lnTo>
                  <a:pt x="468628" y="5928356"/>
                </a:lnTo>
                <a:lnTo>
                  <a:pt x="468628" y="5013956"/>
                </a:lnTo>
                <a:lnTo>
                  <a:pt x="0" y="4779643"/>
                </a:lnTo>
                <a:lnTo>
                  <a:pt x="0" y="4604382"/>
                </a:lnTo>
                <a:lnTo>
                  <a:pt x="514348" y="4861556"/>
                </a:lnTo>
                <a:lnTo>
                  <a:pt x="1245868" y="4495796"/>
                </a:lnTo>
                <a:lnTo>
                  <a:pt x="1245868" y="3581397"/>
                </a:lnTo>
                <a:lnTo>
                  <a:pt x="514348" y="3215638"/>
                </a:lnTo>
                <a:lnTo>
                  <a:pt x="0" y="3472811"/>
                </a:lnTo>
                <a:lnTo>
                  <a:pt x="0" y="3288027"/>
                </a:lnTo>
                <a:lnTo>
                  <a:pt x="449578" y="3063239"/>
                </a:lnTo>
                <a:lnTo>
                  <a:pt x="449578" y="2148838"/>
                </a:lnTo>
                <a:lnTo>
                  <a:pt x="0" y="1924050"/>
                </a:lnTo>
                <a:lnTo>
                  <a:pt x="0" y="1706880"/>
                </a:lnTo>
                <a:lnTo>
                  <a:pt x="579119" y="1996440"/>
                </a:lnTo>
                <a:lnTo>
                  <a:pt x="1310639" y="1630680"/>
                </a:lnTo>
                <a:lnTo>
                  <a:pt x="1310639" y="716279"/>
                </a:lnTo>
                <a:lnTo>
                  <a:pt x="579119" y="350519"/>
                </a:lnTo>
                <a:lnTo>
                  <a:pt x="0" y="640079"/>
                </a:lnTo>
                <a:lnTo>
                  <a:pt x="0" y="422909"/>
                </a:lnTo>
                <a:lnTo>
                  <a:pt x="449580" y="198119"/>
                </a:lnTo>
                <a:close/>
              </a:path>
            </a:pathLst>
          </a:custGeom>
          <a:solidFill>
            <a:schemeClr val="accent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4" name="TextBox 83">
            <a:extLst>
              <a:ext uri="{FF2B5EF4-FFF2-40B4-BE49-F238E27FC236}">
                <a16:creationId xmlns:a16="http://schemas.microsoft.com/office/drawing/2014/main" id="{80A81A6E-010A-72DB-C4CD-9E050FDDA3F7}"/>
              </a:ext>
            </a:extLst>
          </p:cNvPr>
          <p:cNvSpPr txBox="1"/>
          <p:nvPr/>
        </p:nvSpPr>
        <p:spPr>
          <a:xfrm>
            <a:off x="1889760" y="0"/>
            <a:ext cx="8016240" cy="6986528"/>
          </a:xfrm>
          <a:prstGeom prst="rect">
            <a:avLst/>
          </a:prstGeom>
          <a:noFill/>
        </p:spPr>
        <p:txBody>
          <a:bodyPr wrap="square" rtlCol="0">
            <a:spAutoFit/>
          </a:bodyPr>
          <a:lstStyle/>
          <a:p>
            <a:pPr algn="ctr"/>
            <a:r>
              <a:rPr lang="en-IN" sz="3200" b="1" dirty="0">
                <a:solidFill>
                  <a:srgbClr val="FFFF00"/>
                </a:solidFill>
                <a:latin typeface="Arial" panose="020B0604020202020204" pitchFamily="34" charset="0"/>
                <a:cs typeface="Arial" panose="020B0604020202020204" pitchFamily="34" charset="0"/>
              </a:rPr>
              <a:t>Hello Everyone, I am Raja Barman. I am a data analyst enthusiast. I got selected for </a:t>
            </a:r>
            <a:r>
              <a:rPr lang="en-IN" sz="3200" b="1" dirty="0" err="1">
                <a:solidFill>
                  <a:srgbClr val="FFFF00"/>
                </a:solidFill>
                <a:latin typeface="Arial" panose="020B0604020202020204" pitchFamily="34" charset="0"/>
                <a:cs typeface="Arial" panose="020B0604020202020204" pitchFamily="34" charset="0"/>
              </a:rPr>
              <a:t>Mentorness</a:t>
            </a:r>
            <a:r>
              <a:rPr lang="en-IN" sz="3200" b="1" dirty="0">
                <a:solidFill>
                  <a:srgbClr val="FFFF00"/>
                </a:solidFill>
                <a:latin typeface="Arial" panose="020B0604020202020204" pitchFamily="34" charset="0"/>
                <a:cs typeface="Arial" panose="020B0604020202020204" pitchFamily="34" charset="0"/>
              </a:rPr>
              <a:t> Internship program. Today I am here to discuss about my second project that is on Animation Movie data analysis. Let me give a brief intro about the project. We are given with data set having different movie name and their details like their name, language, budget, revenue, production company etc. We need to present a meaningful insights using power BI/Tableau. I am using Power BI. Let’s get started with the project.</a:t>
            </a:r>
            <a:endParaRPr lang="en-IN" sz="3200" b="1" dirty="0">
              <a:solidFill>
                <a:srgbClr val="FFFF00"/>
              </a:solidFill>
            </a:endParaRPr>
          </a:p>
        </p:txBody>
      </p:sp>
    </p:spTree>
    <p:extLst>
      <p:ext uri="{BB962C8B-B14F-4D97-AF65-F5344CB8AC3E}">
        <p14:creationId xmlns:p14="http://schemas.microsoft.com/office/powerpoint/2010/main" val="335911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20000" t="-4000" r="-23000" b="-11000"/>
          </a:stretch>
        </a:blip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AB92C0D3-F9F9-604E-AE45-D3B5CA18367B}"/>
              </a:ext>
            </a:extLst>
          </p:cNvPr>
          <p:cNvSpPr/>
          <p:nvPr/>
        </p:nvSpPr>
        <p:spPr>
          <a:xfrm>
            <a:off x="4" y="2"/>
            <a:ext cx="12191996" cy="6857998"/>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chemeClr val="accent1">
              <a:lumMod val="60000"/>
              <a:lumOff val="4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9DE575A1-8804-590F-9958-1B273C902EE5}"/>
              </a:ext>
            </a:extLst>
          </p:cNvPr>
          <p:cNvSpPr txBox="1"/>
          <p:nvPr/>
        </p:nvSpPr>
        <p:spPr>
          <a:xfrm>
            <a:off x="152400" y="335280"/>
            <a:ext cx="6720840" cy="707886"/>
          </a:xfrm>
          <a:prstGeom prst="rect">
            <a:avLst/>
          </a:prstGeom>
          <a:noFill/>
        </p:spPr>
        <p:txBody>
          <a:bodyPr wrap="square" rtlCol="0">
            <a:spAutoFit/>
          </a:bodyPr>
          <a:lstStyle/>
          <a:p>
            <a:r>
              <a:rPr lang="en-IN"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ighlight>
                  <a:srgbClr val="FFFF00"/>
                </a:highlight>
              </a:rPr>
              <a:t>Data Cleaning And Processing: </a:t>
            </a:r>
          </a:p>
        </p:txBody>
      </p:sp>
      <p:sp>
        <p:nvSpPr>
          <p:cNvPr id="31" name="TextBox 30">
            <a:extLst>
              <a:ext uri="{FF2B5EF4-FFF2-40B4-BE49-F238E27FC236}">
                <a16:creationId xmlns:a16="http://schemas.microsoft.com/office/drawing/2014/main" id="{226334EB-0D19-9574-49F8-FB29169ABB93}"/>
              </a:ext>
            </a:extLst>
          </p:cNvPr>
          <p:cNvSpPr txBox="1"/>
          <p:nvPr/>
        </p:nvSpPr>
        <p:spPr>
          <a:xfrm>
            <a:off x="304800" y="1341120"/>
            <a:ext cx="6400800" cy="4893647"/>
          </a:xfrm>
          <a:prstGeom prst="rect">
            <a:avLst/>
          </a:prstGeom>
          <a:noFill/>
        </p:spPr>
        <p:txBody>
          <a:bodyPr wrap="square" rtlCol="0">
            <a:spAutoFit/>
          </a:bodyPr>
          <a:lstStyle/>
          <a:p>
            <a:pPr algn="ctr"/>
            <a:r>
              <a:rPr lang="en-IN" sz="2600" b="1" dirty="0"/>
              <a:t>To get the meaningful insights, data cleaning is very much important. Here we have a column name </a:t>
            </a:r>
            <a:r>
              <a:rPr lang="en-IN" sz="2600" b="1" dirty="0" err="1"/>
              <a:t>Release_date</a:t>
            </a:r>
            <a:r>
              <a:rPr lang="en-IN" sz="2600" b="1" dirty="0"/>
              <a:t> which represent in which data movie got released. If we want to check the movies on the basis on year then we need to extract year from that column. So I have created a new column called year which contain year of movie release date. Also there are two column named Revenue and Budge. To get the profit, I have created a new column which will give me profit using those two column.   </a:t>
            </a:r>
          </a:p>
        </p:txBody>
      </p:sp>
    </p:spTree>
    <p:extLst>
      <p:ext uri="{BB962C8B-B14F-4D97-AF65-F5344CB8AC3E}">
        <p14:creationId xmlns:p14="http://schemas.microsoft.com/office/powerpoint/2010/main" val="205509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a:stretch>
        </a:blip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8F326D8-8655-53D2-4B34-30330F6EB5AE}"/>
              </a:ext>
            </a:extLst>
          </p:cNvPr>
          <p:cNvSpPr/>
          <p:nvPr/>
        </p:nvSpPr>
        <p:spPr>
          <a:xfrm>
            <a:off x="4" y="2"/>
            <a:ext cx="12191996" cy="6857998"/>
          </a:xfrm>
          <a:custGeom>
            <a:avLst/>
            <a:gdLst>
              <a:gd name="connsiteX0" fmla="*/ 3204208 w 12191996"/>
              <a:gd name="connsiteY0" fmla="*/ 4983478 h 6857998"/>
              <a:gd name="connsiteX1" fmla="*/ 2472687 w 12191996"/>
              <a:gd name="connsiteY1" fmla="*/ 5349238 h 6857998"/>
              <a:gd name="connsiteX2" fmla="*/ 2472687 w 12191996"/>
              <a:gd name="connsiteY2" fmla="*/ 6263638 h 6857998"/>
              <a:gd name="connsiteX3" fmla="*/ 3204208 w 12191996"/>
              <a:gd name="connsiteY3" fmla="*/ 6629398 h 6857998"/>
              <a:gd name="connsiteX4" fmla="*/ 3935727 w 12191996"/>
              <a:gd name="connsiteY4" fmla="*/ 6263638 h 6857998"/>
              <a:gd name="connsiteX5" fmla="*/ 3935727 w 12191996"/>
              <a:gd name="connsiteY5" fmla="*/ 5349238 h 6857998"/>
              <a:gd name="connsiteX6" fmla="*/ 1611627 w 12191996"/>
              <a:gd name="connsiteY6" fmla="*/ 4983478 h 6857998"/>
              <a:gd name="connsiteX7" fmla="*/ 880107 w 12191996"/>
              <a:gd name="connsiteY7" fmla="*/ 5349238 h 6857998"/>
              <a:gd name="connsiteX8" fmla="*/ 880107 w 12191996"/>
              <a:gd name="connsiteY8" fmla="*/ 6263638 h 6857998"/>
              <a:gd name="connsiteX9" fmla="*/ 1611627 w 12191996"/>
              <a:gd name="connsiteY9" fmla="*/ 6629398 h 6857998"/>
              <a:gd name="connsiteX10" fmla="*/ 2343147 w 12191996"/>
              <a:gd name="connsiteY10" fmla="*/ 6263638 h 6857998"/>
              <a:gd name="connsiteX11" fmla="*/ 2343147 w 12191996"/>
              <a:gd name="connsiteY11" fmla="*/ 5349238 h 6857998"/>
              <a:gd name="connsiteX12" fmla="*/ 3981447 w 12191996"/>
              <a:gd name="connsiteY12" fmla="*/ 3550919 h 6857998"/>
              <a:gd name="connsiteX13" fmla="*/ 3249927 w 12191996"/>
              <a:gd name="connsiteY13" fmla="*/ 3916678 h 6857998"/>
              <a:gd name="connsiteX14" fmla="*/ 3249927 w 12191996"/>
              <a:gd name="connsiteY14" fmla="*/ 4831078 h 6857998"/>
              <a:gd name="connsiteX15" fmla="*/ 3981447 w 12191996"/>
              <a:gd name="connsiteY15" fmla="*/ 5196838 h 6857998"/>
              <a:gd name="connsiteX16" fmla="*/ 4712967 w 12191996"/>
              <a:gd name="connsiteY16" fmla="*/ 4831078 h 6857998"/>
              <a:gd name="connsiteX17" fmla="*/ 4712967 w 12191996"/>
              <a:gd name="connsiteY17" fmla="*/ 3916678 h 6857998"/>
              <a:gd name="connsiteX18" fmla="*/ 2388868 w 12191996"/>
              <a:gd name="connsiteY18" fmla="*/ 3550919 h 6857998"/>
              <a:gd name="connsiteX19" fmla="*/ 1657348 w 12191996"/>
              <a:gd name="connsiteY19" fmla="*/ 3916678 h 6857998"/>
              <a:gd name="connsiteX20" fmla="*/ 1657348 w 12191996"/>
              <a:gd name="connsiteY20" fmla="*/ 4831078 h 6857998"/>
              <a:gd name="connsiteX21" fmla="*/ 2388868 w 12191996"/>
              <a:gd name="connsiteY21" fmla="*/ 5196838 h 6857998"/>
              <a:gd name="connsiteX22" fmla="*/ 3120388 w 12191996"/>
              <a:gd name="connsiteY22" fmla="*/ 4831078 h 6857998"/>
              <a:gd name="connsiteX23" fmla="*/ 3120388 w 12191996"/>
              <a:gd name="connsiteY23" fmla="*/ 3916678 h 6857998"/>
              <a:gd name="connsiteX24" fmla="*/ 796288 w 12191996"/>
              <a:gd name="connsiteY24" fmla="*/ 3550919 h 6857998"/>
              <a:gd name="connsiteX25" fmla="*/ 64768 w 12191996"/>
              <a:gd name="connsiteY25" fmla="*/ 3916678 h 6857998"/>
              <a:gd name="connsiteX26" fmla="*/ 64768 w 12191996"/>
              <a:gd name="connsiteY26" fmla="*/ 4831078 h 6857998"/>
              <a:gd name="connsiteX27" fmla="*/ 796288 w 12191996"/>
              <a:gd name="connsiteY27" fmla="*/ 5196838 h 6857998"/>
              <a:gd name="connsiteX28" fmla="*/ 1527808 w 12191996"/>
              <a:gd name="connsiteY28" fmla="*/ 4831078 h 6857998"/>
              <a:gd name="connsiteX29" fmla="*/ 1527808 w 12191996"/>
              <a:gd name="connsiteY29" fmla="*/ 3916678 h 6857998"/>
              <a:gd name="connsiteX30" fmla="*/ 3185159 w 12191996"/>
              <a:gd name="connsiteY30" fmla="*/ 2118359 h 6857998"/>
              <a:gd name="connsiteX31" fmla="*/ 2453638 w 12191996"/>
              <a:gd name="connsiteY31" fmla="*/ 2484120 h 6857998"/>
              <a:gd name="connsiteX32" fmla="*/ 2453638 w 12191996"/>
              <a:gd name="connsiteY32" fmla="*/ 3398518 h 6857998"/>
              <a:gd name="connsiteX33" fmla="*/ 3185159 w 12191996"/>
              <a:gd name="connsiteY33" fmla="*/ 3764278 h 6857998"/>
              <a:gd name="connsiteX34" fmla="*/ 3916678 w 12191996"/>
              <a:gd name="connsiteY34" fmla="*/ 3398518 h 6857998"/>
              <a:gd name="connsiteX35" fmla="*/ 3916678 w 12191996"/>
              <a:gd name="connsiteY35" fmla="*/ 2484120 h 6857998"/>
              <a:gd name="connsiteX36" fmla="*/ 1592578 w 12191996"/>
              <a:gd name="connsiteY36" fmla="*/ 2118359 h 6857998"/>
              <a:gd name="connsiteX37" fmla="*/ 861058 w 12191996"/>
              <a:gd name="connsiteY37" fmla="*/ 2484120 h 6857998"/>
              <a:gd name="connsiteX38" fmla="*/ 861058 w 12191996"/>
              <a:gd name="connsiteY38" fmla="*/ 3398518 h 6857998"/>
              <a:gd name="connsiteX39" fmla="*/ 1592578 w 12191996"/>
              <a:gd name="connsiteY39" fmla="*/ 3764278 h 6857998"/>
              <a:gd name="connsiteX40" fmla="*/ 2324099 w 12191996"/>
              <a:gd name="connsiteY40" fmla="*/ 3398518 h 6857998"/>
              <a:gd name="connsiteX41" fmla="*/ 2324099 w 12191996"/>
              <a:gd name="connsiteY41" fmla="*/ 2484120 h 6857998"/>
              <a:gd name="connsiteX42" fmla="*/ 861059 w 12191996"/>
              <a:gd name="connsiteY42" fmla="*/ 685800 h 6857998"/>
              <a:gd name="connsiteX43" fmla="*/ 129539 w 12191996"/>
              <a:gd name="connsiteY43" fmla="*/ 1051560 h 6857998"/>
              <a:gd name="connsiteX44" fmla="*/ 129539 w 12191996"/>
              <a:gd name="connsiteY44" fmla="*/ 1965960 h 6857998"/>
              <a:gd name="connsiteX45" fmla="*/ 861059 w 12191996"/>
              <a:gd name="connsiteY45" fmla="*/ 2331720 h 6857998"/>
              <a:gd name="connsiteX46" fmla="*/ 1592579 w 12191996"/>
              <a:gd name="connsiteY46" fmla="*/ 1965960 h 6857998"/>
              <a:gd name="connsiteX47" fmla="*/ 1592579 w 12191996"/>
              <a:gd name="connsiteY47" fmla="*/ 1051560 h 6857998"/>
              <a:gd name="connsiteX48" fmla="*/ 2453639 w 12191996"/>
              <a:gd name="connsiteY48" fmla="*/ 685799 h 6857998"/>
              <a:gd name="connsiteX49" fmla="*/ 1722119 w 12191996"/>
              <a:gd name="connsiteY49" fmla="*/ 1051560 h 6857998"/>
              <a:gd name="connsiteX50" fmla="*/ 1722119 w 12191996"/>
              <a:gd name="connsiteY50" fmla="*/ 1965960 h 6857998"/>
              <a:gd name="connsiteX51" fmla="*/ 2453639 w 12191996"/>
              <a:gd name="connsiteY51" fmla="*/ 2331720 h 6857998"/>
              <a:gd name="connsiteX52" fmla="*/ 3185159 w 12191996"/>
              <a:gd name="connsiteY52" fmla="*/ 1965960 h 6857998"/>
              <a:gd name="connsiteX53" fmla="*/ 3185159 w 12191996"/>
              <a:gd name="connsiteY53" fmla="*/ 1051560 h 6857998"/>
              <a:gd name="connsiteX54" fmla="*/ 4046217 w 12191996"/>
              <a:gd name="connsiteY54" fmla="*/ 685799 h 6857998"/>
              <a:gd name="connsiteX55" fmla="*/ 3314697 w 12191996"/>
              <a:gd name="connsiteY55" fmla="*/ 1051559 h 6857998"/>
              <a:gd name="connsiteX56" fmla="*/ 3314697 w 12191996"/>
              <a:gd name="connsiteY56" fmla="*/ 1965958 h 6857998"/>
              <a:gd name="connsiteX57" fmla="*/ 4046217 w 12191996"/>
              <a:gd name="connsiteY57" fmla="*/ 2331718 h 6857998"/>
              <a:gd name="connsiteX58" fmla="*/ 4777737 w 12191996"/>
              <a:gd name="connsiteY58" fmla="*/ 1965958 h 6857998"/>
              <a:gd name="connsiteX59" fmla="*/ 4777737 w 12191996"/>
              <a:gd name="connsiteY59" fmla="*/ 1051559 h 6857998"/>
              <a:gd name="connsiteX60" fmla="*/ 731519 w 12191996"/>
              <a:gd name="connsiteY60" fmla="*/ 0 h 6857998"/>
              <a:gd name="connsiteX61" fmla="*/ 861059 w 12191996"/>
              <a:gd name="connsiteY61" fmla="*/ 0 h 6857998"/>
              <a:gd name="connsiteX62" fmla="*/ 861059 w 12191996"/>
              <a:gd name="connsiteY62" fmla="*/ 533400 h 6857998"/>
              <a:gd name="connsiteX63" fmla="*/ 1592579 w 12191996"/>
              <a:gd name="connsiteY63" fmla="*/ 899160 h 6857998"/>
              <a:gd name="connsiteX64" fmla="*/ 2324100 w 12191996"/>
              <a:gd name="connsiteY64" fmla="*/ 533400 h 6857998"/>
              <a:gd name="connsiteX65" fmla="*/ 2324100 w 12191996"/>
              <a:gd name="connsiteY65" fmla="*/ 0 h 6857998"/>
              <a:gd name="connsiteX66" fmla="*/ 2453640 w 12191996"/>
              <a:gd name="connsiteY66" fmla="*/ 0 h 6857998"/>
              <a:gd name="connsiteX67" fmla="*/ 2453640 w 12191996"/>
              <a:gd name="connsiteY67" fmla="*/ 533400 h 6857998"/>
              <a:gd name="connsiteX68" fmla="*/ 3185160 w 12191996"/>
              <a:gd name="connsiteY68" fmla="*/ 899160 h 6857998"/>
              <a:gd name="connsiteX69" fmla="*/ 3916680 w 12191996"/>
              <a:gd name="connsiteY69" fmla="*/ 533400 h 6857998"/>
              <a:gd name="connsiteX70" fmla="*/ 3916680 w 12191996"/>
              <a:gd name="connsiteY70" fmla="*/ 0 h 6857998"/>
              <a:gd name="connsiteX71" fmla="*/ 12191996 w 12191996"/>
              <a:gd name="connsiteY71" fmla="*/ 0 h 6857998"/>
              <a:gd name="connsiteX72" fmla="*/ 12191996 w 12191996"/>
              <a:gd name="connsiteY72" fmla="*/ 6857998 h 6857998"/>
              <a:gd name="connsiteX73" fmla="*/ 4751066 w 12191996"/>
              <a:gd name="connsiteY73" fmla="*/ 6857998 h 6857998"/>
              <a:gd name="connsiteX74" fmla="*/ 4751066 w 12191996"/>
              <a:gd name="connsiteY74" fmla="*/ 6781798 h 6857998"/>
              <a:gd name="connsiteX75" fmla="*/ 4019546 w 12191996"/>
              <a:gd name="connsiteY75" fmla="*/ 6416038 h 6857998"/>
              <a:gd name="connsiteX76" fmla="*/ 3288026 w 12191996"/>
              <a:gd name="connsiteY76" fmla="*/ 6781798 h 6857998"/>
              <a:gd name="connsiteX77" fmla="*/ 3288026 w 12191996"/>
              <a:gd name="connsiteY77" fmla="*/ 6857998 h 6857998"/>
              <a:gd name="connsiteX78" fmla="*/ 3158486 w 12191996"/>
              <a:gd name="connsiteY78" fmla="*/ 6857998 h 6857998"/>
              <a:gd name="connsiteX79" fmla="*/ 3158486 w 12191996"/>
              <a:gd name="connsiteY79" fmla="*/ 6781798 h 6857998"/>
              <a:gd name="connsiteX80" fmla="*/ 2426966 w 12191996"/>
              <a:gd name="connsiteY80" fmla="*/ 6416038 h 6857998"/>
              <a:gd name="connsiteX81" fmla="*/ 1695446 w 12191996"/>
              <a:gd name="connsiteY81" fmla="*/ 6781798 h 6857998"/>
              <a:gd name="connsiteX82" fmla="*/ 1695446 w 12191996"/>
              <a:gd name="connsiteY82" fmla="*/ 6857998 h 6857998"/>
              <a:gd name="connsiteX83" fmla="*/ 1527807 w 12191996"/>
              <a:gd name="connsiteY83" fmla="*/ 6857998 h 6857998"/>
              <a:gd name="connsiteX84" fmla="*/ 1527807 w 12191996"/>
              <a:gd name="connsiteY84" fmla="*/ 6781798 h 6857998"/>
              <a:gd name="connsiteX85" fmla="*/ 796287 w 12191996"/>
              <a:gd name="connsiteY85" fmla="*/ 6416038 h 6857998"/>
              <a:gd name="connsiteX86" fmla="*/ 64767 w 12191996"/>
              <a:gd name="connsiteY86" fmla="*/ 6781798 h 6857998"/>
              <a:gd name="connsiteX87" fmla="*/ 64767 w 12191996"/>
              <a:gd name="connsiteY87" fmla="*/ 6857998 h 6857998"/>
              <a:gd name="connsiteX88" fmla="*/ 0 w 12191996"/>
              <a:gd name="connsiteY88" fmla="*/ 6857998 h 6857998"/>
              <a:gd name="connsiteX89" fmla="*/ 0 w 12191996"/>
              <a:gd name="connsiteY89" fmla="*/ 6619874 h 6857998"/>
              <a:gd name="connsiteX90" fmla="*/ 19047 w 12191996"/>
              <a:gd name="connsiteY90" fmla="*/ 6629398 h 6857998"/>
              <a:gd name="connsiteX91" fmla="*/ 750567 w 12191996"/>
              <a:gd name="connsiteY91" fmla="*/ 6263638 h 6857998"/>
              <a:gd name="connsiteX92" fmla="*/ 750567 w 12191996"/>
              <a:gd name="connsiteY92" fmla="*/ 5349238 h 6857998"/>
              <a:gd name="connsiteX93" fmla="*/ 19047 w 12191996"/>
              <a:gd name="connsiteY93" fmla="*/ 4983478 h 6857998"/>
              <a:gd name="connsiteX94" fmla="*/ 0 w 12191996"/>
              <a:gd name="connsiteY94" fmla="*/ 4993002 h 6857998"/>
              <a:gd name="connsiteX95" fmla="*/ 0 w 12191996"/>
              <a:gd name="connsiteY95" fmla="*/ 3764278 h 6857998"/>
              <a:gd name="connsiteX96" fmla="*/ 731519 w 12191996"/>
              <a:gd name="connsiteY96" fmla="*/ 3398518 h 6857998"/>
              <a:gd name="connsiteX97" fmla="*/ 731519 w 12191996"/>
              <a:gd name="connsiteY97" fmla="*/ 2484120 h 6857998"/>
              <a:gd name="connsiteX98" fmla="*/ 0 w 12191996"/>
              <a:gd name="connsiteY98" fmla="*/ 2118360 h 6857998"/>
              <a:gd name="connsiteX99" fmla="*/ 0 w 12191996"/>
              <a:gd name="connsiteY99" fmla="*/ 899160 h 6857998"/>
              <a:gd name="connsiteX100" fmla="*/ 731519 w 12191996"/>
              <a:gd name="connsiteY100" fmla="*/ 53340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2191996" h="6857998">
                <a:moveTo>
                  <a:pt x="3204208" y="4983478"/>
                </a:moveTo>
                <a:lnTo>
                  <a:pt x="2472687" y="5349238"/>
                </a:lnTo>
                <a:lnTo>
                  <a:pt x="2472687" y="6263638"/>
                </a:lnTo>
                <a:lnTo>
                  <a:pt x="3204208" y="6629398"/>
                </a:lnTo>
                <a:lnTo>
                  <a:pt x="3935727" y="6263638"/>
                </a:lnTo>
                <a:lnTo>
                  <a:pt x="3935727" y="5349238"/>
                </a:lnTo>
                <a:close/>
                <a:moveTo>
                  <a:pt x="1611627" y="4983478"/>
                </a:moveTo>
                <a:lnTo>
                  <a:pt x="880107" y="5349238"/>
                </a:lnTo>
                <a:lnTo>
                  <a:pt x="880107" y="6263638"/>
                </a:lnTo>
                <a:lnTo>
                  <a:pt x="1611627" y="6629398"/>
                </a:lnTo>
                <a:lnTo>
                  <a:pt x="2343147" y="6263638"/>
                </a:lnTo>
                <a:lnTo>
                  <a:pt x="2343147" y="5349238"/>
                </a:lnTo>
                <a:close/>
                <a:moveTo>
                  <a:pt x="3981447" y="3550919"/>
                </a:moveTo>
                <a:lnTo>
                  <a:pt x="3249927" y="3916678"/>
                </a:lnTo>
                <a:lnTo>
                  <a:pt x="3249927" y="4831078"/>
                </a:lnTo>
                <a:lnTo>
                  <a:pt x="3981447" y="5196838"/>
                </a:lnTo>
                <a:lnTo>
                  <a:pt x="4712967" y="4831078"/>
                </a:lnTo>
                <a:lnTo>
                  <a:pt x="4712967" y="3916678"/>
                </a:lnTo>
                <a:close/>
                <a:moveTo>
                  <a:pt x="2388868" y="3550919"/>
                </a:moveTo>
                <a:lnTo>
                  <a:pt x="1657348" y="3916678"/>
                </a:lnTo>
                <a:lnTo>
                  <a:pt x="1657348" y="4831078"/>
                </a:lnTo>
                <a:lnTo>
                  <a:pt x="2388868" y="5196838"/>
                </a:lnTo>
                <a:lnTo>
                  <a:pt x="3120388" y="4831078"/>
                </a:lnTo>
                <a:lnTo>
                  <a:pt x="3120388" y="3916678"/>
                </a:lnTo>
                <a:close/>
                <a:moveTo>
                  <a:pt x="796288" y="3550919"/>
                </a:moveTo>
                <a:lnTo>
                  <a:pt x="64768" y="3916678"/>
                </a:lnTo>
                <a:lnTo>
                  <a:pt x="64768" y="4831078"/>
                </a:lnTo>
                <a:lnTo>
                  <a:pt x="796288" y="5196838"/>
                </a:lnTo>
                <a:lnTo>
                  <a:pt x="1527808" y="4831078"/>
                </a:lnTo>
                <a:lnTo>
                  <a:pt x="1527808" y="3916678"/>
                </a:lnTo>
                <a:close/>
                <a:moveTo>
                  <a:pt x="3185159" y="2118359"/>
                </a:moveTo>
                <a:lnTo>
                  <a:pt x="2453638" y="2484120"/>
                </a:lnTo>
                <a:lnTo>
                  <a:pt x="2453638" y="3398518"/>
                </a:lnTo>
                <a:lnTo>
                  <a:pt x="3185159" y="3764278"/>
                </a:lnTo>
                <a:lnTo>
                  <a:pt x="3916678" y="3398518"/>
                </a:lnTo>
                <a:lnTo>
                  <a:pt x="3916678" y="2484120"/>
                </a:lnTo>
                <a:close/>
                <a:moveTo>
                  <a:pt x="1592578" y="2118359"/>
                </a:moveTo>
                <a:lnTo>
                  <a:pt x="861058" y="2484120"/>
                </a:lnTo>
                <a:lnTo>
                  <a:pt x="861058" y="3398518"/>
                </a:lnTo>
                <a:lnTo>
                  <a:pt x="1592578" y="3764278"/>
                </a:lnTo>
                <a:lnTo>
                  <a:pt x="2324099" y="3398518"/>
                </a:lnTo>
                <a:lnTo>
                  <a:pt x="2324099" y="2484120"/>
                </a:lnTo>
                <a:close/>
                <a:moveTo>
                  <a:pt x="861059" y="685800"/>
                </a:moveTo>
                <a:lnTo>
                  <a:pt x="129539" y="1051560"/>
                </a:lnTo>
                <a:lnTo>
                  <a:pt x="129539" y="1965960"/>
                </a:lnTo>
                <a:lnTo>
                  <a:pt x="861059" y="2331720"/>
                </a:lnTo>
                <a:lnTo>
                  <a:pt x="1592579" y="1965960"/>
                </a:lnTo>
                <a:lnTo>
                  <a:pt x="1592579" y="1051560"/>
                </a:lnTo>
                <a:close/>
                <a:moveTo>
                  <a:pt x="2453639" y="685799"/>
                </a:moveTo>
                <a:lnTo>
                  <a:pt x="1722119" y="1051560"/>
                </a:lnTo>
                <a:lnTo>
                  <a:pt x="1722119" y="1965960"/>
                </a:lnTo>
                <a:lnTo>
                  <a:pt x="2453639" y="2331720"/>
                </a:lnTo>
                <a:lnTo>
                  <a:pt x="3185159" y="1965960"/>
                </a:lnTo>
                <a:lnTo>
                  <a:pt x="3185159" y="1051560"/>
                </a:lnTo>
                <a:close/>
                <a:moveTo>
                  <a:pt x="4046217" y="685799"/>
                </a:moveTo>
                <a:lnTo>
                  <a:pt x="3314697" y="1051559"/>
                </a:lnTo>
                <a:lnTo>
                  <a:pt x="3314697" y="1965958"/>
                </a:lnTo>
                <a:lnTo>
                  <a:pt x="4046217" y="2331718"/>
                </a:lnTo>
                <a:lnTo>
                  <a:pt x="4777737" y="1965958"/>
                </a:lnTo>
                <a:lnTo>
                  <a:pt x="4777737" y="1051559"/>
                </a:lnTo>
                <a:close/>
                <a:moveTo>
                  <a:pt x="731519" y="0"/>
                </a:moveTo>
                <a:lnTo>
                  <a:pt x="861059" y="0"/>
                </a:lnTo>
                <a:lnTo>
                  <a:pt x="861059" y="533400"/>
                </a:lnTo>
                <a:lnTo>
                  <a:pt x="1592579" y="899160"/>
                </a:lnTo>
                <a:lnTo>
                  <a:pt x="2324100" y="533400"/>
                </a:lnTo>
                <a:lnTo>
                  <a:pt x="2324100" y="0"/>
                </a:lnTo>
                <a:lnTo>
                  <a:pt x="2453640" y="0"/>
                </a:lnTo>
                <a:lnTo>
                  <a:pt x="2453640" y="533400"/>
                </a:lnTo>
                <a:lnTo>
                  <a:pt x="3185160" y="899160"/>
                </a:lnTo>
                <a:lnTo>
                  <a:pt x="3916680" y="533400"/>
                </a:lnTo>
                <a:lnTo>
                  <a:pt x="3916680" y="0"/>
                </a:lnTo>
                <a:lnTo>
                  <a:pt x="12191996" y="0"/>
                </a:lnTo>
                <a:lnTo>
                  <a:pt x="12191996" y="6857998"/>
                </a:lnTo>
                <a:lnTo>
                  <a:pt x="4751066" y="6857998"/>
                </a:lnTo>
                <a:lnTo>
                  <a:pt x="4751066" y="6781798"/>
                </a:lnTo>
                <a:lnTo>
                  <a:pt x="4019546" y="6416038"/>
                </a:lnTo>
                <a:lnTo>
                  <a:pt x="3288026" y="6781798"/>
                </a:lnTo>
                <a:lnTo>
                  <a:pt x="3288026" y="6857998"/>
                </a:lnTo>
                <a:lnTo>
                  <a:pt x="3158486" y="6857998"/>
                </a:lnTo>
                <a:lnTo>
                  <a:pt x="3158486" y="6781798"/>
                </a:lnTo>
                <a:lnTo>
                  <a:pt x="2426966" y="6416038"/>
                </a:lnTo>
                <a:lnTo>
                  <a:pt x="1695446" y="6781798"/>
                </a:lnTo>
                <a:lnTo>
                  <a:pt x="1695446" y="6857998"/>
                </a:lnTo>
                <a:lnTo>
                  <a:pt x="1527807" y="6857998"/>
                </a:lnTo>
                <a:lnTo>
                  <a:pt x="1527807" y="6781798"/>
                </a:lnTo>
                <a:lnTo>
                  <a:pt x="796287" y="6416038"/>
                </a:lnTo>
                <a:lnTo>
                  <a:pt x="64767" y="6781798"/>
                </a:lnTo>
                <a:lnTo>
                  <a:pt x="64767" y="6857998"/>
                </a:lnTo>
                <a:lnTo>
                  <a:pt x="0" y="6857998"/>
                </a:lnTo>
                <a:lnTo>
                  <a:pt x="0" y="6619874"/>
                </a:lnTo>
                <a:lnTo>
                  <a:pt x="19047" y="6629398"/>
                </a:lnTo>
                <a:lnTo>
                  <a:pt x="750567" y="6263638"/>
                </a:lnTo>
                <a:lnTo>
                  <a:pt x="750567" y="5349238"/>
                </a:lnTo>
                <a:lnTo>
                  <a:pt x="19047" y="4983478"/>
                </a:lnTo>
                <a:lnTo>
                  <a:pt x="0" y="4993002"/>
                </a:lnTo>
                <a:lnTo>
                  <a:pt x="0" y="3764278"/>
                </a:lnTo>
                <a:lnTo>
                  <a:pt x="731519" y="3398518"/>
                </a:lnTo>
                <a:lnTo>
                  <a:pt x="731519" y="2484120"/>
                </a:lnTo>
                <a:lnTo>
                  <a:pt x="0" y="2118360"/>
                </a:lnTo>
                <a:lnTo>
                  <a:pt x="0" y="899160"/>
                </a:lnTo>
                <a:lnTo>
                  <a:pt x="731519" y="533400"/>
                </a:lnTo>
                <a:close/>
              </a:path>
            </a:pathLst>
          </a:custGeom>
          <a:solidFill>
            <a:schemeClr val="accent4">
              <a:lumMod val="60000"/>
              <a:lumOff val="40000"/>
              <a:alpha val="98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TextBox 25">
            <a:extLst>
              <a:ext uri="{FF2B5EF4-FFF2-40B4-BE49-F238E27FC236}">
                <a16:creationId xmlns:a16="http://schemas.microsoft.com/office/drawing/2014/main" id="{B1467897-FB25-75C0-9EAB-790D7EFA168A}"/>
              </a:ext>
            </a:extLst>
          </p:cNvPr>
          <p:cNvSpPr txBox="1"/>
          <p:nvPr/>
        </p:nvSpPr>
        <p:spPr>
          <a:xfrm>
            <a:off x="4968240" y="350520"/>
            <a:ext cx="7086600" cy="769441"/>
          </a:xfrm>
          <a:prstGeom prst="rect">
            <a:avLst/>
          </a:prstGeom>
          <a:noFill/>
        </p:spPr>
        <p:txBody>
          <a:bodyPr wrap="square" rtlCol="0">
            <a:spAutoFit/>
          </a:bodyPr>
          <a:lstStyle/>
          <a:p>
            <a:r>
              <a:rPr lang="en-IN" sz="4400" b="1" dirty="0">
                <a:ln w="6600">
                  <a:solidFill>
                    <a:schemeClr val="accent2"/>
                  </a:solidFill>
                  <a:prstDash val="solid"/>
                </a:ln>
                <a:solidFill>
                  <a:srgbClr val="FFFFFF"/>
                </a:solidFill>
                <a:effectLst>
                  <a:outerShdw dist="38100" dir="2700000" algn="tl" rotWithShape="0">
                    <a:schemeClr val="accent2"/>
                  </a:outerShdw>
                </a:effectLst>
              </a:rPr>
              <a:t>Let’s have a look at our KPIs:</a:t>
            </a:r>
          </a:p>
        </p:txBody>
      </p:sp>
      <p:sp>
        <p:nvSpPr>
          <p:cNvPr id="27" name="TextBox 26">
            <a:extLst>
              <a:ext uri="{FF2B5EF4-FFF2-40B4-BE49-F238E27FC236}">
                <a16:creationId xmlns:a16="http://schemas.microsoft.com/office/drawing/2014/main" id="{2DE2A4CB-E312-537A-D8A9-D0F31EF6E35C}"/>
              </a:ext>
            </a:extLst>
          </p:cNvPr>
          <p:cNvSpPr txBox="1"/>
          <p:nvPr/>
        </p:nvSpPr>
        <p:spPr>
          <a:xfrm>
            <a:off x="5135880" y="1310640"/>
            <a:ext cx="6918960" cy="3785652"/>
          </a:xfrm>
          <a:prstGeom prst="rect">
            <a:avLst/>
          </a:prstGeom>
          <a:noFill/>
        </p:spPr>
        <p:txBody>
          <a:bodyPr wrap="square" rtlCol="0">
            <a:spAutoFit/>
          </a:bodyPr>
          <a:lstStyle/>
          <a:p>
            <a:r>
              <a:rPr lang="en-IN" sz="2400" b="1" dirty="0">
                <a:solidFill>
                  <a:srgbClr val="00B0F0"/>
                </a:solidFill>
              </a:rPr>
              <a:t>According to the data that we have our KPIs would be Total Budget, Total Revenue, Total profit, Total vote and  Average vote across different type of genres, different language etc. </a:t>
            </a:r>
          </a:p>
          <a:p>
            <a:endParaRPr lang="en-IN" sz="2400" b="1" dirty="0">
              <a:solidFill>
                <a:srgbClr val="00B0F0"/>
              </a:solidFill>
            </a:endParaRPr>
          </a:p>
          <a:p>
            <a:r>
              <a:rPr lang="en-IN" sz="2400" b="1" dirty="0">
                <a:solidFill>
                  <a:srgbClr val="00B0F0"/>
                </a:solidFill>
              </a:rPr>
              <a:t>So I have created four slicer which we can use to filter data. Those four slicer are Genres, Original Language, Movie Release year and Movie status. Using those filters we can easily get the data that we need.</a:t>
            </a:r>
          </a:p>
        </p:txBody>
      </p:sp>
      <p:pic>
        <p:nvPicPr>
          <p:cNvPr id="29" name="Picture 28">
            <a:extLst>
              <a:ext uri="{FF2B5EF4-FFF2-40B4-BE49-F238E27FC236}">
                <a16:creationId xmlns:a16="http://schemas.microsoft.com/office/drawing/2014/main" id="{50ABB897-0EC5-0B00-EDF3-A6344FB2B59E}"/>
              </a:ext>
            </a:extLst>
          </p:cNvPr>
          <p:cNvPicPr>
            <a:picLocks noChangeAspect="1"/>
          </p:cNvPicPr>
          <p:nvPr/>
        </p:nvPicPr>
        <p:blipFill>
          <a:blip r:embed="rId3"/>
          <a:stretch>
            <a:fillRect/>
          </a:stretch>
        </p:blipFill>
        <p:spPr>
          <a:xfrm>
            <a:off x="4083630" y="5317451"/>
            <a:ext cx="7971210" cy="908729"/>
          </a:xfrm>
          <a:prstGeom prst="rect">
            <a:avLst/>
          </a:prstGeom>
        </p:spPr>
      </p:pic>
    </p:spTree>
    <p:extLst>
      <p:ext uri="{BB962C8B-B14F-4D97-AF65-F5344CB8AC3E}">
        <p14:creationId xmlns:p14="http://schemas.microsoft.com/office/powerpoint/2010/main" val="52291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21000" t="-25000" r="-6000"/>
          </a:stretch>
        </a:blip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47DE6B-599E-AF12-ADEE-D66666BE8393}"/>
              </a:ext>
            </a:extLst>
          </p:cNvPr>
          <p:cNvSpPr/>
          <p:nvPr/>
        </p:nvSpPr>
        <p:spPr>
          <a:xfrm>
            <a:off x="4" y="2"/>
            <a:ext cx="12191997" cy="6857998"/>
          </a:xfrm>
          <a:custGeom>
            <a:avLst/>
            <a:gdLst>
              <a:gd name="connsiteX0" fmla="*/ 10999467 w 12191997"/>
              <a:gd name="connsiteY0" fmla="*/ 4495798 h 6857998"/>
              <a:gd name="connsiteX1" fmla="*/ 10267947 w 12191997"/>
              <a:gd name="connsiteY1" fmla="*/ 4861558 h 6857998"/>
              <a:gd name="connsiteX2" fmla="*/ 10267947 w 12191997"/>
              <a:gd name="connsiteY2" fmla="*/ 5775958 h 6857998"/>
              <a:gd name="connsiteX3" fmla="*/ 10999467 w 12191997"/>
              <a:gd name="connsiteY3" fmla="*/ 6141718 h 6857998"/>
              <a:gd name="connsiteX4" fmla="*/ 11730987 w 12191997"/>
              <a:gd name="connsiteY4" fmla="*/ 5775958 h 6857998"/>
              <a:gd name="connsiteX5" fmla="*/ 11730987 w 12191997"/>
              <a:gd name="connsiteY5" fmla="*/ 4861558 h 6857998"/>
              <a:gd name="connsiteX6" fmla="*/ 9406887 w 12191997"/>
              <a:gd name="connsiteY6" fmla="*/ 4495798 h 6857998"/>
              <a:gd name="connsiteX7" fmla="*/ 8675367 w 12191997"/>
              <a:gd name="connsiteY7" fmla="*/ 4861558 h 6857998"/>
              <a:gd name="connsiteX8" fmla="*/ 8675367 w 12191997"/>
              <a:gd name="connsiteY8" fmla="*/ 5775958 h 6857998"/>
              <a:gd name="connsiteX9" fmla="*/ 9406887 w 12191997"/>
              <a:gd name="connsiteY9" fmla="*/ 6141718 h 6857998"/>
              <a:gd name="connsiteX10" fmla="*/ 10138407 w 12191997"/>
              <a:gd name="connsiteY10" fmla="*/ 5775958 h 6857998"/>
              <a:gd name="connsiteX11" fmla="*/ 10138407 w 12191997"/>
              <a:gd name="connsiteY11" fmla="*/ 4861558 h 6857998"/>
              <a:gd name="connsiteX12" fmla="*/ 10184127 w 12191997"/>
              <a:gd name="connsiteY12" fmla="*/ 3063239 h 6857998"/>
              <a:gd name="connsiteX13" fmla="*/ 9452607 w 12191997"/>
              <a:gd name="connsiteY13" fmla="*/ 3428998 h 6857998"/>
              <a:gd name="connsiteX14" fmla="*/ 9452607 w 12191997"/>
              <a:gd name="connsiteY14" fmla="*/ 4343398 h 6857998"/>
              <a:gd name="connsiteX15" fmla="*/ 10184127 w 12191997"/>
              <a:gd name="connsiteY15" fmla="*/ 4709158 h 6857998"/>
              <a:gd name="connsiteX16" fmla="*/ 10915647 w 12191997"/>
              <a:gd name="connsiteY16" fmla="*/ 4343398 h 6857998"/>
              <a:gd name="connsiteX17" fmla="*/ 10915647 w 12191997"/>
              <a:gd name="connsiteY17" fmla="*/ 3428998 h 6857998"/>
              <a:gd name="connsiteX18" fmla="*/ 10980417 w 12191997"/>
              <a:gd name="connsiteY18" fmla="*/ 1630679 h 6857998"/>
              <a:gd name="connsiteX19" fmla="*/ 10248897 w 12191997"/>
              <a:gd name="connsiteY19" fmla="*/ 1996440 h 6857998"/>
              <a:gd name="connsiteX20" fmla="*/ 10248897 w 12191997"/>
              <a:gd name="connsiteY20" fmla="*/ 2910839 h 6857998"/>
              <a:gd name="connsiteX21" fmla="*/ 10980417 w 12191997"/>
              <a:gd name="connsiteY21" fmla="*/ 3276600 h 6857998"/>
              <a:gd name="connsiteX22" fmla="*/ 11711937 w 12191997"/>
              <a:gd name="connsiteY22" fmla="*/ 2910839 h 6857998"/>
              <a:gd name="connsiteX23" fmla="*/ 11711937 w 12191997"/>
              <a:gd name="connsiteY23" fmla="*/ 1996440 h 6857998"/>
              <a:gd name="connsiteX24" fmla="*/ 9387837 w 12191997"/>
              <a:gd name="connsiteY24" fmla="*/ 1630679 h 6857998"/>
              <a:gd name="connsiteX25" fmla="*/ 8656317 w 12191997"/>
              <a:gd name="connsiteY25" fmla="*/ 1996440 h 6857998"/>
              <a:gd name="connsiteX26" fmla="*/ 8656317 w 12191997"/>
              <a:gd name="connsiteY26" fmla="*/ 2910839 h 6857998"/>
              <a:gd name="connsiteX27" fmla="*/ 9387837 w 12191997"/>
              <a:gd name="connsiteY27" fmla="*/ 3276600 h 6857998"/>
              <a:gd name="connsiteX28" fmla="*/ 10119357 w 12191997"/>
              <a:gd name="connsiteY28" fmla="*/ 2910839 h 6857998"/>
              <a:gd name="connsiteX29" fmla="*/ 10119357 w 12191997"/>
              <a:gd name="connsiteY29" fmla="*/ 1996440 h 6857998"/>
              <a:gd name="connsiteX30" fmla="*/ 10248897 w 12191997"/>
              <a:gd name="connsiteY30" fmla="*/ 198120 h 6857998"/>
              <a:gd name="connsiteX31" fmla="*/ 9517377 w 12191997"/>
              <a:gd name="connsiteY31" fmla="*/ 563879 h 6857998"/>
              <a:gd name="connsiteX32" fmla="*/ 9517377 w 12191997"/>
              <a:gd name="connsiteY32" fmla="*/ 1478280 h 6857998"/>
              <a:gd name="connsiteX33" fmla="*/ 10248897 w 12191997"/>
              <a:gd name="connsiteY33" fmla="*/ 1844040 h 6857998"/>
              <a:gd name="connsiteX34" fmla="*/ 10980417 w 12191997"/>
              <a:gd name="connsiteY34" fmla="*/ 1478280 h 6857998"/>
              <a:gd name="connsiteX35" fmla="*/ 10980417 w 12191997"/>
              <a:gd name="connsiteY35" fmla="*/ 563879 h 6857998"/>
              <a:gd name="connsiteX36" fmla="*/ 0 w 12191997"/>
              <a:gd name="connsiteY36" fmla="*/ 0 h 6857998"/>
              <a:gd name="connsiteX37" fmla="*/ 8656317 w 12191997"/>
              <a:gd name="connsiteY37" fmla="*/ 0 h 6857998"/>
              <a:gd name="connsiteX38" fmla="*/ 8656317 w 12191997"/>
              <a:gd name="connsiteY38" fmla="*/ 45720 h 6857998"/>
              <a:gd name="connsiteX39" fmla="*/ 9387837 w 12191997"/>
              <a:gd name="connsiteY39" fmla="*/ 411480 h 6857998"/>
              <a:gd name="connsiteX40" fmla="*/ 10119357 w 12191997"/>
              <a:gd name="connsiteY40" fmla="*/ 45720 h 6857998"/>
              <a:gd name="connsiteX41" fmla="*/ 10119357 w 12191997"/>
              <a:gd name="connsiteY41" fmla="*/ 0 h 6857998"/>
              <a:gd name="connsiteX42" fmla="*/ 10248897 w 12191997"/>
              <a:gd name="connsiteY42" fmla="*/ 0 h 6857998"/>
              <a:gd name="connsiteX43" fmla="*/ 10248897 w 12191997"/>
              <a:gd name="connsiteY43" fmla="*/ 45720 h 6857998"/>
              <a:gd name="connsiteX44" fmla="*/ 10980417 w 12191997"/>
              <a:gd name="connsiteY44" fmla="*/ 411480 h 6857998"/>
              <a:gd name="connsiteX45" fmla="*/ 11711937 w 12191997"/>
              <a:gd name="connsiteY45" fmla="*/ 45720 h 6857998"/>
              <a:gd name="connsiteX46" fmla="*/ 11711937 w 12191997"/>
              <a:gd name="connsiteY46" fmla="*/ 0 h 6857998"/>
              <a:gd name="connsiteX47" fmla="*/ 11841477 w 12191997"/>
              <a:gd name="connsiteY47" fmla="*/ 0 h 6857998"/>
              <a:gd name="connsiteX48" fmla="*/ 11841477 w 12191997"/>
              <a:gd name="connsiteY48" fmla="*/ 45720 h 6857998"/>
              <a:gd name="connsiteX49" fmla="*/ 12191997 w 12191997"/>
              <a:gd name="connsiteY49" fmla="*/ 220980 h 6857998"/>
              <a:gd name="connsiteX50" fmla="*/ 12191997 w 12191997"/>
              <a:gd name="connsiteY50" fmla="*/ 373379 h 6857998"/>
              <a:gd name="connsiteX51" fmla="*/ 11841477 w 12191997"/>
              <a:gd name="connsiteY51" fmla="*/ 198119 h 6857998"/>
              <a:gd name="connsiteX52" fmla="*/ 11109957 w 12191997"/>
              <a:gd name="connsiteY52" fmla="*/ 563879 h 6857998"/>
              <a:gd name="connsiteX53" fmla="*/ 11109957 w 12191997"/>
              <a:gd name="connsiteY53" fmla="*/ 1478280 h 6857998"/>
              <a:gd name="connsiteX54" fmla="*/ 11841477 w 12191997"/>
              <a:gd name="connsiteY54" fmla="*/ 1844040 h 6857998"/>
              <a:gd name="connsiteX55" fmla="*/ 12191997 w 12191997"/>
              <a:gd name="connsiteY55" fmla="*/ 1668780 h 6857998"/>
              <a:gd name="connsiteX56" fmla="*/ 12191997 w 12191997"/>
              <a:gd name="connsiteY56" fmla="*/ 1821179 h 6857998"/>
              <a:gd name="connsiteX57" fmla="*/ 11841477 w 12191997"/>
              <a:gd name="connsiteY57" fmla="*/ 1996439 h 6857998"/>
              <a:gd name="connsiteX58" fmla="*/ 11841477 w 12191997"/>
              <a:gd name="connsiteY58" fmla="*/ 2910839 h 6857998"/>
              <a:gd name="connsiteX59" fmla="*/ 12191997 w 12191997"/>
              <a:gd name="connsiteY59" fmla="*/ 3086099 h 6857998"/>
              <a:gd name="connsiteX60" fmla="*/ 12191997 w 12191997"/>
              <a:gd name="connsiteY60" fmla="*/ 3270884 h 6857998"/>
              <a:gd name="connsiteX61" fmla="*/ 11776707 w 12191997"/>
              <a:gd name="connsiteY61" fmla="*/ 3063239 h 6857998"/>
              <a:gd name="connsiteX62" fmla="*/ 11045187 w 12191997"/>
              <a:gd name="connsiteY62" fmla="*/ 3428998 h 6857998"/>
              <a:gd name="connsiteX63" fmla="*/ 11045187 w 12191997"/>
              <a:gd name="connsiteY63" fmla="*/ 4343398 h 6857998"/>
              <a:gd name="connsiteX64" fmla="*/ 11776707 w 12191997"/>
              <a:gd name="connsiteY64" fmla="*/ 4709158 h 6857998"/>
              <a:gd name="connsiteX65" fmla="*/ 12191997 w 12191997"/>
              <a:gd name="connsiteY65" fmla="*/ 4501513 h 6857998"/>
              <a:gd name="connsiteX66" fmla="*/ 12191997 w 12191997"/>
              <a:gd name="connsiteY66" fmla="*/ 4695823 h 6857998"/>
              <a:gd name="connsiteX67" fmla="*/ 11860527 w 12191997"/>
              <a:gd name="connsiteY67" fmla="*/ 4861558 h 6857998"/>
              <a:gd name="connsiteX68" fmla="*/ 11860527 w 12191997"/>
              <a:gd name="connsiteY68" fmla="*/ 5775958 h 6857998"/>
              <a:gd name="connsiteX69" fmla="*/ 12191997 w 12191997"/>
              <a:gd name="connsiteY69" fmla="*/ 5941693 h 6857998"/>
              <a:gd name="connsiteX70" fmla="*/ 12191997 w 12191997"/>
              <a:gd name="connsiteY70" fmla="*/ 6116953 h 6857998"/>
              <a:gd name="connsiteX71" fmla="*/ 11814807 w 12191997"/>
              <a:gd name="connsiteY71" fmla="*/ 5928358 h 6857998"/>
              <a:gd name="connsiteX72" fmla="*/ 11083287 w 12191997"/>
              <a:gd name="connsiteY72" fmla="*/ 6294118 h 6857998"/>
              <a:gd name="connsiteX73" fmla="*/ 11083287 w 12191997"/>
              <a:gd name="connsiteY73" fmla="*/ 6857998 h 6857998"/>
              <a:gd name="connsiteX74" fmla="*/ 10915647 w 12191997"/>
              <a:gd name="connsiteY74" fmla="*/ 6857998 h 6857998"/>
              <a:gd name="connsiteX75" fmla="*/ 10915647 w 12191997"/>
              <a:gd name="connsiteY75" fmla="*/ 6294118 h 6857998"/>
              <a:gd name="connsiteX76" fmla="*/ 10184127 w 12191997"/>
              <a:gd name="connsiteY76" fmla="*/ 5928358 h 6857998"/>
              <a:gd name="connsiteX77" fmla="*/ 9452607 w 12191997"/>
              <a:gd name="connsiteY77" fmla="*/ 6294118 h 6857998"/>
              <a:gd name="connsiteX78" fmla="*/ 9452607 w 12191997"/>
              <a:gd name="connsiteY78" fmla="*/ 6857998 h 6857998"/>
              <a:gd name="connsiteX79" fmla="*/ 0 w 12191997"/>
              <a:gd name="connsiteY79"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2191997" h="6857998">
                <a:moveTo>
                  <a:pt x="10999467" y="4495798"/>
                </a:moveTo>
                <a:lnTo>
                  <a:pt x="10267947" y="4861558"/>
                </a:lnTo>
                <a:lnTo>
                  <a:pt x="10267947" y="5775958"/>
                </a:lnTo>
                <a:lnTo>
                  <a:pt x="10999467" y="6141718"/>
                </a:lnTo>
                <a:lnTo>
                  <a:pt x="11730987" y="5775958"/>
                </a:lnTo>
                <a:lnTo>
                  <a:pt x="11730987" y="4861558"/>
                </a:lnTo>
                <a:close/>
                <a:moveTo>
                  <a:pt x="9406887" y="4495798"/>
                </a:moveTo>
                <a:lnTo>
                  <a:pt x="8675367" y="4861558"/>
                </a:lnTo>
                <a:lnTo>
                  <a:pt x="8675367" y="5775958"/>
                </a:lnTo>
                <a:lnTo>
                  <a:pt x="9406887" y="6141718"/>
                </a:lnTo>
                <a:lnTo>
                  <a:pt x="10138407" y="5775958"/>
                </a:lnTo>
                <a:lnTo>
                  <a:pt x="10138407" y="4861558"/>
                </a:lnTo>
                <a:close/>
                <a:moveTo>
                  <a:pt x="10184127" y="3063239"/>
                </a:moveTo>
                <a:lnTo>
                  <a:pt x="9452607" y="3428998"/>
                </a:lnTo>
                <a:lnTo>
                  <a:pt x="9452607" y="4343398"/>
                </a:lnTo>
                <a:lnTo>
                  <a:pt x="10184127" y="4709158"/>
                </a:lnTo>
                <a:lnTo>
                  <a:pt x="10915647" y="4343398"/>
                </a:lnTo>
                <a:lnTo>
                  <a:pt x="10915647" y="3428998"/>
                </a:lnTo>
                <a:close/>
                <a:moveTo>
                  <a:pt x="10980417" y="1630679"/>
                </a:moveTo>
                <a:lnTo>
                  <a:pt x="10248897" y="1996440"/>
                </a:lnTo>
                <a:lnTo>
                  <a:pt x="10248897" y="2910839"/>
                </a:lnTo>
                <a:lnTo>
                  <a:pt x="10980417" y="3276600"/>
                </a:lnTo>
                <a:lnTo>
                  <a:pt x="11711937" y="2910839"/>
                </a:lnTo>
                <a:lnTo>
                  <a:pt x="11711937" y="1996440"/>
                </a:lnTo>
                <a:close/>
                <a:moveTo>
                  <a:pt x="9387837" y="1630679"/>
                </a:moveTo>
                <a:lnTo>
                  <a:pt x="8656317" y="1996440"/>
                </a:lnTo>
                <a:lnTo>
                  <a:pt x="8656317" y="2910839"/>
                </a:lnTo>
                <a:lnTo>
                  <a:pt x="9387837" y="3276600"/>
                </a:lnTo>
                <a:lnTo>
                  <a:pt x="10119357" y="2910839"/>
                </a:lnTo>
                <a:lnTo>
                  <a:pt x="10119357" y="1996440"/>
                </a:lnTo>
                <a:close/>
                <a:moveTo>
                  <a:pt x="10248897" y="198120"/>
                </a:moveTo>
                <a:lnTo>
                  <a:pt x="9517377" y="563879"/>
                </a:lnTo>
                <a:lnTo>
                  <a:pt x="9517377" y="1478280"/>
                </a:lnTo>
                <a:lnTo>
                  <a:pt x="10248897" y="1844040"/>
                </a:lnTo>
                <a:lnTo>
                  <a:pt x="10980417" y="1478280"/>
                </a:lnTo>
                <a:lnTo>
                  <a:pt x="10980417" y="563879"/>
                </a:lnTo>
                <a:close/>
                <a:moveTo>
                  <a:pt x="0" y="0"/>
                </a:moveTo>
                <a:lnTo>
                  <a:pt x="8656317" y="0"/>
                </a:lnTo>
                <a:lnTo>
                  <a:pt x="8656317" y="45720"/>
                </a:lnTo>
                <a:lnTo>
                  <a:pt x="9387837" y="411480"/>
                </a:lnTo>
                <a:lnTo>
                  <a:pt x="10119357" y="45720"/>
                </a:lnTo>
                <a:lnTo>
                  <a:pt x="10119357" y="0"/>
                </a:lnTo>
                <a:lnTo>
                  <a:pt x="10248897" y="0"/>
                </a:lnTo>
                <a:lnTo>
                  <a:pt x="10248897" y="45720"/>
                </a:lnTo>
                <a:lnTo>
                  <a:pt x="10980417" y="411480"/>
                </a:lnTo>
                <a:lnTo>
                  <a:pt x="11711937" y="45720"/>
                </a:lnTo>
                <a:lnTo>
                  <a:pt x="11711937" y="0"/>
                </a:lnTo>
                <a:lnTo>
                  <a:pt x="11841477" y="0"/>
                </a:lnTo>
                <a:lnTo>
                  <a:pt x="11841477" y="45720"/>
                </a:lnTo>
                <a:lnTo>
                  <a:pt x="12191997" y="220980"/>
                </a:lnTo>
                <a:lnTo>
                  <a:pt x="12191997" y="373379"/>
                </a:lnTo>
                <a:lnTo>
                  <a:pt x="11841477" y="198119"/>
                </a:lnTo>
                <a:lnTo>
                  <a:pt x="11109957" y="563879"/>
                </a:lnTo>
                <a:lnTo>
                  <a:pt x="11109957" y="1478280"/>
                </a:lnTo>
                <a:lnTo>
                  <a:pt x="11841477" y="1844040"/>
                </a:lnTo>
                <a:lnTo>
                  <a:pt x="12191997" y="1668780"/>
                </a:lnTo>
                <a:lnTo>
                  <a:pt x="12191997" y="1821179"/>
                </a:lnTo>
                <a:lnTo>
                  <a:pt x="11841477" y="1996439"/>
                </a:lnTo>
                <a:lnTo>
                  <a:pt x="11841477" y="2910839"/>
                </a:lnTo>
                <a:lnTo>
                  <a:pt x="12191997" y="3086099"/>
                </a:lnTo>
                <a:lnTo>
                  <a:pt x="12191997" y="3270884"/>
                </a:lnTo>
                <a:lnTo>
                  <a:pt x="11776707" y="3063239"/>
                </a:lnTo>
                <a:lnTo>
                  <a:pt x="11045187" y="3428998"/>
                </a:lnTo>
                <a:lnTo>
                  <a:pt x="11045187" y="4343398"/>
                </a:lnTo>
                <a:lnTo>
                  <a:pt x="11776707" y="4709158"/>
                </a:lnTo>
                <a:lnTo>
                  <a:pt x="12191997" y="4501513"/>
                </a:lnTo>
                <a:lnTo>
                  <a:pt x="12191997" y="4695823"/>
                </a:lnTo>
                <a:lnTo>
                  <a:pt x="11860527" y="4861558"/>
                </a:lnTo>
                <a:lnTo>
                  <a:pt x="11860527" y="5775958"/>
                </a:lnTo>
                <a:lnTo>
                  <a:pt x="12191997" y="5941693"/>
                </a:lnTo>
                <a:lnTo>
                  <a:pt x="12191997" y="6116953"/>
                </a:lnTo>
                <a:lnTo>
                  <a:pt x="11814807" y="5928358"/>
                </a:lnTo>
                <a:lnTo>
                  <a:pt x="11083287" y="6294118"/>
                </a:lnTo>
                <a:lnTo>
                  <a:pt x="11083287" y="6857998"/>
                </a:lnTo>
                <a:lnTo>
                  <a:pt x="10915647" y="6857998"/>
                </a:lnTo>
                <a:lnTo>
                  <a:pt x="10915647" y="6294118"/>
                </a:lnTo>
                <a:lnTo>
                  <a:pt x="10184127" y="5928358"/>
                </a:lnTo>
                <a:lnTo>
                  <a:pt x="9452607" y="6294118"/>
                </a:lnTo>
                <a:lnTo>
                  <a:pt x="9452607" y="6857998"/>
                </a:lnTo>
                <a:lnTo>
                  <a:pt x="0" y="6857998"/>
                </a:lnTo>
                <a:close/>
              </a:path>
            </a:pathLst>
          </a:cu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6A9EB195-3CC1-3B6A-A33B-538EEBA5F395}"/>
              </a:ext>
            </a:extLst>
          </p:cNvPr>
          <p:cNvSpPr txBox="1"/>
          <p:nvPr/>
        </p:nvSpPr>
        <p:spPr>
          <a:xfrm>
            <a:off x="259080" y="320040"/>
            <a:ext cx="6949440" cy="584775"/>
          </a:xfrm>
          <a:prstGeom prst="rect">
            <a:avLst/>
          </a:prstGeom>
          <a:noFill/>
        </p:spPr>
        <p:txBody>
          <a:bodyPr wrap="square" rtlCol="0">
            <a:spAutoFit/>
          </a:bodyPr>
          <a:lstStyle/>
          <a:p>
            <a:r>
              <a:rPr lang="en-IN" sz="3200" b="1" dirty="0"/>
              <a:t>Insights On Different Genres Movie</a:t>
            </a:r>
          </a:p>
        </p:txBody>
      </p:sp>
      <p:pic>
        <p:nvPicPr>
          <p:cNvPr id="26" name="Picture 25">
            <a:extLst>
              <a:ext uri="{FF2B5EF4-FFF2-40B4-BE49-F238E27FC236}">
                <a16:creationId xmlns:a16="http://schemas.microsoft.com/office/drawing/2014/main" id="{B12FE10D-EC51-BAF8-AAAB-C3F5D73E80FB}"/>
              </a:ext>
            </a:extLst>
          </p:cNvPr>
          <p:cNvPicPr>
            <a:picLocks noChangeAspect="1"/>
          </p:cNvPicPr>
          <p:nvPr/>
        </p:nvPicPr>
        <p:blipFill>
          <a:blip r:embed="rId3"/>
          <a:stretch>
            <a:fillRect/>
          </a:stretch>
        </p:blipFill>
        <p:spPr>
          <a:xfrm>
            <a:off x="259080" y="3701196"/>
            <a:ext cx="7406640" cy="2849820"/>
          </a:xfrm>
          <a:prstGeom prst="rect">
            <a:avLst/>
          </a:prstGeom>
        </p:spPr>
      </p:pic>
      <p:sp>
        <p:nvSpPr>
          <p:cNvPr id="27" name="TextBox 26">
            <a:extLst>
              <a:ext uri="{FF2B5EF4-FFF2-40B4-BE49-F238E27FC236}">
                <a16:creationId xmlns:a16="http://schemas.microsoft.com/office/drawing/2014/main" id="{BC3B1A03-18DD-AB8E-83AF-3DB0BD6722E0}"/>
              </a:ext>
            </a:extLst>
          </p:cNvPr>
          <p:cNvSpPr txBox="1"/>
          <p:nvPr/>
        </p:nvSpPr>
        <p:spPr>
          <a:xfrm>
            <a:off x="1737360" y="1296609"/>
            <a:ext cx="6949440" cy="2062103"/>
          </a:xfrm>
          <a:prstGeom prst="rect">
            <a:avLst/>
          </a:prstGeom>
          <a:noFill/>
        </p:spPr>
        <p:txBody>
          <a:bodyPr wrap="square" rtlCol="0">
            <a:spAutoFit/>
          </a:bodyPr>
          <a:lstStyle/>
          <a:p>
            <a:pPr algn="ctr"/>
            <a:r>
              <a:rPr lang="en-IN" sz="3200" b="1" dirty="0">
                <a:solidFill>
                  <a:schemeClr val="accent1">
                    <a:lumMod val="75000"/>
                  </a:schemeClr>
                </a:solidFill>
              </a:rPr>
              <a:t>Here we represented different Genres movie count in a bar graph which helps us to understand which kind of movies are available more in numbers. </a:t>
            </a:r>
          </a:p>
        </p:txBody>
      </p:sp>
    </p:spTree>
    <p:extLst>
      <p:ext uri="{BB962C8B-B14F-4D97-AF65-F5344CB8AC3E}">
        <p14:creationId xmlns:p14="http://schemas.microsoft.com/office/powerpoint/2010/main" val="331285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25000" t="-10000" r="39000" b="-25000"/>
          </a:stretch>
        </a:blip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2B05668-44D3-6299-A269-3CA937164252}"/>
              </a:ext>
            </a:extLst>
          </p:cNvPr>
          <p:cNvSpPr/>
          <p:nvPr/>
        </p:nvSpPr>
        <p:spPr>
          <a:xfrm>
            <a:off x="4" y="2"/>
            <a:ext cx="12191996" cy="6857998"/>
          </a:xfrm>
          <a:custGeom>
            <a:avLst/>
            <a:gdLst>
              <a:gd name="connsiteX0" fmla="*/ 3310887 w 12191996"/>
              <a:gd name="connsiteY0" fmla="*/ 5013958 h 6857998"/>
              <a:gd name="connsiteX1" fmla="*/ 2579367 w 12191996"/>
              <a:gd name="connsiteY1" fmla="*/ 5379718 h 6857998"/>
              <a:gd name="connsiteX2" fmla="*/ 2579367 w 12191996"/>
              <a:gd name="connsiteY2" fmla="*/ 6294118 h 6857998"/>
              <a:gd name="connsiteX3" fmla="*/ 3310887 w 12191996"/>
              <a:gd name="connsiteY3" fmla="*/ 6659878 h 6857998"/>
              <a:gd name="connsiteX4" fmla="*/ 4042407 w 12191996"/>
              <a:gd name="connsiteY4" fmla="*/ 6294118 h 6857998"/>
              <a:gd name="connsiteX5" fmla="*/ 4042407 w 12191996"/>
              <a:gd name="connsiteY5" fmla="*/ 5379718 h 6857998"/>
              <a:gd name="connsiteX6" fmla="*/ 1718307 w 12191996"/>
              <a:gd name="connsiteY6" fmla="*/ 5013958 h 6857998"/>
              <a:gd name="connsiteX7" fmla="*/ 986787 w 12191996"/>
              <a:gd name="connsiteY7" fmla="*/ 5379718 h 6857998"/>
              <a:gd name="connsiteX8" fmla="*/ 986787 w 12191996"/>
              <a:gd name="connsiteY8" fmla="*/ 6294118 h 6857998"/>
              <a:gd name="connsiteX9" fmla="*/ 1718307 w 12191996"/>
              <a:gd name="connsiteY9" fmla="*/ 6659878 h 6857998"/>
              <a:gd name="connsiteX10" fmla="*/ 2449828 w 12191996"/>
              <a:gd name="connsiteY10" fmla="*/ 6294118 h 6857998"/>
              <a:gd name="connsiteX11" fmla="*/ 2449828 w 12191996"/>
              <a:gd name="connsiteY11" fmla="*/ 5379718 h 6857998"/>
              <a:gd name="connsiteX12" fmla="*/ 4088127 w 12191996"/>
              <a:gd name="connsiteY12" fmla="*/ 3581398 h 6857998"/>
              <a:gd name="connsiteX13" fmla="*/ 3356607 w 12191996"/>
              <a:gd name="connsiteY13" fmla="*/ 3947159 h 6857998"/>
              <a:gd name="connsiteX14" fmla="*/ 3356607 w 12191996"/>
              <a:gd name="connsiteY14" fmla="*/ 4861558 h 6857998"/>
              <a:gd name="connsiteX15" fmla="*/ 4088127 w 12191996"/>
              <a:gd name="connsiteY15" fmla="*/ 5227318 h 6857998"/>
              <a:gd name="connsiteX16" fmla="*/ 4819647 w 12191996"/>
              <a:gd name="connsiteY16" fmla="*/ 4861558 h 6857998"/>
              <a:gd name="connsiteX17" fmla="*/ 4819647 w 12191996"/>
              <a:gd name="connsiteY17" fmla="*/ 3947159 h 6857998"/>
              <a:gd name="connsiteX18" fmla="*/ 2495548 w 12191996"/>
              <a:gd name="connsiteY18" fmla="*/ 3581398 h 6857998"/>
              <a:gd name="connsiteX19" fmla="*/ 1764028 w 12191996"/>
              <a:gd name="connsiteY19" fmla="*/ 3947159 h 6857998"/>
              <a:gd name="connsiteX20" fmla="*/ 1764028 w 12191996"/>
              <a:gd name="connsiteY20" fmla="*/ 4861558 h 6857998"/>
              <a:gd name="connsiteX21" fmla="*/ 2495548 w 12191996"/>
              <a:gd name="connsiteY21" fmla="*/ 5227318 h 6857998"/>
              <a:gd name="connsiteX22" fmla="*/ 3227067 w 12191996"/>
              <a:gd name="connsiteY22" fmla="*/ 4861558 h 6857998"/>
              <a:gd name="connsiteX23" fmla="*/ 3227067 w 12191996"/>
              <a:gd name="connsiteY23" fmla="*/ 3947159 h 6857998"/>
              <a:gd name="connsiteX24" fmla="*/ 902968 w 12191996"/>
              <a:gd name="connsiteY24" fmla="*/ 3581398 h 6857998"/>
              <a:gd name="connsiteX25" fmla="*/ 171448 w 12191996"/>
              <a:gd name="connsiteY25" fmla="*/ 3947159 h 6857998"/>
              <a:gd name="connsiteX26" fmla="*/ 171448 w 12191996"/>
              <a:gd name="connsiteY26" fmla="*/ 4861558 h 6857998"/>
              <a:gd name="connsiteX27" fmla="*/ 902968 w 12191996"/>
              <a:gd name="connsiteY27" fmla="*/ 5227318 h 6857998"/>
              <a:gd name="connsiteX28" fmla="*/ 1634488 w 12191996"/>
              <a:gd name="connsiteY28" fmla="*/ 4861558 h 6857998"/>
              <a:gd name="connsiteX29" fmla="*/ 1634488 w 12191996"/>
              <a:gd name="connsiteY29" fmla="*/ 3947159 h 6857998"/>
              <a:gd name="connsiteX30" fmla="*/ 3291839 w 12191996"/>
              <a:gd name="connsiteY30" fmla="*/ 2148839 h 6857998"/>
              <a:gd name="connsiteX31" fmla="*/ 2560319 w 12191996"/>
              <a:gd name="connsiteY31" fmla="*/ 2514600 h 6857998"/>
              <a:gd name="connsiteX32" fmla="*/ 2560319 w 12191996"/>
              <a:gd name="connsiteY32" fmla="*/ 3428999 h 6857998"/>
              <a:gd name="connsiteX33" fmla="*/ 3291839 w 12191996"/>
              <a:gd name="connsiteY33" fmla="*/ 3794758 h 6857998"/>
              <a:gd name="connsiteX34" fmla="*/ 4023359 w 12191996"/>
              <a:gd name="connsiteY34" fmla="*/ 3428999 h 6857998"/>
              <a:gd name="connsiteX35" fmla="*/ 4023359 w 12191996"/>
              <a:gd name="connsiteY35" fmla="*/ 2514600 h 6857998"/>
              <a:gd name="connsiteX36" fmla="*/ 1699259 w 12191996"/>
              <a:gd name="connsiteY36" fmla="*/ 2148839 h 6857998"/>
              <a:gd name="connsiteX37" fmla="*/ 967738 w 12191996"/>
              <a:gd name="connsiteY37" fmla="*/ 2514600 h 6857998"/>
              <a:gd name="connsiteX38" fmla="*/ 967738 w 12191996"/>
              <a:gd name="connsiteY38" fmla="*/ 3428999 h 6857998"/>
              <a:gd name="connsiteX39" fmla="*/ 1699259 w 12191996"/>
              <a:gd name="connsiteY39" fmla="*/ 3794758 h 6857998"/>
              <a:gd name="connsiteX40" fmla="*/ 2430779 w 12191996"/>
              <a:gd name="connsiteY40" fmla="*/ 3428999 h 6857998"/>
              <a:gd name="connsiteX41" fmla="*/ 2430779 w 12191996"/>
              <a:gd name="connsiteY41" fmla="*/ 2514600 h 6857998"/>
              <a:gd name="connsiteX42" fmla="*/ 2560319 w 12191996"/>
              <a:gd name="connsiteY42" fmla="*/ 716280 h 6857998"/>
              <a:gd name="connsiteX43" fmla="*/ 1828799 w 12191996"/>
              <a:gd name="connsiteY43" fmla="*/ 1082040 h 6857998"/>
              <a:gd name="connsiteX44" fmla="*/ 1828799 w 12191996"/>
              <a:gd name="connsiteY44" fmla="*/ 1996440 h 6857998"/>
              <a:gd name="connsiteX45" fmla="*/ 2560319 w 12191996"/>
              <a:gd name="connsiteY45" fmla="*/ 2362199 h 6857998"/>
              <a:gd name="connsiteX46" fmla="*/ 3291839 w 12191996"/>
              <a:gd name="connsiteY46" fmla="*/ 1996440 h 6857998"/>
              <a:gd name="connsiteX47" fmla="*/ 3291839 w 12191996"/>
              <a:gd name="connsiteY47" fmla="*/ 1082040 h 6857998"/>
              <a:gd name="connsiteX48" fmla="*/ 967739 w 12191996"/>
              <a:gd name="connsiteY48" fmla="*/ 716280 h 6857998"/>
              <a:gd name="connsiteX49" fmla="*/ 236219 w 12191996"/>
              <a:gd name="connsiteY49" fmla="*/ 1082040 h 6857998"/>
              <a:gd name="connsiteX50" fmla="*/ 236219 w 12191996"/>
              <a:gd name="connsiteY50" fmla="*/ 1996440 h 6857998"/>
              <a:gd name="connsiteX51" fmla="*/ 967739 w 12191996"/>
              <a:gd name="connsiteY51" fmla="*/ 2362200 h 6857998"/>
              <a:gd name="connsiteX52" fmla="*/ 1699259 w 12191996"/>
              <a:gd name="connsiteY52" fmla="*/ 1996440 h 6857998"/>
              <a:gd name="connsiteX53" fmla="*/ 1699259 w 12191996"/>
              <a:gd name="connsiteY53" fmla="*/ 1082040 h 6857998"/>
              <a:gd name="connsiteX54" fmla="*/ 4152897 w 12191996"/>
              <a:gd name="connsiteY54" fmla="*/ 716278 h 6857998"/>
              <a:gd name="connsiteX55" fmla="*/ 3421377 w 12191996"/>
              <a:gd name="connsiteY55" fmla="*/ 1082039 h 6857998"/>
              <a:gd name="connsiteX56" fmla="*/ 3421377 w 12191996"/>
              <a:gd name="connsiteY56" fmla="*/ 1996438 h 6857998"/>
              <a:gd name="connsiteX57" fmla="*/ 4152897 w 12191996"/>
              <a:gd name="connsiteY57" fmla="*/ 2362199 h 6857998"/>
              <a:gd name="connsiteX58" fmla="*/ 4884416 w 12191996"/>
              <a:gd name="connsiteY58" fmla="*/ 1996438 h 6857998"/>
              <a:gd name="connsiteX59" fmla="*/ 4884416 w 12191996"/>
              <a:gd name="connsiteY59" fmla="*/ 1082039 h 6857998"/>
              <a:gd name="connsiteX60" fmla="*/ 838200 w 12191996"/>
              <a:gd name="connsiteY60" fmla="*/ 0 h 6857998"/>
              <a:gd name="connsiteX61" fmla="*/ 967740 w 12191996"/>
              <a:gd name="connsiteY61" fmla="*/ 0 h 6857998"/>
              <a:gd name="connsiteX62" fmla="*/ 967740 w 12191996"/>
              <a:gd name="connsiteY62" fmla="*/ 563880 h 6857998"/>
              <a:gd name="connsiteX63" fmla="*/ 1699260 w 12191996"/>
              <a:gd name="connsiteY63" fmla="*/ 929640 h 6857998"/>
              <a:gd name="connsiteX64" fmla="*/ 2430780 w 12191996"/>
              <a:gd name="connsiteY64" fmla="*/ 563880 h 6857998"/>
              <a:gd name="connsiteX65" fmla="*/ 2430780 w 12191996"/>
              <a:gd name="connsiteY65" fmla="*/ 0 h 6857998"/>
              <a:gd name="connsiteX66" fmla="*/ 2560319 w 12191996"/>
              <a:gd name="connsiteY66" fmla="*/ 0 h 6857998"/>
              <a:gd name="connsiteX67" fmla="*/ 2560319 w 12191996"/>
              <a:gd name="connsiteY67" fmla="*/ 563880 h 6857998"/>
              <a:gd name="connsiteX68" fmla="*/ 3291841 w 12191996"/>
              <a:gd name="connsiteY68" fmla="*/ 929640 h 6857998"/>
              <a:gd name="connsiteX69" fmla="*/ 4023360 w 12191996"/>
              <a:gd name="connsiteY69" fmla="*/ 563880 h 6857998"/>
              <a:gd name="connsiteX70" fmla="*/ 4023360 w 12191996"/>
              <a:gd name="connsiteY70" fmla="*/ 0 h 6857998"/>
              <a:gd name="connsiteX71" fmla="*/ 12191996 w 12191996"/>
              <a:gd name="connsiteY71" fmla="*/ 0 h 6857998"/>
              <a:gd name="connsiteX72" fmla="*/ 12191996 w 12191996"/>
              <a:gd name="connsiteY72" fmla="*/ 6857998 h 6857998"/>
              <a:gd name="connsiteX73" fmla="*/ 4857747 w 12191996"/>
              <a:gd name="connsiteY73" fmla="*/ 6857998 h 6857998"/>
              <a:gd name="connsiteX74" fmla="*/ 4857747 w 12191996"/>
              <a:gd name="connsiteY74" fmla="*/ 6812278 h 6857998"/>
              <a:gd name="connsiteX75" fmla="*/ 4126226 w 12191996"/>
              <a:gd name="connsiteY75" fmla="*/ 6446518 h 6857998"/>
              <a:gd name="connsiteX76" fmla="*/ 3394706 w 12191996"/>
              <a:gd name="connsiteY76" fmla="*/ 6812278 h 6857998"/>
              <a:gd name="connsiteX77" fmla="*/ 3394706 w 12191996"/>
              <a:gd name="connsiteY77" fmla="*/ 6857998 h 6857998"/>
              <a:gd name="connsiteX78" fmla="*/ 3265166 w 12191996"/>
              <a:gd name="connsiteY78" fmla="*/ 6857998 h 6857998"/>
              <a:gd name="connsiteX79" fmla="*/ 3265166 w 12191996"/>
              <a:gd name="connsiteY79" fmla="*/ 6812278 h 6857998"/>
              <a:gd name="connsiteX80" fmla="*/ 2533647 w 12191996"/>
              <a:gd name="connsiteY80" fmla="*/ 6446518 h 6857998"/>
              <a:gd name="connsiteX81" fmla="*/ 1802126 w 12191996"/>
              <a:gd name="connsiteY81" fmla="*/ 6812278 h 6857998"/>
              <a:gd name="connsiteX82" fmla="*/ 1802126 w 12191996"/>
              <a:gd name="connsiteY82" fmla="*/ 6857998 h 6857998"/>
              <a:gd name="connsiteX83" fmla="*/ 1634486 w 12191996"/>
              <a:gd name="connsiteY83" fmla="*/ 6857998 h 6857998"/>
              <a:gd name="connsiteX84" fmla="*/ 1634486 w 12191996"/>
              <a:gd name="connsiteY84" fmla="*/ 6812278 h 6857998"/>
              <a:gd name="connsiteX85" fmla="*/ 902966 w 12191996"/>
              <a:gd name="connsiteY85" fmla="*/ 6446518 h 6857998"/>
              <a:gd name="connsiteX86" fmla="*/ 171447 w 12191996"/>
              <a:gd name="connsiteY86" fmla="*/ 6812278 h 6857998"/>
              <a:gd name="connsiteX87" fmla="*/ 171447 w 12191996"/>
              <a:gd name="connsiteY87" fmla="*/ 6857998 h 6857998"/>
              <a:gd name="connsiteX88" fmla="*/ 0 w 12191996"/>
              <a:gd name="connsiteY88" fmla="*/ 6857998 h 6857998"/>
              <a:gd name="connsiteX89" fmla="*/ 0 w 12191996"/>
              <a:gd name="connsiteY89" fmla="*/ 6597014 h 6857998"/>
              <a:gd name="connsiteX90" fmla="*/ 125727 w 12191996"/>
              <a:gd name="connsiteY90" fmla="*/ 6659878 h 6857998"/>
              <a:gd name="connsiteX91" fmla="*/ 857247 w 12191996"/>
              <a:gd name="connsiteY91" fmla="*/ 6294118 h 6857998"/>
              <a:gd name="connsiteX92" fmla="*/ 857247 w 12191996"/>
              <a:gd name="connsiteY92" fmla="*/ 5379718 h 6857998"/>
              <a:gd name="connsiteX93" fmla="*/ 125727 w 12191996"/>
              <a:gd name="connsiteY93" fmla="*/ 5013958 h 6857998"/>
              <a:gd name="connsiteX94" fmla="*/ 0 w 12191996"/>
              <a:gd name="connsiteY94" fmla="*/ 5076822 h 6857998"/>
              <a:gd name="connsiteX95" fmla="*/ 0 w 12191996"/>
              <a:gd name="connsiteY95" fmla="*/ 4882512 h 6857998"/>
              <a:gd name="connsiteX96" fmla="*/ 41908 w 12191996"/>
              <a:gd name="connsiteY96" fmla="*/ 4861558 h 6857998"/>
              <a:gd name="connsiteX97" fmla="*/ 41908 w 12191996"/>
              <a:gd name="connsiteY97" fmla="*/ 3947159 h 6857998"/>
              <a:gd name="connsiteX98" fmla="*/ 0 w 12191996"/>
              <a:gd name="connsiteY98" fmla="*/ 3926205 h 6857998"/>
              <a:gd name="connsiteX99" fmla="*/ 0 w 12191996"/>
              <a:gd name="connsiteY99" fmla="*/ 3741419 h 6857998"/>
              <a:gd name="connsiteX100" fmla="*/ 106679 w 12191996"/>
              <a:gd name="connsiteY100" fmla="*/ 3794758 h 6857998"/>
              <a:gd name="connsiteX101" fmla="*/ 838199 w 12191996"/>
              <a:gd name="connsiteY101" fmla="*/ 3428999 h 6857998"/>
              <a:gd name="connsiteX102" fmla="*/ 838199 w 12191996"/>
              <a:gd name="connsiteY102" fmla="*/ 2514600 h 6857998"/>
              <a:gd name="connsiteX103" fmla="*/ 106679 w 12191996"/>
              <a:gd name="connsiteY103" fmla="*/ 2148839 h 6857998"/>
              <a:gd name="connsiteX104" fmla="*/ 0 w 12191996"/>
              <a:gd name="connsiteY104" fmla="*/ 2202179 h 6857998"/>
              <a:gd name="connsiteX105" fmla="*/ 0 w 12191996"/>
              <a:gd name="connsiteY105" fmla="*/ 2049780 h 6857998"/>
              <a:gd name="connsiteX106" fmla="*/ 106679 w 12191996"/>
              <a:gd name="connsiteY106" fmla="*/ 1996440 h 6857998"/>
              <a:gd name="connsiteX107" fmla="*/ 106679 w 12191996"/>
              <a:gd name="connsiteY107" fmla="*/ 1082040 h 6857998"/>
              <a:gd name="connsiteX108" fmla="*/ 0 w 12191996"/>
              <a:gd name="connsiteY108" fmla="*/ 1028700 h 6857998"/>
              <a:gd name="connsiteX109" fmla="*/ 0 w 12191996"/>
              <a:gd name="connsiteY109" fmla="*/ 876300 h 6857998"/>
              <a:gd name="connsiteX110" fmla="*/ 106680 w 12191996"/>
              <a:gd name="connsiteY110" fmla="*/ 929640 h 6857998"/>
              <a:gd name="connsiteX111" fmla="*/ 838200 w 12191996"/>
              <a:gd name="connsiteY111" fmla="*/ 56388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191996" h="6857998">
                <a:moveTo>
                  <a:pt x="3310887" y="5013958"/>
                </a:moveTo>
                <a:lnTo>
                  <a:pt x="2579367" y="5379718"/>
                </a:lnTo>
                <a:lnTo>
                  <a:pt x="2579367" y="6294118"/>
                </a:lnTo>
                <a:lnTo>
                  <a:pt x="3310887" y="6659878"/>
                </a:lnTo>
                <a:lnTo>
                  <a:pt x="4042407" y="6294118"/>
                </a:lnTo>
                <a:lnTo>
                  <a:pt x="4042407" y="5379718"/>
                </a:lnTo>
                <a:close/>
                <a:moveTo>
                  <a:pt x="1718307" y="5013958"/>
                </a:moveTo>
                <a:lnTo>
                  <a:pt x="986787" y="5379718"/>
                </a:lnTo>
                <a:lnTo>
                  <a:pt x="986787" y="6294118"/>
                </a:lnTo>
                <a:lnTo>
                  <a:pt x="1718307" y="6659878"/>
                </a:lnTo>
                <a:lnTo>
                  <a:pt x="2449828" y="6294118"/>
                </a:lnTo>
                <a:lnTo>
                  <a:pt x="2449828" y="5379718"/>
                </a:lnTo>
                <a:close/>
                <a:moveTo>
                  <a:pt x="4088127" y="3581398"/>
                </a:moveTo>
                <a:lnTo>
                  <a:pt x="3356607" y="3947159"/>
                </a:lnTo>
                <a:lnTo>
                  <a:pt x="3356607" y="4861558"/>
                </a:lnTo>
                <a:lnTo>
                  <a:pt x="4088127" y="5227318"/>
                </a:lnTo>
                <a:lnTo>
                  <a:pt x="4819647" y="4861558"/>
                </a:lnTo>
                <a:lnTo>
                  <a:pt x="4819647" y="3947159"/>
                </a:lnTo>
                <a:close/>
                <a:moveTo>
                  <a:pt x="2495548" y="3581398"/>
                </a:moveTo>
                <a:lnTo>
                  <a:pt x="1764028" y="3947159"/>
                </a:lnTo>
                <a:lnTo>
                  <a:pt x="1764028" y="4861558"/>
                </a:lnTo>
                <a:lnTo>
                  <a:pt x="2495548" y="5227318"/>
                </a:lnTo>
                <a:lnTo>
                  <a:pt x="3227067" y="4861558"/>
                </a:lnTo>
                <a:lnTo>
                  <a:pt x="3227067" y="3947159"/>
                </a:lnTo>
                <a:close/>
                <a:moveTo>
                  <a:pt x="902968" y="3581398"/>
                </a:moveTo>
                <a:lnTo>
                  <a:pt x="171448" y="3947159"/>
                </a:lnTo>
                <a:lnTo>
                  <a:pt x="171448" y="4861558"/>
                </a:lnTo>
                <a:lnTo>
                  <a:pt x="902968" y="5227318"/>
                </a:lnTo>
                <a:lnTo>
                  <a:pt x="1634488" y="4861558"/>
                </a:lnTo>
                <a:lnTo>
                  <a:pt x="1634488" y="3947159"/>
                </a:lnTo>
                <a:close/>
                <a:moveTo>
                  <a:pt x="3291839" y="2148839"/>
                </a:moveTo>
                <a:lnTo>
                  <a:pt x="2560319" y="2514600"/>
                </a:lnTo>
                <a:lnTo>
                  <a:pt x="2560319" y="3428999"/>
                </a:lnTo>
                <a:lnTo>
                  <a:pt x="3291839" y="3794758"/>
                </a:lnTo>
                <a:lnTo>
                  <a:pt x="4023359" y="3428999"/>
                </a:lnTo>
                <a:lnTo>
                  <a:pt x="4023359" y="2514600"/>
                </a:lnTo>
                <a:close/>
                <a:moveTo>
                  <a:pt x="1699259" y="2148839"/>
                </a:moveTo>
                <a:lnTo>
                  <a:pt x="967738" y="2514600"/>
                </a:lnTo>
                <a:lnTo>
                  <a:pt x="967738" y="3428999"/>
                </a:lnTo>
                <a:lnTo>
                  <a:pt x="1699259" y="3794758"/>
                </a:lnTo>
                <a:lnTo>
                  <a:pt x="2430779" y="3428999"/>
                </a:lnTo>
                <a:lnTo>
                  <a:pt x="2430779" y="2514600"/>
                </a:lnTo>
                <a:close/>
                <a:moveTo>
                  <a:pt x="2560319" y="716280"/>
                </a:moveTo>
                <a:lnTo>
                  <a:pt x="1828799" y="1082040"/>
                </a:lnTo>
                <a:lnTo>
                  <a:pt x="1828799" y="1996440"/>
                </a:lnTo>
                <a:lnTo>
                  <a:pt x="2560319" y="2362199"/>
                </a:lnTo>
                <a:lnTo>
                  <a:pt x="3291839" y="1996440"/>
                </a:lnTo>
                <a:lnTo>
                  <a:pt x="3291839" y="1082040"/>
                </a:lnTo>
                <a:close/>
                <a:moveTo>
                  <a:pt x="967739" y="716280"/>
                </a:moveTo>
                <a:lnTo>
                  <a:pt x="236219" y="1082040"/>
                </a:lnTo>
                <a:lnTo>
                  <a:pt x="236219" y="1996440"/>
                </a:lnTo>
                <a:lnTo>
                  <a:pt x="967739" y="2362200"/>
                </a:lnTo>
                <a:lnTo>
                  <a:pt x="1699259" y="1996440"/>
                </a:lnTo>
                <a:lnTo>
                  <a:pt x="1699259" y="1082040"/>
                </a:lnTo>
                <a:close/>
                <a:moveTo>
                  <a:pt x="4152897" y="716278"/>
                </a:moveTo>
                <a:lnTo>
                  <a:pt x="3421377" y="1082039"/>
                </a:lnTo>
                <a:lnTo>
                  <a:pt x="3421377" y="1996438"/>
                </a:lnTo>
                <a:lnTo>
                  <a:pt x="4152897" y="2362199"/>
                </a:lnTo>
                <a:lnTo>
                  <a:pt x="4884416" y="1996438"/>
                </a:lnTo>
                <a:lnTo>
                  <a:pt x="4884416" y="1082039"/>
                </a:lnTo>
                <a:close/>
                <a:moveTo>
                  <a:pt x="838200" y="0"/>
                </a:moveTo>
                <a:lnTo>
                  <a:pt x="967740" y="0"/>
                </a:lnTo>
                <a:lnTo>
                  <a:pt x="967740" y="563880"/>
                </a:lnTo>
                <a:lnTo>
                  <a:pt x="1699260" y="929640"/>
                </a:lnTo>
                <a:lnTo>
                  <a:pt x="2430780" y="563880"/>
                </a:lnTo>
                <a:lnTo>
                  <a:pt x="2430780" y="0"/>
                </a:lnTo>
                <a:lnTo>
                  <a:pt x="2560319" y="0"/>
                </a:lnTo>
                <a:lnTo>
                  <a:pt x="2560319" y="563880"/>
                </a:lnTo>
                <a:lnTo>
                  <a:pt x="3291841" y="929640"/>
                </a:lnTo>
                <a:lnTo>
                  <a:pt x="4023360" y="563880"/>
                </a:lnTo>
                <a:lnTo>
                  <a:pt x="4023360" y="0"/>
                </a:lnTo>
                <a:lnTo>
                  <a:pt x="12191996" y="0"/>
                </a:lnTo>
                <a:lnTo>
                  <a:pt x="12191996" y="6857998"/>
                </a:lnTo>
                <a:lnTo>
                  <a:pt x="4857747" y="6857998"/>
                </a:lnTo>
                <a:lnTo>
                  <a:pt x="4857747" y="6812278"/>
                </a:lnTo>
                <a:lnTo>
                  <a:pt x="4126226" y="6446518"/>
                </a:lnTo>
                <a:lnTo>
                  <a:pt x="3394706" y="6812278"/>
                </a:lnTo>
                <a:lnTo>
                  <a:pt x="3394706" y="6857998"/>
                </a:lnTo>
                <a:lnTo>
                  <a:pt x="3265166" y="6857998"/>
                </a:lnTo>
                <a:lnTo>
                  <a:pt x="3265166" y="6812278"/>
                </a:lnTo>
                <a:lnTo>
                  <a:pt x="2533647" y="6446518"/>
                </a:lnTo>
                <a:lnTo>
                  <a:pt x="1802126" y="6812278"/>
                </a:lnTo>
                <a:lnTo>
                  <a:pt x="1802126" y="6857998"/>
                </a:lnTo>
                <a:lnTo>
                  <a:pt x="1634486" y="6857998"/>
                </a:lnTo>
                <a:lnTo>
                  <a:pt x="1634486" y="6812278"/>
                </a:lnTo>
                <a:lnTo>
                  <a:pt x="902966" y="6446518"/>
                </a:lnTo>
                <a:lnTo>
                  <a:pt x="171447" y="6812278"/>
                </a:lnTo>
                <a:lnTo>
                  <a:pt x="171447" y="6857998"/>
                </a:lnTo>
                <a:lnTo>
                  <a:pt x="0" y="6857998"/>
                </a:lnTo>
                <a:lnTo>
                  <a:pt x="0" y="6597014"/>
                </a:lnTo>
                <a:lnTo>
                  <a:pt x="125727" y="6659878"/>
                </a:lnTo>
                <a:lnTo>
                  <a:pt x="857247" y="6294118"/>
                </a:lnTo>
                <a:lnTo>
                  <a:pt x="857247" y="5379718"/>
                </a:lnTo>
                <a:lnTo>
                  <a:pt x="125727" y="5013958"/>
                </a:lnTo>
                <a:lnTo>
                  <a:pt x="0" y="5076822"/>
                </a:lnTo>
                <a:lnTo>
                  <a:pt x="0" y="4882512"/>
                </a:lnTo>
                <a:lnTo>
                  <a:pt x="41908" y="4861558"/>
                </a:lnTo>
                <a:lnTo>
                  <a:pt x="41908" y="3947159"/>
                </a:lnTo>
                <a:lnTo>
                  <a:pt x="0" y="3926205"/>
                </a:lnTo>
                <a:lnTo>
                  <a:pt x="0" y="3741419"/>
                </a:lnTo>
                <a:lnTo>
                  <a:pt x="106679" y="3794758"/>
                </a:lnTo>
                <a:lnTo>
                  <a:pt x="838199" y="3428999"/>
                </a:lnTo>
                <a:lnTo>
                  <a:pt x="838199" y="2514600"/>
                </a:lnTo>
                <a:lnTo>
                  <a:pt x="106679" y="2148839"/>
                </a:lnTo>
                <a:lnTo>
                  <a:pt x="0" y="2202179"/>
                </a:lnTo>
                <a:lnTo>
                  <a:pt x="0" y="2049780"/>
                </a:lnTo>
                <a:lnTo>
                  <a:pt x="106679" y="1996440"/>
                </a:lnTo>
                <a:lnTo>
                  <a:pt x="106679" y="1082040"/>
                </a:lnTo>
                <a:lnTo>
                  <a:pt x="0" y="1028700"/>
                </a:lnTo>
                <a:lnTo>
                  <a:pt x="0" y="876300"/>
                </a:lnTo>
                <a:lnTo>
                  <a:pt x="106680" y="929640"/>
                </a:lnTo>
                <a:lnTo>
                  <a:pt x="838200" y="563880"/>
                </a:lnTo>
                <a:close/>
              </a:path>
            </a:pathLst>
          </a:cu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5" name="Picture 24">
            <a:extLst>
              <a:ext uri="{FF2B5EF4-FFF2-40B4-BE49-F238E27FC236}">
                <a16:creationId xmlns:a16="http://schemas.microsoft.com/office/drawing/2014/main" id="{7208AD06-15EE-B910-ED18-D7A59218D4C1}"/>
              </a:ext>
            </a:extLst>
          </p:cNvPr>
          <p:cNvPicPr>
            <a:picLocks noChangeAspect="1"/>
          </p:cNvPicPr>
          <p:nvPr/>
        </p:nvPicPr>
        <p:blipFill>
          <a:blip r:embed="rId3"/>
          <a:stretch>
            <a:fillRect/>
          </a:stretch>
        </p:blipFill>
        <p:spPr>
          <a:xfrm>
            <a:off x="4826310" y="4312920"/>
            <a:ext cx="7319966" cy="2503641"/>
          </a:xfrm>
          <a:prstGeom prst="rect">
            <a:avLst/>
          </a:prstGeom>
        </p:spPr>
      </p:pic>
      <p:sp>
        <p:nvSpPr>
          <p:cNvPr id="26" name="TextBox 25">
            <a:extLst>
              <a:ext uri="{FF2B5EF4-FFF2-40B4-BE49-F238E27FC236}">
                <a16:creationId xmlns:a16="http://schemas.microsoft.com/office/drawing/2014/main" id="{CCAE4216-1A97-1242-A986-FA46CC441C9B}"/>
              </a:ext>
            </a:extLst>
          </p:cNvPr>
          <p:cNvSpPr txBox="1"/>
          <p:nvPr/>
        </p:nvSpPr>
        <p:spPr>
          <a:xfrm>
            <a:off x="4602480" y="274320"/>
            <a:ext cx="6888480" cy="523220"/>
          </a:xfrm>
          <a:prstGeom prst="rect">
            <a:avLst/>
          </a:prstGeom>
          <a:noFill/>
        </p:spPr>
        <p:txBody>
          <a:bodyPr wrap="square" rtlCol="0">
            <a:spAutoFit/>
          </a:bodyPr>
          <a:lstStyle/>
          <a:p>
            <a:r>
              <a:rPr lang="en-IN" sz="2800" b="1" dirty="0">
                <a:ln w="12700">
                  <a:solidFill>
                    <a:schemeClr val="accent5"/>
                  </a:solidFill>
                  <a:prstDash val="solid"/>
                </a:ln>
                <a:solidFill>
                  <a:srgbClr val="FFFF00"/>
                </a:solidFill>
              </a:rPr>
              <a:t>Total Budget and Revenue map in every year</a:t>
            </a:r>
          </a:p>
        </p:txBody>
      </p:sp>
      <p:sp>
        <p:nvSpPr>
          <p:cNvPr id="27" name="TextBox 26">
            <a:extLst>
              <a:ext uri="{FF2B5EF4-FFF2-40B4-BE49-F238E27FC236}">
                <a16:creationId xmlns:a16="http://schemas.microsoft.com/office/drawing/2014/main" id="{A6B0D2E2-E644-2E60-3A95-A33750FB3178}"/>
              </a:ext>
            </a:extLst>
          </p:cNvPr>
          <p:cNvSpPr txBox="1"/>
          <p:nvPr/>
        </p:nvSpPr>
        <p:spPr>
          <a:xfrm>
            <a:off x="5334000" y="1188720"/>
            <a:ext cx="6156960" cy="2554545"/>
          </a:xfrm>
          <a:prstGeom prst="rect">
            <a:avLst/>
          </a:prstGeom>
          <a:noFill/>
        </p:spPr>
        <p:txBody>
          <a:bodyPr wrap="square" rtlCol="0">
            <a:spAutoFit/>
          </a:bodyPr>
          <a:lstStyle/>
          <a:p>
            <a:pPr algn="ctr"/>
            <a:r>
              <a:rPr lang="en-IN" sz="3200" b="1" dirty="0"/>
              <a:t>To check the budget and revenue trend line we have created an insight which will show the difference in budget and revenue in every years. </a:t>
            </a:r>
          </a:p>
        </p:txBody>
      </p:sp>
    </p:spTree>
    <p:extLst>
      <p:ext uri="{BB962C8B-B14F-4D97-AF65-F5344CB8AC3E}">
        <p14:creationId xmlns:p14="http://schemas.microsoft.com/office/powerpoint/2010/main" val="162681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31000" t="-1000" r="-33000" b="-1000"/>
          </a:stretch>
        </a:blip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3CA443D-1B3C-8455-9A93-82050DBC4F67}"/>
              </a:ext>
            </a:extLst>
          </p:cNvPr>
          <p:cNvSpPr/>
          <p:nvPr/>
        </p:nvSpPr>
        <p:spPr>
          <a:xfrm>
            <a:off x="4" y="2"/>
            <a:ext cx="12191996" cy="6857998"/>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chemeClr val="accent4">
              <a:lumMod val="60000"/>
              <a:lumOff val="40000"/>
            </a:schemeClr>
          </a:solidFill>
          <a:ln>
            <a:solidFill>
              <a:schemeClr val="accent1">
                <a:shade val="15000"/>
                <a:alpha val="91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5" name="Picture 24">
            <a:extLst>
              <a:ext uri="{FF2B5EF4-FFF2-40B4-BE49-F238E27FC236}">
                <a16:creationId xmlns:a16="http://schemas.microsoft.com/office/drawing/2014/main" id="{0EF57F5D-E2B3-11A9-7F9B-1FAB5FAAC3AC}"/>
              </a:ext>
            </a:extLst>
          </p:cNvPr>
          <p:cNvPicPr>
            <a:picLocks noChangeAspect="1"/>
          </p:cNvPicPr>
          <p:nvPr/>
        </p:nvPicPr>
        <p:blipFill>
          <a:blip r:embed="rId3"/>
          <a:stretch>
            <a:fillRect/>
          </a:stretch>
        </p:blipFill>
        <p:spPr>
          <a:xfrm>
            <a:off x="2482871" y="4281319"/>
            <a:ext cx="4239217" cy="2410161"/>
          </a:xfrm>
          <a:prstGeom prst="rect">
            <a:avLst/>
          </a:prstGeom>
        </p:spPr>
      </p:pic>
      <p:pic>
        <p:nvPicPr>
          <p:cNvPr id="27" name="Picture 26">
            <a:extLst>
              <a:ext uri="{FF2B5EF4-FFF2-40B4-BE49-F238E27FC236}">
                <a16:creationId xmlns:a16="http://schemas.microsoft.com/office/drawing/2014/main" id="{D91064AC-4510-EB9A-383F-E4CEF2BF7039}"/>
              </a:ext>
            </a:extLst>
          </p:cNvPr>
          <p:cNvPicPr>
            <a:picLocks noChangeAspect="1"/>
          </p:cNvPicPr>
          <p:nvPr/>
        </p:nvPicPr>
        <p:blipFill>
          <a:blip r:embed="rId4"/>
          <a:stretch>
            <a:fillRect/>
          </a:stretch>
        </p:blipFill>
        <p:spPr>
          <a:xfrm>
            <a:off x="105431" y="90320"/>
            <a:ext cx="3934374" cy="1657581"/>
          </a:xfrm>
          <a:prstGeom prst="rect">
            <a:avLst/>
          </a:prstGeom>
        </p:spPr>
      </p:pic>
      <p:sp>
        <p:nvSpPr>
          <p:cNvPr id="28" name="TextBox 27">
            <a:extLst>
              <a:ext uri="{FF2B5EF4-FFF2-40B4-BE49-F238E27FC236}">
                <a16:creationId xmlns:a16="http://schemas.microsoft.com/office/drawing/2014/main" id="{2A51FDA6-D50D-7FDB-6FC2-C9ABD20D5CE8}"/>
              </a:ext>
            </a:extLst>
          </p:cNvPr>
          <p:cNvSpPr txBox="1"/>
          <p:nvPr/>
        </p:nvSpPr>
        <p:spPr>
          <a:xfrm>
            <a:off x="181631" y="1742080"/>
            <a:ext cx="6859249" cy="2554545"/>
          </a:xfrm>
          <a:prstGeom prst="rect">
            <a:avLst/>
          </a:prstGeom>
          <a:noFill/>
        </p:spPr>
        <p:txBody>
          <a:bodyPr wrap="square" rtlCol="0">
            <a:spAutoFit/>
          </a:bodyPr>
          <a:lstStyle/>
          <a:p>
            <a:pPr algn="ctr"/>
            <a:r>
              <a:rPr lang="en-IN" sz="3200" b="1" dirty="0"/>
              <a:t>We Have created two other insight to check out the total number of movies made in different language and how many movies are adult movie and how many are not. </a:t>
            </a:r>
          </a:p>
        </p:txBody>
      </p:sp>
    </p:spTree>
    <p:extLst>
      <p:ext uri="{BB962C8B-B14F-4D97-AF65-F5344CB8AC3E}">
        <p14:creationId xmlns:p14="http://schemas.microsoft.com/office/powerpoint/2010/main" val="13817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8000" r="53000"/>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24AF584-D9F6-8054-CBAC-7979EA6A250E}"/>
              </a:ext>
            </a:extLst>
          </p:cNvPr>
          <p:cNvSpPr/>
          <p:nvPr/>
        </p:nvSpPr>
        <p:spPr>
          <a:xfrm rot="10800000">
            <a:off x="4" y="2"/>
            <a:ext cx="12191996" cy="6857998"/>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chemeClr val="accent6">
              <a:lumMod val="60000"/>
              <a:lumOff val="40000"/>
            </a:schemeClr>
          </a:solidFill>
          <a:ln>
            <a:solidFill>
              <a:schemeClr val="accent1">
                <a:shade val="15000"/>
                <a:alpha val="91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7" name="Picture 6">
            <a:extLst>
              <a:ext uri="{FF2B5EF4-FFF2-40B4-BE49-F238E27FC236}">
                <a16:creationId xmlns:a16="http://schemas.microsoft.com/office/drawing/2014/main" id="{B2039CFF-59F0-DE32-1BF2-E5F5BA399523}"/>
              </a:ext>
            </a:extLst>
          </p:cNvPr>
          <p:cNvPicPr>
            <a:picLocks noChangeAspect="1"/>
          </p:cNvPicPr>
          <p:nvPr/>
        </p:nvPicPr>
        <p:blipFill>
          <a:blip r:embed="rId3"/>
          <a:stretch>
            <a:fillRect/>
          </a:stretch>
        </p:blipFill>
        <p:spPr>
          <a:xfrm>
            <a:off x="5539741" y="3384026"/>
            <a:ext cx="6553200" cy="3415759"/>
          </a:xfrm>
          <a:prstGeom prst="rect">
            <a:avLst/>
          </a:prstGeom>
        </p:spPr>
      </p:pic>
      <p:sp>
        <p:nvSpPr>
          <p:cNvPr id="4" name="TextBox 3">
            <a:extLst>
              <a:ext uri="{FF2B5EF4-FFF2-40B4-BE49-F238E27FC236}">
                <a16:creationId xmlns:a16="http://schemas.microsoft.com/office/drawing/2014/main" id="{485D0768-54A9-F5C3-48B6-D530B26C432F}"/>
              </a:ext>
            </a:extLst>
          </p:cNvPr>
          <p:cNvSpPr txBox="1"/>
          <p:nvPr/>
        </p:nvSpPr>
        <p:spPr>
          <a:xfrm>
            <a:off x="4724400" y="58215"/>
            <a:ext cx="7368540" cy="584775"/>
          </a:xfrm>
          <a:prstGeom prst="rect">
            <a:avLst/>
          </a:prstGeom>
          <a:noFill/>
        </p:spPr>
        <p:txBody>
          <a:bodyPr wrap="square">
            <a:spAutoFit/>
          </a:bodyPr>
          <a:lstStyle/>
          <a:p>
            <a:r>
              <a:rPr lang="en-IN" sz="3200" b="1" dirty="0"/>
              <a:t>Most Profitable Movies and their run time</a:t>
            </a:r>
          </a:p>
        </p:txBody>
      </p:sp>
      <p:sp>
        <p:nvSpPr>
          <p:cNvPr id="6" name="TextBox 5">
            <a:extLst>
              <a:ext uri="{FF2B5EF4-FFF2-40B4-BE49-F238E27FC236}">
                <a16:creationId xmlns:a16="http://schemas.microsoft.com/office/drawing/2014/main" id="{84FD4E2F-AF04-6602-A28C-8285B9E973E2}"/>
              </a:ext>
            </a:extLst>
          </p:cNvPr>
          <p:cNvSpPr txBox="1"/>
          <p:nvPr/>
        </p:nvSpPr>
        <p:spPr>
          <a:xfrm>
            <a:off x="5539740" y="829481"/>
            <a:ext cx="6103620" cy="2554545"/>
          </a:xfrm>
          <a:prstGeom prst="rect">
            <a:avLst/>
          </a:prstGeom>
          <a:noFill/>
        </p:spPr>
        <p:txBody>
          <a:bodyPr wrap="square">
            <a:spAutoFit/>
          </a:bodyPr>
          <a:lstStyle/>
          <a:p>
            <a:pPr algn="ctr"/>
            <a:r>
              <a:rPr lang="en-IN" sz="3200" b="1" dirty="0">
                <a:solidFill>
                  <a:srgbClr val="002060"/>
                </a:solidFill>
              </a:rPr>
              <a:t>I have created a table to check out the most profitable movies and their run time along with the popularity and total votes they got. Here we can see the results.</a:t>
            </a:r>
          </a:p>
        </p:txBody>
      </p:sp>
    </p:spTree>
    <p:extLst>
      <p:ext uri="{BB962C8B-B14F-4D97-AF65-F5344CB8AC3E}">
        <p14:creationId xmlns:p14="http://schemas.microsoft.com/office/powerpoint/2010/main" val="248712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29000" t="-1000" r="-28000"/>
          </a:stretch>
        </a:blip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00B232D-ABB5-507F-1484-D2C6187FD6FF}"/>
              </a:ext>
            </a:extLst>
          </p:cNvPr>
          <p:cNvSpPr/>
          <p:nvPr/>
        </p:nvSpPr>
        <p:spPr>
          <a:xfrm>
            <a:off x="-45716" y="0"/>
            <a:ext cx="12237716" cy="6858000"/>
          </a:xfrm>
          <a:custGeom>
            <a:avLst/>
            <a:gdLst>
              <a:gd name="connsiteX0" fmla="*/ 12191996 w 12191996"/>
              <a:gd name="connsiteY0" fmla="*/ 6501763 h 6857998"/>
              <a:gd name="connsiteX1" fmla="*/ 12191996 w 12191996"/>
              <a:gd name="connsiteY1" fmla="*/ 6696073 h 6857998"/>
              <a:gd name="connsiteX2" fmla="*/ 11868146 w 12191996"/>
              <a:gd name="connsiteY2" fmla="*/ 6857998 h 6857998"/>
              <a:gd name="connsiteX3" fmla="*/ 11479526 w 12191996"/>
              <a:gd name="connsiteY3" fmla="*/ 6857998 h 6857998"/>
              <a:gd name="connsiteX4" fmla="*/ 10664186 w 12191996"/>
              <a:gd name="connsiteY4" fmla="*/ 3779518 h 6857998"/>
              <a:gd name="connsiteX5" fmla="*/ 9932666 w 12191996"/>
              <a:gd name="connsiteY5" fmla="*/ 4145278 h 6857998"/>
              <a:gd name="connsiteX6" fmla="*/ 9932666 w 12191996"/>
              <a:gd name="connsiteY6" fmla="*/ 5059678 h 6857998"/>
              <a:gd name="connsiteX7" fmla="*/ 10664186 w 12191996"/>
              <a:gd name="connsiteY7" fmla="*/ 5425438 h 6857998"/>
              <a:gd name="connsiteX8" fmla="*/ 11395706 w 12191996"/>
              <a:gd name="connsiteY8" fmla="*/ 5059678 h 6857998"/>
              <a:gd name="connsiteX9" fmla="*/ 11395706 w 12191996"/>
              <a:gd name="connsiteY9" fmla="*/ 4145278 h 6857998"/>
              <a:gd name="connsiteX10" fmla="*/ 9071606 w 12191996"/>
              <a:gd name="connsiteY10" fmla="*/ 3779518 h 6857998"/>
              <a:gd name="connsiteX11" fmla="*/ 8340086 w 12191996"/>
              <a:gd name="connsiteY11" fmla="*/ 4145278 h 6857998"/>
              <a:gd name="connsiteX12" fmla="*/ 8340086 w 12191996"/>
              <a:gd name="connsiteY12" fmla="*/ 5059678 h 6857998"/>
              <a:gd name="connsiteX13" fmla="*/ 9071606 w 12191996"/>
              <a:gd name="connsiteY13" fmla="*/ 5425438 h 6857998"/>
              <a:gd name="connsiteX14" fmla="*/ 9803126 w 12191996"/>
              <a:gd name="connsiteY14" fmla="*/ 5059678 h 6857998"/>
              <a:gd name="connsiteX15" fmla="*/ 9803126 w 12191996"/>
              <a:gd name="connsiteY15" fmla="*/ 4145278 h 6857998"/>
              <a:gd name="connsiteX16" fmla="*/ 7479026 w 12191996"/>
              <a:gd name="connsiteY16" fmla="*/ 3779518 h 6857998"/>
              <a:gd name="connsiteX17" fmla="*/ 6747506 w 12191996"/>
              <a:gd name="connsiteY17" fmla="*/ 4145278 h 6857998"/>
              <a:gd name="connsiteX18" fmla="*/ 6747506 w 12191996"/>
              <a:gd name="connsiteY18" fmla="*/ 5059678 h 6857998"/>
              <a:gd name="connsiteX19" fmla="*/ 7479026 w 12191996"/>
              <a:gd name="connsiteY19" fmla="*/ 5425438 h 6857998"/>
              <a:gd name="connsiteX20" fmla="*/ 8210546 w 12191996"/>
              <a:gd name="connsiteY20" fmla="*/ 5059678 h 6857998"/>
              <a:gd name="connsiteX21" fmla="*/ 8210546 w 12191996"/>
              <a:gd name="connsiteY21" fmla="*/ 4145278 h 6857998"/>
              <a:gd name="connsiteX22" fmla="*/ 8275316 w 12191996"/>
              <a:gd name="connsiteY22" fmla="*/ 2346960 h 6857998"/>
              <a:gd name="connsiteX23" fmla="*/ 7543796 w 12191996"/>
              <a:gd name="connsiteY23" fmla="*/ 2712719 h 6857998"/>
              <a:gd name="connsiteX24" fmla="*/ 7543796 w 12191996"/>
              <a:gd name="connsiteY24" fmla="*/ 3627118 h 6857998"/>
              <a:gd name="connsiteX25" fmla="*/ 8275316 w 12191996"/>
              <a:gd name="connsiteY25" fmla="*/ 3992879 h 6857998"/>
              <a:gd name="connsiteX26" fmla="*/ 9006836 w 12191996"/>
              <a:gd name="connsiteY26" fmla="*/ 3627118 h 6857998"/>
              <a:gd name="connsiteX27" fmla="*/ 9006836 w 12191996"/>
              <a:gd name="connsiteY27" fmla="*/ 2712719 h 6857998"/>
              <a:gd name="connsiteX28" fmla="*/ 9867896 w 12191996"/>
              <a:gd name="connsiteY28" fmla="*/ 2346959 h 6857998"/>
              <a:gd name="connsiteX29" fmla="*/ 9136376 w 12191996"/>
              <a:gd name="connsiteY29" fmla="*/ 2712719 h 6857998"/>
              <a:gd name="connsiteX30" fmla="*/ 9136376 w 12191996"/>
              <a:gd name="connsiteY30" fmla="*/ 3627118 h 6857998"/>
              <a:gd name="connsiteX31" fmla="*/ 9867896 w 12191996"/>
              <a:gd name="connsiteY31" fmla="*/ 3992879 h 6857998"/>
              <a:gd name="connsiteX32" fmla="*/ 10599416 w 12191996"/>
              <a:gd name="connsiteY32" fmla="*/ 3627118 h 6857998"/>
              <a:gd name="connsiteX33" fmla="*/ 10599416 w 12191996"/>
              <a:gd name="connsiteY33" fmla="*/ 2712719 h 6857998"/>
              <a:gd name="connsiteX34" fmla="*/ 7543796 w 12191996"/>
              <a:gd name="connsiteY34" fmla="*/ 914400 h 6857998"/>
              <a:gd name="connsiteX35" fmla="*/ 6812276 w 12191996"/>
              <a:gd name="connsiteY35" fmla="*/ 1280160 h 6857998"/>
              <a:gd name="connsiteX36" fmla="*/ 6812276 w 12191996"/>
              <a:gd name="connsiteY36" fmla="*/ 2194560 h 6857998"/>
              <a:gd name="connsiteX37" fmla="*/ 7543796 w 12191996"/>
              <a:gd name="connsiteY37" fmla="*/ 2560320 h 6857998"/>
              <a:gd name="connsiteX38" fmla="*/ 8275316 w 12191996"/>
              <a:gd name="connsiteY38" fmla="*/ 2194560 h 6857998"/>
              <a:gd name="connsiteX39" fmla="*/ 8275316 w 12191996"/>
              <a:gd name="connsiteY39" fmla="*/ 1280160 h 6857998"/>
              <a:gd name="connsiteX40" fmla="*/ 9136376 w 12191996"/>
              <a:gd name="connsiteY40" fmla="*/ 914400 h 6857998"/>
              <a:gd name="connsiteX41" fmla="*/ 8404856 w 12191996"/>
              <a:gd name="connsiteY41" fmla="*/ 1280160 h 6857998"/>
              <a:gd name="connsiteX42" fmla="*/ 8404856 w 12191996"/>
              <a:gd name="connsiteY42" fmla="*/ 2194560 h 6857998"/>
              <a:gd name="connsiteX43" fmla="*/ 9136376 w 12191996"/>
              <a:gd name="connsiteY43" fmla="*/ 2560320 h 6857998"/>
              <a:gd name="connsiteX44" fmla="*/ 9867896 w 12191996"/>
              <a:gd name="connsiteY44" fmla="*/ 2194560 h 6857998"/>
              <a:gd name="connsiteX45" fmla="*/ 9867896 w 12191996"/>
              <a:gd name="connsiteY45" fmla="*/ 1280160 h 6857998"/>
              <a:gd name="connsiteX46" fmla="*/ 10728956 w 12191996"/>
              <a:gd name="connsiteY46" fmla="*/ 914399 h 6857998"/>
              <a:gd name="connsiteX47" fmla="*/ 9997436 w 12191996"/>
              <a:gd name="connsiteY47" fmla="*/ 1280160 h 6857998"/>
              <a:gd name="connsiteX48" fmla="*/ 9997436 w 12191996"/>
              <a:gd name="connsiteY48" fmla="*/ 2194559 h 6857998"/>
              <a:gd name="connsiteX49" fmla="*/ 10728956 w 12191996"/>
              <a:gd name="connsiteY49" fmla="*/ 2560320 h 6857998"/>
              <a:gd name="connsiteX50" fmla="*/ 11460476 w 12191996"/>
              <a:gd name="connsiteY50" fmla="*/ 2194559 h 6857998"/>
              <a:gd name="connsiteX51" fmla="*/ 11460476 w 12191996"/>
              <a:gd name="connsiteY51" fmla="*/ 1280160 h 6857998"/>
              <a:gd name="connsiteX52" fmla="*/ 0 w 12191996"/>
              <a:gd name="connsiteY52" fmla="*/ 0 h 6857998"/>
              <a:gd name="connsiteX53" fmla="*/ 7543796 w 12191996"/>
              <a:gd name="connsiteY53" fmla="*/ 0 h 6857998"/>
              <a:gd name="connsiteX54" fmla="*/ 7543796 w 12191996"/>
              <a:gd name="connsiteY54" fmla="*/ 762000 h 6857998"/>
              <a:gd name="connsiteX55" fmla="*/ 8275316 w 12191996"/>
              <a:gd name="connsiteY55" fmla="*/ 1127760 h 6857998"/>
              <a:gd name="connsiteX56" fmla="*/ 9006836 w 12191996"/>
              <a:gd name="connsiteY56" fmla="*/ 762000 h 6857998"/>
              <a:gd name="connsiteX57" fmla="*/ 9006836 w 12191996"/>
              <a:gd name="connsiteY57" fmla="*/ 0 h 6857998"/>
              <a:gd name="connsiteX58" fmla="*/ 9136376 w 12191996"/>
              <a:gd name="connsiteY58" fmla="*/ 0 h 6857998"/>
              <a:gd name="connsiteX59" fmla="*/ 9136376 w 12191996"/>
              <a:gd name="connsiteY59" fmla="*/ 762000 h 6857998"/>
              <a:gd name="connsiteX60" fmla="*/ 9867896 w 12191996"/>
              <a:gd name="connsiteY60" fmla="*/ 1127760 h 6857998"/>
              <a:gd name="connsiteX61" fmla="*/ 10599416 w 12191996"/>
              <a:gd name="connsiteY61" fmla="*/ 762000 h 6857998"/>
              <a:gd name="connsiteX62" fmla="*/ 10599416 w 12191996"/>
              <a:gd name="connsiteY62" fmla="*/ 0 h 6857998"/>
              <a:gd name="connsiteX63" fmla="*/ 10728956 w 12191996"/>
              <a:gd name="connsiteY63" fmla="*/ 0 h 6857998"/>
              <a:gd name="connsiteX64" fmla="*/ 10728956 w 12191996"/>
              <a:gd name="connsiteY64" fmla="*/ 762000 h 6857998"/>
              <a:gd name="connsiteX65" fmla="*/ 11460476 w 12191996"/>
              <a:gd name="connsiteY65" fmla="*/ 1127760 h 6857998"/>
              <a:gd name="connsiteX66" fmla="*/ 12191996 w 12191996"/>
              <a:gd name="connsiteY66" fmla="*/ 762000 h 6857998"/>
              <a:gd name="connsiteX67" fmla="*/ 12191996 w 12191996"/>
              <a:gd name="connsiteY67" fmla="*/ 979169 h 6857998"/>
              <a:gd name="connsiteX68" fmla="*/ 11590016 w 12191996"/>
              <a:gd name="connsiteY68" fmla="*/ 1280159 h 6857998"/>
              <a:gd name="connsiteX69" fmla="*/ 11590016 w 12191996"/>
              <a:gd name="connsiteY69" fmla="*/ 2194559 h 6857998"/>
              <a:gd name="connsiteX70" fmla="*/ 12191996 w 12191996"/>
              <a:gd name="connsiteY70" fmla="*/ 2495548 h 6857998"/>
              <a:gd name="connsiteX71" fmla="*/ 12191996 w 12191996"/>
              <a:gd name="connsiteY71" fmla="*/ 2712719 h 6857998"/>
              <a:gd name="connsiteX72" fmla="*/ 11460476 w 12191996"/>
              <a:gd name="connsiteY72" fmla="*/ 2346959 h 6857998"/>
              <a:gd name="connsiteX73" fmla="*/ 10728956 w 12191996"/>
              <a:gd name="connsiteY73" fmla="*/ 2712719 h 6857998"/>
              <a:gd name="connsiteX74" fmla="*/ 10728956 w 12191996"/>
              <a:gd name="connsiteY74" fmla="*/ 3627118 h 6857998"/>
              <a:gd name="connsiteX75" fmla="*/ 11460476 w 12191996"/>
              <a:gd name="connsiteY75" fmla="*/ 3992879 h 6857998"/>
              <a:gd name="connsiteX76" fmla="*/ 12191996 w 12191996"/>
              <a:gd name="connsiteY76" fmla="*/ 3627118 h 6857998"/>
              <a:gd name="connsiteX77" fmla="*/ 12191996 w 12191996"/>
              <a:gd name="connsiteY77" fmla="*/ 3811903 h 6857998"/>
              <a:gd name="connsiteX78" fmla="*/ 11525246 w 12191996"/>
              <a:gd name="connsiteY78" fmla="*/ 4145278 h 6857998"/>
              <a:gd name="connsiteX79" fmla="*/ 11525246 w 12191996"/>
              <a:gd name="connsiteY79" fmla="*/ 5059678 h 6857998"/>
              <a:gd name="connsiteX80" fmla="*/ 12191996 w 12191996"/>
              <a:gd name="connsiteY80" fmla="*/ 5393053 h 6857998"/>
              <a:gd name="connsiteX81" fmla="*/ 12191996 w 12191996"/>
              <a:gd name="connsiteY81" fmla="*/ 5568313 h 6857998"/>
              <a:gd name="connsiteX82" fmla="*/ 11479526 w 12191996"/>
              <a:gd name="connsiteY82" fmla="*/ 5212078 h 6857998"/>
              <a:gd name="connsiteX83" fmla="*/ 10748006 w 12191996"/>
              <a:gd name="connsiteY83" fmla="*/ 5577838 h 6857998"/>
              <a:gd name="connsiteX84" fmla="*/ 10748006 w 12191996"/>
              <a:gd name="connsiteY84" fmla="*/ 6492238 h 6857998"/>
              <a:gd name="connsiteX85" fmla="*/ 11479526 w 12191996"/>
              <a:gd name="connsiteY85" fmla="*/ 6857998 h 6857998"/>
              <a:gd name="connsiteX86" fmla="*/ 11129006 w 12191996"/>
              <a:gd name="connsiteY86" fmla="*/ 6857998 h 6857998"/>
              <a:gd name="connsiteX87" fmla="*/ 10702286 w 12191996"/>
              <a:gd name="connsiteY87" fmla="*/ 6644638 h 6857998"/>
              <a:gd name="connsiteX88" fmla="*/ 10275566 w 12191996"/>
              <a:gd name="connsiteY88" fmla="*/ 6857998 h 6857998"/>
              <a:gd name="connsiteX89" fmla="*/ 9886946 w 12191996"/>
              <a:gd name="connsiteY89" fmla="*/ 6857998 h 6857998"/>
              <a:gd name="connsiteX90" fmla="*/ 10618466 w 12191996"/>
              <a:gd name="connsiteY90" fmla="*/ 6492238 h 6857998"/>
              <a:gd name="connsiteX91" fmla="*/ 10618466 w 12191996"/>
              <a:gd name="connsiteY91" fmla="*/ 5577838 h 6857998"/>
              <a:gd name="connsiteX92" fmla="*/ 9886946 w 12191996"/>
              <a:gd name="connsiteY92" fmla="*/ 5212078 h 6857998"/>
              <a:gd name="connsiteX93" fmla="*/ 9155426 w 12191996"/>
              <a:gd name="connsiteY93" fmla="*/ 5577838 h 6857998"/>
              <a:gd name="connsiteX94" fmla="*/ 9155426 w 12191996"/>
              <a:gd name="connsiteY94" fmla="*/ 6492238 h 6857998"/>
              <a:gd name="connsiteX95" fmla="*/ 9886946 w 12191996"/>
              <a:gd name="connsiteY95" fmla="*/ 6857998 h 6857998"/>
              <a:gd name="connsiteX96" fmla="*/ 9498326 w 12191996"/>
              <a:gd name="connsiteY96" fmla="*/ 6857998 h 6857998"/>
              <a:gd name="connsiteX97" fmla="*/ 9071606 w 12191996"/>
              <a:gd name="connsiteY97" fmla="*/ 6644638 h 6857998"/>
              <a:gd name="connsiteX98" fmla="*/ 8644886 w 12191996"/>
              <a:gd name="connsiteY98" fmla="*/ 6857998 h 6857998"/>
              <a:gd name="connsiteX99" fmla="*/ 8294366 w 12191996"/>
              <a:gd name="connsiteY99" fmla="*/ 6857998 h 6857998"/>
              <a:gd name="connsiteX100" fmla="*/ 9025886 w 12191996"/>
              <a:gd name="connsiteY100" fmla="*/ 6492238 h 6857998"/>
              <a:gd name="connsiteX101" fmla="*/ 9025886 w 12191996"/>
              <a:gd name="connsiteY101" fmla="*/ 5577838 h 6857998"/>
              <a:gd name="connsiteX102" fmla="*/ 8294366 w 12191996"/>
              <a:gd name="connsiteY102" fmla="*/ 5212078 h 6857998"/>
              <a:gd name="connsiteX103" fmla="*/ 7562846 w 12191996"/>
              <a:gd name="connsiteY103" fmla="*/ 5577838 h 6857998"/>
              <a:gd name="connsiteX104" fmla="*/ 7562846 w 12191996"/>
              <a:gd name="connsiteY104" fmla="*/ 6492238 h 6857998"/>
              <a:gd name="connsiteX105" fmla="*/ 8294366 w 12191996"/>
              <a:gd name="connsiteY105" fmla="*/ 6857998 h 6857998"/>
              <a:gd name="connsiteX106" fmla="*/ 0 w 12191996"/>
              <a:gd name="connsiteY10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1996" h="6857998">
                <a:moveTo>
                  <a:pt x="12191996" y="6501763"/>
                </a:moveTo>
                <a:lnTo>
                  <a:pt x="12191996" y="6696073"/>
                </a:lnTo>
                <a:lnTo>
                  <a:pt x="11868146" y="6857998"/>
                </a:lnTo>
                <a:lnTo>
                  <a:pt x="11479526" y="6857998"/>
                </a:lnTo>
                <a:close/>
                <a:moveTo>
                  <a:pt x="10664186" y="3779518"/>
                </a:moveTo>
                <a:lnTo>
                  <a:pt x="9932666" y="4145278"/>
                </a:lnTo>
                <a:lnTo>
                  <a:pt x="9932666" y="5059678"/>
                </a:lnTo>
                <a:lnTo>
                  <a:pt x="10664186" y="5425438"/>
                </a:lnTo>
                <a:lnTo>
                  <a:pt x="11395706" y="5059678"/>
                </a:lnTo>
                <a:lnTo>
                  <a:pt x="11395706" y="4145278"/>
                </a:lnTo>
                <a:close/>
                <a:moveTo>
                  <a:pt x="9071606" y="3779518"/>
                </a:moveTo>
                <a:lnTo>
                  <a:pt x="8340086" y="4145278"/>
                </a:lnTo>
                <a:lnTo>
                  <a:pt x="8340086" y="5059678"/>
                </a:lnTo>
                <a:lnTo>
                  <a:pt x="9071606" y="5425438"/>
                </a:lnTo>
                <a:lnTo>
                  <a:pt x="9803126" y="5059678"/>
                </a:lnTo>
                <a:lnTo>
                  <a:pt x="9803126" y="4145278"/>
                </a:lnTo>
                <a:close/>
                <a:moveTo>
                  <a:pt x="7479026" y="3779518"/>
                </a:moveTo>
                <a:lnTo>
                  <a:pt x="6747506" y="4145278"/>
                </a:lnTo>
                <a:lnTo>
                  <a:pt x="6747506" y="5059678"/>
                </a:lnTo>
                <a:lnTo>
                  <a:pt x="7479026" y="5425438"/>
                </a:lnTo>
                <a:lnTo>
                  <a:pt x="8210546" y="5059678"/>
                </a:lnTo>
                <a:lnTo>
                  <a:pt x="8210546" y="4145278"/>
                </a:lnTo>
                <a:close/>
                <a:moveTo>
                  <a:pt x="8275316" y="2346960"/>
                </a:moveTo>
                <a:lnTo>
                  <a:pt x="7543796" y="2712719"/>
                </a:lnTo>
                <a:lnTo>
                  <a:pt x="7543796" y="3627118"/>
                </a:lnTo>
                <a:lnTo>
                  <a:pt x="8275316" y="3992879"/>
                </a:lnTo>
                <a:lnTo>
                  <a:pt x="9006836" y="3627118"/>
                </a:lnTo>
                <a:lnTo>
                  <a:pt x="9006836" y="2712719"/>
                </a:lnTo>
                <a:close/>
                <a:moveTo>
                  <a:pt x="9867896" y="2346959"/>
                </a:moveTo>
                <a:lnTo>
                  <a:pt x="9136376" y="2712719"/>
                </a:lnTo>
                <a:lnTo>
                  <a:pt x="9136376" y="3627118"/>
                </a:lnTo>
                <a:lnTo>
                  <a:pt x="9867896" y="3992879"/>
                </a:lnTo>
                <a:lnTo>
                  <a:pt x="10599416" y="3627118"/>
                </a:lnTo>
                <a:lnTo>
                  <a:pt x="10599416" y="2712719"/>
                </a:lnTo>
                <a:close/>
                <a:moveTo>
                  <a:pt x="7543796" y="914400"/>
                </a:moveTo>
                <a:lnTo>
                  <a:pt x="6812276" y="1280160"/>
                </a:lnTo>
                <a:lnTo>
                  <a:pt x="6812276" y="2194560"/>
                </a:lnTo>
                <a:lnTo>
                  <a:pt x="7543796" y="2560320"/>
                </a:lnTo>
                <a:lnTo>
                  <a:pt x="8275316" y="2194560"/>
                </a:lnTo>
                <a:lnTo>
                  <a:pt x="8275316" y="1280160"/>
                </a:lnTo>
                <a:close/>
                <a:moveTo>
                  <a:pt x="9136376" y="914400"/>
                </a:moveTo>
                <a:lnTo>
                  <a:pt x="8404856" y="1280160"/>
                </a:lnTo>
                <a:lnTo>
                  <a:pt x="8404856" y="2194560"/>
                </a:lnTo>
                <a:lnTo>
                  <a:pt x="9136376" y="2560320"/>
                </a:lnTo>
                <a:lnTo>
                  <a:pt x="9867896" y="2194560"/>
                </a:lnTo>
                <a:lnTo>
                  <a:pt x="9867896" y="1280160"/>
                </a:lnTo>
                <a:close/>
                <a:moveTo>
                  <a:pt x="10728956" y="914399"/>
                </a:moveTo>
                <a:lnTo>
                  <a:pt x="9997436" y="1280160"/>
                </a:lnTo>
                <a:lnTo>
                  <a:pt x="9997436" y="2194559"/>
                </a:lnTo>
                <a:lnTo>
                  <a:pt x="10728956" y="2560320"/>
                </a:lnTo>
                <a:lnTo>
                  <a:pt x="11460476" y="2194559"/>
                </a:lnTo>
                <a:lnTo>
                  <a:pt x="11460476" y="1280160"/>
                </a:lnTo>
                <a:close/>
                <a:moveTo>
                  <a:pt x="0" y="0"/>
                </a:moveTo>
                <a:lnTo>
                  <a:pt x="7543796" y="0"/>
                </a:lnTo>
                <a:lnTo>
                  <a:pt x="7543796" y="762000"/>
                </a:lnTo>
                <a:lnTo>
                  <a:pt x="8275316" y="1127760"/>
                </a:lnTo>
                <a:lnTo>
                  <a:pt x="9006836" y="762000"/>
                </a:lnTo>
                <a:lnTo>
                  <a:pt x="9006836" y="0"/>
                </a:lnTo>
                <a:lnTo>
                  <a:pt x="9136376" y="0"/>
                </a:lnTo>
                <a:lnTo>
                  <a:pt x="9136376" y="762000"/>
                </a:lnTo>
                <a:lnTo>
                  <a:pt x="9867896" y="1127760"/>
                </a:lnTo>
                <a:lnTo>
                  <a:pt x="10599416" y="762000"/>
                </a:lnTo>
                <a:lnTo>
                  <a:pt x="10599416" y="0"/>
                </a:lnTo>
                <a:lnTo>
                  <a:pt x="10728956" y="0"/>
                </a:lnTo>
                <a:lnTo>
                  <a:pt x="10728956" y="762000"/>
                </a:lnTo>
                <a:lnTo>
                  <a:pt x="11460476" y="1127760"/>
                </a:lnTo>
                <a:lnTo>
                  <a:pt x="12191996" y="762000"/>
                </a:lnTo>
                <a:lnTo>
                  <a:pt x="12191996" y="979169"/>
                </a:lnTo>
                <a:lnTo>
                  <a:pt x="11590016" y="1280159"/>
                </a:lnTo>
                <a:lnTo>
                  <a:pt x="11590016" y="2194559"/>
                </a:lnTo>
                <a:lnTo>
                  <a:pt x="12191996" y="2495548"/>
                </a:lnTo>
                <a:lnTo>
                  <a:pt x="12191996" y="2712719"/>
                </a:lnTo>
                <a:lnTo>
                  <a:pt x="11460476" y="2346959"/>
                </a:lnTo>
                <a:lnTo>
                  <a:pt x="10728956" y="2712719"/>
                </a:lnTo>
                <a:lnTo>
                  <a:pt x="10728956" y="3627118"/>
                </a:lnTo>
                <a:lnTo>
                  <a:pt x="11460476" y="3992879"/>
                </a:lnTo>
                <a:lnTo>
                  <a:pt x="12191996" y="3627118"/>
                </a:lnTo>
                <a:lnTo>
                  <a:pt x="12191996" y="3811903"/>
                </a:lnTo>
                <a:lnTo>
                  <a:pt x="11525246" y="4145278"/>
                </a:lnTo>
                <a:lnTo>
                  <a:pt x="11525246" y="5059678"/>
                </a:lnTo>
                <a:lnTo>
                  <a:pt x="12191996" y="5393053"/>
                </a:lnTo>
                <a:lnTo>
                  <a:pt x="12191996" y="5568313"/>
                </a:lnTo>
                <a:lnTo>
                  <a:pt x="11479526" y="5212078"/>
                </a:lnTo>
                <a:lnTo>
                  <a:pt x="10748006" y="5577838"/>
                </a:lnTo>
                <a:lnTo>
                  <a:pt x="10748006" y="6492238"/>
                </a:lnTo>
                <a:lnTo>
                  <a:pt x="11479526" y="6857998"/>
                </a:lnTo>
                <a:lnTo>
                  <a:pt x="11129006" y="6857998"/>
                </a:lnTo>
                <a:lnTo>
                  <a:pt x="10702286" y="6644638"/>
                </a:lnTo>
                <a:lnTo>
                  <a:pt x="10275566" y="6857998"/>
                </a:lnTo>
                <a:lnTo>
                  <a:pt x="9886946" y="6857998"/>
                </a:lnTo>
                <a:lnTo>
                  <a:pt x="10618466" y="6492238"/>
                </a:lnTo>
                <a:lnTo>
                  <a:pt x="10618466" y="5577838"/>
                </a:lnTo>
                <a:lnTo>
                  <a:pt x="9886946" y="5212078"/>
                </a:lnTo>
                <a:lnTo>
                  <a:pt x="9155426" y="5577838"/>
                </a:lnTo>
                <a:lnTo>
                  <a:pt x="9155426" y="6492238"/>
                </a:lnTo>
                <a:lnTo>
                  <a:pt x="9886946" y="6857998"/>
                </a:lnTo>
                <a:lnTo>
                  <a:pt x="9498326" y="6857998"/>
                </a:lnTo>
                <a:lnTo>
                  <a:pt x="9071606" y="6644638"/>
                </a:lnTo>
                <a:lnTo>
                  <a:pt x="8644886" y="6857998"/>
                </a:lnTo>
                <a:lnTo>
                  <a:pt x="8294366" y="6857998"/>
                </a:lnTo>
                <a:lnTo>
                  <a:pt x="9025886" y="6492238"/>
                </a:lnTo>
                <a:lnTo>
                  <a:pt x="9025886" y="5577838"/>
                </a:lnTo>
                <a:lnTo>
                  <a:pt x="8294366" y="5212078"/>
                </a:lnTo>
                <a:lnTo>
                  <a:pt x="7562846" y="5577838"/>
                </a:lnTo>
                <a:lnTo>
                  <a:pt x="7562846" y="6492238"/>
                </a:lnTo>
                <a:lnTo>
                  <a:pt x="8294366" y="6857998"/>
                </a:lnTo>
                <a:lnTo>
                  <a:pt x="0" y="6857998"/>
                </a:lnTo>
                <a:close/>
              </a:path>
            </a:pathLst>
          </a:custGeom>
          <a:solidFill>
            <a:schemeClr val="accent2">
              <a:lumMod val="75000"/>
            </a:schemeClr>
          </a:solidFill>
          <a:ln>
            <a:solidFill>
              <a:schemeClr val="accent1">
                <a:shade val="15000"/>
                <a:alpha val="91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3" name="Picture 12">
            <a:extLst>
              <a:ext uri="{FF2B5EF4-FFF2-40B4-BE49-F238E27FC236}">
                <a16:creationId xmlns:a16="http://schemas.microsoft.com/office/drawing/2014/main" id="{F1D0478F-DE60-3DEE-98A0-7991CF97A88A}"/>
              </a:ext>
            </a:extLst>
          </p:cNvPr>
          <p:cNvPicPr>
            <a:picLocks noChangeAspect="1"/>
          </p:cNvPicPr>
          <p:nvPr/>
        </p:nvPicPr>
        <p:blipFill>
          <a:blip r:embed="rId3"/>
          <a:stretch>
            <a:fillRect/>
          </a:stretch>
        </p:blipFill>
        <p:spPr>
          <a:xfrm>
            <a:off x="4873" y="3947160"/>
            <a:ext cx="6690222" cy="2804160"/>
          </a:xfrm>
          <a:prstGeom prst="rect">
            <a:avLst/>
          </a:prstGeom>
        </p:spPr>
      </p:pic>
      <p:sp>
        <p:nvSpPr>
          <p:cNvPr id="14" name="TextBox 13">
            <a:extLst>
              <a:ext uri="{FF2B5EF4-FFF2-40B4-BE49-F238E27FC236}">
                <a16:creationId xmlns:a16="http://schemas.microsoft.com/office/drawing/2014/main" id="{23B58B54-E371-FC9D-A3DB-0B86A1EC66F7}"/>
              </a:ext>
            </a:extLst>
          </p:cNvPr>
          <p:cNvSpPr txBox="1"/>
          <p:nvPr/>
        </p:nvSpPr>
        <p:spPr>
          <a:xfrm>
            <a:off x="243839" y="274320"/>
            <a:ext cx="6690221" cy="584775"/>
          </a:xfrm>
          <a:prstGeom prst="rect">
            <a:avLst/>
          </a:prstGeom>
          <a:noFill/>
        </p:spPr>
        <p:txBody>
          <a:bodyPr wrap="square" rtlCol="0">
            <a:spAutoFit/>
          </a:bodyPr>
          <a:lstStyle/>
          <a:p>
            <a:r>
              <a:rPr lang="en-IN" sz="3200" b="1" dirty="0"/>
              <a:t>Top profitable movies and their genres</a:t>
            </a:r>
          </a:p>
        </p:txBody>
      </p:sp>
      <p:sp>
        <p:nvSpPr>
          <p:cNvPr id="15" name="TextBox 14">
            <a:extLst>
              <a:ext uri="{FF2B5EF4-FFF2-40B4-BE49-F238E27FC236}">
                <a16:creationId xmlns:a16="http://schemas.microsoft.com/office/drawing/2014/main" id="{EF1304D8-50AC-9532-D1D4-AC1E1A32FD39}"/>
              </a:ext>
            </a:extLst>
          </p:cNvPr>
          <p:cNvSpPr txBox="1"/>
          <p:nvPr/>
        </p:nvSpPr>
        <p:spPr>
          <a:xfrm>
            <a:off x="124356" y="874455"/>
            <a:ext cx="6451256" cy="2554545"/>
          </a:xfrm>
          <a:prstGeom prst="rect">
            <a:avLst/>
          </a:prstGeom>
          <a:noFill/>
        </p:spPr>
        <p:txBody>
          <a:bodyPr wrap="square" rtlCol="0">
            <a:spAutoFit/>
          </a:bodyPr>
          <a:lstStyle/>
          <a:p>
            <a:r>
              <a:rPr lang="en-IN" sz="3200" b="1" dirty="0">
                <a:solidFill>
                  <a:srgbClr val="00FFFF"/>
                </a:solidFill>
              </a:rPr>
              <a:t>To check the relation between profit and genres I have created a table of top 10 profitable movie, containing budget, revenue, profit and genres. Here is the result</a:t>
            </a:r>
          </a:p>
        </p:txBody>
      </p:sp>
    </p:spTree>
    <p:extLst>
      <p:ext uri="{BB962C8B-B14F-4D97-AF65-F5344CB8AC3E}">
        <p14:creationId xmlns:p14="http://schemas.microsoft.com/office/powerpoint/2010/main" val="419947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586</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Barman</dc:creator>
  <cp:lastModifiedBy>Raja Barman</cp:lastModifiedBy>
  <cp:revision>3</cp:revision>
  <dcterms:created xsi:type="dcterms:W3CDTF">2024-04-13T16:44:27Z</dcterms:created>
  <dcterms:modified xsi:type="dcterms:W3CDTF">2024-04-13T19:43:12Z</dcterms:modified>
</cp:coreProperties>
</file>