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6" r:id="rId3"/>
    <p:sldId id="277" r:id="rId4"/>
    <p:sldId id="259" r:id="rId5"/>
    <p:sldId id="266" r:id="rId6"/>
    <p:sldId id="265" r:id="rId7"/>
    <p:sldId id="260" r:id="rId8"/>
    <p:sldId id="261" r:id="rId9"/>
    <p:sldId id="262" r:id="rId10"/>
    <p:sldId id="263" r:id="rId11"/>
    <p:sldId id="264" r:id="rId12"/>
    <p:sldId id="269" r:id="rId13"/>
    <p:sldId id="267" r:id="rId14"/>
    <p:sldId id="270" r:id="rId15"/>
    <p:sldId id="268" r:id="rId16"/>
    <p:sldId id="272" r:id="rId17"/>
    <p:sldId id="271"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A58E"/>
    <a:srgbClr val="2FBDD9"/>
    <a:srgbClr val="0099CC"/>
    <a:srgbClr val="99FF99"/>
    <a:srgbClr val="52D4FC"/>
    <a:srgbClr val="9999FF"/>
    <a:srgbClr val="6600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29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55431C-76C5-4E6E-B174-F40DA348BD3B}"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7CE7CB-E119-4E6F-A856-3C2B40767035}" type="slidenum">
              <a:rPr lang="en-IN" smtClean="0"/>
              <a:t>‹#›</a:t>
            </a:fld>
            <a:endParaRPr lang="en-IN"/>
          </a:p>
        </p:txBody>
      </p:sp>
    </p:spTree>
    <p:extLst>
      <p:ext uri="{BB962C8B-B14F-4D97-AF65-F5344CB8AC3E}">
        <p14:creationId xmlns:p14="http://schemas.microsoft.com/office/powerpoint/2010/main" val="648391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27CE7CB-E119-4E6F-A856-3C2B40767035}" type="slidenum">
              <a:rPr lang="en-IN" smtClean="0"/>
              <a:t>1</a:t>
            </a:fld>
            <a:endParaRPr lang="en-IN"/>
          </a:p>
        </p:txBody>
      </p:sp>
    </p:spTree>
    <p:extLst>
      <p:ext uri="{BB962C8B-B14F-4D97-AF65-F5344CB8AC3E}">
        <p14:creationId xmlns:p14="http://schemas.microsoft.com/office/powerpoint/2010/main" val="747645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27CE7CB-E119-4E6F-A856-3C2B40767035}" type="slidenum">
              <a:rPr lang="en-IN" smtClean="0"/>
              <a:t>16</a:t>
            </a:fld>
            <a:endParaRPr lang="en-IN"/>
          </a:p>
        </p:txBody>
      </p:sp>
    </p:spTree>
    <p:extLst>
      <p:ext uri="{BB962C8B-B14F-4D97-AF65-F5344CB8AC3E}">
        <p14:creationId xmlns:p14="http://schemas.microsoft.com/office/powerpoint/2010/main" val="183188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EBD7A-0A99-B5C4-C460-1B82052555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81311C-B8BE-44FD-64F9-A091CD14A8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EB41C6-3BA1-5A03-D524-1CB9F84544A4}"/>
              </a:ext>
            </a:extLst>
          </p:cNvPr>
          <p:cNvSpPr>
            <a:spLocks noGrp="1"/>
          </p:cNvSpPr>
          <p:nvPr>
            <p:ph type="dt" sz="half" idx="10"/>
          </p:nvPr>
        </p:nvSpPr>
        <p:spPr/>
        <p:txBody>
          <a:bodyPr/>
          <a:lstStyle/>
          <a:p>
            <a:fld id="{B2011ABB-D207-46BE-882D-22A69A0B7DBD}" type="datetimeFigureOut">
              <a:rPr lang="en-IN" smtClean="0"/>
              <a:t>12-04-2024</a:t>
            </a:fld>
            <a:endParaRPr lang="en-IN"/>
          </a:p>
        </p:txBody>
      </p:sp>
      <p:sp>
        <p:nvSpPr>
          <p:cNvPr id="5" name="Footer Placeholder 4">
            <a:extLst>
              <a:ext uri="{FF2B5EF4-FFF2-40B4-BE49-F238E27FC236}">
                <a16:creationId xmlns:a16="http://schemas.microsoft.com/office/drawing/2014/main" id="{D5EF7F36-1F85-D1BC-A4EA-B62649950C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073B82-155F-0589-6631-BFD826E68BE6}"/>
              </a:ext>
            </a:extLst>
          </p:cNvPr>
          <p:cNvSpPr>
            <a:spLocks noGrp="1"/>
          </p:cNvSpPr>
          <p:nvPr>
            <p:ph type="sldNum" sz="quarter" idx="12"/>
          </p:nvPr>
        </p:nvSpPr>
        <p:spPr/>
        <p:txBody>
          <a:bodyPr/>
          <a:lstStyle/>
          <a:p>
            <a:fld id="{6FDB555B-51EB-44B5-A59D-57A59E35458A}" type="slidenum">
              <a:rPr lang="en-IN" smtClean="0"/>
              <a:t>‹#›</a:t>
            </a:fld>
            <a:endParaRPr lang="en-IN"/>
          </a:p>
        </p:txBody>
      </p:sp>
    </p:spTree>
    <p:extLst>
      <p:ext uri="{BB962C8B-B14F-4D97-AF65-F5344CB8AC3E}">
        <p14:creationId xmlns:p14="http://schemas.microsoft.com/office/powerpoint/2010/main" val="4228327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49DF4-0A73-4ED4-3607-9A49DAF5DE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3CEC52-29CE-6928-E949-D1D3686E34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D409FF-7AD7-42F9-F2EB-0153013D4BB8}"/>
              </a:ext>
            </a:extLst>
          </p:cNvPr>
          <p:cNvSpPr>
            <a:spLocks noGrp="1"/>
          </p:cNvSpPr>
          <p:nvPr>
            <p:ph type="dt" sz="half" idx="10"/>
          </p:nvPr>
        </p:nvSpPr>
        <p:spPr/>
        <p:txBody>
          <a:bodyPr/>
          <a:lstStyle/>
          <a:p>
            <a:fld id="{B2011ABB-D207-46BE-882D-22A69A0B7DBD}" type="datetimeFigureOut">
              <a:rPr lang="en-IN" smtClean="0"/>
              <a:t>12-04-2024</a:t>
            </a:fld>
            <a:endParaRPr lang="en-IN"/>
          </a:p>
        </p:txBody>
      </p:sp>
      <p:sp>
        <p:nvSpPr>
          <p:cNvPr id="5" name="Footer Placeholder 4">
            <a:extLst>
              <a:ext uri="{FF2B5EF4-FFF2-40B4-BE49-F238E27FC236}">
                <a16:creationId xmlns:a16="http://schemas.microsoft.com/office/drawing/2014/main" id="{3ECFD374-642E-A241-6F94-78653D2FD5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D5AB3-4320-3C42-34DB-49CFBA333239}"/>
              </a:ext>
            </a:extLst>
          </p:cNvPr>
          <p:cNvSpPr>
            <a:spLocks noGrp="1"/>
          </p:cNvSpPr>
          <p:nvPr>
            <p:ph type="sldNum" sz="quarter" idx="12"/>
          </p:nvPr>
        </p:nvSpPr>
        <p:spPr/>
        <p:txBody>
          <a:bodyPr/>
          <a:lstStyle/>
          <a:p>
            <a:fld id="{6FDB555B-51EB-44B5-A59D-57A59E35458A}" type="slidenum">
              <a:rPr lang="en-IN" smtClean="0"/>
              <a:t>‹#›</a:t>
            </a:fld>
            <a:endParaRPr lang="en-IN"/>
          </a:p>
        </p:txBody>
      </p:sp>
    </p:spTree>
    <p:extLst>
      <p:ext uri="{BB962C8B-B14F-4D97-AF65-F5344CB8AC3E}">
        <p14:creationId xmlns:p14="http://schemas.microsoft.com/office/powerpoint/2010/main" val="213335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C51AB5-7B0F-AD51-8840-7FB851897D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7A36A7-682B-8D25-2275-003EAE2EDE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DFB4F2-99DC-1031-05F0-568D2516029C}"/>
              </a:ext>
            </a:extLst>
          </p:cNvPr>
          <p:cNvSpPr>
            <a:spLocks noGrp="1"/>
          </p:cNvSpPr>
          <p:nvPr>
            <p:ph type="dt" sz="half" idx="10"/>
          </p:nvPr>
        </p:nvSpPr>
        <p:spPr/>
        <p:txBody>
          <a:bodyPr/>
          <a:lstStyle/>
          <a:p>
            <a:fld id="{B2011ABB-D207-46BE-882D-22A69A0B7DBD}" type="datetimeFigureOut">
              <a:rPr lang="en-IN" smtClean="0"/>
              <a:t>12-04-2024</a:t>
            </a:fld>
            <a:endParaRPr lang="en-IN"/>
          </a:p>
        </p:txBody>
      </p:sp>
      <p:sp>
        <p:nvSpPr>
          <p:cNvPr id="5" name="Footer Placeholder 4">
            <a:extLst>
              <a:ext uri="{FF2B5EF4-FFF2-40B4-BE49-F238E27FC236}">
                <a16:creationId xmlns:a16="http://schemas.microsoft.com/office/drawing/2014/main" id="{BC13AC43-23DF-F593-1109-935CF11B33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BA7EB6-8E2D-97C0-887F-FC654DFA0EEF}"/>
              </a:ext>
            </a:extLst>
          </p:cNvPr>
          <p:cNvSpPr>
            <a:spLocks noGrp="1"/>
          </p:cNvSpPr>
          <p:nvPr>
            <p:ph type="sldNum" sz="quarter" idx="12"/>
          </p:nvPr>
        </p:nvSpPr>
        <p:spPr/>
        <p:txBody>
          <a:bodyPr/>
          <a:lstStyle/>
          <a:p>
            <a:fld id="{6FDB555B-51EB-44B5-A59D-57A59E35458A}" type="slidenum">
              <a:rPr lang="en-IN" smtClean="0"/>
              <a:t>‹#›</a:t>
            </a:fld>
            <a:endParaRPr lang="en-IN"/>
          </a:p>
        </p:txBody>
      </p:sp>
    </p:spTree>
    <p:extLst>
      <p:ext uri="{BB962C8B-B14F-4D97-AF65-F5344CB8AC3E}">
        <p14:creationId xmlns:p14="http://schemas.microsoft.com/office/powerpoint/2010/main" val="1368148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912F6-D6CB-279A-C543-5A28641DF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4FB19A-399F-BFD0-C264-23B5848939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FB67EB-5550-5C42-87C6-B5F24C35E5BF}"/>
              </a:ext>
            </a:extLst>
          </p:cNvPr>
          <p:cNvSpPr>
            <a:spLocks noGrp="1"/>
          </p:cNvSpPr>
          <p:nvPr>
            <p:ph type="dt" sz="half" idx="10"/>
          </p:nvPr>
        </p:nvSpPr>
        <p:spPr/>
        <p:txBody>
          <a:bodyPr/>
          <a:lstStyle/>
          <a:p>
            <a:fld id="{B2011ABB-D207-46BE-882D-22A69A0B7DBD}" type="datetimeFigureOut">
              <a:rPr lang="en-IN" smtClean="0"/>
              <a:t>12-04-2024</a:t>
            </a:fld>
            <a:endParaRPr lang="en-IN"/>
          </a:p>
        </p:txBody>
      </p:sp>
      <p:sp>
        <p:nvSpPr>
          <p:cNvPr id="5" name="Footer Placeholder 4">
            <a:extLst>
              <a:ext uri="{FF2B5EF4-FFF2-40B4-BE49-F238E27FC236}">
                <a16:creationId xmlns:a16="http://schemas.microsoft.com/office/drawing/2014/main" id="{AF03D9BB-AC3E-A075-6887-D25411468D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526E6F-36AE-AE94-F85D-C73499EB336D}"/>
              </a:ext>
            </a:extLst>
          </p:cNvPr>
          <p:cNvSpPr>
            <a:spLocks noGrp="1"/>
          </p:cNvSpPr>
          <p:nvPr>
            <p:ph type="sldNum" sz="quarter" idx="12"/>
          </p:nvPr>
        </p:nvSpPr>
        <p:spPr/>
        <p:txBody>
          <a:bodyPr/>
          <a:lstStyle/>
          <a:p>
            <a:fld id="{6FDB555B-51EB-44B5-A59D-57A59E35458A}" type="slidenum">
              <a:rPr lang="en-IN" smtClean="0"/>
              <a:t>‹#›</a:t>
            </a:fld>
            <a:endParaRPr lang="en-IN"/>
          </a:p>
        </p:txBody>
      </p:sp>
    </p:spTree>
    <p:extLst>
      <p:ext uri="{BB962C8B-B14F-4D97-AF65-F5344CB8AC3E}">
        <p14:creationId xmlns:p14="http://schemas.microsoft.com/office/powerpoint/2010/main" val="2995780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5AF06-67F5-EB6D-7FAD-034F35F876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6293311-FA34-87EE-D228-CFE8475003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2BAB2D-3457-7B8F-109A-388B5586AC5C}"/>
              </a:ext>
            </a:extLst>
          </p:cNvPr>
          <p:cNvSpPr>
            <a:spLocks noGrp="1"/>
          </p:cNvSpPr>
          <p:nvPr>
            <p:ph type="dt" sz="half" idx="10"/>
          </p:nvPr>
        </p:nvSpPr>
        <p:spPr/>
        <p:txBody>
          <a:bodyPr/>
          <a:lstStyle/>
          <a:p>
            <a:fld id="{B2011ABB-D207-46BE-882D-22A69A0B7DBD}" type="datetimeFigureOut">
              <a:rPr lang="en-IN" smtClean="0"/>
              <a:t>12-04-2024</a:t>
            </a:fld>
            <a:endParaRPr lang="en-IN"/>
          </a:p>
        </p:txBody>
      </p:sp>
      <p:sp>
        <p:nvSpPr>
          <p:cNvPr id="5" name="Footer Placeholder 4">
            <a:extLst>
              <a:ext uri="{FF2B5EF4-FFF2-40B4-BE49-F238E27FC236}">
                <a16:creationId xmlns:a16="http://schemas.microsoft.com/office/drawing/2014/main" id="{6D21BD8D-198D-6250-A8E6-4B22A0A157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3AF452-40F8-CBD6-FE17-68C183802834}"/>
              </a:ext>
            </a:extLst>
          </p:cNvPr>
          <p:cNvSpPr>
            <a:spLocks noGrp="1"/>
          </p:cNvSpPr>
          <p:nvPr>
            <p:ph type="sldNum" sz="quarter" idx="12"/>
          </p:nvPr>
        </p:nvSpPr>
        <p:spPr/>
        <p:txBody>
          <a:bodyPr/>
          <a:lstStyle/>
          <a:p>
            <a:fld id="{6FDB555B-51EB-44B5-A59D-57A59E35458A}" type="slidenum">
              <a:rPr lang="en-IN" smtClean="0"/>
              <a:t>‹#›</a:t>
            </a:fld>
            <a:endParaRPr lang="en-IN"/>
          </a:p>
        </p:txBody>
      </p:sp>
    </p:spTree>
    <p:extLst>
      <p:ext uri="{BB962C8B-B14F-4D97-AF65-F5344CB8AC3E}">
        <p14:creationId xmlns:p14="http://schemas.microsoft.com/office/powerpoint/2010/main" val="411896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0D71C-826F-5F26-C047-6B6EE85EBD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A0F104-C2A8-7EEE-776B-600193BDD6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BAB6E44-8DA6-7A6F-EE57-27C5608881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8B90F4-C4EE-A91E-7C37-47898AA54719}"/>
              </a:ext>
            </a:extLst>
          </p:cNvPr>
          <p:cNvSpPr>
            <a:spLocks noGrp="1"/>
          </p:cNvSpPr>
          <p:nvPr>
            <p:ph type="dt" sz="half" idx="10"/>
          </p:nvPr>
        </p:nvSpPr>
        <p:spPr/>
        <p:txBody>
          <a:bodyPr/>
          <a:lstStyle/>
          <a:p>
            <a:fld id="{B2011ABB-D207-46BE-882D-22A69A0B7DBD}" type="datetimeFigureOut">
              <a:rPr lang="en-IN" smtClean="0"/>
              <a:t>12-04-2024</a:t>
            </a:fld>
            <a:endParaRPr lang="en-IN"/>
          </a:p>
        </p:txBody>
      </p:sp>
      <p:sp>
        <p:nvSpPr>
          <p:cNvPr id="6" name="Footer Placeholder 5">
            <a:extLst>
              <a:ext uri="{FF2B5EF4-FFF2-40B4-BE49-F238E27FC236}">
                <a16:creationId xmlns:a16="http://schemas.microsoft.com/office/drawing/2014/main" id="{3A8CAB11-2431-EC13-1D36-3219561BC4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1F31F6-2332-A450-FD9A-75B1EBEFE71D}"/>
              </a:ext>
            </a:extLst>
          </p:cNvPr>
          <p:cNvSpPr>
            <a:spLocks noGrp="1"/>
          </p:cNvSpPr>
          <p:nvPr>
            <p:ph type="sldNum" sz="quarter" idx="12"/>
          </p:nvPr>
        </p:nvSpPr>
        <p:spPr/>
        <p:txBody>
          <a:bodyPr/>
          <a:lstStyle/>
          <a:p>
            <a:fld id="{6FDB555B-51EB-44B5-A59D-57A59E35458A}" type="slidenum">
              <a:rPr lang="en-IN" smtClean="0"/>
              <a:t>‹#›</a:t>
            </a:fld>
            <a:endParaRPr lang="en-IN"/>
          </a:p>
        </p:txBody>
      </p:sp>
    </p:spTree>
    <p:extLst>
      <p:ext uri="{BB962C8B-B14F-4D97-AF65-F5344CB8AC3E}">
        <p14:creationId xmlns:p14="http://schemas.microsoft.com/office/powerpoint/2010/main" val="2362409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A7339-0E53-FC1D-2989-DE5E5BB8219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409C9A-1C5B-7905-214F-3456E96D09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464BAF-3024-DA30-25A6-D46ED3B9F4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B36D6BE-49DE-0D17-04B6-B04C1C3AF3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E11421-6D0E-DC10-F698-6B10287EDD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D203E6-18C3-B082-CC6F-6238C9D09CE4}"/>
              </a:ext>
            </a:extLst>
          </p:cNvPr>
          <p:cNvSpPr>
            <a:spLocks noGrp="1"/>
          </p:cNvSpPr>
          <p:nvPr>
            <p:ph type="dt" sz="half" idx="10"/>
          </p:nvPr>
        </p:nvSpPr>
        <p:spPr/>
        <p:txBody>
          <a:bodyPr/>
          <a:lstStyle/>
          <a:p>
            <a:fld id="{B2011ABB-D207-46BE-882D-22A69A0B7DBD}" type="datetimeFigureOut">
              <a:rPr lang="en-IN" smtClean="0"/>
              <a:t>12-04-2024</a:t>
            </a:fld>
            <a:endParaRPr lang="en-IN"/>
          </a:p>
        </p:txBody>
      </p:sp>
      <p:sp>
        <p:nvSpPr>
          <p:cNvPr id="8" name="Footer Placeholder 7">
            <a:extLst>
              <a:ext uri="{FF2B5EF4-FFF2-40B4-BE49-F238E27FC236}">
                <a16:creationId xmlns:a16="http://schemas.microsoft.com/office/drawing/2014/main" id="{FA677AB8-8385-A17F-8156-1250D689641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EC26EC-7DD5-549F-F8C5-D7C7F913DD78}"/>
              </a:ext>
            </a:extLst>
          </p:cNvPr>
          <p:cNvSpPr>
            <a:spLocks noGrp="1"/>
          </p:cNvSpPr>
          <p:nvPr>
            <p:ph type="sldNum" sz="quarter" idx="12"/>
          </p:nvPr>
        </p:nvSpPr>
        <p:spPr/>
        <p:txBody>
          <a:bodyPr/>
          <a:lstStyle/>
          <a:p>
            <a:fld id="{6FDB555B-51EB-44B5-A59D-57A59E35458A}" type="slidenum">
              <a:rPr lang="en-IN" smtClean="0"/>
              <a:t>‹#›</a:t>
            </a:fld>
            <a:endParaRPr lang="en-IN"/>
          </a:p>
        </p:txBody>
      </p:sp>
    </p:spTree>
    <p:extLst>
      <p:ext uri="{BB962C8B-B14F-4D97-AF65-F5344CB8AC3E}">
        <p14:creationId xmlns:p14="http://schemas.microsoft.com/office/powerpoint/2010/main" val="173249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3EE20-5B3C-9159-3845-70D7E549B34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40C2E44-D7D2-87A4-5856-A112C3BDBAD4}"/>
              </a:ext>
            </a:extLst>
          </p:cNvPr>
          <p:cNvSpPr>
            <a:spLocks noGrp="1"/>
          </p:cNvSpPr>
          <p:nvPr>
            <p:ph type="dt" sz="half" idx="10"/>
          </p:nvPr>
        </p:nvSpPr>
        <p:spPr/>
        <p:txBody>
          <a:bodyPr/>
          <a:lstStyle/>
          <a:p>
            <a:fld id="{B2011ABB-D207-46BE-882D-22A69A0B7DBD}" type="datetimeFigureOut">
              <a:rPr lang="en-IN" smtClean="0"/>
              <a:t>12-04-2024</a:t>
            </a:fld>
            <a:endParaRPr lang="en-IN"/>
          </a:p>
        </p:txBody>
      </p:sp>
      <p:sp>
        <p:nvSpPr>
          <p:cNvPr id="4" name="Footer Placeholder 3">
            <a:extLst>
              <a:ext uri="{FF2B5EF4-FFF2-40B4-BE49-F238E27FC236}">
                <a16:creationId xmlns:a16="http://schemas.microsoft.com/office/drawing/2014/main" id="{C1A8AE47-E849-35DD-706B-F06BDE9BBEF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23C117A-9745-CAF2-7E2E-3C514F6645B5}"/>
              </a:ext>
            </a:extLst>
          </p:cNvPr>
          <p:cNvSpPr>
            <a:spLocks noGrp="1"/>
          </p:cNvSpPr>
          <p:nvPr>
            <p:ph type="sldNum" sz="quarter" idx="12"/>
          </p:nvPr>
        </p:nvSpPr>
        <p:spPr/>
        <p:txBody>
          <a:bodyPr/>
          <a:lstStyle/>
          <a:p>
            <a:fld id="{6FDB555B-51EB-44B5-A59D-57A59E35458A}" type="slidenum">
              <a:rPr lang="en-IN" smtClean="0"/>
              <a:t>‹#›</a:t>
            </a:fld>
            <a:endParaRPr lang="en-IN"/>
          </a:p>
        </p:txBody>
      </p:sp>
    </p:spTree>
    <p:extLst>
      <p:ext uri="{BB962C8B-B14F-4D97-AF65-F5344CB8AC3E}">
        <p14:creationId xmlns:p14="http://schemas.microsoft.com/office/powerpoint/2010/main" val="4247488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04F527-C7D7-0CC8-A3FF-03F01EE2C986}"/>
              </a:ext>
            </a:extLst>
          </p:cNvPr>
          <p:cNvSpPr>
            <a:spLocks noGrp="1"/>
          </p:cNvSpPr>
          <p:nvPr>
            <p:ph type="dt" sz="half" idx="10"/>
          </p:nvPr>
        </p:nvSpPr>
        <p:spPr/>
        <p:txBody>
          <a:bodyPr/>
          <a:lstStyle/>
          <a:p>
            <a:fld id="{B2011ABB-D207-46BE-882D-22A69A0B7DBD}" type="datetimeFigureOut">
              <a:rPr lang="en-IN" smtClean="0"/>
              <a:t>12-04-2024</a:t>
            </a:fld>
            <a:endParaRPr lang="en-IN"/>
          </a:p>
        </p:txBody>
      </p:sp>
      <p:sp>
        <p:nvSpPr>
          <p:cNvPr id="3" name="Footer Placeholder 2">
            <a:extLst>
              <a:ext uri="{FF2B5EF4-FFF2-40B4-BE49-F238E27FC236}">
                <a16:creationId xmlns:a16="http://schemas.microsoft.com/office/drawing/2014/main" id="{1047C070-86D7-BA21-48EA-F03F8529A8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E4711AC-3D32-3431-B1C9-50485F2213CD}"/>
              </a:ext>
            </a:extLst>
          </p:cNvPr>
          <p:cNvSpPr>
            <a:spLocks noGrp="1"/>
          </p:cNvSpPr>
          <p:nvPr>
            <p:ph type="sldNum" sz="quarter" idx="12"/>
          </p:nvPr>
        </p:nvSpPr>
        <p:spPr/>
        <p:txBody>
          <a:bodyPr/>
          <a:lstStyle/>
          <a:p>
            <a:fld id="{6FDB555B-51EB-44B5-A59D-57A59E35458A}" type="slidenum">
              <a:rPr lang="en-IN" smtClean="0"/>
              <a:t>‹#›</a:t>
            </a:fld>
            <a:endParaRPr lang="en-IN"/>
          </a:p>
        </p:txBody>
      </p:sp>
    </p:spTree>
    <p:extLst>
      <p:ext uri="{BB962C8B-B14F-4D97-AF65-F5344CB8AC3E}">
        <p14:creationId xmlns:p14="http://schemas.microsoft.com/office/powerpoint/2010/main" val="4092284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B932-E257-A128-F8CC-FA726D5472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137AD6-B4F0-514A-08A2-365D99A47D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D8CA14E-33E6-A81F-88D7-D5692CF4B3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1E9375-3034-EBE9-EE20-0F6783181448}"/>
              </a:ext>
            </a:extLst>
          </p:cNvPr>
          <p:cNvSpPr>
            <a:spLocks noGrp="1"/>
          </p:cNvSpPr>
          <p:nvPr>
            <p:ph type="dt" sz="half" idx="10"/>
          </p:nvPr>
        </p:nvSpPr>
        <p:spPr/>
        <p:txBody>
          <a:bodyPr/>
          <a:lstStyle/>
          <a:p>
            <a:fld id="{B2011ABB-D207-46BE-882D-22A69A0B7DBD}" type="datetimeFigureOut">
              <a:rPr lang="en-IN" smtClean="0"/>
              <a:t>12-04-2024</a:t>
            </a:fld>
            <a:endParaRPr lang="en-IN"/>
          </a:p>
        </p:txBody>
      </p:sp>
      <p:sp>
        <p:nvSpPr>
          <p:cNvPr id="6" name="Footer Placeholder 5">
            <a:extLst>
              <a:ext uri="{FF2B5EF4-FFF2-40B4-BE49-F238E27FC236}">
                <a16:creationId xmlns:a16="http://schemas.microsoft.com/office/drawing/2014/main" id="{2590B70E-A01A-9604-0B81-79CA2D518E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F728B4-91CB-BB93-68C1-243366A85D47}"/>
              </a:ext>
            </a:extLst>
          </p:cNvPr>
          <p:cNvSpPr>
            <a:spLocks noGrp="1"/>
          </p:cNvSpPr>
          <p:nvPr>
            <p:ph type="sldNum" sz="quarter" idx="12"/>
          </p:nvPr>
        </p:nvSpPr>
        <p:spPr/>
        <p:txBody>
          <a:bodyPr/>
          <a:lstStyle/>
          <a:p>
            <a:fld id="{6FDB555B-51EB-44B5-A59D-57A59E35458A}" type="slidenum">
              <a:rPr lang="en-IN" smtClean="0"/>
              <a:t>‹#›</a:t>
            </a:fld>
            <a:endParaRPr lang="en-IN"/>
          </a:p>
        </p:txBody>
      </p:sp>
    </p:spTree>
    <p:extLst>
      <p:ext uri="{BB962C8B-B14F-4D97-AF65-F5344CB8AC3E}">
        <p14:creationId xmlns:p14="http://schemas.microsoft.com/office/powerpoint/2010/main" val="2619235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42AC5-3173-C7D7-74FE-8AFC276618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FC051F-EF51-235C-C827-19EC418DBA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3E6A58A-583D-CE07-C863-B176767362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31E8-C0BE-6421-A51E-7DA939C17C67}"/>
              </a:ext>
            </a:extLst>
          </p:cNvPr>
          <p:cNvSpPr>
            <a:spLocks noGrp="1"/>
          </p:cNvSpPr>
          <p:nvPr>
            <p:ph type="dt" sz="half" idx="10"/>
          </p:nvPr>
        </p:nvSpPr>
        <p:spPr/>
        <p:txBody>
          <a:bodyPr/>
          <a:lstStyle/>
          <a:p>
            <a:fld id="{B2011ABB-D207-46BE-882D-22A69A0B7DBD}" type="datetimeFigureOut">
              <a:rPr lang="en-IN" smtClean="0"/>
              <a:t>12-04-2024</a:t>
            </a:fld>
            <a:endParaRPr lang="en-IN"/>
          </a:p>
        </p:txBody>
      </p:sp>
      <p:sp>
        <p:nvSpPr>
          <p:cNvPr id="6" name="Footer Placeholder 5">
            <a:extLst>
              <a:ext uri="{FF2B5EF4-FFF2-40B4-BE49-F238E27FC236}">
                <a16:creationId xmlns:a16="http://schemas.microsoft.com/office/drawing/2014/main" id="{8AB5AB35-8D65-B18A-D17E-C24A3C8EA9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3E5351-348C-C13F-1EC6-A6959EF99C68}"/>
              </a:ext>
            </a:extLst>
          </p:cNvPr>
          <p:cNvSpPr>
            <a:spLocks noGrp="1"/>
          </p:cNvSpPr>
          <p:nvPr>
            <p:ph type="sldNum" sz="quarter" idx="12"/>
          </p:nvPr>
        </p:nvSpPr>
        <p:spPr/>
        <p:txBody>
          <a:bodyPr/>
          <a:lstStyle/>
          <a:p>
            <a:fld id="{6FDB555B-51EB-44B5-A59D-57A59E35458A}" type="slidenum">
              <a:rPr lang="en-IN" smtClean="0"/>
              <a:t>‹#›</a:t>
            </a:fld>
            <a:endParaRPr lang="en-IN"/>
          </a:p>
        </p:txBody>
      </p:sp>
    </p:spTree>
    <p:extLst>
      <p:ext uri="{BB962C8B-B14F-4D97-AF65-F5344CB8AC3E}">
        <p14:creationId xmlns:p14="http://schemas.microsoft.com/office/powerpoint/2010/main" val="1442174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FFF16E-FFDA-6492-1366-7036A8CB19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09C502-4BE4-C610-D0B4-05D6ECFE59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E2DBD4-003D-128F-9A3A-C3333524C5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011ABB-D207-46BE-882D-22A69A0B7DBD}" type="datetimeFigureOut">
              <a:rPr lang="en-IN" smtClean="0"/>
              <a:t>12-04-2024</a:t>
            </a:fld>
            <a:endParaRPr lang="en-IN"/>
          </a:p>
        </p:txBody>
      </p:sp>
      <p:sp>
        <p:nvSpPr>
          <p:cNvPr id="5" name="Footer Placeholder 4">
            <a:extLst>
              <a:ext uri="{FF2B5EF4-FFF2-40B4-BE49-F238E27FC236}">
                <a16:creationId xmlns:a16="http://schemas.microsoft.com/office/drawing/2014/main" id="{D51790AA-5BD4-8A91-4C0D-5F2B2DA380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D17D44A-FAA3-DDEF-D8EF-8BD0020445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B555B-51EB-44B5-A59D-57A59E35458A}" type="slidenum">
              <a:rPr lang="en-IN" smtClean="0"/>
              <a:t>‹#›</a:t>
            </a:fld>
            <a:endParaRPr lang="en-IN"/>
          </a:p>
        </p:txBody>
      </p:sp>
    </p:spTree>
    <p:extLst>
      <p:ext uri="{BB962C8B-B14F-4D97-AF65-F5344CB8AC3E}">
        <p14:creationId xmlns:p14="http://schemas.microsoft.com/office/powerpoint/2010/main" val="271826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github.com/Raja3103"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http://www.linkedin.com/in/raja-barman98" TargetMode="External"/><Relationship Id="rId5" Type="http://schemas.openxmlformats.org/officeDocument/2006/relationships/image" Target="../media/image5.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ED6C-80B8-1808-D1AF-D701B9724159}"/>
              </a:ext>
            </a:extLst>
          </p:cNvPr>
          <p:cNvSpPr>
            <a:spLocks noGrp="1"/>
          </p:cNvSpPr>
          <p:nvPr>
            <p:ph type="ctrTitle"/>
          </p:nvPr>
        </p:nvSpPr>
        <p:spPr>
          <a:xfrm>
            <a:off x="1524000" y="-481782"/>
            <a:ext cx="10668000" cy="4252289"/>
          </a:xfrm>
          <a:noFill/>
        </p:spPr>
        <p:txBody>
          <a:bodyPr>
            <a:normAutofit/>
          </a:bodyPr>
          <a:lstStyle/>
          <a:p>
            <a:pPr algn="l"/>
            <a:r>
              <a:rPr lang="en-IN" sz="4000" b="1" dirty="0">
                <a:solidFill>
                  <a:schemeClr val="accent1">
                    <a:lumMod val="50000"/>
                  </a:schemeClr>
                </a:solidFill>
              </a:rPr>
              <a:t>			Project On SQL:</a:t>
            </a:r>
            <a:br>
              <a:rPr lang="en-IN" sz="4000" b="1" dirty="0">
                <a:solidFill>
                  <a:schemeClr val="accent1">
                    <a:lumMod val="50000"/>
                  </a:schemeClr>
                </a:solidFill>
              </a:rPr>
            </a:br>
            <a:br>
              <a:rPr lang="en-IN" sz="4000" b="1" dirty="0">
                <a:solidFill>
                  <a:schemeClr val="accent1">
                    <a:lumMod val="50000"/>
                  </a:schemeClr>
                </a:solidFill>
              </a:rPr>
            </a:br>
            <a:r>
              <a:rPr lang="en-IN" sz="4000" b="1" dirty="0">
                <a:solidFill>
                  <a:schemeClr val="accent1">
                    <a:lumMod val="50000"/>
                  </a:schemeClr>
                </a:solidFill>
              </a:rPr>
              <a:t>                                 </a:t>
            </a:r>
            <a:r>
              <a:rPr lang="en-IN" b="1" dirty="0">
                <a:solidFill>
                  <a:schemeClr val="accent1">
                    <a:lumMod val="50000"/>
                  </a:schemeClr>
                </a:solidFill>
                <a:latin typeface="Arial Black" panose="020B0A04020102020204" pitchFamily="34" charset="0"/>
              </a:rPr>
              <a:t>Sales     Data </a:t>
            </a:r>
            <a:br>
              <a:rPr lang="en-IN" b="1" dirty="0">
                <a:solidFill>
                  <a:schemeClr val="accent1">
                    <a:lumMod val="50000"/>
                  </a:schemeClr>
                </a:solidFill>
                <a:latin typeface="Arial Black" panose="020B0A04020102020204" pitchFamily="34" charset="0"/>
              </a:rPr>
            </a:br>
            <a:r>
              <a:rPr lang="en-IN" b="1" dirty="0">
                <a:solidFill>
                  <a:schemeClr val="accent1">
                    <a:lumMod val="50000"/>
                  </a:schemeClr>
                </a:solidFill>
                <a:latin typeface="Arial Black" panose="020B0A04020102020204" pitchFamily="34" charset="0"/>
              </a:rPr>
              <a:t>     				Analysis            </a:t>
            </a:r>
            <a:r>
              <a:rPr lang="en-IN" sz="4000" b="1" dirty="0">
                <a:solidFill>
                  <a:schemeClr val="accent1">
                    <a:lumMod val="50000"/>
                  </a:schemeClr>
                </a:solidFill>
                <a:latin typeface="Arial Black" panose="020B0A04020102020204" pitchFamily="34" charset="0"/>
              </a:rPr>
              <a:t> </a:t>
            </a:r>
          </a:p>
        </p:txBody>
      </p:sp>
      <p:sp>
        <p:nvSpPr>
          <p:cNvPr id="3" name="Subtitle 2">
            <a:extLst>
              <a:ext uri="{FF2B5EF4-FFF2-40B4-BE49-F238E27FC236}">
                <a16:creationId xmlns:a16="http://schemas.microsoft.com/office/drawing/2014/main" id="{719CC9FC-DD25-BC1F-D2B7-2E8C5DD80439}"/>
              </a:ext>
            </a:extLst>
          </p:cNvPr>
          <p:cNvSpPr>
            <a:spLocks noGrp="1"/>
          </p:cNvSpPr>
          <p:nvPr>
            <p:ph type="subTitle" idx="1"/>
          </p:nvPr>
        </p:nvSpPr>
        <p:spPr>
          <a:xfrm>
            <a:off x="1524000" y="3923818"/>
            <a:ext cx="10363200" cy="2135528"/>
          </a:xfrm>
        </p:spPr>
        <p:txBody>
          <a:bodyPr>
            <a:normAutofit/>
          </a:bodyPr>
          <a:lstStyle/>
          <a:p>
            <a:r>
              <a:rPr lang="en-IN" sz="3600" dirty="0"/>
              <a:t>Created By: </a:t>
            </a:r>
          </a:p>
          <a:p>
            <a:r>
              <a:rPr lang="en-IN" sz="3600" dirty="0"/>
              <a:t>                                           </a:t>
            </a:r>
            <a:r>
              <a:rPr lang="en-IN" sz="4400" b="1" dirty="0">
                <a:solidFill>
                  <a:schemeClr val="accent5">
                    <a:lumMod val="75000"/>
                  </a:schemeClr>
                </a:solidFill>
              </a:rPr>
              <a:t>Raja Barman</a:t>
            </a:r>
            <a:r>
              <a:rPr lang="en-IN" sz="3600" dirty="0"/>
              <a:t> </a:t>
            </a:r>
          </a:p>
        </p:txBody>
      </p:sp>
      <p:sp>
        <p:nvSpPr>
          <p:cNvPr id="10" name="Freeform: Shape 9">
            <a:extLst>
              <a:ext uri="{FF2B5EF4-FFF2-40B4-BE49-F238E27FC236}">
                <a16:creationId xmlns:a16="http://schemas.microsoft.com/office/drawing/2014/main" id="{7B071CE8-E096-7044-BF64-CFE9A31213E7}"/>
              </a:ext>
            </a:extLst>
          </p:cNvPr>
          <p:cNvSpPr/>
          <p:nvPr/>
        </p:nvSpPr>
        <p:spPr>
          <a:xfrm>
            <a:off x="0" y="0"/>
            <a:ext cx="5361356" cy="6858000"/>
          </a:xfrm>
          <a:custGeom>
            <a:avLst/>
            <a:gdLst>
              <a:gd name="connsiteX0" fmla="*/ 0 w 5361356"/>
              <a:gd name="connsiteY0" fmla="*/ 0 h 6858000"/>
              <a:gd name="connsiteX1" fmla="*/ 3159142 w 5361356"/>
              <a:gd name="connsiteY1" fmla="*/ 0 h 6858000"/>
              <a:gd name="connsiteX2" fmla="*/ 5108635 w 5361356"/>
              <a:gd name="connsiteY2" fmla="*/ 2262411 h 6858000"/>
              <a:gd name="connsiteX3" fmla="*/ 4999425 w 5361356"/>
              <a:gd name="connsiteY3" fmla="*/ 3732399 h 6858000"/>
              <a:gd name="connsiteX4" fmla="*/ 1372127 w 5361356"/>
              <a:gd name="connsiteY4" fmla="*/ 6858000 h 6858000"/>
              <a:gd name="connsiteX5" fmla="*/ 0 w 5361356"/>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61356" h="6858000">
                <a:moveTo>
                  <a:pt x="0" y="0"/>
                </a:moveTo>
                <a:lnTo>
                  <a:pt x="3159142" y="0"/>
                </a:lnTo>
                <a:lnTo>
                  <a:pt x="5108635" y="2262411"/>
                </a:lnTo>
                <a:cubicBezTo>
                  <a:pt x="5484403" y="2698495"/>
                  <a:pt x="5435508" y="3356631"/>
                  <a:pt x="4999425" y="3732399"/>
                </a:cubicBezTo>
                <a:lnTo>
                  <a:pt x="1372127" y="6858000"/>
                </a:lnTo>
                <a:lnTo>
                  <a:pt x="0" y="6858000"/>
                </a:lnTo>
                <a:close/>
              </a:path>
            </a:pathLst>
          </a:custGeom>
          <a:blipFill dpi="0" rotWithShape="1">
            <a:blip r:embed="rId3">
              <a:alphaModFix amt="57000"/>
            </a:blip>
            <a:srcRect/>
            <a:stretch>
              <a:fillRect l="-14000" t="-24000" r="-12000"/>
            </a:stretch>
          </a:blip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1" name="TextBox 10">
            <a:extLst>
              <a:ext uri="{FF2B5EF4-FFF2-40B4-BE49-F238E27FC236}">
                <a16:creationId xmlns:a16="http://schemas.microsoft.com/office/drawing/2014/main" id="{26D7FDEB-3C6D-0FEE-95E6-61C090E218FD}"/>
              </a:ext>
            </a:extLst>
          </p:cNvPr>
          <p:cNvSpPr txBox="1"/>
          <p:nvPr/>
        </p:nvSpPr>
        <p:spPr>
          <a:xfrm>
            <a:off x="0" y="798653"/>
            <a:ext cx="4294208" cy="3785652"/>
          </a:xfrm>
          <a:prstGeom prst="rect">
            <a:avLst/>
          </a:prstGeom>
          <a:noFill/>
        </p:spPr>
        <p:txBody>
          <a:bodyPr wrap="square" rtlCol="0">
            <a:spAutoFit/>
          </a:bodyPr>
          <a:lstStyle/>
          <a:p>
            <a:r>
              <a:rPr lang="en-IN" sz="4800" b="1" i="1" dirty="0" err="1">
                <a:solidFill>
                  <a:srgbClr val="002060"/>
                </a:solidFill>
                <a:highlight>
                  <a:srgbClr val="008080"/>
                </a:highlight>
              </a:rPr>
              <a:t>Mentorness</a:t>
            </a:r>
            <a:endParaRPr lang="en-IN" sz="4800" b="1" i="1" dirty="0">
              <a:solidFill>
                <a:srgbClr val="002060"/>
              </a:solidFill>
              <a:highlight>
                <a:srgbClr val="008080"/>
              </a:highlight>
            </a:endParaRPr>
          </a:p>
          <a:p>
            <a:endParaRPr lang="en-IN" sz="4800" b="1" i="1" dirty="0">
              <a:solidFill>
                <a:srgbClr val="002060"/>
              </a:solidFill>
              <a:highlight>
                <a:srgbClr val="008080"/>
              </a:highlight>
            </a:endParaRPr>
          </a:p>
          <a:p>
            <a:r>
              <a:rPr lang="en-IN" sz="4800" b="1" i="1" dirty="0">
                <a:solidFill>
                  <a:srgbClr val="002060"/>
                </a:solidFill>
                <a:highlight>
                  <a:srgbClr val="008080"/>
                </a:highlight>
              </a:rPr>
              <a:t> Internship </a:t>
            </a:r>
          </a:p>
          <a:p>
            <a:endParaRPr lang="en-IN" sz="4800" b="1" i="1" dirty="0">
              <a:solidFill>
                <a:srgbClr val="002060"/>
              </a:solidFill>
              <a:highlight>
                <a:srgbClr val="008080"/>
              </a:highlight>
            </a:endParaRPr>
          </a:p>
          <a:p>
            <a:r>
              <a:rPr lang="en-IN" sz="4800" b="1" i="1" dirty="0">
                <a:solidFill>
                  <a:srgbClr val="002060"/>
                </a:solidFill>
                <a:highlight>
                  <a:srgbClr val="008080"/>
                </a:highlight>
              </a:rPr>
              <a:t>Program</a:t>
            </a:r>
            <a:endParaRPr lang="en-IN" sz="4800" i="1" dirty="0">
              <a:solidFill>
                <a:srgbClr val="002060"/>
              </a:solidFill>
              <a:highlight>
                <a:srgbClr val="008080"/>
              </a:highlight>
            </a:endParaRPr>
          </a:p>
        </p:txBody>
      </p:sp>
      <p:sp>
        <p:nvSpPr>
          <p:cNvPr id="13" name="Rectangle: Diagonal Corners Rounded 12">
            <a:extLst>
              <a:ext uri="{FF2B5EF4-FFF2-40B4-BE49-F238E27FC236}">
                <a16:creationId xmlns:a16="http://schemas.microsoft.com/office/drawing/2014/main" id="{25ED488B-9ADC-BE01-E030-70B0C482198B}"/>
              </a:ext>
            </a:extLst>
          </p:cNvPr>
          <p:cNvSpPr/>
          <p:nvPr/>
        </p:nvSpPr>
        <p:spPr>
          <a:xfrm>
            <a:off x="92598" y="4918336"/>
            <a:ext cx="2291787" cy="987700"/>
          </a:xfrm>
          <a:prstGeom prst="round2DiagRect">
            <a:avLst/>
          </a:prstGeom>
          <a:blipFill dpi="0" rotWithShape="1">
            <a:blip r:embed="rId4"/>
            <a:srcRect/>
            <a:stretch>
              <a:fillRect l="-4000" t="-18000" b="-19000"/>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1053169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9FF99">
            <a:alpha val="12000"/>
          </a:srgbClr>
        </a:soli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7C0481AF-ED1B-BF36-C96E-34EF919F70DD}"/>
              </a:ext>
            </a:extLst>
          </p:cNvPr>
          <p:cNvSpPr/>
          <p:nvPr/>
        </p:nvSpPr>
        <p:spPr>
          <a:xfrm rot="2483098" flipH="1" flipV="1">
            <a:off x="6207866" y="-547769"/>
            <a:ext cx="7826205" cy="7674387"/>
          </a:xfrm>
          <a:custGeom>
            <a:avLst/>
            <a:gdLst>
              <a:gd name="connsiteX0" fmla="*/ 7826205 w 7826205"/>
              <a:gd name="connsiteY0" fmla="*/ 4773388 h 7674387"/>
              <a:gd name="connsiteX1" fmla="*/ 4533926 w 7826205"/>
              <a:gd name="connsiteY1" fmla="*/ 7674387 h 7674387"/>
              <a:gd name="connsiteX2" fmla="*/ 0 w 7826205"/>
              <a:gd name="connsiteY2" fmla="*/ 2528936 h 7674387"/>
              <a:gd name="connsiteX3" fmla="*/ 2870032 w 7826205"/>
              <a:gd name="connsiteY3" fmla="*/ 0 h 7674387"/>
              <a:gd name="connsiteX4" fmla="*/ 6206501 w 7826205"/>
              <a:gd name="connsiteY4" fmla="*/ 0 h 7674387"/>
              <a:gd name="connsiteX5" fmla="*/ 7826205 w 7826205"/>
              <a:gd name="connsiteY5" fmla="*/ 1619705 h 7674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26205" h="7674387">
                <a:moveTo>
                  <a:pt x="7826205" y="4773388"/>
                </a:moveTo>
                <a:lnTo>
                  <a:pt x="4533926" y="7674387"/>
                </a:lnTo>
                <a:lnTo>
                  <a:pt x="0" y="2528936"/>
                </a:lnTo>
                <a:lnTo>
                  <a:pt x="2870032" y="0"/>
                </a:lnTo>
                <a:lnTo>
                  <a:pt x="6206501" y="0"/>
                </a:lnTo>
                <a:cubicBezTo>
                  <a:pt x="7101039" y="0"/>
                  <a:pt x="7826205" y="725167"/>
                  <a:pt x="7826205" y="1619705"/>
                </a:cubicBezTo>
                <a:close/>
              </a:path>
            </a:pathLst>
          </a:custGeom>
          <a:solidFill>
            <a:schemeClr val="accent4">
              <a:lumMod val="75000"/>
              <a:alpha val="81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Rectangle: Rounded Corners 1">
            <a:extLst>
              <a:ext uri="{FF2B5EF4-FFF2-40B4-BE49-F238E27FC236}">
                <a16:creationId xmlns:a16="http://schemas.microsoft.com/office/drawing/2014/main" id="{87241D4E-B286-56BD-07A8-ED4061A1ADB5}"/>
              </a:ext>
            </a:extLst>
          </p:cNvPr>
          <p:cNvSpPr/>
          <p:nvPr/>
        </p:nvSpPr>
        <p:spPr>
          <a:xfrm>
            <a:off x="162046" y="150471"/>
            <a:ext cx="2754774" cy="613458"/>
          </a:xfrm>
          <a:prstGeom prst="roundRect">
            <a:avLst/>
          </a:prstGeom>
          <a:solidFill>
            <a:srgbClr val="2FBD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latin typeface="Arial Black" panose="020B0A04020102020204" pitchFamily="34" charset="0"/>
              </a:rPr>
              <a:t>Question 7</a:t>
            </a:r>
            <a:endParaRPr lang="en-IN" b="1" dirty="0">
              <a:latin typeface="Arial Black" panose="020B0A04020102020204" pitchFamily="34" charset="0"/>
            </a:endParaRPr>
          </a:p>
        </p:txBody>
      </p:sp>
      <p:sp>
        <p:nvSpPr>
          <p:cNvPr id="3" name="Ribbon: Tilted Up 2">
            <a:extLst>
              <a:ext uri="{FF2B5EF4-FFF2-40B4-BE49-F238E27FC236}">
                <a16:creationId xmlns:a16="http://schemas.microsoft.com/office/drawing/2014/main" id="{3E6C26BC-A6C2-86A1-0A1B-BDD42810E2B4}"/>
              </a:ext>
            </a:extLst>
          </p:cNvPr>
          <p:cNvSpPr/>
          <p:nvPr/>
        </p:nvSpPr>
        <p:spPr>
          <a:xfrm>
            <a:off x="7940232" y="69444"/>
            <a:ext cx="3970129" cy="625033"/>
          </a:xfrm>
          <a:prstGeom prst="ribbon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latin typeface="Arial Black" panose="020B0A04020102020204" pitchFamily="34" charset="0"/>
              </a:rPr>
              <a:t>Result</a:t>
            </a:r>
            <a:endParaRPr lang="en-IN" dirty="0">
              <a:latin typeface="Arial Black" panose="020B0A04020102020204" pitchFamily="34" charset="0"/>
            </a:endParaRPr>
          </a:p>
        </p:txBody>
      </p:sp>
      <p:sp>
        <p:nvSpPr>
          <p:cNvPr id="4" name="Scroll: Horizontal 3">
            <a:extLst>
              <a:ext uri="{FF2B5EF4-FFF2-40B4-BE49-F238E27FC236}">
                <a16:creationId xmlns:a16="http://schemas.microsoft.com/office/drawing/2014/main" id="{A9CC6EC9-F2C8-0635-FD7D-B8C92C0D8548}"/>
              </a:ext>
            </a:extLst>
          </p:cNvPr>
          <p:cNvSpPr/>
          <p:nvPr/>
        </p:nvSpPr>
        <p:spPr>
          <a:xfrm>
            <a:off x="104178" y="2769758"/>
            <a:ext cx="2511706" cy="559551"/>
          </a:xfrm>
          <a:prstGeom prst="horizontalScroll">
            <a:avLst/>
          </a:prstGeom>
          <a:solidFill>
            <a:srgbClr val="EEA5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latin typeface="Arial Black" panose="020B0A04020102020204" pitchFamily="34" charset="0"/>
              </a:rPr>
              <a:t>Query</a:t>
            </a:r>
          </a:p>
        </p:txBody>
      </p:sp>
      <p:sp>
        <p:nvSpPr>
          <p:cNvPr id="5" name="TextBox 4">
            <a:extLst>
              <a:ext uri="{FF2B5EF4-FFF2-40B4-BE49-F238E27FC236}">
                <a16:creationId xmlns:a16="http://schemas.microsoft.com/office/drawing/2014/main" id="{9CE76BCB-C1EF-C6F6-1A3C-11307BC51810}"/>
              </a:ext>
            </a:extLst>
          </p:cNvPr>
          <p:cNvSpPr txBox="1"/>
          <p:nvPr/>
        </p:nvSpPr>
        <p:spPr>
          <a:xfrm>
            <a:off x="162046" y="960699"/>
            <a:ext cx="5046562" cy="1569660"/>
          </a:xfrm>
          <a:prstGeom prst="rect">
            <a:avLst/>
          </a:prstGeom>
          <a:noFill/>
        </p:spPr>
        <p:txBody>
          <a:bodyPr wrap="square" rtlCol="0">
            <a:spAutoFit/>
          </a:bodyPr>
          <a:lstStyle/>
          <a:p>
            <a:r>
              <a:rPr lang="en-US" sz="2400" dirty="0">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Print the Full names (first name plus last name) for customers that have email on "gmail.com"?</a:t>
            </a:r>
            <a:endParaRPr lang="en-IN" sz="2400" dirty="0">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6" name="TextBox 5">
            <a:extLst>
              <a:ext uri="{FF2B5EF4-FFF2-40B4-BE49-F238E27FC236}">
                <a16:creationId xmlns:a16="http://schemas.microsoft.com/office/drawing/2014/main" id="{3F276208-F38D-FBBF-DD64-23E587BE28E2}"/>
              </a:ext>
            </a:extLst>
          </p:cNvPr>
          <p:cNvSpPr txBox="1"/>
          <p:nvPr/>
        </p:nvSpPr>
        <p:spPr>
          <a:xfrm>
            <a:off x="162046" y="3576577"/>
            <a:ext cx="5046562" cy="2246769"/>
          </a:xfrm>
          <a:prstGeom prst="rect">
            <a:avLst/>
          </a:prstGeom>
          <a:noFill/>
        </p:spPr>
        <p:txBody>
          <a:bodyPr wrap="square" rtlCol="0">
            <a:spAutoFit/>
          </a:bodyPr>
          <a:lstStyle/>
          <a:p>
            <a:r>
              <a:rPr lang="en-US" sz="2800" dirty="0">
                <a:solidFill>
                  <a:srgbClr val="0000FF"/>
                </a:solidFill>
                <a:latin typeface="Consolas" panose="020B0609020204030204" pitchFamily="49" charset="0"/>
              </a:rPr>
              <a:t>select </a:t>
            </a:r>
            <a:r>
              <a:rPr lang="en-US" sz="2800" dirty="0">
                <a:solidFill>
                  <a:srgbClr val="808080"/>
                </a:solidFill>
                <a:latin typeface="Consolas" panose="020B0609020204030204" pitchFamily="49" charset="0"/>
              </a:rPr>
              <a:t>(</a:t>
            </a:r>
            <a:r>
              <a:rPr lang="en-US" sz="2800" dirty="0" err="1">
                <a:solidFill>
                  <a:srgbClr val="000000"/>
                </a:solidFill>
                <a:latin typeface="Consolas" panose="020B0609020204030204" pitchFamily="49" charset="0"/>
              </a:rPr>
              <a:t>first_name</a:t>
            </a:r>
            <a:r>
              <a:rPr lang="en-US" sz="2800" dirty="0">
                <a:solidFill>
                  <a:srgbClr val="000000"/>
                </a:solidFill>
                <a:latin typeface="Consolas" panose="020B0609020204030204" pitchFamily="49" charset="0"/>
              </a:rPr>
              <a:t> </a:t>
            </a:r>
            <a:r>
              <a:rPr lang="en-US" sz="2800" dirty="0">
                <a:solidFill>
                  <a:srgbClr val="808080"/>
                </a:solidFill>
                <a:latin typeface="Consolas" panose="020B0609020204030204" pitchFamily="49" charset="0"/>
              </a:rPr>
              <a:t>+</a:t>
            </a:r>
            <a:r>
              <a:rPr lang="en-US" sz="2800" dirty="0">
                <a:solidFill>
                  <a:srgbClr val="FF0000"/>
                </a:solidFill>
                <a:latin typeface="Consolas" panose="020B0609020204030204" pitchFamily="49" charset="0"/>
              </a:rPr>
              <a:t>' '</a:t>
            </a:r>
            <a:r>
              <a:rPr lang="en-US" sz="2800" dirty="0">
                <a:solidFill>
                  <a:srgbClr val="808080"/>
                </a:solidFill>
                <a:latin typeface="Consolas" panose="020B0609020204030204" pitchFamily="49" charset="0"/>
              </a:rPr>
              <a:t>+</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last_name</a:t>
            </a:r>
            <a:r>
              <a:rPr lang="en-US" sz="2800" dirty="0">
                <a:solidFill>
                  <a:srgbClr val="808080"/>
                </a:solidFill>
                <a:latin typeface="Consolas" panose="020B0609020204030204" pitchFamily="49" charset="0"/>
              </a:rPr>
              <a:t>)</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as</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Full_Name</a:t>
            </a:r>
            <a:r>
              <a:rPr lang="en-US" sz="2800" dirty="0">
                <a:solidFill>
                  <a:srgbClr val="808080"/>
                </a:solidFill>
                <a:latin typeface="Consolas" panose="020B0609020204030204" pitchFamily="49" charset="0"/>
              </a:rPr>
              <a:t>,</a:t>
            </a:r>
            <a:r>
              <a:rPr lang="en-US" sz="2800" dirty="0">
                <a:solidFill>
                  <a:srgbClr val="000000"/>
                </a:solidFill>
                <a:latin typeface="Consolas" panose="020B0609020204030204" pitchFamily="49" charset="0"/>
              </a:rPr>
              <a:t> email </a:t>
            </a:r>
            <a:r>
              <a:rPr lang="en-US" sz="2800" dirty="0">
                <a:solidFill>
                  <a:srgbClr val="0000FF"/>
                </a:solidFill>
                <a:latin typeface="Consolas" panose="020B0609020204030204" pitchFamily="49" charset="0"/>
              </a:rPr>
              <a:t>from</a:t>
            </a:r>
            <a:r>
              <a:rPr lang="en-US" sz="2800" dirty="0">
                <a:solidFill>
                  <a:srgbClr val="000000"/>
                </a:solidFill>
                <a:latin typeface="Consolas" panose="020B0609020204030204" pitchFamily="49" charset="0"/>
              </a:rPr>
              <a:t> customers$</a:t>
            </a:r>
          </a:p>
          <a:p>
            <a:r>
              <a:rPr lang="en-US" sz="2800" dirty="0">
                <a:solidFill>
                  <a:srgbClr val="0000FF"/>
                </a:solidFill>
                <a:latin typeface="Consolas" panose="020B0609020204030204" pitchFamily="49" charset="0"/>
              </a:rPr>
              <a:t>where</a:t>
            </a:r>
            <a:r>
              <a:rPr lang="en-US" sz="2800" dirty="0">
                <a:solidFill>
                  <a:srgbClr val="000000"/>
                </a:solidFill>
                <a:latin typeface="Consolas" panose="020B0609020204030204" pitchFamily="49" charset="0"/>
              </a:rPr>
              <a:t> email </a:t>
            </a:r>
            <a:r>
              <a:rPr lang="en-US" sz="2800" dirty="0">
                <a:solidFill>
                  <a:srgbClr val="808080"/>
                </a:solidFill>
                <a:latin typeface="Consolas" panose="020B0609020204030204" pitchFamily="49" charset="0"/>
              </a:rPr>
              <a:t>like</a:t>
            </a:r>
            <a:r>
              <a:rPr lang="en-US" sz="2800" dirty="0">
                <a:solidFill>
                  <a:srgbClr val="000000"/>
                </a:solidFill>
                <a:latin typeface="Consolas" panose="020B0609020204030204" pitchFamily="49" charset="0"/>
              </a:rPr>
              <a:t> </a:t>
            </a:r>
            <a:r>
              <a:rPr lang="en-US" sz="2800" dirty="0">
                <a:solidFill>
                  <a:srgbClr val="FF0000"/>
                </a:solidFill>
                <a:latin typeface="Consolas" panose="020B0609020204030204" pitchFamily="49" charset="0"/>
              </a:rPr>
              <a:t>'%@gmail.com'</a:t>
            </a:r>
            <a:r>
              <a:rPr lang="en-US" sz="2800" dirty="0">
                <a:solidFill>
                  <a:srgbClr val="808080"/>
                </a:solidFill>
                <a:latin typeface="Consolas" panose="020B0609020204030204" pitchFamily="49" charset="0"/>
              </a:rPr>
              <a:t>;</a:t>
            </a:r>
            <a:endParaRPr lang="en-IN" sz="2800" dirty="0"/>
          </a:p>
        </p:txBody>
      </p:sp>
      <p:pic>
        <p:nvPicPr>
          <p:cNvPr id="8" name="Picture 7">
            <a:extLst>
              <a:ext uri="{FF2B5EF4-FFF2-40B4-BE49-F238E27FC236}">
                <a16:creationId xmlns:a16="http://schemas.microsoft.com/office/drawing/2014/main" id="{475CCAEE-7BED-4307-D129-75D6CB7F249F}"/>
              </a:ext>
            </a:extLst>
          </p:cNvPr>
          <p:cNvPicPr>
            <a:picLocks noChangeAspect="1"/>
          </p:cNvPicPr>
          <p:nvPr/>
        </p:nvPicPr>
        <p:blipFill>
          <a:blip r:embed="rId2"/>
          <a:stretch>
            <a:fillRect/>
          </a:stretch>
        </p:blipFill>
        <p:spPr>
          <a:xfrm>
            <a:off x="6515535" y="1888810"/>
            <a:ext cx="5394826" cy="3080379"/>
          </a:xfrm>
          <a:prstGeom prst="rect">
            <a:avLst/>
          </a:prstGeom>
        </p:spPr>
      </p:pic>
    </p:spTree>
    <p:extLst>
      <p:ext uri="{BB962C8B-B14F-4D97-AF65-F5344CB8AC3E}">
        <p14:creationId xmlns:p14="http://schemas.microsoft.com/office/powerpoint/2010/main" val="38126652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circle(in)">
                                      <p:cBhvr>
                                        <p:cTn id="35" dur="20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circle(in)">
                                      <p:cBhvr>
                                        <p:cTn id="4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3399">
            <a:alpha val="10000"/>
          </a:srgb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484C3025-11CE-E84E-F9E5-188C1E6C9451}"/>
              </a:ext>
            </a:extLst>
          </p:cNvPr>
          <p:cNvSpPr/>
          <p:nvPr/>
        </p:nvSpPr>
        <p:spPr>
          <a:xfrm rot="13275609" flipH="1" flipV="1">
            <a:off x="-1831083" y="-297579"/>
            <a:ext cx="7835581" cy="7722790"/>
          </a:xfrm>
          <a:custGeom>
            <a:avLst/>
            <a:gdLst>
              <a:gd name="connsiteX0" fmla="*/ 7826205 w 7826205"/>
              <a:gd name="connsiteY0" fmla="*/ 4773388 h 7674387"/>
              <a:gd name="connsiteX1" fmla="*/ 4533926 w 7826205"/>
              <a:gd name="connsiteY1" fmla="*/ 7674387 h 7674387"/>
              <a:gd name="connsiteX2" fmla="*/ 0 w 7826205"/>
              <a:gd name="connsiteY2" fmla="*/ 2528936 h 7674387"/>
              <a:gd name="connsiteX3" fmla="*/ 2870032 w 7826205"/>
              <a:gd name="connsiteY3" fmla="*/ 0 h 7674387"/>
              <a:gd name="connsiteX4" fmla="*/ 6206501 w 7826205"/>
              <a:gd name="connsiteY4" fmla="*/ 0 h 7674387"/>
              <a:gd name="connsiteX5" fmla="*/ 7826205 w 7826205"/>
              <a:gd name="connsiteY5" fmla="*/ 1619705 h 7674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26205" h="7674387">
                <a:moveTo>
                  <a:pt x="7826205" y="4773388"/>
                </a:moveTo>
                <a:lnTo>
                  <a:pt x="4533926" y="7674387"/>
                </a:lnTo>
                <a:lnTo>
                  <a:pt x="0" y="2528936"/>
                </a:lnTo>
                <a:lnTo>
                  <a:pt x="2870032" y="0"/>
                </a:lnTo>
                <a:lnTo>
                  <a:pt x="6206501" y="0"/>
                </a:lnTo>
                <a:cubicBezTo>
                  <a:pt x="7101039" y="0"/>
                  <a:pt x="7826205" y="725167"/>
                  <a:pt x="7826205" y="1619705"/>
                </a:cubicBezTo>
                <a:close/>
              </a:path>
            </a:pathLst>
          </a:custGeom>
          <a:solidFill>
            <a:schemeClr val="accent4">
              <a:lumMod val="75000"/>
              <a:alpha val="81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 name="Rectangle: Rounded Corners 2">
            <a:extLst>
              <a:ext uri="{FF2B5EF4-FFF2-40B4-BE49-F238E27FC236}">
                <a16:creationId xmlns:a16="http://schemas.microsoft.com/office/drawing/2014/main" id="{5734C1D9-CF91-D950-7FB0-3AE3F3751602}"/>
              </a:ext>
            </a:extLst>
          </p:cNvPr>
          <p:cNvSpPr/>
          <p:nvPr/>
        </p:nvSpPr>
        <p:spPr>
          <a:xfrm>
            <a:off x="9329211" y="92596"/>
            <a:ext cx="2754774" cy="613458"/>
          </a:xfrm>
          <a:prstGeom prst="roundRect">
            <a:avLst/>
          </a:prstGeom>
          <a:solidFill>
            <a:srgbClr val="2FBD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latin typeface="Arial Black" panose="020B0A04020102020204" pitchFamily="34" charset="0"/>
              </a:rPr>
              <a:t>Question 8</a:t>
            </a:r>
            <a:endParaRPr lang="en-IN" b="1" dirty="0">
              <a:latin typeface="Arial Black" panose="020B0A04020102020204" pitchFamily="34" charset="0"/>
            </a:endParaRPr>
          </a:p>
        </p:txBody>
      </p:sp>
      <p:sp>
        <p:nvSpPr>
          <p:cNvPr id="4" name="Ribbon: Tilted Up 3">
            <a:extLst>
              <a:ext uri="{FF2B5EF4-FFF2-40B4-BE49-F238E27FC236}">
                <a16:creationId xmlns:a16="http://schemas.microsoft.com/office/drawing/2014/main" id="{C378E40F-9153-5154-BE75-613CD57202C4}"/>
              </a:ext>
            </a:extLst>
          </p:cNvPr>
          <p:cNvSpPr/>
          <p:nvPr/>
        </p:nvSpPr>
        <p:spPr>
          <a:xfrm>
            <a:off x="57861" y="69444"/>
            <a:ext cx="3970129" cy="625033"/>
          </a:xfrm>
          <a:prstGeom prst="ribbon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latin typeface="Arial Black" panose="020B0A04020102020204" pitchFamily="34" charset="0"/>
              </a:rPr>
              <a:t>Result</a:t>
            </a:r>
            <a:endParaRPr lang="en-IN" dirty="0">
              <a:latin typeface="Arial Black" panose="020B0A04020102020204" pitchFamily="34" charset="0"/>
            </a:endParaRPr>
          </a:p>
        </p:txBody>
      </p:sp>
      <p:sp>
        <p:nvSpPr>
          <p:cNvPr id="5" name="Scroll: Horizontal 4">
            <a:extLst>
              <a:ext uri="{FF2B5EF4-FFF2-40B4-BE49-F238E27FC236}">
                <a16:creationId xmlns:a16="http://schemas.microsoft.com/office/drawing/2014/main" id="{8FE77775-B9CE-C379-782D-CEA361E7CFDD}"/>
              </a:ext>
            </a:extLst>
          </p:cNvPr>
          <p:cNvSpPr/>
          <p:nvPr/>
        </p:nvSpPr>
        <p:spPr>
          <a:xfrm>
            <a:off x="9502835" y="2769758"/>
            <a:ext cx="2511706" cy="559551"/>
          </a:xfrm>
          <a:prstGeom prst="horizontalScroll">
            <a:avLst/>
          </a:prstGeom>
          <a:solidFill>
            <a:srgbClr val="EEA5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latin typeface="Arial Black" panose="020B0A04020102020204" pitchFamily="34" charset="0"/>
              </a:rPr>
              <a:t>Query</a:t>
            </a:r>
          </a:p>
        </p:txBody>
      </p:sp>
      <p:sp>
        <p:nvSpPr>
          <p:cNvPr id="6" name="TextBox 5">
            <a:extLst>
              <a:ext uri="{FF2B5EF4-FFF2-40B4-BE49-F238E27FC236}">
                <a16:creationId xmlns:a16="http://schemas.microsoft.com/office/drawing/2014/main" id="{401AF53C-3CDB-5D41-18A6-9553E008FCD4}"/>
              </a:ext>
            </a:extLst>
          </p:cNvPr>
          <p:cNvSpPr txBox="1"/>
          <p:nvPr/>
        </p:nvSpPr>
        <p:spPr>
          <a:xfrm>
            <a:off x="6001465" y="862416"/>
            <a:ext cx="6400815" cy="1200329"/>
          </a:xfrm>
          <a:prstGeom prst="rect">
            <a:avLst/>
          </a:prstGeom>
          <a:noFill/>
        </p:spPr>
        <p:txBody>
          <a:bodyPr wrap="square" rtlCol="0">
            <a:spAutoFit/>
          </a:bodyPr>
          <a:lstStyle/>
          <a:p>
            <a:r>
              <a:rPr lang="en-US" sz="2400" dirty="0">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Which </a:t>
            </a:r>
            <a:r>
              <a:rPr lang="en-US" sz="2400" dirty="0" err="1">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pincode</a:t>
            </a:r>
            <a:r>
              <a:rPr lang="en-US" sz="2400" dirty="0">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 has average amount paid more than 150,000? Take only 'buy' order types</a:t>
            </a:r>
            <a:endParaRPr lang="en-IN" sz="2400" dirty="0">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7" name="TextBox 6">
            <a:extLst>
              <a:ext uri="{FF2B5EF4-FFF2-40B4-BE49-F238E27FC236}">
                <a16:creationId xmlns:a16="http://schemas.microsoft.com/office/drawing/2014/main" id="{011F1492-0BBE-8DEA-6C2B-703E0C732A77}"/>
              </a:ext>
            </a:extLst>
          </p:cNvPr>
          <p:cNvSpPr txBox="1"/>
          <p:nvPr/>
        </p:nvSpPr>
        <p:spPr>
          <a:xfrm>
            <a:off x="6682435" y="3965287"/>
            <a:ext cx="5509565" cy="2554545"/>
          </a:xfrm>
          <a:prstGeom prst="rect">
            <a:avLst/>
          </a:prstGeom>
          <a:noFill/>
        </p:spPr>
        <p:txBody>
          <a:bodyPr wrap="square" rtlCol="0">
            <a:spAutoFit/>
          </a:bodyPr>
          <a:lstStyle/>
          <a:p>
            <a:r>
              <a:rPr lang="en-US" sz="2000" dirty="0">
                <a:solidFill>
                  <a:srgbClr val="0000FF"/>
                </a:solidFill>
                <a:latin typeface="Consolas" panose="020B0609020204030204" pitchFamily="49" charset="0"/>
              </a:rPr>
              <a:t>select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delivery_pincode</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FF00FF"/>
                </a:solidFill>
                <a:latin typeface="Consolas" panose="020B0609020204030204" pitchFamily="49" charset="0"/>
              </a:rPr>
              <a:t>sum</a:t>
            </a:r>
            <a:r>
              <a:rPr lang="en-US" sz="2000" dirty="0">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total_amount_paid</a:t>
            </a:r>
            <a:r>
              <a:rPr lang="en-US" sz="2000" dirty="0">
                <a:solidFill>
                  <a:srgbClr val="808080"/>
                </a:solidFill>
                <a:latin typeface="Consolas" panose="020B0609020204030204" pitchFamily="49" charset="0"/>
              </a:rPr>
              <a:t>)/</a:t>
            </a:r>
            <a:r>
              <a:rPr lang="en-US" sz="2000" dirty="0">
                <a:solidFill>
                  <a:srgbClr val="FF00FF"/>
                </a:solidFill>
                <a:latin typeface="Consolas" panose="020B0609020204030204" pitchFamily="49" charset="0"/>
              </a:rPr>
              <a:t>COUNT</a:t>
            </a:r>
            <a:r>
              <a:rPr lang="en-US" sz="2000" dirty="0">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order_id</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as</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Avg_Amount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from</a:t>
            </a:r>
            <a:r>
              <a:rPr lang="en-US" sz="2000" dirty="0">
                <a:solidFill>
                  <a:srgbClr val="000000"/>
                </a:solidFill>
                <a:latin typeface="Consolas" panose="020B0609020204030204" pitchFamily="49" charset="0"/>
              </a:rPr>
              <a:t> orders$</a:t>
            </a:r>
          </a:p>
          <a:p>
            <a:r>
              <a:rPr lang="en-IN" sz="2000" dirty="0">
                <a:solidFill>
                  <a:srgbClr val="0000FF"/>
                </a:solidFill>
                <a:latin typeface="Consolas" panose="020B0609020204030204" pitchFamily="49" charset="0"/>
              </a:rPr>
              <a:t>where</a:t>
            </a:r>
            <a:r>
              <a:rPr lang="en-IN" sz="2000" dirty="0">
                <a:solidFill>
                  <a:srgbClr val="000000"/>
                </a:solidFill>
                <a:latin typeface="Consolas" panose="020B0609020204030204" pitchFamily="49" charset="0"/>
              </a:rPr>
              <a:t> </a:t>
            </a:r>
            <a:r>
              <a:rPr lang="en-IN" sz="2000" dirty="0" err="1">
                <a:solidFill>
                  <a:srgbClr val="000000"/>
                </a:solidFill>
                <a:latin typeface="Consolas" panose="020B0609020204030204" pitchFamily="49" charset="0"/>
              </a:rPr>
              <a:t>order_type</a:t>
            </a:r>
            <a:r>
              <a:rPr lang="en-IN" sz="2000" dirty="0">
                <a:solidFill>
                  <a:srgbClr val="000000"/>
                </a:solidFill>
                <a:latin typeface="Consolas" panose="020B0609020204030204" pitchFamily="49" charset="0"/>
              </a:rPr>
              <a:t> </a:t>
            </a:r>
            <a:r>
              <a:rPr lang="en-IN" sz="2000" dirty="0">
                <a:solidFill>
                  <a:srgbClr val="808080"/>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a:solidFill>
                  <a:srgbClr val="FF0000"/>
                </a:solidFill>
                <a:latin typeface="Consolas" panose="020B0609020204030204" pitchFamily="49" charset="0"/>
              </a:rPr>
              <a:t>'buy'</a:t>
            </a:r>
            <a:r>
              <a:rPr lang="en-IN" sz="2000" dirty="0">
                <a:solidFill>
                  <a:srgbClr val="000000"/>
                </a:solidFill>
                <a:latin typeface="Consolas" panose="020B0609020204030204" pitchFamily="49" charset="0"/>
              </a:rPr>
              <a:t> </a:t>
            </a:r>
          </a:p>
          <a:p>
            <a:r>
              <a:rPr lang="en-IN" sz="2000" dirty="0">
                <a:solidFill>
                  <a:srgbClr val="0000FF"/>
                </a:solidFill>
                <a:latin typeface="Consolas" panose="020B0609020204030204" pitchFamily="49" charset="0"/>
              </a:rPr>
              <a:t>group</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by</a:t>
            </a:r>
            <a:r>
              <a:rPr lang="en-IN" sz="2000" dirty="0">
                <a:solidFill>
                  <a:srgbClr val="000000"/>
                </a:solidFill>
                <a:latin typeface="Consolas" panose="020B0609020204030204" pitchFamily="49" charset="0"/>
              </a:rPr>
              <a:t> </a:t>
            </a:r>
            <a:r>
              <a:rPr lang="en-IN" sz="2000" dirty="0" err="1">
                <a:solidFill>
                  <a:srgbClr val="000000"/>
                </a:solidFill>
                <a:latin typeface="Consolas" panose="020B0609020204030204" pitchFamily="49" charset="0"/>
              </a:rPr>
              <a:t>delivery_pincode</a:t>
            </a:r>
            <a:endParaRPr lang="en-IN"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having</a:t>
            </a:r>
            <a:r>
              <a:rPr lang="en-US" sz="2000" dirty="0">
                <a:solidFill>
                  <a:srgbClr val="000000"/>
                </a:solidFill>
                <a:latin typeface="Consolas" panose="020B0609020204030204" pitchFamily="49" charset="0"/>
              </a:rPr>
              <a:t> </a:t>
            </a:r>
            <a:r>
              <a:rPr lang="en-US" sz="2000" dirty="0">
                <a:solidFill>
                  <a:srgbClr val="FF00FF"/>
                </a:solidFill>
                <a:latin typeface="Consolas" panose="020B0609020204030204" pitchFamily="49" charset="0"/>
              </a:rPr>
              <a:t>sum</a:t>
            </a:r>
            <a:r>
              <a:rPr lang="en-US" sz="2000" dirty="0">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total_amount_paid</a:t>
            </a:r>
            <a:r>
              <a:rPr lang="en-US" sz="2000" dirty="0">
                <a:solidFill>
                  <a:srgbClr val="808080"/>
                </a:solidFill>
                <a:latin typeface="Consolas" panose="020B0609020204030204" pitchFamily="49" charset="0"/>
              </a:rPr>
              <a:t>)/</a:t>
            </a:r>
            <a:r>
              <a:rPr lang="en-US" sz="2000" dirty="0">
                <a:solidFill>
                  <a:srgbClr val="FF00FF"/>
                </a:solidFill>
                <a:latin typeface="Consolas" panose="020B0609020204030204" pitchFamily="49" charset="0"/>
              </a:rPr>
              <a:t>COUNT</a:t>
            </a:r>
            <a:r>
              <a:rPr lang="en-US" sz="2000" dirty="0">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order_id</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&gt;</a:t>
            </a:r>
            <a:r>
              <a:rPr lang="en-US" sz="2000" dirty="0">
                <a:solidFill>
                  <a:srgbClr val="000000"/>
                </a:solidFill>
                <a:latin typeface="Consolas" panose="020B0609020204030204" pitchFamily="49" charset="0"/>
              </a:rPr>
              <a:t> 150000</a:t>
            </a:r>
            <a:endParaRPr lang="en-IN" sz="2000" dirty="0"/>
          </a:p>
        </p:txBody>
      </p:sp>
      <p:pic>
        <p:nvPicPr>
          <p:cNvPr id="9" name="Picture 8">
            <a:extLst>
              <a:ext uri="{FF2B5EF4-FFF2-40B4-BE49-F238E27FC236}">
                <a16:creationId xmlns:a16="http://schemas.microsoft.com/office/drawing/2014/main" id="{892A7DA5-0D1F-0B3A-46FC-19A1E0C8636A}"/>
              </a:ext>
            </a:extLst>
          </p:cNvPr>
          <p:cNvPicPr>
            <a:picLocks noChangeAspect="1"/>
          </p:cNvPicPr>
          <p:nvPr/>
        </p:nvPicPr>
        <p:blipFill>
          <a:blip r:embed="rId2"/>
          <a:stretch>
            <a:fillRect/>
          </a:stretch>
        </p:blipFill>
        <p:spPr>
          <a:xfrm>
            <a:off x="310372" y="2825282"/>
            <a:ext cx="5919643" cy="1008054"/>
          </a:xfrm>
          <a:prstGeom prst="rect">
            <a:avLst/>
          </a:prstGeom>
        </p:spPr>
      </p:pic>
    </p:spTree>
    <p:extLst>
      <p:ext uri="{BB962C8B-B14F-4D97-AF65-F5344CB8AC3E}">
        <p14:creationId xmlns:p14="http://schemas.microsoft.com/office/powerpoint/2010/main" val="5196028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45000"/>
          </a:schemeClr>
        </a:soli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7C0481AF-ED1B-BF36-C96E-34EF919F70DD}"/>
              </a:ext>
            </a:extLst>
          </p:cNvPr>
          <p:cNvSpPr/>
          <p:nvPr/>
        </p:nvSpPr>
        <p:spPr>
          <a:xfrm rot="2483098" flipH="1" flipV="1">
            <a:off x="6207866" y="-547769"/>
            <a:ext cx="7826205" cy="7674387"/>
          </a:xfrm>
          <a:custGeom>
            <a:avLst/>
            <a:gdLst>
              <a:gd name="connsiteX0" fmla="*/ 7826205 w 7826205"/>
              <a:gd name="connsiteY0" fmla="*/ 4773388 h 7674387"/>
              <a:gd name="connsiteX1" fmla="*/ 4533926 w 7826205"/>
              <a:gd name="connsiteY1" fmla="*/ 7674387 h 7674387"/>
              <a:gd name="connsiteX2" fmla="*/ 0 w 7826205"/>
              <a:gd name="connsiteY2" fmla="*/ 2528936 h 7674387"/>
              <a:gd name="connsiteX3" fmla="*/ 2870032 w 7826205"/>
              <a:gd name="connsiteY3" fmla="*/ 0 h 7674387"/>
              <a:gd name="connsiteX4" fmla="*/ 6206501 w 7826205"/>
              <a:gd name="connsiteY4" fmla="*/ 0 h 7674387"/>
              <a:gd name="connsiteX5" fmla="*/ 7826205 w 7826205"/>
              <a:gd name="connsiteY5" fmla="*/ 1619705 h 7674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26205" h="7674387">
                <a:moveTo>
                  <a:pt x="7826205" y="4773388"/>
                </a:moveTo>
                <a:lnTo>
                  <a:pt x="4533926" y="7674387"/>
                </a:lnTo>
                <a:lnTo>
                  <a:pt x="0" y="2528936"/>
                </a:lnTo>
                <a:lnTo>
                  <a:pt x="2870032" y="0"/>
                </a:lnTo>
                <a:lnTo>
                  <a:pt x="6206501" y="0"/>
                </a:lnTo>
                <a:cubicBezTo>
                  <a:pt x="7101039" y="0"/>
                  <a:pt x="7826205" y="725167"/>
                  <a:pt x="7826205" y="1619705"/>
                </a:cubicBezTo>
                <a:close/>
              </a:path>
            </a:pathLst>
          </a:custGeom>
          <a:solidFill>
            <a:schemeClr val="accent5">
              <a:lumMod val="40000"/>
              <a:lumOff val="60000"/>
              <a:alpha val="81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Rectangle: Rounded Corners 1">
            <a:extLst>
              <a:ext uri="{FF2B5EF4-FFF2-40B4-BE49-F238E27FC236}">
                <a16:creationId xmlns:a16="http://schemas.microsoft.com/office/drawing/2014/main" id="{54461A55-0E75-127A-CCB1-D620A6C005C9}"/>
              </a:ext>
            </a:extLst>
          </p:cNvPr>
          <p:cNvSpPr/>
          <p:nvPr/>
        </p:nvSpPr>
        <p:spPr>
          <a:xfrm>
            <a:off x="92596" y="92596"/>
            <a:ext cx="2754774" cy="613458"/>
          </a:xfrm>
          <a:prstGeom prst="roundRect">
            <a:avLst/>
          </a:prstGeom>
          <a:solidFill>
            <a:srgbClr val="2FBD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latin typeface="Arial Black" panose="020B0A04020102020204" pitchFamily="34" charset="0"/>
              </a:rPr>
              <a:t>Question 9</a:t>
            </a:r>
            <a:endParaRPr lang="en-IN" b="1" dirty="0">
              <a:latin typeface="Arial Black" panose="020B0A04020102020204" pitchFamily="34" charset="0"/>
            </a:endParaRPr>
          </a:p>
        </p:txBody>
      </p:sp>
      <p:sp>
        <p:nvSpPr>
          <p:cNvPr id="3" name="Ribbon: Tilted Up 2">
            <a:extLst>
              <a:ext uri="{FF2B5EF4-FFF2-40B4-BE49-F238E27FC236}">
                <a16:creationId xmlns:a16="http://schemas.microsoft.com/office/drawing/2014/main" id="{A539E186-E717-5558-D25F-036761383B10}"/>
              </a:ext>
            </a:extLst>
          </p:cNvPr>
          <p:cNvSpPr/>
          <p:nvPr/>
        </p:nvSpPr>
        <p:spPr>
          <a:xfrm>
            <a:off x="7974951" y="69444"/>
            <a:ext cx="3970129" cy="625033"/>
          </a:xfrm>
          <a:prstGeom prst="ribbon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latin typeface="Arial Black" panose="020B0A04020102020204" pitchFamily="34" charset="0"/>
              </a:rPr>
              <a:t>Result</a:t>
            </a:r>
            <a:endParaRPr lang="en-IN" dirty="0">
              <a:latin typeface="Arial Black" panose="020B0A04020102020204" pitchFamily="34" charset="0"/>
            </a:endParaRPr>
          </a:p>
        </p:txBody>
      </p:sp>
      <p:sp>
        <p:nvSpPr>
          <p:cNvPr id="4" name="Scroll: Horizontal 3">
            <a:extLst>
              <a:ext uri="{FF2B5EF4-FFF2-40B4-BE49-F238E27FC236}">
                <a16:creationId xmlns:a16="http://schemas.microsoft.com/office/drawing/2014/main" id="{9C8169DD-3294-2F2D-043B-C795ECE0191D}"/>
              </a:ext>
            </a:extLst>
          </p:cNvPr>
          <p:cNvSpPr/>
          <p:nvPr/>
        </p:nvSpPr>
        <p:spPr>
          <a:xfrm>
            <a:off x="81028" y="2769758"/>
            <a:ext cx="2511706" cy="559551"/>
          </a:xfrm>
          <a:prstGeom prst="horizontalScroll">
            <a:avLst/>
          </a:prstGeom>
          <a:solidFill>
            <a:srgbClr val="EEA5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latin typeface="Arial Black" panose="020B0A04020102020204" pitchFamily="34" charset="0"/>
              </a:rPr>
              <a:t>Query</a:t>
            </a:r>
          </a:p>
        </p:txBody>
      </p:sp>
      <p:sp>
        <p:nvSpPr>
          <p:cNvPr id="5" name="TextBox 4">
            <a:extLst>
              <a:ext uri="{FF2B5EF4-FFF2-40B4-BE49-F238E27FC236}">
                <a16:creationId xmlns:a16="http://schemas.microsoft.com/office/drawing/2014/main" id="{AB1F9642-24BD-919A-B0B7-A410F65271C6}"/>
              </a:ext>
            </a:extLst>
          </p:cNvPr>
          <p:cNvSpPr txBox="1"/>
          <p:nvPr/>
        </p:nvSpPr>
        <p:spPr>
          <a:xfrm>
            <a:off x="0" y="949124"/>
            <a:ext cx="5289630" cy="1569660"/>
          </a:xfrm>
          <a:prstGeom prst="rect">
            <a:avLst/>
          </a:prstGeom>
          <a:noFill/>
        </p:spPr>
        <p:txBody>
          <a:bodyPr wrap="square" rtlCol="0">
            <a:spAutoFit/>
          </a:bodyPr>
          <a:lstStyle/>
          <a:p>
            <a:r>
              <a:rPr lang="en-US" sz="2400" dirty="0">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How many units have been sold by each brand? Also get total returned units for each brand.</a:t>
            </a:r>
            <a:endParaRPr lang="en-IN" sz="2400" dirty="0">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6" name="TextBox 5">
            <a:extLst>
              <a:ext uri="{FF2B5EF4-FFF2-40B4-BE49-F238E27FC236}">
                <a16:creationId xmlns:a16="http://schemas.microsoft.com/office/drawing/2014/main" id="{F4076257-2B99-3715-FB6F-BDAAEB36343C}"/>
              </a:ext>
            </a:extLst>
          </p:cNvPr>
          <p:cNvSpPr txBox="1"/>
          <p:nvPr/>
        </p:nvSpPr>
        <p:spPr>
          <a:xfrm>
            <a:off x="92596" y="3622876"/>
            <a:ext cx="5197034" cy="2862322"/>
          </a:xfrm>
          <a:prstGeom prst="rect">
            <a:avLst/>
          </a:prstGeom>
          <a:noFill/>
        </p:spPr>
        <p:txBody>
          <a:bodyPr wrap="square" rtlCol="0">
            <a:spAutoFit/>
          </a:bodyPr>
          <a:lstStyle/>
          <a:p>
            <a:r>
              <a:rPr lang="en-US" sz="2000" dirty="0">
                <a:solidFill>
                  <a:srgbClr val="0000FF"/>
                </a:solidFill>
                <a:latin typeface="Consolas" panose="020B0609020204030204" pitchFamily="49" charset="0"/>
              </a:rPr>
              <a:t>select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p</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brand</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order_type</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FF00FF"/>
                </a:solidFill>
                <a:latin typeface="Consolas" panose="020B0609020204030204" pitchFamily="49" charset="0"/>
              </a:rPr>
              <a:t>count</a:t>
            </a:r>
            <a:r>
              <a:rPr lang="en-US" sz="2000" dirty="0">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p</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brand</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as</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total_sold_and_return</a:t>
            </a:r>
            <a:endParaRPr lang="en-US" sz="2000" dirty="0">
              <a:solidFill>
                <a:srgbClr val="000000"/>
              </a:solidFill>
              <a:latin typeface="Consolas" panose="020B0609020204030204" pitchFamily="49" charset="0"/>
            </a:endParaRPr>
          </a:p>
          <a:p>
            <a:r>
              <a:rPr lang="en-IN" sz="2000" dirty="0">
                <a:solidFill>
                  <a:srgbClr val="0000FF"/>
                </a:solidFill>
                <a:latin typeface="Consolas" panose="020B0609020204030204" pitchFamily="49" charset="0"/>
              </a:rPr>
              <a:t>from</a:t>
            </a:r>
            <a:r>
              <a:rPr lang="en-IN" sz="2000" dirty="0">
                <a:solidFill>
                  <a:srgbClr val="000000"/>
                </a:solidFill>
                <a:latin typeface="Consolas" panose="020B0609020204030204" pitchFamily="49" charset="0"/>
              </a:rPr>
              <a:t> products$ P</a:t>
            </a:r>
          </a:p>
          <a:p>
            <a:r>
              <a:rPr lang="en-IN" sz="2000" dirty="0">
                <a:solidFill>
                  <a:srgbClr val="808080"/>
                </a:solidFill>
                <a:latin typeface="Consolas" panose="020B0609020204030204" pitchFamily="49" charset="0"/>
              </a:rPr>
              <a:t>inner</a:t>
            </a:r>
            <a:r>
              <a:rPr lang="en-IN" sz="2000" dirty="0">
                <a:solidFill>
                  <a:srgbClr val="000000"/>
                </a:solidFill>
                <a:latin typeface="Consolas" panose="020B0609020204030204" pitchFamily="49" charset="0"/>
              </a:rPr>
              <a:t> </a:t>
            </a:r>
            <a:r>
              <a:rPr lang="en-IN" sz="2000" dirty="0">
                <a:solidFill>
                  <a:srgbClr val="808080"/>
                </a:solidFill>
                <a:latin typeface="Consolas" panose="020B0609020204030204" pitchFamily="49" charset="0"/>
              </a:rPr>
              <a:t>join</a:t>
            </a:r>
            <a:endParaRPr lang="en-IN" sz="2000" dirty="0">
              <a:solidFill>
                <a:srgbClr val="000000"/>
              </a:solidFill>
              <a:latin typeface="Consolas" panose="020B0609020204030204" pitchFamily="49" charset="0"/>
            </a:endParaRPr>
          </a:p>
          <a:p>
            <a:r>
              <a:rPr lang="en-IN" sz="2000" dirty="0">
                <a:solidFill>
                  <a:srgbClr val="000000"/>
                </a:solidFill>
                <a:latin typeface="Consolas" panose="020B0609020204030204" pitchFamily="49" charset="0"/>
              </a:rPr>
              <a:t>orders$ O</a:t>
            </a:r>
          </a:p>
          <a:p>
            <a:r>
              <a:rPr lang="en-US" sz="2000" dirty="0">
                <a:solidFill>
                  <a:srgbClr val="0000FF"/>
                </a:solidFill>
                <a:latin typeface="Consolas" panose="020B0609020204030204" pitchFamily="49" charset="0"/>
              </a:rPr>
              <a:t>on</a:t>
            </a:r>
            <a:r>
              <a:rPr lang="en-US" sz="2000" dirty="0">
                <a:solidFill>
                  <a:srgbClr val="000000"/>
                </a:solidFill>
                <a:latin typeface="Consolas" panose="020B0609020204030204" pitchFamily="49" charset="0"/>
              </a:rPr>
              <a:t> p</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F1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o</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product_id</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group</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by</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p</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brand</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o</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order_type</a:t>
            </a:r>
            <a:endParaRPr lang="en-US" sz="2000" dirty="0">
              <a:solidFill>
                <a:srgbClr val="000000"/>
              </a:solidFill>
              <a:latin typeface="Consolas" panose="020B0609020204030204" pitchFamily="49" charset="0"/>
            </a:endParaRPr>
          </a:p>
          <a:p>
            <a:r>
              <a:rPr lang="en-IN" sz="2000" dirty="0">
                <a:solidFill>
                  <a:srgbClr val="0000FF"/>
                </a:solidFill>
                <a:latin typeface="Consolas" panose="020B0609020204030204" pitchFamily="49" charset="0"/>
              </a:rPr>
              <a:t>order</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by</a:t>
            </a:r>
            <a:r>
              <a:rPr lang="en-IN" sz="2000" dirty="0">
                <a:solidFill>
                  <a:srgbClr val="000000"/>
                </a:solidFill>
                <a:latin typeface="Consolas" panose="020B0609020204030204" pitchFamily="49" charset="0"/>
              </a:rPr>
              <a:t> </a:t>
            </a:r>
            <a:r>
              <a:rPr lang="en-IN" sz="2000" dirty="0" err="1">
                <a:solidFill>
                  <a:srgbClr val="000000"/>
                </a:solidFill>
                <a:latin typeface="Consolas" panose="020B0609020204030204" pitchFamily="49" charset="0"/>
              </a:rPr>
              <a:t>p</a:t>
            </a:r>
            <a:r>
              <a:rPr lang="en-IN" sz="2000" dirty="0" err="1">
                <a:solidFill>
                  <a:srgbClr val="808080"/>
                </a:solidFill>
                <a:latin typeface="Consolas" panose="020B0609020204030204" pitchFamily="49" charset="0"/>
              </a:rPr>
              <a:t>.</a:t>
            </a:r>
            <a:r>
              <a:rPr lang="en-IN" sz="2000" dirty="0" err="1">
                <a:solidFill>
                  <a:srgbClr val="000000"/>
                </a:solidFill>
                <a:latin typeface="Consolas" panose="020B0609020204030204" pitchFamily="49" charset="0"/>
              </a:rPr>
              <a:t>brand</a:t>
            </a:r>
            <a:endParaRPr lang="en-IN" sz="2000" dirty="0"/>
          </a:p>
        </p:txBody>
      </p:sp>
      <p:pic>
        <p:nvPicPr>
          <p:cNvPr id="8" name="Picture 7">
            <a:extLst>
              <a:ext uri="{FF2B5EF4-FFF2-40B4-BE49-F238E27FC236}">
                <a16:creationId xmlns:a16="http://schemas.microsoft.com/office/drawing/2014/main" id="{242EB6B7-297F-E1DE-E003-C3FCDDEB682A}"/>
              </a:ext>
            </a:extLst>
          </p:cNvPr>
          <p:cNvPicPr>
            <a:picLocks noChangeAspect="1"/>
          </p:cNvPicPr>
          <p:nvPr/>
        </p:nvPicPr>
        <p:blipFill>
          <a:blip r:embed="rId2"/>
          <a:stretch>
            <a:fillRect/>
          </a:stretch>
        </p:blipFill>
        <p:spPr>
          <a:xfrm>
            <a:off x="6096000" y="2291443"/>
            <a:ext cx="5713021" cy="2075731"/>
          </a:xfrm>
          <a:prstGeom prst="rect">
            <a:avLst/>
          </a:prstGeom>
        </p:spPr>
      </p:pic>
    </p:spTree>
    <p:extLst>
      <p:ext uri="{BB962C8B-B14F-4D97-AF65-F5344CB8AC3E}">
        <p14:creationId xmlns:p14="http://schemas.microsoft.com/office/powerpoint/2010/main" val="21598309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600FF">
            <a:alpha val="16000"/>
          </a:srgb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484C3025-11CE-E84E-F9E5-188C1E6C9451}"/>
              </a:ext>
            </a:extLst>
          </p:cNvPr>
          <p:cNvSpPr/>
          <p:nvPr/>
        </p:nvSpPr>
        <p:spPr>
          <a:xfrm rot="13275609" flipH="1" flipV="1">
            <a:off x="-1831083" y="-297579"/>
            <a:ext cx="7835581" cy="7722790"/>
          </a:xfrm>
          <a:custGeom>
            <a:avLst/>
            <a:gdLst>
              <a:gd name="connsiteX0" fmla="*/ 7826205 w 7826205"/>
              <a:gd name="connsiteY0" fmla="*/ 4773388 h 7674387"/>
              <a:gd name="connsiteX1" fmla="*/ 4533926 w 7826205"/>
              <a:gd name="connsiteY1" fmla="*/ 7674387 h 7674387"/>
              <a:gd name="connsiteX2" fmla="*/ 0 w 7826205"/>
              <a:gd name="connsiteY2" fmla="*/ 2528936 h 7674387"/>
              <a:gd name="connsiteX3" fmla="*/ 2870032 w 7826205"/>
              <a:gd name="connsiteY3" fmla="*/ 0 h 7674387"/>
              <a:gd name="connsiteX4" fmla="*/ 6206501 w 7826205"/>
              <a:gd name="connsiteY4" fmla="*/ 0 h 7674387"/>
              <a:gd name="connsiteX5" fmla="*/ 7826205 w 7826205"/>
              <a:gd name="connsiteY5" fmla="*/ 1619705 h 7674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26205" h="7674387">
                <a:moveTo>
                  <a:pt x="7826205" y="4773388"/>
                </a:moveTo>
                <a:lnTo>
                  <a:pt x="4533926" y="7674387"/>
                </a:lnTo>
                <a:lnTo>
                  <a:pt x="0" y="2528936"/>
                </a:lnTo>
                <a:lnTo>
                  <a:pt x="2870032" y="0"/>
                </a:lnTo>
                <a:lnTo>
                  <a:pt x="6206501" y="0"/>
                </a:lnTo>
                <a:cubicBezTo>
                  <a:pt x="7101039" y="0"/>
                  <a:pt x="7826205" y="725167"/>
                  <a:pt x="7826205" y="1619705"/>
                </a:cubicBezTo>
                <a:close/>
              </a:path>
            </a:pathLst>
          </a:custGeom>
          <a:solidFill>
            <a:schemeClr val="accent5">
              <a:lumMod val="60000"/>
              <a:lumOff val="40000"/>
              <a:alpha val="81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 name="Rectangle: Rounded Corners 2">
            <a:extLst>
              <a:ext uri="{FF2B5EF4-FFF2-40B4-BE49-F238E27FC236}">
                <a16:creationId xmlns:a16="http://schemas.microsoft.com/office/drawing/2014/main" id="{B28F523B-2AF6-0C63-1B23-E29A97DD5468}"/>
              </a:ext>
            </a:extLst>
          </p:cNvPr>
          <p:cNvSpPr/>
          <p:nvPr/>
        </p:nvSpPr>
        <p:spPr>
          <a:xfrm>
            <a:off x="8993529" y="81021"/>
            <a:ext cx="3090452" cy="613458"/>
          </a:xfrm>
          <a:prstGeom prst="roundRect">
            <a:avLst/>
          </a:prstGeom>
          <a:solidFill>
            <a:srgbClr val="2FBD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latin typeface="Arial Black" panose="020B0A04020102020204" pitchFamily="34" charset="0"/>
              </a:rPr>
              <a:t>Question 10</a:t>
            </a:r>
            <a:endParaRPr lang="en-IN" b="1" dirty="0">
              <a:latin typeface="Arial Black" panose="020B0A04020102020204" pitchFamily="34" charset="0"/>
            </a:endParaRPr>
          </a:p>
        </p:txBody>
      </p:sp>
      <p:sp>
        <p:nvSpPr>
          <p:cNvPr id="4" name="Ribbon: Tilted Up 3">
            <a:extLst>
              <a:ext uri="{FF2B5EF4-FFF2-40B4-BE49-F238E27FC236}">
                <a16:creationId xmlns:a16="http://schemas.microsoft.com/office/drawing/2014/main" id="{F2835830-E801-C707-B3DD-D5D480B5CB67}"/>
              </a:ext>
            </a:extLst>
          </p:cNvPr>
          <p:cNvSpPr/>
          <p:nvPr/>
        </p:nvSpPr>
        <p:spPr>
          <a:xfrm>
            <a:off x="57861" y="69444"/>
            <a:ext cx="3970129" cy="625033"/>
          </a:xfrm>
          <a:prstGeom prst="ribbon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latin typeface="Arial Black" panose="020B0A04020102020204" pitchFamily="34" charset="0"/>
              </a:rPr>
              <a:t>Result</a:t>
            </a:r>
            <a:endParaRPr lang="en-IN" dirty="0">
              <a:latin typeface="Arial Black" panose="020B0A04020102020204" pitchFamily="34" charset="0"/>
            </a:endParaRPr>
          </a:p>
        </p:txBody>
      </p:sp>
      <p:sp>
        <p:nvSpPr>
          <p:cNvPr id="5" name="Scroll: Horizontal 4">
            <a:extLst>
              <a:ext uri="{FF2B5EF4-FFF2-40B4-BE49-F238E27FC236}">
                <a16:creationId xmlns:a16="http://schemas.microsoft.com/office/drawing/2014/main" id="{C3DF1811-9048-3D22-255C-9AC3901E6EAB}"/>
              </a:ext>
            </a:extLst>
          </p:cNvPr>
          <p:cNvSpPr/>
          <p:nvPr/>
        </p:nvSpPr>
        <p:spPr>
          <a:xfrm>
            <a:off x="9502835" y="2769758"/>
            <a:ext cx="2511706" cy="559551"/>
          </a:xfrm>
          <a:prstGeom prst="horizontalScroll">
            <a:avLst/>
          </a:prstGeom>
          <a:solidFill>
            <a:srgbClr val="EEA5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latin typeface="Arial Black" panose="020B0A04020102020204" pitchFamily="34" charset="0"/>
              </a:rPr>
              <a:t>Query</a:t>
            </a:r>
          </a:p>
        </p:txBody>
      </p:sp>
      <p:sp>
        <p:nvSpPr>
          <p:cNvPr id="6" name="TextBox 5">
            <a:extLst>
              <a:ext uri="{FF2B5EF4-FFF2-40B4-BE49-F238E27FC236}">
                <a16:creationId xmlns:a16="http://schemas.microsoft.com/office/drawing/2014/main" id="{AAC119B0-5117-E32B-4C78-C0D701C78448}"/>
              </a:ext>
            </a:extLst>
          </p:cNvPr>
          <p:cNvSpPr txBox="1"/>
          <p:nvPr/>
        </p:nvSpPr>
        <p:spPr>
          <a:xfrm>
            <a:off x="6204030" y="775504"/>
            <a:ext cx="5810511" cy="1200329"/>
          </a:xfrm>
          <a:prstGeom prst="rect">
            <a:avLst/>
          </a:prstGeom>
          <a:noFill/>
        </p:spPr>
        <p:txBody>
          <a:bodyPr wrap="square" rtlCol="0">
            <a:spAutoFit/>
          </a:bodyPr>
          <a:lstStyle/>
          <a:p>
            <a:r>
              <a:rPr lang="en-US" sz="2400" dirty="0">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How many distinct customers and delivery boys are there in each state?</a:t>
            </a:r>
            <a:endParaRPr lang="en-IN" sz="2400" dirty="0">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7" name="TextBox 6">
            <a:extLst>
              <a:ext uri="{FF2B5EF4-FFF2-40B4-BE49-F238E27FC236}">
                <a16:creationId xmlns:a16="http://schemas.microsoft.com/office/drawing/2014/main" id="{6EA2ACE4-6965-299B-FF4C-010B09DAF681}"/>
              </a:ext>
            </a:extLst>
          </p:cNvPr>
          <p:cNvSpPr txBox="1"/>
          <p:nvPr/>
        </p:nvSpPr>
        <p:spPr>
          <a:xfrm>
            <a:off x="7118429" y="3392567"/>
            <a:ext cx="4965551" cy="3170099"/>
          </a:xfrm>
          <a:prstGeom prst="rect">
            <a:avLst/>
          </a:prstGeom>
          <a:noFill/>
        </p:spPr>
        <p:txBody>
          <a:bodyPr wrap="square" rtlCol="0">
            <a:spAutoFit/>
          </a:bodyPr>
          <a:lstStyle/>
          <a:p>
            <a:r>
              <a:rPr lang="en-US" sz="2000" dirty="0">
                <a:solidFill>
                  <a:srgbClr val="0000FF"/>
                </a:solidFill>
                <a:latin typeface="Consolas" panose="020B0609020204030204" pitchFamily="49" charset="0"/>
              </a:rPr>
              <a:t>select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p</a:t>
            </a:r>
            <a:r>
              <a:rPr lang="en-US" sz="2000" dirty="0" err="1">
                <a:solidFill>
                  <a:srgbClr val="808080"/>
                </a:solidFill>
                <a:latin typeface="Consolas" panose="020B0609020204030204" pitchFamily="49" charset="0"/>
              </a:rPr>
              <a:t>.</a:t>
            </a:r>
            <a:r>
              <a:rPr lang="en-US" sz="2000" dirty="0" err="1">
                <a:solidFill>
                  <a:srgbClr val="0000FF"/>
                </a:solidFill>
                <a:latin typeface="Consolas" panose="020B0609020204030204" pitchFamily="49" charset="0"/>
              </a:rPr>
              <a:t>state</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FF00FF"/>
                </a:solidFill>
                <a:latin typeface="Consolas" panose="020B0609020204030204" pitchFamily="49" charset="0"/>
              </a:rPr>
              <a:t>count</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distinct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d</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delivery_person_id</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as</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no_of_delivery_boy</a:t>
            </a:r>
            <a:r>
              <a:rPr lang="en-US" sz="2000" dirty="0" err="1">
                <a:solidFill>
                  <a:srgbClr val="808080"/>
                </a:solidFill>
                <a:latin typeface="Consolas" panose="020B0609020204030204" pitchFamily="49" charset="0"/>
              </a:rPr>
              <a:t>,</a:t>
            </a:r>
            <a:r>
              <a:rPr lang="en-US" sz="2000" dirty="0" err="1">
                <a:solidFill>
                  <a:srgbClr val="FF00FF"/>
                </a:solidFill>
                <a:latin typeface="Consolas" panose="020B0609020204030204" pitchFamily="49" charset="0"/>
              </a:rPr>
              <a:t>count</a:t>
            </a:r>
            <a:r>
              <a:rPr lang="en-US" sz="2000" dirty="0">
                <a:solidFill>
                  <a:srgbClr val="808080"/>
                </a:solidFill>
                <a:latin typeface="Consolas" panose="020B0609020204030204" pitchFamily="49" charset="0"/>
              </a:rPr>
              <a:t>(</a:t>
            </a:r>
            <a:r>
              <a:rPr lang="en-US" sz="2000" dirty="0">
                <a:solidFill>
                  <a:srgbClr val="0000FF"/>
                </a:solidFill>
                <a:latin typeface="Consolas" panose="020B0609020204030204" pitchFamily="49" charset="0"/>
              </a:rPr>
              <a:t>distinct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a:t>
            </a:r>
            <a:r>
              <a:rPr lang="en-US" sz="2000" dirty="0" err="1">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cust_id</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as</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no_of_customer</a:t>
            </a:r>
            <a:endParaRPr lang="en-US" sz="2000" dirty="0">
              <a:solidFill>
                <a:srgbClr val="000000"/>
              </a:solidFill>
              <a:latin typeface="Consolas" panose="020B0609020204030204" pitchFamily="49" charset="0"/>
            </a:endParaRPr>
          </a:p>
          <a:p>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from</a:t>
            </a:r>
            <a:r>
              <a:rPr lang="en-IN" sz="2000" dirty="0">
                <a:solidFill>
                  <a:srgbClr val="000000"/>
                </a:solidFill>
                <a:latin typeface="Consolas" panose="020B0609020204030204" pitchFamily="49" charset="0"/>
              </a:rPr>
              <a:t> customers$ c</a:t>
            </a:r>
          </a:p>
          <a:p>
            <a:r>
              <a:rPr lang="en-IN" sz="2000" dirty="0">
                <a:solidFill>
                  <a:srgbClr val="000000"/>
                </a:solidFill>
                <a:latin typeface="Consolas" panose="020B0609020204030204" pitchFamily="49" charset="0"/>
              </a:rPr>
              <a:t> </a:t>
            </a:r>
            <a:r>
              <a:rPr lang="en-IN" sz="2000" dirty="0">
                <a:solidFill>
                  <a:srgbClr val="808080"/>
                </a:solidFill>
                <a:latin typeface="Consolas" panose="020B0609020204030204" pitchFamily="49" charset="0"/>
              </a:rPr>
              <a:t>join</a:t>
            </a:r>
            <a:r>
              <a:rPr lang="en-IN" sz="2000" dirty="0">
                <a:solidFill>
                  <a:srgbClr val="000000"/>
                </a:solidFill>
                <a:latin typeface="Consolas" panose="020B0609020204030204" pitchFamily="49" charset="0"/>
              </a:rPr>
              <a:t> </a:t>
            </a:r>
            <a:r>
              <a:rPr lang="en-IN" sz="2000" dirty="0" err="1">
                <a:solidFill>
                  <a:srgbClr val="000000"/>
                </a:solidFill>
                <a:latin typeface="Consolas" panose="020B0609020204030204" pitchFamily="49" charset="0"/>
              </a:rPr>
              <a:t>pincode</a:t>
            </a:r>
            <a:r>
              <a:rPr lang="en-IN" sz="2000" dirty="0">
                <a:solidFill>
                  <a:srgbClr val="000000"/>
                </a:solidFill>
                <a:latin typeface="Consolas" panose="020B0609020204030204" pitchFamily="49" charset="0"/>
              </a:rPr>
              <a:t>$ p </a:t>
            </a:r>
            <a:r>
              <a:rPr lang="en-IN" sz="2000" dirty="0">
                <a:solidFill>
                  <a:srgbClr val="0000FF"/>
                </a:solidFill>
                <a:latin typeface="Consolas" panose="020B0609020204030204" pitchFamily="49" charset="0"/>
              </a:rPr>
              <a:t>on</a:t>
            </a:r>
            <a:r>
              <a:rPr lang="en-IN" sz="2000" dirty="0">
                <a:solidFill>
                  <a:srgbClr val="000000"/>
                </a:solidFill>
                <a:latin typeface="Consolas" panose="020B0609020204030204" pitchFamily="49" charset="0"/>
              </a:rPr>
              <a:t> </a:t>
            </a:r>
            <a:r>
              <a:rPr lang="en-IN" sz="2000" dirty="0" err="1">
                <a:solidFill>
                  <a:srgbClr val="000000"/>
                </a:solidFill>
                <a:latin typeface="Consolas" panose="020B0609020204030204" pitchFamily="49" charset="0"/>
              </a:rPr>
              <a:t>c</a:t>
            </a:r>
            <a:r>
              <a:rPr lang="en-IN" sz="2000" dirty="0" err="1">
                <a:solidFill>
                  <a:srgbClr val="808080"/>
                </a:solidFill>
                <a:latin typeface="Consolas" panose="020B0609020204030204" pitchFamily="49" charset="0"/>
              </a:rPr>
              <a:t>.</a:t>
            </a:r>
            <a:r>
              <a:rPr lang="en-IN" sz="2000" dirty="0" err="1">
                <a:solidFill>
                  <a:srgbClr val="000000"/>
                </a:solidFill>
                <a:latin typeface="Consolas" panose="020B0609020204030204" pitchFamily="49" charset="0"/>
              </a:rPr>
              <a:t>primary_pincode</a:t>
            </a:r>
            <a:r>
              <a:rPr lang="en-IN" sz="2000" dirty="0">
                <a:solidFill>
                  <a:srgbClr val="808080"/>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err="1">
                <a:solidFill>
                  <a:srgbClr val="000000"/>
                </a:solidFill>
                <a:latin typeface="Consolas" panose="020B0609020204030204" pitchFamily="49" charset="0"/>
              </a:rPr>
              <a:t>p</a:t>
            </a:r>
            <a:r>
              <a:rPr lang="en-IN" sz="2000" dirty="0" err="1">
                <a:solidFill>
                  <a:srgbClr val="808080"/>
                </a:solidFill>
                <a:latin typeface="Consolas" panose="020B0609020204030204" pitchFamily="49" charset="0"/>
              </a:rPr>
              <a:t>.</a:t>
            </a:r>
            <a:r>
              <a:rPr lang="en-IN" sz="2000" dirty="0" err="1">
                <a:solidFill>
                  <a:srgbClr val="000000"/>
                </a:solidFill>
                <a:latin typeface="Consolas" panose="020B0609020204030204" pitchFamily="49" charset="0"/>
              </a:rPr>
              <a:t>pincode</a:t>
            </a:r>
            <a:r>
              <a:rPr lang="en-IN" sz="2000" dirty="0">
                <a:solidFill>
                  <a:srgbClr val="000000"/>
                </a:solidFill>
                <a:latin typeface="Consolas" panose="020B0609020204030204" pitchFamily="49" charset="0"/>
              </a:rPr>
              <a:t> </a:t>
            </a:r>
          </a:p>
          <a:p>
            <a:r>
              <a:rPr lang="en-IN" sz="2000" dirty="0">
                <a:solidFill>
                  <a:srgbClr val="000000"/>
                </a:solidFill>
                <a:latin typeface="Consolas" panose="020B0609020204030204" pitchFamily="49" charset="0"/>
              </a:rPr>
              <a:t> </a:t>
            </a:r>
            <a:r>
              <a:rPr lang="en-IN" sz="2000" dirty="0">
                <a:solidFill>
                  <a:srgbClr val="808080"/>
                </a:solidFill>
                <a:latin typeface="Consolas" panose="020B0609020204030204" pitchFamily="49" charset="0"/>
              </a:rPr>
              <a:t>join</a:t>
            </a:r>
            <a:r>
              <a:rPr lang="en-IN" sz="2000" dirty="0">
                <a:solidFill>
                  <a:srgbClr val="000000"/>
                </a:solidFill>
                <a:latin typeface="Consolas" panose="020B0609020204030204" pitchFamily="49" charset="0"/>
              </a:rPr>
              <a:t> </a:t>
            </a:r>
            <a:r>
              <a:rPr lang="en-IN" sz="2000" dirty="0" err="1">
                <a:solidFill>
                  <a:srgbClr val="000000"/>
                </a:solidFill>
                <a:latin typeface="Consolas" panose="020B0609020204030204" pitchFamily="49" charset="0"/>
              </a:rPr>
              <a:t>delivery_person</a:t>
            </a:r>
            <a:r>
              <a:rPr lang="en-IN" sz="2000" dirty="0">
                <a:solidFill>
                  <a:srgbClr val="000000"/>
                </a:solidFill>
                <a:latin typeface="Consolas" panose="020B0609020204030204" pitchFamily="49" charset="0"/>
              </a:rPr>
              <a:t>$ d </a:t>
            </a:r>
            <a:r>
              <a:rPr lang="en-IN" sz="2000" dirty="0">
                <a:solidFill>
                  <a:srgbClr val="0000FF"/>
                </a:solidFill>
                <a:latin typeface="Consolas" panose="020B0609020204030204" pitchFamily="49" charset="0"/>
              </a:rPr>
              <a:t>on</a:t>
            </a:r>
            <a:r>
              <a:rPr lang="en-IN" sz="2000" dirty="0">
                <a:solidFill>
                  <a:srgbClr val="000000"/>
                </a:solidFill>
                <a:latin typeface="Consolas" panose="020B0609020204030204" pitchFamily="49" charset="0"/>
              </a:rPr>
              <a:t> </a:t>
            </a:r>
            <a:r>
              <a:rPr lang="en-IN" sz="2000" dirty="0" err="1">
                <a:solidFill>
                  <a:srgbClr val="000000"/>
                </a:solidFill>
                <a:latin typeface="Consolas" panose="020B0609020204030204" pitchFamily="49" charset="0"/>
              </a:rPr>
              <a:t>p</a:t>
            </a:r>
            <a:r>
              <a:rPr lang="en-IN" sz="2000" dirty="0" err="1">
                <a:solidFill>
                  <a:srgbClr val="808080"/>
                </a:solidFill>
                <a:latin typeface="Consolas" panose="020B0609020204030204" pitchFamily="49" charset="0"/>
              </a:rPr>
              <a:t>.</a:t>
            </a:r>
            <a:r>
              <a:rPr lang="en-IN" sz="2000" dirty="0" err="1">
                <a:solidFill>
                  <a:srgbClr val="000000"/>
                </a:solidFill>
                <a:latin typeface="Consolas" panose="020B0609020204030204" pitchFamily="49" charset="0"/>
              </a:rPr>
              <a:t>pincode</a:t>
            </a:r>
            <a:r>
              <a:rPr lang="en-IN" sz="2000" dirty="0">
                <a:solidFill>
                  <a:srgbClr val="000000"/>
                </a:solidFill>
                <a:latin typeface="Consolas" panose="020B0609020204030204" pitchFamily="49" charset="0"/>
              </a:rPr>
              <a:t> </a:t>
            </a:r>
            <a:r>
              <a:rPr lang="en-IN" sz="2000" dirty="0">
                <a:solidFill>
                  <a:srgbClr val="808080"/>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err="1">
                <a:solidFill>
                  <a:srgbClr val="000000"/>
                </a:solidFill>
                <a:latin typeface="Consolas" panose="020B0609020204030204" pitchFamily="49" charset="0"/>
              </a:rPr>
              <a:t>d</a:t>
            </a:r>
            <a:r>
              <a:rPr lang="en-IN" sz="2000" dirty="0" err="1">
                <a:solidFill>
                  <a:srgbClr val="808080"/>
                </a:solidFill>
                <a:latin typeface="Consolas" panose="020B0609020204030204" pitchFamily="49" charset="0"/>
              </a:rPr>
              <a:t>.</a:t>
            </a:r>
            <a:r>
              <a:rPr lang="en-IN" sz="2000" dirty="0" err="1">
                <a:solidFill>
                  <a:srgbClr val="000000"/>
                </a:solidFill>
                <a:latin typeface="Consolas" panose="020B0609020204030204" pitchFamily="49" charset="0"/>
              </a:rPr>
              <a:t>pincode</a:t>
            </a:r>
            <a:endParaRPr lang="en-IN" sz="2000" dirty="0">
              <a:solidFill>
                <a:srgbClr val="000000"/>
              </a:solidFill>
              <a:latin typeface="Consolas" panose="020B0609020204030204" pitchFamily="49" charset="0"/>
            </a:endParaRPr>
          </a:p>
          <a:p>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group</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by</a:t>
            </a:r>
            <a:r>
              <a:rPr lang="en-IN" sz="2000" dirty="0">
                <a:solidFill>
                  <a:srgbClr val="000000"/>
                </a:solidFill>
                <a:latin typeface="Consolas" panose="020B0609020204030204" pitchFamily="49" charset="0"/>
              </a:rPr>
              <a:t> </a:t>
            </a:r>
            <a:r>
              <a:rPr lang="en-IN" sz="2000" dirty="0" err="1">
                <a:solidFill>
                  <a:srgbClr val="000000"/>
                </a:solidFill>
                <a:latin typeface="Consolas" panose="020B0609020204030204" pitchFamily="49" charset="0"/>
              </a:rPr>
              <a:t>p</a:t>
            </a:r>
            <a:r>
              <a:rPr lang="en-IN" sz="2000" dirty="0" err="1">
                <a:solidFill>
                  <a:srgbClr val="808080"/>
                </a:solidFill>
                <a:latin typeface="Consolas" panose="020B0609020204030204" pitchFamily="49" charset="0"/>
              </a:rPr>
              <a:t>.</a:t>
            </a:r>
            <a:r>
              <a:rPr lang="en-IN" sz="2000" dirty="0" err="1">
                <a:solidFill>
                  <a:srgbClr val="0000FF"/>
                </a:solidFill>
                <a:latin typeface="Consolas" panose="020B0609020204030204" pitchFamily="49" charset="0"/>
              </a:rPr>
              <a:t>state</a:t>
            </a:r>
            <a:endParaRPr lang="en-IN" sz="2000" dirty="0"/>
          </a:p>
        </p:txBody>
      </p:sp>
      <p:pic>
        <p:nvPicPr>
          <p:cNvPr id="9" name="Picture 8">
            <a:extLst>
              <a:ext uri="{FF2B5EF4-FFF2-40B4-BE49-F238E27FC236}">
                <a16:creationId xmlns:a16="http://schemas.microsoft.com/office/drawing/2014/main" id="{E6F0F013-591A-51E2-1788-83A9D961B4C8}"/>
              </a:ext>
            </a:extLst>
          </p:cNvPr>
          <p:cNvPicPr>
            <a:picLocks noChangeAspect="1"/>
          </p:cNvPicPr>
          <p:nvPr/>
        </p:nvPicPr>
        <p:blipFill>
          <a:blip r:embed="rId2"/>
          <a:stretch>
            <a:fillRect/>
          </a:stretch>
        </p:blipFill>
        <p:spPr>
          <a:xfrm>
            <a:off x="173601" y="2093388"/>
            <a:ext cx="5938079" cy="2409164"/>
          </a:xfrm>
          <a:prstGeom prst="rect">
            <a:avLst/>
          </a:prstGeom>
        </p:spPr>
      </p:pic>
    </p:spTree>
    <p:extLst>
      <p:ext uri="{BB962C8B-B14F-4D97-AF65-F5344CB8AC3E}">
        <p14:creationId xmlns:p14="http://schemas.microsoft.com/office/powerpoint/2010/main" val="40658990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2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999FF">
            <a:alpha val="24000"/>
          </a:srgbClr>
        </a:soli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7C0481AF-ED1B-BF36-C96E-34EF919F70DD}"/>
              </a:ext>
            </a:extLst>
          </p:cNvPr>
          <p:cNvSpPr/>
          <p:nvPr/>
        </p:nvSpPr>
        <p:spPr>
          <a:xfrm rot="2483098" flipH="1" flipV="1">
            <a:off x="6360835" y="-489990"/>
            <a:ext cx="7699702" cy="7546537"/>
          </a:xfrm>
          <a:custGeom>
            <a:avLst/>
            <a:gdLst>
              <a:gd name="connsiteX0" fmla="*/ 7826205 w 7826205"/>
              <a:gd name="connsiteY0" fmla="*/ 4773388 h 7674387"/>
              <a:gd name="connsiteX1" fmla="*/ 4533926 w 7826205"/>
              <a:gd name="connsiteY1" fmla="*/ 7674387 h 7674387"/>
              <a:gd name="connsiteX2" fmla="*/ 0 w 7826205"/>
              <a:gd name="connsiteY2" fmla="*/ 2528936 h 7674387"/>
              <a:gd name="connsiteX3" fmla="*/ 2870032 w 7826205"/>
              <a:gd name="connsiteY3" fmla="*/ 0 h 7674387"/>
              <a:gd name="connsiteX4" fmla="*/ 6206501 w 7826205"/>
              <a:gd name="connsiteY4" fmla="*/ 0 h 7674387"/>
              <a:gd name="connsiteX5" fmla="*/ 7826205 w 7826205"/>
              <a:gd name="connsiteY5" fmla="*/ 1619705 h 7674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26205" h="7674387">
                <a:moveTo>
                  <a:pt x="7826205" y="4773388"/>
                </a:moveTo>
                <a:lnTo>
                  <a:pt x="4533926" y="7674387"/>
                </a:lnTo>
                <a:lnTo>
                  <a:pt x="0" y="2528936"/>
                </a:lnTo>
                <a:lnTo>
                  <a:pt x="2870032" y="0"/>
                </a:lnTo>
                <a:lnTo>
                  <a:pt x="6206501" y="0"/>
                </a:lnTo>
                <a:cubicBezTo>
                  <a:pt x="7101039" y="0"/>
                  <a:pt x="7826205" y="725167"/>
                  <a:pt x="7826205" y="1619705"/>
                </a:cubicBezTo>
                <a:close/>
              </a:path>
            </a:pathLst>
          </a:custGeom>
          <a:solidFill>
            <a:schemeClr val="accent5">
              <a:lumMod val="75000"/>
              <a:alpha val="81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Rectangle: Rounded Corners 1">
            <a:extLst>
              <a:ext uri="{FF2B5EF4-FFF2-40B4-BE49-F238E27FC236}">
                <a16:creationId xmlns:a16="http://schemas.microsoft.com/office/drawing/2014/main" id="{F72A58C7-13D1-539C-919A-0317BF9FD178}"/>
              </a:ext>
            </a:extLst>
          </p:cNvPr>
          <p:cNvSpPr/>
          <p:nvPr/>
        </p:nvSpPr>
        <p:spPr>
          <a:xfrm>
            <a:off x="72033" y="71187"/>
            <a:ext cx="2956301" cy="613458"/>
          </a:xfrm>
          <a:prstGeom prst="roundRect">
            <a:avLst/>
          </a:prstGeom>
          <a:solidFill>
            <a:srgbClr val="2FBD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latin typeface="Arial Black" panose="020B0A04020102020204" pitchFamily="34" charset="0"/>
              </a:rPr>
              <a:t>Question 11</a:t>
            </a:r>
            <a:endParaRPr lang="en-IN" b="1" dirty="0">
              <a:latin typeface="Arial Black" panose="020B0A04020102020204" pitchFamily="34" charset="0"/>
            </a:endParaRPr>
          </a:p>
        </p:txBody>
      </p:sp>
      <p:sp>
        <p:nvSpPr>
          <p:cNvPr id="3" name="Ribbon: Tilted Up 2">
            <a:extLst>
              <a:ext uri="{FF2B5EF4-FFF2-40B4-BE49-F238E27FC236}">
                <a16:creationId xmlns:a16="http://schemas.microsoft.com/office/drawing/2014/main" id="{DA5412AD-AF74-E6CE-A40B-B984D83B0A1A}"/>
              </a:ext>
            </a:extLst>
          </p:cNvPr>
          <p:cNvSpPr/>
          <p:nvPr/>
        </p:nvSpPr>
        <p:spPr>
          <a:xfrm>
            <a:off x="7963024" y="69444"/>
            <a:ext cx="3970129" cy="625033"/>
          </a:xfrm>
          <a:prstGeom prst="ribbon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latin typeface="Arial Black" panose="020B0A04020102020204" pitchFamily="34" charset="0"/>
              </a:rPr>
              <a:t>Result</a:t>
            </a:r>
            <a:endParaRPr lang="en-IN" dirty="0">
              <a:latin typeface="Arial Black" panose="020B0A04020102020204" pitchFamily="34" charset="0"/>
            </a:endParaRPr>
          </a:p>
        </p:txBody>
      </p:sp>
      <p:sp>
        <p:nvSpPr>
          <p:cNvPr id="4" name="Scroll: Horizontal 3">
            <a:extLst>
              <a:ext uri="{FF2B5EF4-FFF2-40B4-BE49-F238E27FC236}">
                <a16:creationId xmlns:a16="http://schemas.microsoft.com/office/drawing/2014/main" id="{A2E620FC-09C3-1177-D1EC-F95381147EA6}"/>
              </a:ext>
            </a:extLst>
          </p:cNvPr>
          <p:cNvSpPr/>
          <p:nvPr/>
        </p:nvSpPr>
        <p:spPr>
          <a:xfrm>
            <a:off x="73672" y="2248656"/>
            <a:ext cx="2511706" cy="559551"/>
          </a:xfrm>
          <a:prstGeom prst="horizontalScroll">
            <a:avLst/>
          </a:prstGeom>
          <a:solidFill>
            <a:srgbClr val="EEA5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latin typeface="Arial Black" panose="020B0A04020102020204" pitchFamily="34" charset="0"/>
              </a:rPr>
              <a:t>Query</a:t>
            </a:r>
          </a:p>
        </p:txBody>
      </p:sp>
      <p:sp>
        <p:nvSpPr>
          <p:cNvPr id="5" name="TextBox 4">
            <a:extLst>
              <a:ext uri="{FF2B5EF4-FFF2-40B4-BE49-F238E27FC236}">
                <a16:creationId xmlns:a16="http://schemas.microsoft.com/office/drawing/2014/main" id="{E49F1F71-3A04-C395-AE77-FBC735DC2C4E}"/>
              </a:ext>
            </a:extLst>
          </p:cNvPr>
          <p:cNvSpPr txBox="1"/>
          <p:nvPr/>
        </p:nvSpPr>
        <p:spPr>
          <a:xfrm>
            <a:off x="52868" y="684645"/>
            <a:ext cx="6043132" cy="1631216"/>
          </a:xfrm>
          <a:prstGeom prst="rect">
            <a:avLst/>
          </a:prstGeom>
          <a:noFill/>
        </p:spPr>
        <p:txBody>
          <a:bodyPr wrap="square" rtlCol="0">
            <a:spAutoFit/>
          </a:bodyPr>
          <a:lstStyle/>
          <a:p>
            <a:r>
              <a:rPr lang="en-US" sz="2000" dirty="0">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For each product name, print the sum of number of units, total amount paid, total displayed selling price, total </a:t>
            </a:r>
            <a:r>
              <a:rPr lang="en-US" sz="2000" dirty="0" err="1">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mrp</a:t>
            </a:r>
            <a:r>
              <a:rPr lang="en-US" sz="2000" dirty="0">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 of these units, and finally the net discount from selling price.</a:t>
            </a:r>
            <a:endParaRPr lang="en-IN" sz="2000" dirty="0">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6" name="TextBox 5">
            <a:extLst>
              <a:ext uri="{FF2B5EF4-FFF2-40B4-BE49-F238E27FC236}">
                <a16:creationId xmlns:a16="http://schemas.microsoft.com/office/drawing/2014/main" id="{C875570D-9AAA-A714-9708-2008D4DDB37A}"/>
              </a:ext>
            </a:extLst>
          </p:cNvPr>
          <p:cNvSpPr txBox="1"/>
          <p:nvPr/>
        </p:nvSpPr>
        <p:spPr>
          <a:xfrm>
            <a:off x="72033" y="2717581"/>
            <a:ext cx="5296380" cy="4185761"/>
          </a:xfrm>
          <a:prstGeom prst="rect">
            <a:avLst/>
          </a:prstGeom>
          <a:noFill/>
        </p:spPr>
        <p:txBody>
          <a:bodyPr wrap="square" rtlCol="0">
            <a:spAutoFit/>
          </a:bodyPr>
          <a:lstStyle/>
          <a:p>
            <a:r>
              <a:rPr lang="en-IN" sz="1400" dirty="0">
                <a:solidFill>
                  <a:srgbClr val="0000FF"/>
                </a:solidFill>
                <a:latin typeface="Consolas" panose="020B0609020204030204" pitchFamily="49" charset="0"/>
              </a:rPr>
              <a:t>select</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p</a:t>
            </a:r>
            <a:r>
              <a:rPr lang="en-IN" sz="1400" dirty="0" err="1">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product_name</a:t>
            </a:r>
            <a:r>
              <a:rPr lang="en-IN" sz="1400" dirty="0">
                <a:solidFill>
                  <a:srgbClr val="808080"/>
                </a:solidFill>
                <a:latin typeface="Consolas" panose="020B0609020204030204" pitchFamily="49" charset="0"/>
              </a:rPr>
              <a:t>,</a:t>
            </a:r>
            <a:r>
              <a:rPr lang="en-IN" sz="1400" dirty="0">
                <a:solidFill>
                  <a:srgbClr val="000000"/>
                </a:solidFill>
                <a:latin typeface="Consolas" panose="020B0609020204030204" pitchFamily="49" charset="0"/>
              </a:rPr>
              <a:t> </a:t>
            </a:r>
            <a:r>
              <a:rPr lang="en-IN" sz="1400" dirty="0">
                <a:solidFill>
                  <a:srgbClr val="FF00FF"/>
                </a:solidFill>
                <a:latin typeface="Consolas" panose="020B0609020204030204" pitchFamily="49" charset="0"/>
              </a:rPr>
              <a:t>sum</a:t>
            </a:r>
            <a:r>
              <a:rPr lang="en-IN" sz="1400" dirty="0">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o</a:t>
            </a:r>
            <a:r>
              <a:rPr lang="en-IN" sz="1400" dirty="0" err="1">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tot_units</a:t>
            </a:r>
            <a:r>
              <a:rPr lang="en-IN" sz="1400" dirty="0">
                <a:solidFill>
                  <a:srgbClr val="808080"/>
                </a:solidFill>
                <a:latin typeface="Consolas" panose="020B0609020204030204" pitchFamily="49" charset="0"/>
              </a:rPr>
              <a:t>)</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as</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Total_Unit</a:t>
            </a:r>
            <a:r>
              <a:rPr lang="en-IN" sz="1400" dirty="0">
                <a:solidFill>
                  <a:srgbClr val="808080"/>
                </a:solidFill>
                <a:latin typeface="Consolas" panose="020B0609020204030204" pitchFamily="49" charset="0"/>
              </a:rPr>
              <a:t>,</a:t>
            </a:r>
            <a:r>
              <a:rPr lang="en-IN" sz="1400" dirty="0">
                <a:solidFill>
                  <a:srgbClr val="000000"/>
                </a:solidFill>
                <a:latin typeface="Consolas" panose="020B0609020204030204" pitchFamily="49" charset="0"/>
              </a:rPr>
              <a:t> </a:t>
            </a:r>
            <a:r>
              <a:rPr lang="en-IN" sz="1400" dirty="0">
                <a:solidFill>
                  <a:srgbClr val="FF00FF"/>
                </a:solidFill>
                <a:latin typeface="Consolas" panose="020B0609020204030204" pitchFamily="49" charset="0"/>
              </a:rPr>
              <a:t>sum</a:t>
            </a:r>
            <a:r>
              <a:rPr lang="en-IN" sz="1400" dirty="0">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o</a:t>
            </a:r>
            <a:r>
              <a:rPr lang="en-IN" sz="1400" dirty="0" err="1">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total_amount_paid</a:t>
            </a:r>
            <a:r>
              <a:rPr lang="en-IN" sz="1400" dirty="0">
                <a:solidFill>
                  <a:srgbClr val="808080"/>
                </a:solidFill>
                <a:latin typeface="Consolas" panose="020B0609020204030204" pitchFamily="49" charset="0"/>
              </a:rPr>
              <a:t>)</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as</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Total_Amount_paid</a:t>
            </a:r>
            <a:r>
              <a:rPr lang="en-IN" sz="1400" dirty="0" err="1">
                <a:solidFill>
                  <a:srgbClr val="808080"/>
                </a:solidFill>
                <a:latin typeface="Consolas" panose="020B0609020204030204" pitchFamily="49" charset="0"/>
              </a:rPr>
              <a:t>,</a:t>
            </a:r>
            <a:r>
              <a:rPr lang="en-IN" sz="1400" dirty="0" err="1">
                <a:solidFill>
                  <a:srgbClr val="FF00FF"/>
                </a:solidFill>
                <a:latin typeface="Consolas" panose="020B0609020204030204" pitchFamily="49" charset="0"/>
              </a:rPr>
              <a:t>sum</a:t>
            </a:r>
            <a:r>
              <a:rPr lang="en-IN" sz="1400" dirty="0">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o</a:t>
            </a:r>
            <a:r>
              <a:rPr lang="en-IN" sz="1400" dirty="0" err="1">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displayed_selling_price_per_unit</a:t>
            </a:r>
            <a:r>
              <a:rPr lang="en-IN" sz="1400" dirty="0">
                <a:solidFill>
                  <a:srgbClr val="000000"/>
                </a:solidFill>
                <a:latin typeface="Consolas" panose="020B0609020204030204" pitchFamily="49" charset="0"/>
              </a:rPr>
              <a:t> </a:t>
            </a:r>
            <a:r>
              <a:rPr lang="en-IN" sz="1400" dirty="0">
                <a:solidFill>
                  <a:srgbClr val="808080"/>
                </a:solidFill>
                <a:latin typeface="Consolas" panose="020B0609020204030204" pitchFamily="49" charset="0"/>
              </a:rPr>
              <a:t>*</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o</a:t>
            </a:r>
            <a:r>
              <a:rPr lang="en-IN" sz="1400" dirty="0" err="1">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tot_units</a:t>
            </a:r>
            <a:r>
              <a:rPr lang="en-IN" sz="1400" dirty="0">
                <a:solidFill>
                  <a:srgbClr val="808080"/>
                </a:solidFill>
                <a:latin typeface="Consolas" panose="020B0609020204030204" pitchFamily="49" charset="0"/>
              </a:rPr>
              <a:t>)</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as</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total_displayed_price</a:t>
            </a:r>
            <a:r>
              <a:rPr lang="en-IN" sz="1400" dirty="0" err="1">
                <a:solidFill>
                  <a:srgbClr val="808080"/>
                </a:solidFill>
                <a:latin typeface="Consolas" panose="020B0609020204030204" pitchFamily="49" charset="0"/>
              </a:rPr>
              <a:t>,</a:t>
            </a:r>
            <a:r>
              <a:rPr lang="en-IN" sz="1400" dirty="0" err="1">
                <a:solidFill>
                  <a:srgbClr val="FF00FF"/>
                </a:solidFill>
                <a:latin typeface="Consolas" panose="020B0609020204030204" pitchFamily="49" charset="0"/>
              </a:rPr>
              <a:t>sum</a:t>
            </a:r>
            <a:r>
              <a:rPr lang="en-IN" sz="1400" dirty="0">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p</a:t>
            </a:r>
            <a:r>
              <a:rPr lang="en-IN" sz="1400" dirty="0" err="1">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mrp</a:t>
            </a:r>
            <a:r>
              <a:rPr lang="en-IN" sz="1400" dirty="0">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o</a:t>
            </a:r>
            <a:r>
              <a:rPr lang="en-IN" sz="1400" dirty="0" err="1">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tot_units</a:t>
            </a:r>
            <a:r>
              <a:rPr lang="en-IN" sz="1400" dirty="0">
                <a:solidFill>
                  <a:srgbClr val="808080"/>
                </a:solidFill>
                <a:latin typeface="Consolas" panose="020B0609020204030204" pitchFamily="49" charset="0"/>
              </a:rPr>
              <a:t>)</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as</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total_mrp</a:t>
            </a:r>
            <a:r>
              <a:rPr lang="en-IN" sz="1400" dirty="0" err="1">
                <a:solidFill>
                  <a:srgbClr val="808080"/>
                </a:solidFill>
                <a:latin typeface="Consolas" panose="020B0609020204030204" pitchFamily="49" charset="0"/>
              </a:rPr>
              <a:t>,</a:t>
            </a:r>
            <a:r>
              <a:rPr lang="en-IN" sz="1400" dirty="0" err="1">
                <a:solidFill>
                  <a:srgbClr val="FF00FF"/>
                </a:solidFill>
                <a:latin typeface="Consolas" panose="020B0609020204030204" pitchFamily="49" charset="0"/>
              </a:rPr>
              <a:t>round</a:t>
            </a:r>
            <a:r>
              <a:rPr lang="en-IN" sz="1400" dirty="0">
                <a:solidFill>
                  <a:srgbClr val="808080"/>
                </a:solidFill>
                <a:latin typeface="Consolas" panose="020B0609020204030204" pitchFamily="49" charset="0"/>
              </a:rPr>
              <a:t>((((</a:t>
            </a:r>
            <a:r>
              <a:rPr lang="en-IN" sz="1400" dirty="0">
                <a:solidFill>
                  <a:srgbClr val="FF00FF"/>
                </a:solidFill>
                <a:latin typeface="Consolas" panose="020B0609020204030204" pitchFamily="49" charset="0"/>
              </a:rPr>
              <a:t>sum</a:t>
            </a:r>
            <a:r>
              <a:rPr lang="en-IN" sz="1400" dirty="0">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o</a:t>
            </a:r>
            <a:r>
              <a:rPr lang="en-IN" sz="1400" dirty="0" err="1">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displayed_selling_price_per_unit</a:t>
            </a:r>
            <a:r>
              <a:rPr lang="en-IN" sz="1400" dirty="0">
                <a:solidFill>
                  <a:srgbClr val="000000"/>
                </a:solidFill>
                <a:latin typeface="Consolas" panose="020B0609020204030204" pitchFamily="49" charset="0"/>
              </a:rPr>
              <a:t> </a:t>
            </a:r>
            <a:r>
              <a:rPr lang="en-IN" sz="1400" dirty="0">
                <a:solidFill>
                  <a:srgbClr val="808080"/>
                </a:solidFill>
                <a:latin typeface="Consolas" panose="020B0609020204030204" pitchFamily="49" charset="0"/>
              </a:rPr>
              <a:t>*</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o</a:t>
            </a:r>
            <a:r>
              <a:rPr lang="en-IN" sz="1400" dirty="0" err="1">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tot_units</a:t>
            </a:r>
            <a:r>
              <a:rPr lang="en-IN" sz="1400" dirty="0">
                <a:solidFill>
                  <a:srgbClr val="808080"/>
                </a:solidFill>
                <a:latin typeface="Consolas" panose="020B0609020204030204" pitchFamily="49" charset="0"/>
              </a:rPr>
              <a:t>)</a:t>
            </a:r>
            <a:r>
              <a:rPr lang="en-IN" sz="1400" dirty="0">
                <a:solidFill>
                  <a:srgbClr val="000000"/>
                </a:solidFill>
                <a:latin typeface="Consolas" panose="020B0609020204030204" pitchFamily="49" charset="0"/>
              </a:rPr>
              <a:t> </a:t>
            </a:r>
            <a:r>
              <a:rPr lang="en-IN" sz="1400" dirty="0">
                <a:solidFill>
                  <a:srgbClr val="808080"/>
                </a:solidFill>
                <a:latin typeface="Consolas" panose="020B0609020204030204" pitchFamily="49" charset="0"/>
              </a:rPr>
              <a:t>-</a:t>
            </a:r>
            <a:r>
              <a:rPr lang="en-IN" sz="1400" dirty="0">
                <a:solidFill>
                  <a:srgbClr val="000000"/>
                </a:solidFill>
                <a:latin typeface="Consolas" panose="020B0609020204030204" pitchFamily="49" charset="0"/>
              </a:rPr>
              <a:t> </a:t>
            </a:r>
            <a:r>
              <a:rPr lang="en-IN" sz="1400" dirty="0">
                <a:solidFill>
                  <a:srgbClr val="FF00FF"/>
                </a:solidFill>
                <a:latin typeface="Consolas" panose="020B0609020204030204" pitchFamily="49" charset="0"/>
              </a:rPr>
              <a:t>sum</a:t>
            </a:r>
            <a:r>
              <a:rPr lang="en-IN" sz="1400" dirty="0">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o</a:t>
            </a:r>
            <a:r>
              <a:rPr lang="en-IN" sz="1400" dirty="0" err="1">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total_amount_paid</a:t>
            </a:r>
            <a:r>
              <a:rPr lang="en-IN" sz="1400" dirty="0">
                <a:solidFill>
                  <a:srgbClr val="808080"/>
                </a:solidFill>
                <a:latin typeface="Consolas" panose="020B0609020204030204" pitchFamily="49" charset="0"/>
              </a:rPr>
              <a:t>))*</a:t>
            </a:r>
            <a:r>
              <a:rPr lang="en-IN" sz="1400" dirty="0">
                <a:solidFill>
                  <a:srgbClr val="000000"/>
                </a:solidFill>
                <a:latin typeface="Consolas" panose="020B0609020204030204" pitchFamily="49" charset="0"/>
              </a:rPr>
              <a:t>100</a:t>
            </a:r>
            <a:r>
              <a:rPr lang="en-IN" sz="1400" dirty="0">
                <a:solidFill>
                  <a:srgbClr val="808080"/>
                </a:solidFill>
                <a:latin typeface="Consolas" panose="020B0609020204030204" pitchFamily="49" charset="0"/>
              </a:rPr>
              <a:t>)/</a:t>
            </a:r>
            <a:r>
              <a:rPr lang="en-IN" sz="1400" dirty="0">
                <a:solidFill>
                  <a:srgbClr val="FF00FF"/>
                </a:solidFill>
                <a:latin typeface="Consolas" panose="020B0609020204030204" pitchFamily="49" charset="0"/>
              </a:rPr>
              <a:t>sum</a:t>
            </a:r>
            <a:r>
              <a:rPr lang="en-IN" sz="1400" dirty="0">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o</a:t>
            </a:r>
            <a:r>
              <a:rPr lang="en-IN" sz="1400" dirty="0" err="1">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displayed_selling_price_per_unit</a:t>
            </a:r>
            <a:r>
              <a:rPr lang="en-IN" sz="1400" dirty="0">
                <a:solidFill>
                  <a:srgbClr val="000000"/>
                </a:solidFill>
                <a:latin typeface="Consolas" panose="020B0609020204030204" pitchFamily="49" charset="0"/>
              </a:rPr>
              <a:t> </a:t>
            </a:r>
            <a:r>
              <a:rPr lang="en-IN" sz="1400" dirty="0">
                <a:solidFill>
                  <a:srgbClr val="808080"/>
                </a:solidFill>
                <a:latin typeface="Consolas" panose="020B0609020204030204" pitchFamily="49" charset="0"/>
              </a:rPr>
              <a:t>*</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o</a:t>
            </a:r>
            <a:r>
              <a:rPr lang="en-IN" sz="1400" dirty="0" err="1">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tot_units</a:t>
            </a:r>
            <a:r>
              <a:rPr lang="en-IN" sz="1400" dirty="0">
                <a:solidFill>
                  <a:srgbClr val="808080"/>
                </a:solidFill>
                <a:latin typeface="Consolas" panose="020B0609020204030204" pitchFamily="49" charset="0"/>
              </a:rPr>
              <a:t>)),</a:t>
            </a:r>
            <a:r>
              <a:rPr lang="en-IN" sz="1400" dirty="0">
                <a:solidFill>
                  <a:srgbClr val="000000"/>
                </a:solidFill>
                <a:latin typeface="Consolas" panose="020B0609020204030204" pitchFamily="49" charset="0"/>
              </a:rPr>
              <a:t>1</a:t>
            </a:r>
            <a:r>
              <a:rPr lang="en-IN" sz="1400" dirty="0">
                <a:solidFill>
                  <a:srgbClr val="808080"/>
                </a:solidFill>
                <a:latin typeface="Consolas" panose="020B0609020204030204" pitchFamily="49" charset="0"/>
              </a:rPr>
              <a:t>)</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as</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net_discount_from_selling_price</a:t>
            </a:r>
            <a:r>
              <a:rPr lang="en-IN" sz="1400" dirty="0" err="1">
                <a:solidFill>
                  <a:srgbClr val="808080"/>
                </a:solidFill>
                <a:latin typeface="Consolas" panose="020B0609020204030204" pitchFamily="49" charset="0"/>
              </a:rPr>
              <a:t>,</a:t>
            </a:r>
            <a:r>
              <a:rPr lang="en-IN" sz="1400" dirty="0" err="1">
                <a:solidFill>
                  <a:srgbClr val="FF00FF"/>
                </a:solidFill>
                <a:latin typeface="Consolas" panose="020B0609020204030204" pitchFamily="49" charset="0"/>
              </a:rPr>
              <a:t>round</a:t>
            </a:r>
            <a:r>
              <a:rPr lang="en-IN" sz="1400" dirty="0">
                <a:solidFill>
                  <a:srgbClr val="808080"/>
                </a:solidFill>
                <a:latin typeface="Consolas" panose="020B0609020204030204" pitchFamily="49" charset="0"/>
              </a:rPr>
              <a:t>((((</a:t>
            </a:r>
            <a:r>
              <a:rPr lang="en-IN" sz="1400" dirty="0">
                <a:solidFill>
                  <a:srgbClr val="FF00FF"/>
                </a:solidFill>
                <a:latin typeface="Consolas" panose="020B0609020204030204" pitchFamily="49" charset="0"/>
              </a:rPr>
              <a:t>sum</a:t>
            </a:r>
            <a:r>
              <a:rPr lang="en-IN" sz="1400" dirty="0">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p</a:t>
            </a:r>
            <a:r>
              <a:rPr lang="en-IN" sz="1400" dirty="0" err="1">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mrp</a:t>
            </a:r>
            <a:r>
              <a:rPr lang="en-IN" sz="1400" dirty="0">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o</a:t>
            </a:r>
            <a:r>
              <a:rPr lang="en-IN" sz="1400" dirty="0" err="1">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tot_units</a:t>
            </a:r>
            <a:r>
              <a:rPr lang="en-IN" sz="1400" dirty="0">
                <a:solidFill>
                  <a:srgbClr val="808080"/>
                </a:solidFill>
                <a:latin typeface="Consolas" panose="020B0609020204030204" pitchFamily="49" charset="0"/>
              </a:rPr>
              <a:t>)</a:t>
            </a:r>
            <a:r>
              <a:rPr lang="en-IN" sz="1400" dirty="0">
                <a:solidFill>
                  <a:srgbClr val="000000"/>
                </a:solidFill>
                <a:latin typeface="Consolas" panose="020B0609020204030204" pitchFamily="49" charset="0"/>
              </a:rPr>
              <a:t> </a:t>
            </a:r>
            <a:r>
              <a:rPr lang="en-IN" sz="1400" dirty="0">
                <a:solidFill>
                  <a:srgbClr val="808080"/>
                </a:solidFill>
                <a:latin typeface="Consolas" panose="020B0609020204030204" pitchFamily="49" charset="0"/>
              </a:rPr>
              <a:t>-</a:t>
            </a:r>
            <a:r>
              <a:rPr lang="en-IN" sz="1400" dirty="0">
                <a:solidFill>
                  <a:srgbClr val="000000"/>
                </a:solidFill>
                <a:latin typeface="Consolas" panose="020B0609020204030204" pitchFamily="49" charset="0"/>
              </a:rPr>
              <a:t> </a:t>
            </a:r>
            <a:r>
              <a:rPr lang="en-IN" sz="1400" dirty="0">
                <a:solidFill>
                  <a:srgbClr val="FF00FF"/>
                </a:solidFill>
                <a:latin typeface="Consolas" panose="020B0609020204030204" pitchFamily="49" charset="0"/>
              </a:rPr>
              <a:t>sum</a:t>
            </a:r>
            <a:r>
              <a:rPr lang="en-IN" sz="1400" dirty="0">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o</a:t>
            </a:r>
            <a:r>
              <a:rPr lang="en-IN" sz="1400" dirty="0" err="1">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total_amount_paid</a:t>
            </a:r>
            <a:r>
              <a:rPr lang="en-IN" sz="1400" dirty="0">
                <a:solidFill>
                  <a:srgbClr val="808080"/>
                </a:solidFill>
                <a:latin typeface="Consolas" panose="020B0609020204030204" pitchFamily="49" charset="0"/>
              </a:rPr>
              <a:t>))*</a:t>
            </a:r>
            <a:r>
              <a:rPr lang="en-IN" sz="1400" dirty="0">
                <a:solidFill>
                  <a:srgbClr val="000000"/>
                </a:solidFill>
                <a:latin typeface="Consolas" panose="020B0609020204030204" pitchFamily="49" charset="0"/>
              </a:rPr>
              <a:t>100</a:t>
            </a:r>
            <a:r>
              <a:rPr lang="en-IN" sz="1400" dirty="0">
                <a:solidFill>
                  <a:srgbClr val="808080"/>
                </a:solidFill>
                <a:latin typeface="Consolas" panose="020B0609020204030204" pitchFamily="49" charset="0"/>
              </a:rPr>
              <a:t>)/</a:t>
            </a:r>
            <a:r>
              <a:rPr lang="en-IN" sz="1400" dirty="0">
                <a:solidFill>
                  <a:srgbClr val="FF00FF"/>
                </a:solidFill>
                <a:latin typeface="Consolas" panose="020B0609020204030204" pitchFamily="49" charset="0"/>
              </a:rPr>
              <a:t>sum</a:t>
            </a:r>
            <a:r>
              <a:rPr lang="en-IN" sz="1400" dirty="0">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p</a:t>
            </a:r>
            <a:r>
              <a:rPr lang="en-IN" sz="1400" dirty="0" err="1">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mrp</a:t>
            </a:r>
            <a:r>
              <a:rPr lang="en-IN" sz="1400" dirty="0">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o</a:t>
            </a:r>
            <a:r>
              <a:rPr lang="en-IN" sz="1400" dirty="0" err="1">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tot_units</a:t>
            </a:r>
            <a:r>
              <a:rPr lang="en-IN" sz="1400" dirty="0">
                <a:solidFill>
                  <a:srgbClr val="808080"/>
                </a:solidFill>
                <a:latin typeface="Consolas" panose="020B0609020204030204" pitchFamily="49" charset="0"/>
              </a:rPr>
              <a:t>)),</a:t>
            </a:r>
            <a:r>
              <a:rPr lang="en-IN" sz="1400" dirty="0">
                <a:solidFill>
                  <a:srgbClr val="000000"/>
                </a:solidFill>
                <a:latin typeface="Consolas" panose="020B0609020204030204" pitchFamily="49" charset="0"/>
              </a:rPr>
              <a:t>1</a:t>
            </a:r>
            <a:r>
              <a:rPr lang="en-IN" sz="1400" dirty="0">
                <a:solidFill>
                  <a:srgbClr val="808080"/>
                </a:solidFill>
                <a:latin typeface="Consolas" panose="020B0609020204030204" pitchFamily="49" charset="0"/>
              </a:rPr>
              <a:t>)</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as</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net_discount_from_MRP</a:t>
            </a:r>
            <a:endParaRPr lang="en-IN" sz="1400" dirty="0">
              <a:solidFill>
                <a:srgbClr val="000000"/>
              </a:solidFill>
              <a:latin typeface="Consolas" panose="020B0609020204030204" pitchFamily="49" charset="0"/>
            </a:endParaRPr>
          </a:p>
          <a:p>
            <a:r>
              <a:rPr lang="en-IN" sz="1400" dirty="0">
                <a:solidFill>
                  <a:srgbClr val="0000FF"/>
                </a:solidFill>
                <a:latin typeface="Consolas" panose="020B0609020204030204" pitchFamily="49" charset="0"/>
              </a:rPr>
              <a:t>from</a:t>
            </a:r>
            <a:r>
              <a:rPr lang="en-IN" sz="1400" dirty="0">
                <a:solidFill>
                  <a:srgbClr val="000000"/>
                </a:solidFill>
                <a:latin typeface="Consolas" panose="020B0609020204030204" pitchFamily="49" charset="0"/>
              </a:rPr>
              <a:t> products$ P</a:t>
            </a:r>
          </a:p>
          <a:p>
            <a:r>
              <a:rPr lang="en-IN" sz="1400" dirty="0">
                <a:solidFill>
                  <a:srgbClr val="808080"/>
                </a:solidFill>
                <a:latin typeface="Consolas" panose="020B0609020204030204" pitchFamily="49" charset="0"/>
              </a:rPr>
              <a:t>join</a:t>
            </a:r>
            <a:r>
              <a:rPr lang="en-IN" sz="1400" dirty="0">
                <a:solidFill>
                  <a:srgbClr val="000000"/>
                </a:solidFill>
                <a:latin typeface="Consolas" panose="020B0609020204030204" pitchFamily="49" charset="0"/>
              </a:rPr>
              <a:t> </a:t>
            </a:r>
          </a:p>
          <a:p>
            <a:r>
              <a:rPr lang="en-IN" sz="1400" dirty="0">
                <a:solidFill>
                  <a:srgbClr val="000000"/>
                </a:solidFill>
                <a:latin typeface="Consolas" panose="020B0609020204030204" pitchFamily="49" charset="0"/>
              </a:rPr>
              <a:t>orders$ O </a:t>
            </a:r>
            <a:r>
              <a:rPr lang="en-US" sz="1400" dirty="0">
                <a:solidFill>
                  <a:srgbClr val="0000FF"/>
                </a:solidFill>
                <a:latin typeface="Consolas" panose="020B0609020204030204" pitchFamily="49" charset="0"/>
              </a:rPr>
              <a:t>on</a:t>
            </a:r>
            <a:r>
              <a:rPr lang="en-US" sz="1400" dirty="0">
                <a:solidFill>
                  <a:srgbClr val="000000"/>
                </a:solidFill>
                <a:latin typeface="Consolas" panose="020B0609020204030204" pitchFamily="49" charset="0"/>
              </a:rPr>
              <a:t> p</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F1 </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o</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product_id</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where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o</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order_type</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FF0000"/>
                </a:solidFill>
                <a:latin typeface="Consolas" panose="020B0609020204030204" pitchFamily="49" charset="0"/>
              </a:rPr>
              <a:t>'buy'</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group</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by</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product_name</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order</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by</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product_name</a:t>
            </a:r>
            <a:endParaRPr lang="en-IN" sz="1400" dirty="0"/>
          </a:p>
        </p:txBody>
      </p:sp>
      <p:pic>
        <p:nvPicPr>
          <p:cNvPr id="8" name="Picture 7">
            <a:extLst>
              <a:ext uri="{FF2B5EF4-FFF2-40B4-BE49-F238E27FC236}">
                <a16:creationId xmlns:a16="http://schemas.microsoft.com/office/drawing/2014/main" id="{08BEEA77-A2E0-C2C1-5299-B34CE22172AB}"/>
              </a:ext>
            </a:extLst>
          </p:cNvPr>
          <p:cNvPicPr>
            <a:picLocks noChangeAspect="1"/>
          </p:cNvPicPr>
          <p:nvPr/>
        </p:nvPicPr>
        <p:blipFill>
          <a:blip r:embed="rId2"/>
          <a:stretch>
            <a:fillRect/>
          </a:stretch>
        </p:blipFill>
        <p:spPr>
          <a:xfrm>
            <a:off x="5833892" y="2458065"/>
            <a:ext cx="6337451" cy="1956619"/>
          </a:xfrm>
          <a:prstGeom prst="rect">
            <a:avLst/>
          </a:prstGeom>
        </p:spPr>
      </p:pic>
    </p:spTree>
    <p:extLst>
      <p:ext uri="{BB962C8B-B14F-4D97-AF65-F5344CB8AC3E}">
        <p14:creationId xmlns:p14="http://schemas.microsoft.com/office/powerpoint/2010/main" val="128823110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down)">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arn(inVertic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arn(inVertic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99CC">
            <a:alpha val="12000"/>
          </a:srgbClr>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613951C5-B7C6-AA81-7B35-D307603FE0AB}"/>
              </a:ext>
            </a:extLst>
          </p:cNvPr>
          <p:cNvSpPr/>
          <p:nvPr/>
        </p:nvSpPr>
        <p:spPr>
          <a:xfrm rot="13275609" flipH="1" flipV="1">
            <a:off x="-1862889" y="-186170"/>
            <a:ext cx="7710278" cy="7545841"/>
          </a:xfrm>
          <a:custGeom>
            <a:avLst/>
            <a:gdLst>
              <a:gd name="connsiteX0" fmla="*/ 1336219 w 7710278"/>
              <a:gd name="connsiteY0" fmla="*/ 1211371 h 7545841"/>
              <a:gd name="connsiteX1" fmla="*/ 2717029 w 7710278"/>
              <a:gd name="connsiteY1" fmla="*/ 0 h 7545841"/>
              <a:gd name="connsiteX2" fmla="*/ 6072429 w 7710278"/>
              <a:gd name="connsiteY2" fmla="*/ 0 h 7545841"/>
              <a:gd name="connsiteX3" fmla="*/ 7710278 w 7710278"/>
              <a:gd name="connsiteY3" fmla="*/ 1652746 h 7545841"/>
              <a:gd name="connsiteX4" fmla="*/ 7710278 w 7710278"/>
              <a:gd name="connsiteY4" fmla="*/ 4742514 h 7545841"/>
              <a:gd name="connsiteX5" fmla="*/ 4514839 w 7710278"/>
              <a:gd name="connsiteY5" fmla="*/ 7545841 h 7545841"/>
              <a:gd name="connsiteX6" fmla="*/ 0 w 7710278"/>
              <a:gd name="connsiteY6" fmla="*/ 2399493 h 7545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10278" h="7545841">
                <a:moveTo>
                  <a:pt x="1336219" y="1211371"/>
                </a:moveTo>
                <a:lnTo>
                  <a:pt x="2717029" y="0"/>
                </a:lnTo>
                <a:lnTo>
                  <a:pt x="6072429" y="0"/>
                </a:lnTo>
                <a:cubicBezTo>
                  <a:pt x="6976988" y="0"/>
                  <a:pt x="7710278" y="739960"/>
                  <a:pt x="7710278" y="1652746"/>
                </a:cubicBezTo>
                <a:lnTo>
                  <a:pt x="7710278" y="4742514"/>
                </a:lnTo>
                <a:lnTo>
                  <a:pt x="4514839" y="7545841"/>
                </a:lnTo>
                <a:lnTo>
                  <a:pt x="0" y="2399493"/>
                </a:lnTo>
                <a:close/>
              </a:path>
            </a:pathLst>
          </a:custGeom>
          <a:solidFill>
            <a:schemeClr val="accent5">
              <a:lumMod val="50000"/>
              <a:alpha val="81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 name="Ribbon: Tilted Up 3">
            <a:extLst>
              <a:ext uri="{FF2B5EF4-FFF2-40B4-BE49-F238E27FC236}">
                <a16:creationId xmlns:a16="http://schemas.microsoft.com/office/drawing/2014/main" id="{EDD1BC41-41FD-4BD2-704E-EAA43B46E245}"/>
              </a:ext>
            </a:extLst>
          </p:cNvPr>
          <p:cNvSpPr/>
          <p:nvPr/>
        </p:nvSpPr>
        <p:spPr>
          <a:xfrm>
            <a:off x="57861" y="49780"/>
            <a:ext cx="3970129" cy="625033"/>
          </a:xfrm>
          <a:prstGeom prst="ribbon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latin typeface="Arial Black" panose="020B0A04020102020204" pitchFamily="34" charset="0"/>
              </a:rPr>
              <a:t>Result</a:t>
            </a:r>
            <a:endParaRPr lang="en-IN" dirty="0">
              <a:latin typeface="Arial Black" panose="020B0A04020102020204" pitchFamily="34" charset="0"/>
            </a:endParaRPr>
          </a:p>
        </p:txBody>
      </p:sp>
      <p:sp>
        <p:nvSpPr>
          <p:cNvPr id="5" name="Scroll: Horizontal 4">
            <a:extLst>
              <a:ext uri="{FF2B5EF4-FFF2-40B4-BE49-F238E27FC236}">
                <a16:creationId xmlns:a16="http://schemas.microsoft.com/office/drawing/2014/main" id="{7E7BDACD-B058-5D88-D60D-3B64C050F47C}"/>
              </a:ext>
            </a:extLst>
          </p:cNvPr>
          <p:cNvSpPr/>
          <p:nvPr/>
        </p:nvSpPr>
        <p:spPr>
          <a:xfrm>
            <a:off x="9502835" y="2038075"/>
            <a:ext cx="2511706" cy="559551"/>
          </a:xfrm>
          <a:prstGeom prst="horizontalScroll">
            <a:avLst/>
          </a:prstGeom>
          <a:solidFill>
            <a:srgbClr val="EEA5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latin typeface="Arial Black" panose="020B0A04020102020204" pitchFamily="34" charset="0"/>
              </a:rPr>
              <a:t>Query</a:t>
            </a:r>
          </a:p>
        </p:txBody>
      </p:sp>
      <p:sp>
        <p:nvSpPr>
          <p:cNvPr id="6" name="Rectangle: Rounded Corners 5">
            <a:extLst>
              <a:ext uri="{FF2B5EF4-FFF2-40B4-BE49-F238E27FC236}">
                <a16:creationId xmlns:a16="http://schemas.microsoft.com/office/drawing/2014/main" id="{DF9F4B2E-BFDE-AE65-9529-BC10FC506CAB}"/>
              </a:ext>
            </a:extLst>
          </p:cNvPr>
          <p:cNvSpPr/>
          <p:nvPr/>
        </p:nvSpPr>
        <p:spPr>
          <a:xfrm>
            <a:off x="9157069" y="71187"/>
            <a:ext cx="2956301" cy="613458"/>
          </a:xfrm>
          <a:prstGeom prst="roundRect">
            <a:avLst/>
          </a:prstGeom>
          <a:solidFill>
            <a:srgbClr val="2FBD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latin typeface="Arial Black" panose="020B0A04020102020204" pitchFamily="34" charset="0"/>
              </a:rPr>
              <a:t>Question 12</a:t>
            </a:r>
            <a:endParaRPr lang="en-IN" b="1" dirty="0">
              <a:latin typeface="Arial Black" panose="020B0A04020102020204" pitchFamily="34" charset="0"/>
            </a:endParaRPr>
          </a:p>
        </p:txBody>
      </p:sp>
      <p:sp>
        <p:nvSpPr>
          <p:cNvPr id="7" name="TextBox 6">
            <a:extLst>
              <a:ext uri="{FF2B5EF4-FFF2-40B4-BE49-F238E27FC236}">
                <a16:creationId xmlns:a16="http://schemas.microsoft.com/office/drawing/2014/main" id="{BA40808B-0DEE-B75A-DF0B-11E9C4C4F58A}"/>
              </a:ext>
            </a:extLst>
          </p:cNvPr>
          <p:cNvSpPr txBox="1"/>
          <p:nvPr/>
        </p:nvSpPr>
        <p:spPr>
          <a:xfrm>
            <a:off x="5928527" y="665659"/>
            <a:ext cx="6263473" cy="1477328"/>
          </a:xfrm>
          <a:prstGeom prst="rect">
            <a:avLst/>
          </a:prstGeom>
          <a:noFill/>
        </p:spPr>
        <p:txBody>
          <a:bodyPr wrap="square" rtlCol="0">
            <a:spAutoFit/>
          </a:bodyPr>
          <a:lstStyle/>
          <a:p>
            <a:r>
              <a:rPr lang="en-US" dirty="0">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For every </a:t>
            </a:r>
            <a:r>
              <a:rPr lang="en-US" dirty="0" err="1">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order_id</a:t>
            </a:r>
            <a:r>
              <a:rPr lang="en-US" dirty="0">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 (exclude returns),get the product name and calculate the discount percentage from selling price. Sort by highest discount and print only those rows where discount percentage was above 10.10%.</a:t>
            </a:r>
            <a:endParaRPr lang="en-IN" dirty="0">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8" name="TextBox 7">
            <a:extLst>
              <a:ext uri="{FF2B5EF4-FFF2-40B4-BE49-F238E27FC236}">
                <a16:creationId xmlns:a16="http://schemas.microsoft.com/office/drawing/2014/main" id="{F964AC79-0911-DA95-A47D-0DF4508A41E2}"/>
              </a:ext>
            </a:extLst>
          </p:cNvPr>
          <p:cNvSpPr txBox="1"/>
          <p:nvPr/>
        </p:nvSpPr>
        <p:spPr>
          <a:xfrm>
            <a:off x="5355771" y="2532439"/>
            <a:ext cx="6757599" cy="3785652"/>
          </a:xfrm>
          <a:prstGeom prst="rect">
            <a:avLst/>
          </a:prstGeom>
          <a:noFill/>
        </p:spPr>
        <p:txBody>
          <a:bodyPr wrap="square" rtlCol="0">
            <a:spAutoFit/>
          </a:bodyPr>
          <a:lstStyle/>
          <a:p>
            <a:r>
              <a:rPr lang="en-US" sz="1600" dirty="0">
                <a:solidFill>
                  <a:srgbClr val="0000FF"/>
                </a:solidFill>
                <a:latin typeface="Consolas" panose="020B0609020204030204" pitchFamily="49" charset="0"/>
              </a:rPr>
              <a:t>           select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product_name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q</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order_id</a:t>
            </a:r>
            <a:r>
              <a:rPr lang="en-US" sz="1600" dirty="0">
                <a:solidFill>
                  <a:srgbClr val="808080"/>
                </a:solidFill>
                <a:latin typeface="Consolas" panose="020B0609020204030204" pitchFamily="49" charset="0"/>
              </a:rPr>
              <a:t>, 			   </a:t>
            </a:r>
            <a:r>
              <a:rPr lang="en-US" sz="1600" dirty="0" err="1">
                <a:solidFill>
                  <a:srgbClr val="000000"/>
                </a:solidFill>
                <a:latin typeface="Consolas" panose="020B0609020204030204" pitchFamily="49" charset="0"/>
              </a:rPr>
              <a:t>q</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net_discount_percentage_from_selling_price</a:t>
            </a:r>
            <a:endParaRPr lang="en-US"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	    from</a:t>
            </a:r>
            <a:r>
              <a:rPr lang="en-IN" sz="1600" dirty="0">
                <a:solidFill>
                  <a:srgbClr val="000000"/>
                </a:solidFill>
                <a:latin typeface="Consolas" panose="020B0609020204030204" pitchFamily="49" charset="0"/>
              </a:rPr>
              <a:t> products$ p </a:t>
            </a:r>
            <a:r>
              <a:rPr lang="en-IN" sz="1600" dirty="0">
                <a:solidFill>
                  <a:srgbClr val="808080"/>
                </a:solidFill>
                <a:latin typeface="Consolas" panose="020B0609020204030204" pitchFamily="49" charset="0"/>
              </a:rPr>
              <a:t>join</a:t>
            </a:r>
            <a:r>
              <a:rPr lang="en-IN" sz="1600" dirty="0">
                <a:solidFill>
                  <a:srgbClr val="000000"/>
                </a:solidFill>
                <a:latin typeface="Consolas" panose="020B0609020204030204" pitchFamily="49" charset="0"/>
              </a:rPr>
              <a:t> </a:t>
            </a:r>
            <a:r>
              <a:rPr lang="en-IN" sz="1600" dirty="0">
                <a:solidFill>
                  <a:srgbClr val="808080"/>
                </a:solidFill>
                <a:latin typeface="Consolas" panose="020B0609020204030204" pitchFamily="49" charset="0"/>
              </a:rPr>
              <a:t>(</a:t>
            </a:r>
            <a:r>
              <a:rPr lang="en-IN" sz="1600" dirty="0">
                <a:solidFill>
                  <a:srgbClr val="0000FF"/>
                </a:solidFill>
                <a:latin typeface="Consolas" panose="020B0609020204030204" pitchFamily="49" charset="0"/>
              </a:rPr>
              <a:t>select</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O</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order_id</a:t>
            </a:r>
            <a:r>
              <a:rPr lang="en-IN" sz="1600" dirty="0">
                <a:solidFill>
                  <a:srgbClr val="808080"/>
                </a:solidFill>
                <a:latin typeface="Consolas" panose="020B0609020204030204" pitchFamily="49" charset="0"/>
              </a:rPr>
              <a:t>, 	   	    </a:t>
            </a:r>
            <a:r>
              <a:rPr lang="en-IN" sz="1600" dirty="0" err="1">
                <a:solidFill>
                  <a:srgbClr val="000000"/>
                </a:solidFill>
                <a:latin typeface="Consolas" panose="020B0609020204030204" pitchFamily="49" charset="0"/>
              </a:rPr>
              <a:t>o</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product_id</a:t>
            </a:r>
            <a:r>
              <a:rPr lang="en-IN" sz="1600" dirty="0">
                <a:solidFill>
                  <a:srgbClr val="808080"/>
                </a:solidFill>
                <a:latin typeface="Consolas" panose="020B0609020204030204" pitchFamily="49" charset="0"/>
              </a:rPr>
              <a:t>, 		 	   		   </a:t>
            </a:r>
            <a:r>
              <a:rPr lang="en-IN" sz="1600" dirty="0">
                <a:solidFill>
                  <a:srgbClr val="FF00FF"/>
                </a:solidFill>
                <a:latin typeface="Consolas" panose="020B0609020204030204" pitchFamily="49" charset="0"/>
              </a:rPr>
              <a:t>round</a:t>
            </a:r>
            <a:r>
              <a:rPr lang="en-IN" sz="1600" dirty="0">
                <a:solidFill>
                  <a:srgbClr val="808080"/>
                </a:solidFill>
                <a:latin typeface="Consolas" panose="020B0609020204030204" pitchFamily="49" charset="0"/>
              </a:rPr>
              <a:t>((((</a:t>
            </a:r>
            <a:r>
              <a:rPr lang="en-IN" sz="1600" dirty="0">
                <a:solidFill>
                  <a:srgbClr val="FF00FF"/>
                </a:solidFill>
                <a:latin typeface="Consolas" panose="020B0609020204030204" pitchFamily="49" charset="0"/>
              </a:rPr>
              <a:t>sum</a:t>
            </a:r>
            <a:r>
              <a:rPr lang="en-IN" sz="1600" dirty="0">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o</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displayed_selling_price_per_unit</a:t>
            </a:r>
            <a:r>
              <a:rPr lang="en-IN" sz="1600" dirty="0">
                <a:solidFill>
                  <a:srgbClr val="000000"/>
                </a:solidFill>
                <a:latin typeface="Consolas" panose="020B0609020204030204" pitchFamily="49" charset="0"/>
              </a:rPr>
              <a:t> 	   </a:t>
            </a:r>
            <a:r>
              <a:rPr lang="en-IN" sz="1600" dirty="0">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o</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tot_units</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FF00FF"/>
                </a:solidFill>
                <a:latin typeface="Consolas" panose="020B0609020204030204" pitchFamily="49" charset="0"/>
              </a:rPr>
              <a:t>sum</a:t>
            </a:r>
            <a:r>
              <a:rPr lang="en-IN" sz="1600" dirty="0">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o</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total_amount_paid</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100</a:t>
            </a:r>
            <a:r>
              <a:rPr lang="en-IN" sz="1600" dirty="0">
                <a:solidFill>
                  <a:srgbClr val="808080"/>
                </a:solidFill>
                <a:latin typeface="Consolas" panose="020B0609020204030204" pitchFamily="49" charset="0"/>
              </a:rPr>
              <a:t>) 	   / </a:t>
            </a:r>
            <a:r>
              <a:rPr lang="en-IN" sz="1600" dirty="0">
                <a:solidFill>
                  <a:srgbClr val="FF00FF"/>
                </a:solidFill>
                <a:latin typeface="Consolas" panose="020B0609020204030204" pitchFamily="49" charset="0"/>
              </a:rPr>
              <a:t>sum</a:t>
            </a:r>
            <a:r>
              <a:rPr lang="en-IN" sz="1600" dirty="0">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o</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displayed_selling_price_per_unit</a:t>
            </a:r>
            <a:r>
              <a:rPr lang="en-IN" sz="1600" dirty="0">
                <a:solidFill>
                  <a:srgbClr val="000000"/>
                </a:solidFill>
                <a:latin typeface="Consolas" panose="020B0609020204030204" pitchFamily="49" charset="0"/>
              </a:rPr>
              <a:t> </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o</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tot_units</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2</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as</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net_discount_percentage_from_selling_price</a:t>
            </a:r>
            <a:endParaRPr lang="en-IN"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	from</a:t>
            </a:r>
            <a:r>
              <a:rPr lang="en-IN" sz="1600" dirty="0">
                <a:solidFill>
                  <a:srgbClr val="000000"/>
                </a:solidFill>
                <a:latin typeface="Consolas" panose="020B0609020204030204" pitchFamily="49" charset="0"/>
              </a:rPr>
              <a:t> products$ P </a:t>
            </a:r>
            <a:r>
              <a:rPr lang="en-IN" sz="1600" dirty="0">
                <a:solidFill>
                  <a:srgbClr val="808080"/>
                </a:solidFill>
                <a:latin typeface="Consolas" panose="020B0609020204030204" pitchFamily="49" charset="0"/>
              </a:rPr>
              <a:t>join</a:t>
            </a:r>
            <a:r>
              <a:rPr lang="en-IN" sz="1600" dirty="0">
                <a:solidFill>
                  <a:srgbClr val="000000"/>
                </a:solidFill>
                <a:latin typeface="Consolas" panose="020B0609020204030204" pitchFamily="49" charset="0"/>
              </a:rPr>
              <a:t> orders$ O </a:t>
            </a:r>
          </a:p>
          <a:p>
            <a:r>
              <a:rPr lang="en-US" sz="1600" dirty="0">
                <a:solidFill>
                  <a:srgbClr val="0000FF"/>
                </a:solidFill>
                <a:latin typeface="Consolas" panose="020B0609020204030204" pitchFamily="49" charset="0"/>
              </a:rPr>
              <a:t>	on</a:t>
            </a:r>
            <a:r>
              <a:rPr lang="en-US" sz="1600" dirty="0">
                <a:solidFill>
                  <a:srgbClr val="000000"/>
                </a:solidFill>
                <a:latin typeface="Consolas" panose="020B0609020204030204" pitchFamily="49" charset="0"/>
              </a:rPr>
              <a:t> p</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F1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product_id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where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order_type</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'buy’</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	group</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by</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order_id</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o</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product_id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q</a:t>
            </a:r>
          </a:p>
          <a:p>
            <a:r>
              <a:rPr lang="en-US" sz="1600" dirty="0">
                <a:solidFill>
                  <a:srgbClr val="0000FF"/>
                </a:solidFill>
                <a:latin typeface="Consolas" panose="020B0609020204030204" pitchFamily="49" charset="0"/>
              </a:rPr>
              <a:t>	on</a:t>
            </a:r>
            <a:r>
              <a:rPr lang="en-US" sz="1600" dirty="0">
                <a:solidFill>
                  <a:srgbClr val="000000"/>
                </a:solidFill>
                <a:latin typeface="Consolas" panose="020B0609020204030204" pitchFamily="49" charset="0"/>
              </a:rPr>
              <a:t> p</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F1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q</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product_id</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where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q</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net_discount_percentage_from_selling_price</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&gt;</a:t>
            </a:r>
            <a:r>
              <a:rPr lang="en-US" sz="1600" dirty="0">
                <a:solidFill>
                  <a:srgbClr val="000000"/>
                </a:solidFill>
                <a:latin typeface="Consolas" panose="020B0609020204030204" pitchFamily="49" charset="0"/>
              </a:rPr>
              <a:t>10.10 </a:t>
            </a:r>
            <a:r>
              <a:rPr lang="en-US" sz="1600" dirty="0">
                <a:solidFill>
                  <a:srgbClr val="0000FF"/>
                </a:solidFill>
                <a:latin typeface="Consolas" panose="020B0609020204030204" pitchFamily="49" charset="0"/>
              </a:rPr>
              <a:t>order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by</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q</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net_discount_percentage_from_selling_price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desc</a:t>
            </a:r>
            <a:r>
              <a:rPr lang="en-US" sz="1600" dirty="0">
                <a:solidFill>
                  <a:srgbClr val="808080"/>
                </a:solidFill>
                <a:latin typeface="Consolas" panose="020B0609020204030204" pitchFamily="49" charset="0"/>
              </a:rPr>
              <a:t>;</a:t>
            </a:r>
            <a:endParaRPr lang="en-IN" sz="1600" dirty="0"/>
          </a:p>
        </p:txBody>
      </p:sp>
      <p:pic>
        <p:nvPicPr>
          <p:cNvPr id="10" name="Picture 9">
            <a:extLst>
              <a:ext uri="{FF2B5EF4-FFF2-40B4-BE49-F238E27FC236}">
                <a16:creationId xmlns:a16="http://schemas.microsoft.com/office/drawing/2014/main" id="{1EB46427-4969-F5D3-7515-33EE5DB440D1}"/>
              </a:ext>
            </a:extLst>
          </p:cNvPr>
          <p:cNvPicPr>
            <a:picLocks noChangeAspect="1"/>
          </p:cNvPicPr>
          <p:nvPr/>
        </p:nvPicPr>
        <p:blipFill>
          <a:blip r:embed="rId2"/>
          <a:stretch>
            <a:fillRect/>
          </a:stretch>
        </p:blipFill>
        <p:spPr>
          <a:xfrm>
            <a:off x="57860" y="2286000"/>
            <a:ext cx="6114339" cy="2314470"/>
          </a:xfrm>
          <a:prstGeom prst="rect">
            <a:avLst/>
          </a:prstGeom>
        </p:spPr>
      </p:pic>
    </p:spTree>
    <p:extLst>
      <p:ext uri="{BB962C8B-B14F-4D97-AF65-F5344CB8AC3E}">
        <p14:creationId xmlns:p14="http://schemas.microsoft.com/office/powerpoint/2010/main" val="6973570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65000"/>
            <a:alpha val="38000"/>
          </a:schemeClr>
        </a:soli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7C0481AF-ED1B-BF36-C96E-34EF919F70DD}"/>
              </a:ext>
            </a:extLst>
          </p:cNvPr>
          <p:cNvSpPr/>
          <p:nvPr/>
        </p:nvSpPr>
        <p:spPr>
          <a:xfrm rot="2483098" flipH="1" flipV="1">
            <a:off x="6530291" y="-525153"/>
            <a:ext cx="7827798" cy="7644161"/>
          </a:xfrm>
          <a:custGeom>
            <a:avLst/>
            <a:gdLst>
              <a:gd name="connsiteX0" fmla="*/ 7826205 w 7826205"/>
              <a:gd name="connsiteY0" fmla="*/ 4773388 h 7674387"/>
              <a:gd name="connsiteX1" fmla="*/ 4533926 w 7826205"/>
              <a:gd name="connsiteY1" fmla="*/ 7674387 h 7674387"/>
              <a:gd name="connsiteX2" fmla="*/ 0 w 7826205"/>
              <a:gd name="connsiteY2" fmla="*/ 2528936 h 7674387"/>
              <a:gd name="connsiteX3" fmla="*/ 2870032 w 7826205"/>
              <a:gd name="connsiteY3" fmla="*/ 0 h 7674387"/>
              <a:gd name="connsiteX4" fmla="*/ 6206501 w 7826205"/>
              <a:gd name="connsiteY4" fmla="*/ 0 h 7674387"/>
              <a:gd name="connsiteX5" fmla="*/ 7826205 w 7826205"/>
              <a:gd name="connsiteY5" fmla="*/ 1619705 h 7674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26205" h="7674387">
                <a:moveTo>
                  <a:pt x="7826205" y="4773388"/>
                </a:moveTo>
                <a:lnTo>
                  <a:pt x="4533926" y="7674387"/>
                </a:lnTo>
                <a:lnTo>
                  <a:pt x="0" y="2528936"/>
                </a:lnTo>
                <a:lnTo>
                  <a:pt x="2870032" y="0"/>
                </a:lnTo>
                <a:lnTo>
                  <a:pt x="6206501" y="0"/>
                </a:lnTo>
                <a:cubicBezTo>
                  <a:pt x="7101039" y="0"/>
                  <a:pt x="7826205" y="725167"/>
                  <a:pt x="7826205" y="1619705"/>
                </a:cubicBezTo>
                <a:close/>
              </a:path>
            </a:pathLst>
          </a:custGeom>
          <a:solidFill>
            <a:schemeClr val="accent5">
              <a:lumMod val="75000"/>
              <a:alpha val="81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Rectangle: Rounded Corners 1">
            <a:extLst>
              <a:ext uri="{FF2B5EF4-FFF2-40B4-BE49-F238E27FC236}">
                <a16:creationId xmlns:a16="http://schemas.microsoft.com/office/drawing/2014/main" id="{F72A58C7-13D1-539C-919A-0317BF9FD178}"/>
              </a:ext>
            </a:extLst>
          </p:cNvPr>
          <p:cNvSpPr/>
          <p:nvPr/>
        </p:nvSpPr>
        <p:spPr>
          <a:xfrm>
            <a:off x="72033" y="71187"/>
            <a:ext cx="2956301" cy="613458"/>
          </a:xfrm>
          <a:prstGeom prst="roundRect">
            <a:avLst/>
          </a:prstGeom>
          <a:solidFill>
            <a:srgbClr val="2FBD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latin typeface="Arial Black" panose="020B0A04020102020204" pitchFamily="34" charset="0"/>
              </a:rPr>
              <a:t>Question 13</a:t>
            </a:r>
            <a:endParaRPr lang="en-IN" b="1" dirty="0">
              <a:latin typeface="Arial Black" panose="020B0A04020102020204" pitchFamily="34" charset="0"/>
            </a:endParaRPr>
          </a:p>
        </p:txBody>
      </p:sp>
      <p:sp>
        <p:nvSpPr>
          <p:cNvPr id="3" name="Ribbon: Tilted Up 2">
            <a:extLst>
              <a:ext uri="{FF2B5EF4-FFF2-40B4-BE49-F238E27FC236}">
                <a16:creationId xmlns:a16="http://schemas.microsoft.com/office/drawing/2014/main" id="{DA5412AD-AF74-E6CE-A40B-B984D83B0A1A}"/>
              </a:ext>
            </a:extLst>
          </p:cNvPr>
          <p:cNvSpPr/>
          <p:nvPr/>
        </p:nvSpPr>
        <p:spPr>
          <a:xfrm>
            <a:off x="7963024" y="69444"/>
            <a:ext cx="3970129" cy="625033"/>
          </a:xfrm>
          <a:prstGeom prst="ribbon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latin typeface="Arial Black" panose="020B0A04020102020204" pitchFamily="34" charset="0"/>
              </a:rPr>
              <a:t>Result</a:t>
            </a:r>
            <a:endParaRPr lang="en-IN" dirty="0">
              <a:latin typeface="Arial Black" panose="020B0A04020102020204" pitchFamily="34" charset="0"/>
            </a:endParaRPr>
          </a:p>
        </p:txBody>
      </p:sp>
      <p:sp>
        <p:nvSpPr>
          <p:cNvPr id="4" name="Scroll: Horizontal 3">
            <a:extLst>
              <a:ext uri="{FF2B5EF4-FFF2-40B4-BE49-F238E27FC236}">
                <a16:creationId xmlns:a16="http://schemas.microsoft.com/office/drawing/2014/main" id="{A2E620FC-09C3-1177-D1EC-F95381147EA6}"/>
              </a:ext>
            </a:extLst>
          </p:cNvPr>
          <p:cNvSpPr/>
          <p:nvPr/>
        </p:nvSpPr>
        <p:spPr>
          <a:xfrm>
            <a:off x="73672" y="2248656"/>
            <a:ext cx="2511706" cy="559551"/>
          </a:xfrm>
          <a:prstGeom prst="horizontalScroll">
            <a:avLst/>
          </a:prstGeom>
          <a:solidFill>
            <a:srgbClr val="EEA5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latin typeface="Arial Black" panose="020B0A04020102020204" pitchFamily="34" charset="0"/>
              </a:rPr>
              <a:t>Query</a:t>
            </a:r>
          </a:p>
        </p:txBody>
      </p:sp>
      <p:sp>
        <p:nvSpPr>
          <p:cNvPr id="5" name="TextBox 4">
            <a:extLst>
              <a:ext uri="{FF2B5EF4-FFF2-40B4-BE49-F238E27FC236}">
                <a16:creationId xmlns:a16="http://schemas.microsoft.com/office/drawing/2014/main" id="{E49F1F71-3A04-C395-AE77-FBC735DC2C4E}"/>
              </a:ext>
            </a:extLst>
          </p:cNvPr>
          <p:cNvSpPr txBox="1"/>
          <p:nvPr/>
        </p:nvSpPr>
        <p:spPr>
          <a:xfrm>
            <a:off x="52868" y="684645"/>
            <a:ext cx="6043132" cy="1631216"/>
          </a:xfrm>
          <a:prstGeom prst="rect">
            <a:avLst/>
          </a:prstGeom>
          <a:noFill/>
        </p:spPr>
        <p:txBody>
          <a:bodyPr wrap="square" rtlCol="0">
            <a:spAutoFit/>
          </a:bodyPr>
          <a:lstStyle/>
          <a:p>
            <a:r>
              <a:rPr lang="en-US" sz="2000" dirty="0">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Using the per unit procurement cost in </a:t>
            </a:r>
            <a:r>
              <a:rPr lang="en-US" sz="2000" dirty="0" err="1">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product_dim</a:t>
            </a:r>
            <a:r>
              <a:rPr lang="en-US" sz="2000" dirty="0">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 find which product category has made the most profit in both absolute amount and percentage Absolute Profit</a:t>
            </a:r>
          </a:p>
        </p:txBody>
      </p:sp>
      <p:sp>
        <p:nvSpPr>
          <p:cNvPr id="6" name="TextBox 5">
            <a:extLst>
              <a:ext uri="{FF2B5EF4-FFF2-40B4-BE49-F238E27FC236}">
                <a16:creationId xmlns:a16="http://schemas.microsoft.com/office/drawing/2014/main" id="{C875570D-9AAA-A714-9708-2008D4DDB37A}"/>
              </a:ext>
            </a:extLst>
          </p:cNvPr>
          <p:cNvSpPr txBox="1"/>
          <p:nvPr/>
        </p:nvSpPr>
        <p:spPr>
          <a:xfrm>
            <a:off x="1" y="2728467"/>
            <a:ext cx="5867400" cy="4031873"/>
          </a:xfrm>
          <a:prstGeom prst="rect">
            <a:avLst/>
          </a:prstGeom>
          <a:noFill/>
        </p:spPr>
        <p:txBody>
          <a:bodyPr wrap="square" rtlCol="0">
            <a:spAutoFit/>
          </a:bodyPr>
          <a:lstStyle/>
          <a:p>
            <a:r>
              <a:rPr lang="en-IN" sz="1600" dirty="0">
                <a:solidFill>
                  <a:srgbClr val="0000FF"/>
                </a:solidFill>
                <a:latin typeface="Consolas" panose="020B0609020204030204" pitchFamily="49" charset="0"/>
              </a:rPr>
              <a:t>select</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p</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product_name</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q</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product_id</a:t>
            </a:r>
            <a:r>
              <a:rPr lang="en-IN" sz="1600" dirty="0">
                <a:solidFill>
                  <a:srgbClr val="808080"/>
                </a:solidFill>
                <a:latin typeface="Consolas" panose="020B0609020204030204" pitchFamily="49" charset="0"/>
              </a:rPr>
              <a:t>, </a:t>
            </a:r>
            <a:r>
              <a:rPr lang="en-IN" sz="1600" dirty="0" err="1">
                <a:solidFill>
                  <a:srgbClr val="000000"/>
                </a:solidFill>
                <a:latin typeface="Consolas" panose="020B0609020204030204" pitchFamily="49" charset="0"/>
              </a:rPr>
              <a:t>q</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total_profit</a:t>
            </a:r>
            <a:r>
              <a:rPr lang="en-IN" sz="1600" dirty="0">
                <a:solidFill>
                  <a:srgbClr val="808080"/>
                </a:solidFill>
                <a:latin typeface="Consolas" panose="020B0609020204030204" pitchFamily="49" charset="0"/>
              </a:rPr>
              <a:t>, </a:t>
            </a:r>
            <a:r>
              <a:rPr lang="en-IN" sz="1600" dirty="0" err="1">
                <a:solidFill>
                  <a:srgbClr val="000000"/>
                </a:solidFill>
                <a:latin typeface="Consolas" panose="020B0609020204030204" pitchFamily="49" charset="0"/>
              </a:rPr>
              <a:t>q</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profit_percentage</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from</a:t>
            </a:r>
            <a:r>
              <a:rPr lang="en-IN" sz="1600" dirty="0">
                <a:solidFill>
                  <a:srgbClr val="000000"/>
                </a:solidFill>
                <a:latin typeface="Consolas" panose="020B0609020204030204" pitchFamily="49" charset="0"/>
              </a:rPr>
              <a:t> products$ p </a:t>
            </a:r>
          </a:p>
          <a:p>
            <a:r>
              <a:rPr lang="en-IN" sz="1600" dirty="0">
                <a:solidFill>
                  <a:srgbClr val="808080"/>
                </a:solidFill>
                <a:latin typeface="Consolas" panose="020B0609020204030204" pitchFamily="49" charset="0"/>
              </a:rPr>
              <a:t>join</a:t>
            </a:r>
            <a:r>
              <a:rPr lang="en-IN" sz="1600" dirty="0">
                <a:solidFill>
                  <a:srgbClr val="000000"/>
                </a:solidFill>
                <a:latin typeface="Consolas" panose="020B0609020204030204" pitchFamily="49" charset="0"/>
              </a:rPr>
              <a:t> </a:t>
            </a:r>
            <a:r>
              <a:rPr lang="en-IN" sz="1600" dirty="0">
                <a:solidFill>
                  <a:srgbClr val="808080"/>
                </a:solidFill>
                <a:latin typeface="Consolas" panose="020B0609020204030204" pitchFamily="49" charset="0"/>
              </a:rPr>
              <a:t>(</a:t>
            </a:r>
            <a:r>
              <a:rPr lang="en-IN" sz="1600" dirty="0">
                <a:solidFill>
                  <a:srgbClr val="0000FF"/>
                </a:solidFill>
                <a:latin typeface="Consolas" panose="020B0609020204030204" pitchFamily="49" charset="0"/>
              </a:rPr>
              <a:t>select</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o</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product_id</a:t>
            </a:r>
            <a:r>
              <a:rPr lang="en-IN" sz="1600" dirty="0">
                <a:solidFill>
                  <a:srgbClr val="808080"/>
                </a:solidFill>
                <a:latin typeface="Consolas" panose="020B0609020204030204" pitchFamily="49" charset="0"/>
              </a:rPr>
              <a:t>,  </a:t>
            </a:r>
            <a:r>
              <a:rPr lang="en-IN" sz="1600" dirty="0">
                <a:solidFill>
                  <a:srgbClr val="FF00FF"/>
                </a:solidFill>
                <a:latin typeface="Consolas" panose="020B0609020204030204" pitchFamily="49" charset="0"/>
              </a:rPr>
              <a:t>sum</a:t>
            </a:r>
            <a:r>
              <a:rPr lang="en-IN" sz="1600" dirty="0">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p</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procurement_cost_per_unit</a:t>
            </a:r>
            <a:r>
              <a:rPr lang="en-IN" sz="1600" dirty="0">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o</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tot_units</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as</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total_procurement_cost</a:t>
            </a:r>
            <a:r>
              <a:rPr lang="en-IN" sz="1600" dirty="0" err="1">
                <a:solidFill>
                  <a:srgbClr val="808080"/>
                </a:solidFill>
                <a:latin typeface="Consolas" panose="020B0609020204030204" pitchFamily="49" charset="0"/>
              </a:rPr>
              <a:t>,</a:t>
            </a:r>
            <a:r>
              <a:rPr lang="en-IN" sz="1600" dirty="0" err="1">
                <a:solidFill>
                  <a:srgbClr val="FF00FF"/>
                </a:solidFill>
                <a:latin typeface="Consolas" panose="020B0609020204030204" pitchFamily="49" charset="0"/>
              </a:rPr>
              <a:t>sum</a:t>
            </a:r>
            <a:r>
              <a:rPr lang="en-IN" sz="1600" dirty="0">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o</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total_amount_paid</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as</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total_amount_sold</a:t>
            </a:r>
            <a:r>
              <a:rPr lang="en-IN" sz="1600" dirty="0">
                <a:solidFill>
                  <a:srgbClr val="808080"/>
                </a:solidFill>
                <a:latin typeface="Consolas" panose="020B0609020204030204" pitchFamily="49" charset="0"/>
              </a:rPr>
              <a:t>,(</a:t>
            </a:r>
            <a:r>
              <a:rPr lang="en-IN" sz="1600" dirty="0">
                <a:solidFill>
                  <a:srgbClr val="FF00FF"/>
                </a:solidFill>
                <a:latin typeface="Consolas" panose="020B0609020204030204" pitchFamily="49" charset="0"/>
              </a:rPr>
              <a:t>sum</a:t>
            </a:r>
            <a:r>
              <a:rPr lang="en-IN" sz="1600" dirty="0">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o</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total_amount_paid</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FF00FF"/>
                </a:solidFill>
                <a:latin typeface="Consolas" panose="020B0609020204030204" pitchFamily="49" charset="0"/>
              </a:rPr>
              <a:t>sum</a:t>
            </a:r>
            <a:r>
              <a:rPr lang="en-IN" sz="1600" dirty="0">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p</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procurement_cost_per_unit</a:t>
            </a:r>
            <a:r>
              <a:rPr lang="en-IN" sz="1600" dirty="0">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o</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tot_units</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as</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total_profit</a:t>
            </a:r>
            <a:r>
              <a:rPr lang="en-IN" sz="1600" dirty="0">
                <a:solidFill>
                  <a:srgbClr val="808080"/>
                </a:solidFill>
                <a:latin typeface="Consolas" panose="020B0609020204030204" pitchFamily="49" charset="0"/>
              </a:rPr>
              <a:t>, </a:t>
            </a:r>
            <a:r>
              <a:rPr lang="en-IN" sz="1600" dirty="0">
                <a:solidFill>
                  <a:srgbClr val="FF00FF"/>
                </a:solidFill>
                <a:latin typeface="Consolas" panose="020B0609020204030204" pitchFamily="49" charset="0"/>
              </a:rPr>
              <a:t>round</a:t>
            </a:r>
            <a:r>
              <a:rPr lang="en-IN" sz="1600" dirty="0">
                <a:solidFill>
                  <a:srgbClr val="0000FF"/>
                </a:solidFill>
                <a:latin typeface="Consolas" panose="020B0609020204030204" pitchFamily="49" charset="0"/>
              </a:rPr>
              <a:t> </a:t>
            </a:r>
            <a:r>
              <a:rPr lang="en-IN" sz="1600" dirty="0">
                <a:solidFill>
                  <a:srgbClr val="808080"/>
                </a:solidFill>
                <a:latin typeface="Consolas" panose="020B0609020204030204" pitchFamily="49" charset="0"/>
              </a:rPr>
              <a:t>(((</a:t>
            </a:r>
            <a:r>
              <a:rPr lang="en-IN" sz="1600" dirty="0">
                <a:solidFill>
                  <a:srgbClr val="FF00FF"/>
                </a:solidFill>
                <a:latin typeface="Consolas" panose="020B0609020204030204" pitchFamily="49" charset="0"/>
              </a:rPr>
              <a:t>sum</a:t>
            </a:r>
            <a:r>
              <a:rPr lang="en-IN" sz="1600" dirty="0">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o</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total_amount_paid</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FF00FF"/>
                </a:solidFill>
                <a:latin typeface="Consolas" panose="020B0609020204030204" pitchFamily="49" charset="0"/>
              </a:rPr>
              <a:t>sum</a:t>
            </a:r>
            <a:r>
              <a:rPr lang="en-IN" sz="1600" dirty="0">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p</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procurement_cost_per_unit</a:t>
            </a:r>
            <a:r>
              <a:rPr lang="en-IN" sz="1600" dirty="0">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o</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tot_units</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100</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808080"/>
                </a:solidFill>
                <a:latin typeface="Consolas" panose="020B0609020204030204" pitchFamily="49" charset="0"/>
              </a:rPr>
              <a:t>/</a:t>
            </a:r>
            <a:r>
              <a:rPr lang="en-IN" sz="1600" dirty="0">
                <a:solidFill>
                  <a:srgbClr val="FF00FF"/>
                </a:solidFill>
                <a:latin typeface="Consolas" panose="020B0609020204030204" pitchFamily="49" charset="0"/>
              </a:rPr>
              <a:t>sum</a:t>
            </a:r>
            <a:r>
              <a:rPr lang="en-IN" sz="1600" dirty="0">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p</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procurement_cost_per_unit</a:t>
            </a:r>
            <a:r>
              <a:rPr lang="en-IN" sz="1600" dirty="0">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o</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tot_units</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2</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as</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profit_percentage</a:t>
            </a:r>
            <a:endParaRPr lang="en-IN"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from</a:t>
            </a:r>
            <a:r>
              <a:rPr lang="en-IN" sz="1600" dirty="0">
                <a:solidFill>
                  <a:srgbClr val="000000"/>
                </a:solidFill>
                <a:latin typeface="Consolas" panose="020B0609020204030204" pitchFamily="49" charset="0"/>
              </a:rPr>
              <a:t> products$ p </a:t>
            </a:r>
            <a:r>
              <a:rPr lang="en-IN" sz="1600" dirty="0">
                <a:solidFill>
                  <a:srgbClr val="808080"/>
                </a:solidFill>
                <a:latin typeface="Consolas" panose="020B0609020204030204" pitchFamily="49" charset="0"/>
              </a:rPr>
              <a:t>join</a:t>
            </a:r>
            <a:r>
              <a:rPr lang="en-IN" sz="1600" dirty="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orders$ o </a:t>
            </a:r>
          </a:p>
          <a:p>
            <a:r>
              <a:rPr lang="en-US" sz="1600" dirty="0">
                <a:solidFill>
                  <a:srgbClr val="0000FF"/>
                </a:solidFill>
                <a:latin typeface="Consolas" panose="020B0609020204030204" pitchFamily="49" charset="0"/>
              </a:rPr>
              <a:t>on</a:t>
            </a:r>
            <a:r>
              <a:rPr lang="en-US" sz="1600" dirty="0">
                <a:solidFill>
                  <a:srgbClr val="000000"/>
                </a:solidFill>
                <a:latin typeface="Consolas" panose="020B0609020204030204" pitchFamily="49" charset="0"/>
              </a:rPr>
              <a:t> p</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F1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product_id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where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order_type</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FF0000"/>
                </a:solidFill>
                <a:latin typeface="Consolas" panose="020B0609020204030204" pitchFamily="49" charset="0"/>
              </a:rPr>
              <a:t>'buy'</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group</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by</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product_id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q</a:t>
            </a:r>
          </a:p>
          <a:p>
            <a:r>
              <a:rPr lang="en-US" sz="1600" dirty="0">
                <a:solidFill>
                  <a:srgbClr val="0000FF"/>
                </a:solidFill>
                <a:latin typeface="Consolas" panose="020B0609020204030204" pitchFamily="49" charset="0"/>
              </a:rPr>
              <a:t>on</a:t>
            </a:r>
            <a:r>
              <a:rPr lang="en-US" sz="1600" dirty="0">
                <a:solidFill>
                  <a:srgbClr val="000000"/>
                </a:solidFill>
                <a:latin typeface="Consolas" panose="020B0609020204030204" pitchFamily="49" charset="0"/>
              </a:rPr>
              <a:t> p</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F1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q</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product_id</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order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by</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q</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total_profit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desc</a:t>
            </a:r>
            <a:endParaRPr lang="en-US" sz="1600" dirty="0">
              <a:solidFill>
                <a:srgbClr val="000000"/>
              </a:solidFill>
              <a:latin typeface="Consolas" panose="020B0609020204030204" pitchFamily="49" charset="0"/>
            </a:endParaRPr>
          </a:p>
        </p:txBody>
      </p:sp>
      <p:pic>
        <p:nvPicPr>
          <p:cNvPr id="11" name="Picture 10">
            <a:extLst>
              <a:ext uri="{FF2B5EF4-FFF2-40B4-BE49-F238E27FC236}">
                <a16:creationId xmlns:a16="http://schemas.microsoft.com/office/drawing/2014/main" id="{A235FFB1-8093-2C9D-8FFA-8C60F9C77305}"/>
              </a:ext>
            </a:extLst>
          </p:cNvPr>
          <p:cNvPicPr>
            <a:picLocks noChangeAspect="1"/>
          </p:cNvPicPr>
          <p:nvPr/>
        </p:nvPicPr>
        <p:blipFill>
          <a:blip r:embed="rId3"/>
          <a:stretch>
            <a:fillRect/>
          </a:stretch>
        </p:blipFill>
        <p:spPr>
          <a:xfrm>
            <a:off x="6399346" y="2002971"/>
            <a:ext cx="6066349" cy="2808515"/>
          </a:xfrm>
          <a:prstGeom prst="rect">
            <a:avLst/>
          </a:prstGeom>
        </p:spPr>
      </p:pic>
    </p:spTree>
    <p:extLst>
      <p:ext uri="{BB962C8B-B14F-4D97-AF65-F5344CB8AC3E}">
        <p14:creationId xmlns:p14="http://schemas.microsoft.com/office/powerpoint/2010/main" val="8959007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75000"/>
            <a:alpha val="12000"/>
          </a:scheme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484C3025-11CE-E84E-F9E5-188C1E6C9451}"/>
              </a:ext>
            </a:extLst>
          </p:cNvPr>
          <p:cNvSpPr/>
          <p:nvPr/>
        </p:nvSpPr>
        <p:spPr>
          <a:xfrm rot="13275609" flipH="1" flipV="1">
            <a:off x="-1831083" y="-297579"/>
            <a:ext cx="7835581" cy="7722790"/>
          </a:xfrm>
          <a:custGeom>
            <a:avLst/>
            <a:gdLst>
              <a:gd name="connsiteX0" fmla="*/ 7826205 w 7826205"/>
              <a:gd name="connsiteY0" fmla="*/ 4773388 h 7674387"/>
              <a:gd name="connsiteX1" fmla="*/ 4533926 w 7826205"/>
              <a:gd name="connsiteY1" fmla="*/ 7674387 h 7674387"/>
              <a:gd name="connsiteX2" fmla="*/ 0 w 7826205"/>
              <a:gd name="connsiteY2" fmla="*/ 2528936 h 7674387"/>
              <a:gd name="connsiteX3" fmla="*/ 2870032 w 7826205"/>
              <a:gd name="connsiteY3" fmla="*/ 0 h 7674387"/>
              <a:gd name="connsiteX4" fmla="*/ 6206501 w 7826205"/>
              <a:gd name="connsiteY4" fmla="*/ 0 h 7674387"/>
              <a:gd name="connsiteX5" fmla="*/ 7826205 w 7826205"/>
              <a:gd name="connsiteY5" fmla="*/ 1619705 h 7674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26205" h="7674387">
                <a:moveTo>
                  <a:pt x="7826205" y="4773388"/>
                </a:moveTo>
                <a:lnTo>
                  <a:pt x="4533926" y="7674387"/>
                </a:lnTo>
                <a:lnTo>
                  <a:pt x="0" y="2528936"/>
                </a:lnTo>
                <a:lnTo>
                  <a:pt x="2870032" y="0"/>
                </a:lnTo>
                <a:lnTo>
                  <a:pt x="6206501" y="0"/>
                </a:lnTo>
                <a:cubicBezTo>
                  <a:pt x="7101039" y="0"/>
                  <a:pt x="7826205" y="725167"/>
                  <a:pt x="7826205" y="1619705"/>
                </a:cubicBezTo>
                <a:close/>
              </a:path>
            </a:pathLst>
          </a:custGeom>
          <a:solidFill>
            <a:schemeClr val="accent5">
              <a:lumMod val="50000"/>
              <a:alpha val="81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 name="Ribbon: Tilted Up 3">
            <a:extLst>
              <a:ext uri="{FF2B5EF4-FFF2-40B4-BE49-F238E27FC236}">
                <a16:creationId xmlns:a16="http://schemas.microsoft.com/office/drawing/2014/main" id="{EDD1BC41-41FD-4BD2-704E-EAA43B46E245}"/>
              </a:ext>
            </a:extLst>
          </p:cNvPr>
          <p:cNvSpPr/>
          <p:nvPr/>
        </p:nvSpPr>
        <p:spPr>
          <a:xfrm>
            <a:off x="57861" y="49780"/>
            <a:ext cx="3970129" cy="625033"/>
          </a:xfrm>
          <a:prstGeom prst="ribbon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latin typeface="Arial Black" panose="020B0A04020102020204" pitchFamily="34" charset="0"/>
              </a:rPr>
              <a:t>Result</a:t>
            </a:r>
            <a:endParaRPr lang="en-IN" dirty="0">
              <a:latin typeface="Arial Black" panose="020B0A04020102020204" pitchFamily="34" charset="0"/>
            </a:endParaRPr>
          </a:p>
        </p:txBody>
      </p:sp>
      <p:sp>
        <p:nvSpPr>
          <p:cNvPr id="5" name="Scroll: Horizontal 4">
            <a:extLst>
              <a:ext uri="{FF2B5EF4-FFF2-40B4-BE49-F238E27FC236}">
                <a16:creationId xmlns:a16="http://schemas.microsoft.com/office/drawing/2014/main" id="{7E7BDACD-B058-5D88-D60D-3B64C050F47C}"/>
              </a:ext>
            </a:extLst>
          </p:cNvPr>
          <p:cNvSpPr/>
          <p:nvPr/>
        </p:nvSpPr>
        <p:spPr>
          <a:xfrm>
            <a:off x="9502835" y="2118368"/>
            <a:ext cx="2511706" cy="559551"/>
          </a:xfrm>
          <a:prstGeom prst="horizontalScroll">
            <a:avLst/>
          </a:prstGeom>
          <a:solidFill>
            <a:srgbClr val="EEA5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latin typeface="Arial Black" panose="020B0A04020102020204" pitchFamily="34" charset="0"/>
              </a:rPr>
              <a:t>Query</a:t>
            </a:r>
          </a:p>
        </p:txBody>
      </p:sp>
      <p:sp>
        <p:nvSpPr>
          <p:cNvPr id="6" name="Rectangle: Rounded Corners 5">
            <a:extLst>
              <a:ext uri="{FF2B5EF4-FFF2-40B4-BE49-F238E27FC236}">
                <a16:creationId xmlns:a16="http://schemas.microsoft.com/office/drawing/2014/main" id="{DF9F4B2E-BFDE-AE65-9529-BC10FC506CAB}"/>
              </a:ext>
            </a:extLst>
          </p:cNvPr>
          <p:cNvSpPr/>
          <p:nvPr/>
        </p:nvSpPr>
        <p:spPr>
          <a:xfrm>
            <a:off x="9157069" y="71187"/>
            <a:ext cx="2956301" cy="613458"/>
          </a:xfrm>
          <a:prstGeom prst="roundRect">
            <a:avLst/>
          </a:prstGeom>
          <a:solidFill>
            <a:srgbClr val="2FBD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latin typeface="Arial Black" panose="020B0A04020102020204" pitchFamily="34" charset="0"/>
              </a:rPr>
              <a:t>Question 14</a:t>
            </a:r>
            <a:endParaRPr lang="en-IN" b="1" dirty="0">
              <a:latin typeface="Arial Black" panose="020B0A04020102020204" pitchFamily="34" charset="0"/>
            </a:endParaRPr>
          </a:p>
        </p:txBody>
      </p:sp>
      <p:sp>
        <p:nvSpPr>
          <p:cNvPr id="3" name="TextBox 2">
            <a:extLst>
              <a:ext uri="{FF2B5EF4-FFF2-40B4-BE49-F238E27FC236}">
                <a16:creationId xmlns:a16="http://schemas.microsoft.com/office/drawing/2014/main" id="{1D9B60C8-D8B7-CD69-F9A6-7758BC661E42}"/>
              </a:ext>
            </a:extLst>
          </p:cNvPr>
          <p:cNvSpPr txBox="1"/>
          <p:nvPr/>
        </p:nvSpPr>
        <p:spPr>
          <a:xfrm>
            <a:off x="6542314" y="684645"/>
            <a:ext cx="5290457" cy="1569660"/>
          </a:xfrm>
          <a:prstGeom prst="rect">
            <a:avLst/>
          </a:prstGeom>
          <a:noFill/>
        </p:spPr>
        <p:txBody>
          <a:bodyPr wrap="square" rtlCol="0">
            <a:spAutoFit/>
          </a:bodyPr>
          <a:lstStyle/>
          <a:p>
            <a:r>
              <a:rPr lang="en-US" sz="2400" dirty="0">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For each gender - male and female - find the absolute and percentage profit by product name</a:t>
            </a:r>
            <a:endParaRPr lang="en-IN" sz="2400" dirty="0">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7" name="TextBox 6">
            <a:extLst>
              <a:ext uri="{FF2B5EF4-FFF2-40B4-BE49-F238E27FC236}">
                <a16:creationId xmlns:a16="http://schemas.microsoft.com/office/drawing/2014/main" id="{4F359E25-A2DE-9A41-E562-A5BB9CE7F8D8}"/>
              </a:ext>
            </a:extLst>
          </p:cNvPr>
          <p:cNvSpPr txBox="1"/>
          <p:nvPr/>
        </p:nvSpPr>
        <p:spPr>
          <a:xfrm>
            <a:off x="6918693" y="2677919"/>
            <a:ext cx="5168284" cy="4031873"/>
          </a:xfrm>
          <a:prstGeom prst="rect">
            <a:avLst/>
          </a:prstGeom>
          <a:noFill/>
        </p:spPr>
        <p:txBody>
          <a:bodyPr wrap="square" rtlCol="0">
            <a:spAutoFit/>
          </a:bodyPr>
          <a:lstStyle/>
          <a:p>
            <a:r>
              <a:rPr lang="en-IN" sz="1600" dirty="0">
                <a:solidFill>
                  <a:srgbClr val="0000FF"/>
                </a:solidFill>
                <a:latin typeface="Consolas" panose="020B0609020204030204" pitchFamily="49" charset="0"/>
              </a:rPr>
              <a:t>select</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c</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gender</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p</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product_name</a:t>
            </a:r>
            <a:r>
              <a:rPr lang="en-IN" sz="1600" dirty="0">
                <a:solidFill>
                  <a:srgbClr val="808080"/>
                </a:solidFill>
                <a:latin typeface="Consolas" panose="020B0609020204030204" pitchFamily="49" charset="0"/>
              </a:rPr>
              <a:t>,(</a:t>
            </a:r>
            <a:r>
              <a:rPr lang="en-IN" sz="1600" dirty="0">
                <a:solidFill>
                  <a:srgbClr val="FF00FF"/>
                </a:solidFill>
                <a:latin typeface="Consolas" panose="020B0609020204030204" pitchFamily="49" charset="0"/>
              </a:rPr>
              <a:t>sum</a:t>
            </a:r>
            <a:r>
              <a:rPr lang="en-IN" sz="1600" dirty="0">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o</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total_amount_paid</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FF00FF"/>
                </a:solidFill>
                <a:latin typeface="Consolas" panose="020B0609020204030204" pitchFamily="49" charset="0"/>
              </a:rPr>
              <a:t>sum</a:t>
            </a:r>
            <a:r>
              <a:rPr lang="en-IN" sz="1600" dirty="0">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p</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procurement_cost_per_unit</a:t>
            </a:r>
            <a:r>
              <a:rPr lang="en-IN" sz="1600" dirty="0">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o</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tot_units</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as</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total_profit</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FF00FF"/>
                </a:solidFill>
                <a:latin typeface="Consolas" panose="020B0609020204030204" pitchFamily="49" charset="0"/>
              </a:rPr>
              <a:t>round</a:t>
            </a:r>
            <a:r>
              <a:rPr lang="en-IN" sz="1600" dirty="0">
                <a:solidFill>
                  <a:srgbClr val="0000FF"/>
                </a:solidFill>
                <a:latin typeface="Consolas" panose="020B0609020204030204" pitchFamily="49" charset="0"/>
              </a:rPr>
              <a:t> </a:t>
            </a:r>
            <a:r>
              <a:rPr lang="en-IN" sz="1600" dirty="0">
                <a:solidFill>
                  <a:srgbClr val="808080"/>
                </a:solidFill>
                <a:latin typeface="Consolas" panose="020B0609020204030204" pitchFamily="49" charset="0"/>
              </a:rPr>
              <a:t>(((</a:t>
            </a:r>
            <a:r>
              <a:rPr lang="en-IN" sz="1600" dirty="0">
                <a:solidFill>
                  <a:srgbClr val="FF00FF"/>
                </a:solidFill>
                <a:latin typeface="Consolas" panose="020B0609020204030204" pitchFamily="49" charset="0"/>
              </a:rPr>
              <a:t>sum</a:t>
            </a:r>
            <a:r>
              <a:rPr lang="en-IN" sz="1600" dirty="0">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o</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total_amount_paid</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FF00FF"/>
                </a:solidFill>
                <a:latin typeface="Consolas" panose="020B0609020204030204" pitchFamily="49" charset="0"/>
              </a:rPr>
              <a:t>sum</a:t>
            </a:r>
            <a:r>
              <a:rPr lang="en-IN" sz="1600" dirty="0">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p</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procurement_cost_per_unit</a:t>
            </a:r>
            <a:r>
              <a:rPr lang="en-IN" sz="1600" dirty="0">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o</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tot_units</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100</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FF00FF"/>
                </a:solidFill>
                <a:latin typeface="Consolas" panose="020B0609020204030204" pitchFamily="49" charset="0"/>
              </a:rPr>
              <a:t>sum</a:t>
            </a:r>
            <a:r>
              <a:rPr lang="en-IN" sz="1600" dirty="0">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p</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procurement_cost_per_unit</a:t>
            </a:r>
            <a:r>
              <a:rPr lang="en-IN" sz="1600" dirty="0">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o</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tot_units</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2</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as</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profit_percentage</a:t>
            </a:r>
            <a:endParaRPr lang="en-IN"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from</a:t>
            </a:r>
            <a:r>
              <a:rPr lang="en-IN" sz="1600" dirty="0">
                <a:solidFill>
                  <a:srgbClr val="000000"/>
                </a:solidFill>
                <a:latin typeface="Consolas" panose="020B0609020204030204" pitchFamily="49" charset="0"/>
              </a:rPr>
              <a:t> customers$ c</a:t>
            </a:r>
          </a:p>
          <a:p>
            <a:r>
              <a:rPr lang="en-IN" sz="1600" dirty="0">
                <a:solidFill>
                  <a:srgbClr val="808080"/>
                </a:solidFill>
                <a:latin typeface="Consolas" panose="020B0609020204030204" pitchFamily="49" charset="0"/>
              </a:rPr>
              <a:t>join</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orders$ o</a:t>
            </a:r>
          </a:p>
          <a:p>
            <a:r>
              <a:rPr lang="en-US" sz="1600" dirty="0">
                <a:solidFill>
                  <a:srgbClr val="0000FF"/>
                </a:solidFill>
                <a:latin typeface="Consolas" panose="020B0609020204030204" pitchFamily="49" charset="0"/>
              </a:rPr>
              <a:t>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cust_id</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cust_id</a:t>
            </a:r>
            <a:endParaRPr lang="en-US" sz="1600" dirty="0">
              <a:solidFill>
                <a:srgbClr val="000000"/>
              </a:solidFill>
              <a:latin typeface="Consolas" panose="020B0609020204030204" pitchFamily="49" charset="0"/>
            </a:endParaRPr>
          </a:p>
          <a:p>
            <a:r>
              <a:rPr lang="en-IN" sz="1600" dirty="0">
                <a:solidFill>
                  <a:srgbClr val="808080"/>
                </a:solidFill>
                <a:latin typeface="Consolas" panose="020B0609020204030204" pitchFamily="49" charset="0"/>
              </a:rPr>
              <a:t>join</a:t>
            </a:r>
            <a:r>
              <a:rPr lang="en-IN" sz="1600" dirty="0">
                <a:solidFill>
                  <a:srgbClr val="000000"/>
                </a:solidFill>
                <a:latin typeface="Consolas" panose="020B0609020204030204" pitchFamily="49" charset="0"/>
              </a:rPr>
              <a:t> products$ p</a:t>
            </a:r>
          </a:p>
          <a:p>
            <a:r>
              <a:rPr lang="en-US" sz="1600" dirty="0">
                <a:solidFill>
                  <a:srgbClr val="0000FF"/>
                </a:solidFill>
                <a:latin typeface="Consolas" panose="020B0609020204030204" pitchFamily="49" charset="0"/>
              </a:rPr>
              <a:t>on</a:t>
            </a:r>
            <a:r>
              <a:rPr lang="en-US" sz="1600" dirty="0">
                <a:solidFill>
                  <a:srgbClr val="000000"/>
                </a:solidFill>
                <a:latin typeface="Consolas" panose="020B0609020204030204" pitchFamily="49" charset="0"/>
              </a:rPr>
              <a:t> p</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F1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product_id</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group</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by</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gender</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product_name</a:t>
            </a:r>
            <a:r>
              <a:rPr lang="en-US" sz="1600" dirty="0">
                <a:solidFill>
                  <a:srgbClr val="808080"/>
                </a:solidFill>
                <a:latin typeface="Consolas" panose="020B0609020204030204" pitchFamily="49" charset="0"/>
              </a:rPr>
              <a:t>;</a:t>
            </a:r>
            <a:endParaRPr lang="en-IN" sz="1600" dirty="0"/>
          </a:p>
        </p:txBody>
      </p:sp>
      <p:pic>
        <p:nvPicPr>
          <p:cNvPr id="9" name="Picture 8">
            <a:extLst>
              <a:ext uri="{FF2B5EF4-FFF2-40B4-BE49-F238E27FC236}">
                <a16:creationId xmlns:a16="http://schemas.microsoft.com/office/drawing/2014/main" id="{258DBAA4-6027-4587-7487-A7BAE99D1FCA}"/>
              </a:ext>
            </a:extLst>
          </p:cNvPr>
          <p:cNvPicPr>
            <a:picLocks noChangeAspect="1"/>
          </p:cNvPicPr>
          <p:nvPr/>
        </p:nvPicPr>
        <p:blipFill>
          <a:blip r:embed="rId2"/>
          <a:stretch>
            <a:fillRect/>
          </a:stretch>
        </p:blipFill>
        <p:spPr>
          <a:xfrm>
            <a:off x="177459" y="1638319"/>
            <a:ext cx="5290457" cy="3799777"/>
          </a:xfrm>
          <a:prstGeom prst="rect">
            <a:avLst/>
          </a:prstGeom>
        </p:spPr>
      </p:pic>
    </p:spTree>
    <p:extLst>
      <p:ext uri="{BB962C8B-B14F-4D97-AF65-F5344CB8AC3E}">
        <p14:creationId xmlns:p14="http://schemas.microsoft.com/office/powerpoint/2010/main" val="2386301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3"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75000"/>
            <a:alpha val="31000"/>
          </a:schemeClr>
        </a:soli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7C0481AF-ED1B-BF36-C96E-34EF919F70DD}"/>
              </a:ext>
            </a:extLst>
          </p:cNvPr>
          <p:cNvSpPr/>
          <p:nvPr/>
        </p:nvSpPr>
        <p:spPr>
          <a:xfrm rot="2483098" flipH="1" flipV="1">
            <a:off x="6360835" y="-489990"/>
            <a:ext cx="7699702" cy="7546537"/>
          </a:xfrm>
          <a:custGeom>
            <a:avLst/>
            <a:gdLst>
              <a:gd name="connsiteX0" fmla="*/ 7826205 w 7826205"/>
              <a:gd name="connsiteY0" fmla="*/ 4773388 h 7674387"/>
              <a:gd name="connsiteX1" fmla="*/ 4533926 w 7826205"/>
              <a:gd name="connsiteY1" fmla="*/ 7674387 h 7674387"/>
              <a:gd name="connsiteX2" fmla="*/ 0 w 7826205"/>
              <a:gd name="connsiteY2" fmla="*/ 2528936 h 7674387"/>
              <a:gd name="connsiteX3" fmla="*/ 2870032 w 7826205"/>
              <a:gd name="connsiteY3" fmla="*/ 0 h 7674387"/>
              <a:gd name="connsiteX4" fmla="*/ 6206501 w 7826205"/>
              <a:gd name="connsiteY4" fmla="*/ 0 h 7674387"/>
              <a:gd name="connsiteX5" fmla="*/ 7826205 w 7826205"/>
              <a:gd name="connsiteY5" fmla="*/ 1619705 h 7674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26205" h="7674387">
                <a:moveTo>
                  <a:pt x="7826205" y="4773388"/>
                </a:moveTo>
                <a:lnTo>
                  <a:pt x="4533926" y="7674387"/>
                </a:lnTo>
                <a:lnTo>
                  <a:pt x="0" y="2528936"/>
                </a:lnTo>
                <a:lnTo>
                  <a:pt x="2870032" y="0"/>
                </a:lnTo>
                <a:lnTo>
                  <a:pt x="6206501" y="0"/>
                </a:lnTo>
                <a:cubicBezTo>
                  <a:pt x="7101039" y="0"/>
                  <a:pt x="7826205" y="725167"/>
                  <a:pt x="7826205" y="1619705"/>
                </a:cubicBezTo>
                <a:close/>
              </a:path>
            </a:pathLst>
          </a:custGeom>
          <a:solidFill>
            <a:schemeClr val="accent5">
              <a:lumMod val="75000"/>
              <a:alpha val="81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Rectangle: Rounded Corners 1">
            <a:extLst>
              <a:ext uri="{FF2B5EF4-FFF2-40B4-BE49-F238E27FC236}">
                <a16:creationId xmlns:a16="http://schemas.microsoft.com/office/drawing/2014/main" id="{F72A58C7-13D1-539C-919A-0317BF9FD178}"/>
              </a:ext>
            </a:extLst>
          </p:cNvPr>
          <p:cNvSpPr/>
          <p:nvPr/>
        </p:nvSpPr>
        <p:spPr>
          <a:xfrm>
            <a:off x="72033" y="71187"/>
            <a:ext cx="2956301" cy="613458"/>
          </a:xfrm>
          <a:prstGeom prst="roundRect">
            <a:avLst/>
          </a:prstGeom>
          <a:solidFill>
            <a:srgbClr val="2FBD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latin typeface="Arial Black" panose="020B0A04020102020204" pitchFamily="34" charset="0"/>
              </a:rPr>
              <a:t>Question 15</a:t>
            </a:r>
            <a:endParaRPr lang="en-IN" b="1" dirty="0">
              <a:latin typeface="Arial Black" panose="020B0A04020102020204" pitchFamily="34" charset="0"/>
            </a:endParaRPr>
          </a:p>
        </p:txBody>
      </p:sp>
      <p:sp>
        <p:nvSpPr>
          <p:cNvPr id="3" name="Ribbon: Tilted Up 2">
            <a:extLst>
              <a:ext uri="{FF2B5EF4-FFF2-40B4-BE49-F238E27FC236}">
                <a16:creationId xmlns:a16="http://schemas.microsoft.com/office/drawing/2014/main" id="{DA5412AD-AF74-E6CE-A40B-B984D83B0A1A}"/>
              </a:ext>
            </a:extLst>
          </p:cNvPr>
          <p:cNvSpPr/>
          <p:nvPr/>
        </p:nvSpPr>
        <p:spPr>
          <a:xfrm>
            <a:off x="7963024" y="69444"/>
            <a:ext cx="3970129" cy="625033"/>
          </a:xfrm>
          <a:prstGeom prst="ribbon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latin typeface="Arial Black" panose="020B0A04020102020204" pitchFamily="34" charset="0"/>
              </a:rPr>
              <a:t>Result</a:t>
            </a:r>
            <a:endParaRPr lang="en-IN" dirty="0">
              <a:latin typeface="Arial Black" panose="020B0A04020102020204" pitchFamily="34" charset="0"/>
            </a:endParaRPr>
          </a:p>
        </p:txBody>
      </p:sp>
      <p:sp>
        <p:nvSpPr>
          <p:cNvPr id="4" name="Scroll: Horizontal 3">
            <a:extLst>
              <a:ext uri="{FF2B5EF4-FFF2-40B4-BE49-F238E27FC236}">
                <a16:creationId xmlns:a16="http://schemas.microsoft.com/office/drawing/2014/main" id="{A2E620FC-09C3-1177-D1EC-F95381147EA6}"/>
              </a:ext>
            </a:extLst>
          </p:cNvPr>
          <p:cNvSpPr/>
          <p:nvPr/>
        </p:nvSpPr>
        <p:spPr>
          <a:xfrm>
            <a:off x="73672" y="2270428"/>
            <a:ext cx="2511706" cy="559551"/>
          </a:xfrm>
          <a:prstGeom prst="horizontalScroll">
            <a:avLst/>
          </a:prstGeom>
          <a:solidFill>
            <a:srgbClr val="EEA5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latin typeface="Arial Black" panose="020B0A04020102020204" pitchFamily="34" charset="0"/>
              </a:rPr>
              <a:t>Query</a:t>
            </a:r>
          </a:p>
        </p:txBody>
      </p:sp>
      <p:sp>
        <p:nvSpPr>
          <p:cNvPr id="7" name="TextBox 6">
            <a:extLst>
              <a:ext uri="{FF2B5EF4-FFF2-40B4-BE49-F238E27FC236}">
                <a16:creationId xmlns:a16="http://schemas.microsoft.com/office/drawing/2014/main" id="{5F2D69B0-EE8C-1645-0B5A-56CD231D0AC5}"/>
              </a:ext>
            </a:extLst>
          </p:cNvPr>
          <p:cNvSpPr txBox="1"/>
          <p:nvPr/>
        </p:nvSpPr>
        <p:spPr>
          <a:xfrm>
            <a:off x="0" y="694477"/>
            <a:ext cx="6513825" cy="1477328"/>
          </a:xfrm>
          <a:prstGeom prst="rect">
            <a:avLst/>
          </a:prstGeom>
          <a:noFill/>
        </p:spPr>
        <p:txBody>
          <a:bodyPr wrap="square" rtlCol="0">
            <a:spAutoFit/>
          </a:bodyPr>
          <a:lstStyle/>
          <a:p>
            <a:r>
              <a:rPr lang="en-US" dirty="0">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Generally the more numbers of units you buy, the more discount seller will give you. </a:t>
            </a:r>
            <a:r>
              <a:rPr lang="en-US" dirty="0" err="1">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For'Dell</a:t>
            </a:r>
            <a:r>
              <a:rPr lang="en-US" dirty="0">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 AX420' is there a relationship between number of units ordered and average discount from selling price? Take 'buy’ order types</a:t>
            </a:r>
            <a:endParaRPr lang="en-IN" dirty="0">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9" name="TextBox 8">
            <a:extLst>
              <a:ext uri="{FF2B5EF4-FFF2-40B4-BE49-F238E27FC236}">
                <a16:creationId xmlns:a16="http://schemas.microsoft.com/office/drawing/2014/main" id="{975BBC72-1E4F-82D5-91B1-5AB11373362C}"/>
              </a:ext>
            </a:extLst>
          </p:cNvPr>
          <p:cNvSpPr txBox="1"/>
          <p:nvPr/>
        </p:nvSpPr>
        <p:spPr>
          <a:xfrm>
            <a:off x="0" y="2829979"/>
            <a:ext cx="5491822" cy="4031873"/>
          </a:xfrm>
          <a:prstGeom prst="rect">
            <a:avLst/>
          </a:prstGeom>
          <a:noFill/>
        </p:spPr>
        <p:txBody>
          <a:bodyPr wrap="square" rtlCol="0">
            <a:spAutoFit/>
          </a:bodyPr>
          <a:lstStyle/>
          <a:p>
            <a:r>
              <a:rPr lang="en-IN" sz="1600" dirty="0">
                <a:solidFill>
                  <a:srgbClr val="0000FF"/>
                </a:solidFill>
                <a:latin typeface="Consolas" panose="020B0609020204030204" pitchFamily="49" charset="0"/>
              </a:rPr>
              <a:t>select</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o</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tot_units</a:t>
            </a:r>
            <a:r>
              <a:rPr lang="en-IN" sz="1600" dirty="0">
                <a:solidFill>
                  <a:srgbClr val="808080"/>
                </a:solidFill>
                <a:latin typeface="Consolas" panose="020B0609020204030204" pitchFamily="49" charset="0"/>
              </a:rPr>
              <a:t>,(</a:t>
            </a:r>
            <a:r>
              <a:rPr lang="en-IN" sz="1600" dirty="0">
                <a:solidFill>
                  <a:srgbClr val="FF00FF"/>
                </a:solidFill>
                <a:latin typeface="Consolas" panose="020B0609020204030204" pitchFamily="49" charset="0"/>
              </a:rPr>
              <a:t>sum</a:t>
            </a:r>
            <a:r>
              <a:rPr lang="en-IN" sz="1600" dirty="0">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o</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displayed_selling_price_per_unit</a:t>
            </a:r>
            <a:r>
              <a:rPr lang="en-IN" sz="1600" dirty="0">
                <a:solidFill>
                  <a:srgbClr val="000000"/>
                </a:solidFill>
                <a:latin typeface="Consolas" panose="020B0609020204030204" pitchFamily="49" charset="0"/>
              </a:rPr>
              <a:t> </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o</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tot_units</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FF00FF"/>
                </a:solidFill>
                <a:latin typeface="Consolas" panose="020B0609020204030204" pitchFamily="49" charset="0"/>
              </a:rPr>
              <a:t>sum</a:t>
            </a:r>
            <a:r>
              <a:rPr lang="en-IN" sz="1600" dirty="0">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o</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total_amount_paid</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as</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net_discount</a:t>
            </a:r>
            <a:r>
              <a:rPr lang="en-IN" sz="1600" dirty="0" err="1">
                <a:solidFill>
                  <a:srgbClr val="808080"/>
                </a:solidFill>
                <a:latin typeface="Consolas" panose="020B0609020204030204" pitchFamily="49" charset="0"/>
              </a:rPr>
              <a:t>,</a:t>
            </a:r>
            <a:r>
              <a:rPr lang="en-IN" sz="1600" dirty="0" err="1">
                <a:solidFill>
                  <a:srgbClr val="FF00FF"/>
                </a:solidFill>
                <a:latin typeface="Consolas" panose="020B0609020204030204" pitchFamily="49" charset="0"/>
              </a:rPr>
              <a:t>round</a:t>
            </a:r>
            <a:r>
              <a:rPr lang="en-IN" sz="1600" dirty="0">
                <a:solidFill>
                  <a:srgbClr val="808080"/>
                </a:solidFill>
                <a:latin typeface="Consolas" panose="020B0609020204030204" pitchFamily="49" charset="0"/>
              </a:rPr>
              <a:t>((((</a:t>
            </a:r>
            <a:r>
              <a:rPr lang="en-IN" sz="1600" dirty="0">
                <a:solidFill>
                  <a:srgbClr val="FF00FF"/>
                </a:solidFill>
                <a:latin typeface="Consolas" panose="020B0609020204030204" pitchFamily="49" charset="0"/>
              </a:rPr>
              <a:t>sum</a:t>
            </a:r>
            <a:r>
              <a:rPr lang="en-IN" sz="1600" dirty="0">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o</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displayed_selling_price_per_unit</a:t>
            </a:r>
            <a:r>
              <a:rPr lang="en-IN" sz="1600" dirty="0">
                <a:solidFill>
                  <a:srgbClr val="000000"/>
                </a:solidFill>
                <a:latin typeface="Consolas" panose="020B0609020204030204" pitchFamily="49" charset="0"/>
              </a:rPr>
              <a:t> </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o</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tot_units</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FF00FF"/>
                </a:solidFill>
                <a:latin typeface="Consolas" panose="020B0609020204030204" pitchFamily="49" charset="0"/>
              </a:rPr>
              <a:t>sum</a:t>
            </a:r>
            <a:r>
              <a:rPr lang="en-IN" sz="1600" dirty="0">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o</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total_amount_paid</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100</a:t>
            </a:r>
            <a:r>
              <a:rPr lang="en-IN" sz="1600" dirty="0">
                <a:solidFill>
                  <a:srgbClr val="808080"/>
                </a:solidFill>
                <a:latin typeface="Consolas" panose="020B0609020204030204" pitchFamily="49" charset="0"/>
              </a:rPr>
              <a:t>)/</a:t>
            </a:r>
            <a:r>
              <a:rPr lang="en-IN" sz="1600" dirty="0">
                <a:solidFill>
                  <a:srgbClr val="FF00FF"/>
                </a:solidFill>
                <a:latin typeface="Consolas" panose="020B0609020204030204" pitchFamily="49" charset="0"/>
              </a:rPr>
              <a:t>sum</a:t>
            </a:r>
            <a:r>
              <a:rPr lang="en-IN" sz="1600" dirty="0">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o</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displayed_selling_price_per_unit</a:t>
            </a:r>
            <a:r>
              <a:rPr lang="en-IN" sz="1600" dirty="0">
                <a:solidFill>
                  <a:srgbClr val="000000"/>
                </a:solidFill>
                <a:latin typeface="Consolas" panose="020B0609020204030204" pitchFamily="49" charset="0"/>
              </a:rPr>
              <a:t> </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o</a:t>
            </a:r>
            <a:r>
              <a:rPr lang="en-IN" sz="1600" dirty="0" err="1">
                <a:solidFill>
                  <a:srgbClr val="808080"/>
                </a:solidFill>
                <a:latin typeface="Consolas" panose="020B0609020204030204" pitchFamily="49" charset="0"/>
              </a:rPr>
              <a:t>.</a:t>
            </a:r>
            <a:r>
              <a:rPr lang="en-IN" sz="1600" dirty="0" err="1">
                <a:solidFill>
                  <a:srgbClr val="000000"/>
                </a:solidFill>
                <a:latin typeface="Consolas" panose="020B0609020204030204" pitchFamily="49" charset="0"/>
              </a:rPr>
              <a:t>tot_units</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2</a:t>
            </a:r>
            <a:r>
              <a:rPr lang="en-IN" sz="1600" dirty="0">
                <a:solidFill>
                  <a:srgbClr val="808080"/>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as</a:t>
            </a:r>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net_discount_percentage_from_selling_price</a:t>
            </a:r>
            <a:r>
              <a:rPr lang="en-IN" sz="1600" dirty="0">
                <a:solidFill>
                  <a:srgbClr val="000000"/>
                </a:solidFill>
                <a:latin typeface="Consolas" panose="020B0609020204030204" pitchFamily="49" charset="0"/>
              </a:rPr>
              <a:t> </a:t>
            </a:r>
          </a:p>
          <a:p>
            <a:r>
              <a:rPr lang="en-IN" sz="1600" dirty="0">
                <a:solidFill>
                  <a:srgbClr val="0000FF"/>
                </a:solidFill>
                <a:latin typeface="Consolas" panose="020B0609020204030204" pitchFamily="49" charset="0"/>
              </a:rPr>
              <a:t>from</a:t>
            </a:r>
            <a:r>
              <a:rPr lang="en-IN" sz="1600" dirty="0">
                <a:solidFill>
                  <a:srgbClr val="000000"/>
                </a:solidFill>
                <a:latin typeface="Consolas" panose="020B0609020204030204" pitchFamily="49" charset="0"/>
              </a:rPr>
              <a:t> orders$ o</a:t>
            </a:r>
          </a:p>
          <a:p>
            <a:r>
              <a:rPr lang="en-IN" sz="1600" dirty="0">
                <a:solidFill>
                  <a:srgbClr val="808080"/>
                </a:solidFill>
                <a:latin typeface="Consolas" panose="020B0609020204030204" pitchFamily="49" charset="0"/>
              </a:rPr>
              <a:t>join</a:t>
            </a:r>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products$ p</a:t>
            </a:r>
          </a:p>
          <a:p>
            <a:r>
              <a:rPr lang="en-US" sz="1600" dirty="0">
                <a:solidFill>
                  <a:srgbClr val="0000FF"/>
                </a:solidFill>
                <a:latin typeface="Consolas" panose="020B0609020204030204" pitchFamily="49" charset="0"/>
              </a:rPr>
              <a:t>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product_id</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p</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F1</a:t>
            </a:r>
          </a:p>
          <a:p>
            <a:r>
              <a:rPr lang="en-US" sz="1600" dirty="0">
                <a:solidFill>
                  <a:srgbClr val="0000FF"/>
                </a:solidFill>
                <a:latin typeface="Consolas" panose="020B0609020204030204" pitchFamily="49" charset="0"/>
              </a:rPr>
              <a:t>where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product_name</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'Dell AX420'</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and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order_type</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'buy'</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group</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by</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tot_units</a:t>
            </a:r>
            <a:endParaRPr lang="en-IN" sz="1600" dirty="0"/>
          </a:p>
        </p:txBody>
      </p:sp>
      <p:pic>
        <p:nvPicPr>
          <p:cNvPr id="11" name="Picture 10">
            <a:extLst>
              <a:ext uri="{FF2B5EF4-FFF2-40B4-BE49-F238E27FC236}">
                <a16:creationId xmlns:a16="http://schemas.microsoft.com/office/drawing/2014/main" id="{F9911CFA-5B6C-701B-0BAB-9563D708D74D}"/>
              </a:ext>
            </a:extLst>
          </p:cNvPr>
          <p:cNvPicPr>
            <a:picLocks noChangeAspect="1"/>
          </p:cNvPicPr>
          <p:nvPr/>
        </p:nvPicPr>
        <p:blipFill>
          <a:blip r:embed="rId2"/>
          <a:stretch>
            <a:fillRect/>
          </a:stretch>
        </p:blipFill>
        <p:spPr>
          <a:xfrm>
            <a:off x="6587497" y="1905773"/>
            <a:ext cx="5604503" cy="3152243"/>
          </a:xfrm>
          <a:prstGeom prst="rect">
            <a:avLst/>
          </a:prstGeom>
        </p:spPr>
      </p:pic>
    </p:spTree>
    <p:extLst>
      <p:ext uri="{BB962C8B-B14F-4D97-AF65-F5344CB8AC3E}">
        <p14:creationId xmlns:p14="http://schemas.microsoft.com/office/powerpoint/2010/main" val="14804198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circle(in)">
                                      <p:cBhvr>
                                        <p:cTn id="12" dur="20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ircle(in)">
                                      <p:cBhvr>
                                        <p:cTn id="22" dur="2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randombar(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randombar(horizontal)">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E9419A2-4057-B485-5A51-06BED24C97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487" y="576707"/>
            <a:ext cx="10776856" cy="5223110"/>
          </a:xfrm>
          <a:prstGeom prst="rect">
            <a:avLst/>
          </a:prstGeom>
        </p:spPr>
      </p:pic>
      <p:sp>
        <p:nvSpPr>
          <p:cNvPr id="6" name="Freeform: Shape 5">
            <a:extLst>
              <a:ext uri="{FF2B5EF4-FFF2-40B4-BE49-F238E27FC236}">
                <a16:creationId xmlns:a16="http://schemas.microsoft.com/office/drawing/2014/main" id="{6B32D5EA-5842-2F5B-5DC7-165EFB21FE2D}"/>
              </a:ext>
            </a:extLst>
          </p:cNvPr>
          <p:cNvSpPr/>
          <p:nvPr/>
        </p:nvSpPr>
        <p:spPr>
          <a:xfrm>
            <a:off x="0" y="0"/>
            <a:ext cx="12192000" cy="6858000"/>
          </a:xfrm>
          <a:custGeom>
            <a:avLst/>
            <a:gdLst/>
            <a:ahLst/>
            <a:cxnLst/>
            <a:rect l="l" t="t" r="r" b="b"/>
            <a:pathLst>
              <a:path w="12192000" h="6858000">
                <a:moveTo>
                  <a:pt x="4038882" y="2767253"/>
                </a:moveTo>
                <a:lnTo>
                  <a:pt x="4154025" y="3142257"/>
                </a:lnTo>
                <a:lnTo>
                  <a:pt x="3924939" y="3142257"/>
                </a:lnTo>
                <a:close/>
                <a:moveTo>
                  <a:pt x="9382376" y="2723134"/>
                </a:moveTo>
                <a:cubicBezTo>
                  <a:pt x="9450214" y="2723134"/>
                  <a:pt x="9503938" y="2745786"/>
                  <a:pt x="9543550" y="2791091"/>
                </a:cubicBezTo>
                <a:cubicBezTo>
                  <a:pt x="9583161" y="2836395"/>
                  <a:pt x="9602967" y="2908146"/>
                  <a:pt x="9602967" y="3006345"/>
                </a:cubicBezTo>
                <a:cubicBezTo>
                  <a:pt x="9602967" y="3123045"/>
                  <a:pt x="9583992" y="3203928"/>
                  <a:pt x="9546040" y="3248995"/>
                </a:cubicBezTo>
                <a:cubicBezTo>
                  <a:pt x="9508089" y="3294062"/>
                  <a:pt x="9454483" y="3316596"/>
                  <a:pt x="9385222" y="3316596"/>
                </a:cubicBezTo>
                <a:cubicBezTo>
                  <a:pt x="9317859" y="3316596"/>
                  <a:pt x="9264609" y="3293588"/>
                  <a:pt x="9225472" y="3247572"/>
                </a:cubicBezTo>
                <a:cubicBezTo>
                  <a:pt x="9186334" y="3201556"/>
                  <a:pt x="9166766" y="3125891"/>
                  <a:pt x="9166766" y="3020577"/>
                </a:cubicBezTo>
                <a:cubicBezTo>
                  <a:pt x="9166766" y="2914313"/>
                  <a:pt x="9186453" y="2838174"/>
                  <a:pt x="9225827" y="2792158"/>
                </a:cubicBezTo>
                <a:cubicBezTo>
                  <a:pt x="9265202" y="2746142"/>
                  <a:pt x="9317385" y="2723134"/>
                  <a:pt x="9382376" y="2723134"/>
                </a:cubicBezTo>
                <a:close/>
                <a:moveTo>
                  <a:pt x="10133465" y="2496851"/>
                </a:moveTo>
                <a:lnTo>
                  <a:pt x="10133465" y="3118364"/>
                </a:lnTo>
                <a:cubicBezTo>
                  <a:pt x="10133465" y="3169561"/>
                  <a:pt x="10143427" y="3228344"/>
                  <a:pt x="10163352" y="3294715"/>
                </a:cubicBezTo>
                <a:cubicBezTo>
                  <a:pt x="10175686" y="3335957"/>
                  <a:pt x="10198575" y="3376015"/>
                  <a:pt x="10232019" y="3414889"/>
                </a:cubicBezTo>
                <a:cubicBezTo>
                  <a:pt x="10265464" y="3453763"/>
                  <a:pt x="10302348" y="3483748"/>
                  <a:pt x="10342671" y="3504843"/>
                </a:cubicBezTo>
                <a:cubicBezTo>
                  <a:pt x="10382994" y="3525939"/>
                  <a:pt x="10433161" y="3540043"/>
                  <a:pt x="10493171" y="3547155"/>
                </a:cubicBezTo>
                <a:cubicBezTo>
                  <a:pt x="10553181" y="3554267"/>
                  <a:pt x="10608566" y="3557823"/>
                  <a:pt x="10659326" y="3557823"/>
                </a:cubicBezTo>
                <a:cubicBezTo>
                  <a:pt x="10747088" y="3557823"/>
                  <a:pt x="10822279" y="3546208"/>
                  <a:pt x="10884898" y="3522977"/>
                </a:cubicBezTo>
                <a:cubicBezTo>
                  <a:pt x="10929965" y="3506389"/>
                  <a:pt x="10973016" y="3477590"/>
                  <a:pt x="11014051" y="3436581"/>
                </a:cubicBezTo>
                <a:cubicBezTo>
                  <a:pt x="11055086" y="3395572"/>
                  <a:pt x="11085209" y="3347691"/>
                  <a:pt x="11104422" y="3292936"/>
                </a:cubicBezTo>
                <a:cubicBezTo>
                  <a:pt x="11123635" y="3238181"/>
                  <a:pt x="11133241" y="3179990"/>
                  <a:pt x="11133241" y="3118364"/>
                </a:cubicBezTo>
                <a:lnTo>
                  <a:pt x="11133241" y="2496851"/>
                </a:lnTo>
                <a:lnTo>
                  <a:pt x="10811605" y="2496851"/>
                </a:lnTo>
                <a:lnTo>
                  <a:pt x="10811605" y="3133163"/>
                </a:lnTo>
                <a:cubicBezTo>
                  <a:pt x="10811605" y="3190986"/>
                  <a:pt x="10795832" y="3235658"/>
                  <a:pt x="10764285" y="3267179"/>
                </a:cubicBezTo>
                <a:cubicBezTo>
                  <a:pt x="10732738" y="3298701"/>
                  <a:pt x="10689212" y="3314461"/>
                  <a:pt x="10633709" y="3314461"/>
                </a:cubicBezTo>
                <a:cubicBezTo>
                  <a:pt x="10577731" y="3314461"/>
                  <a:pt x="10533968" y="3298465"/>
                  <a:pt x="10502422" y="3266474"/>
                </a:cubicBezTo>
                <a:cubicBezTo>
                  <a:pt x="10470875" y="3234482"/>
                  <a:pt x="10455101" y="3190045"/>
                  <a:pt x="10455101" y="3133163"/>
                </a:cubicBezTo>
                <a:lnTo>
                  <a:pt x="10455101" y="2496851"/>
                </a:lnTo>
                <a:close/>
                <a:moveTo>
                  <a:pt x="7693815" y="2496851"/>
                </a:moveTo>
                <a:lnTo>
                  <a:pt x="8100130" y="3103120"/>
                </a:lnTo>
                <a:lnTo>
                  <a:pt x="8100130" y="3540033"/>
                </a:lnTo>
                <a:lnTo>
                  <a:pt x="8423189" y="3540033"/>
                </a:lnTo>
                <a:lnTo>
                  <a:pt x="8423189" y="3103120"/>
                </a:lnTo>
                <a:lnTo>
                  <a:pt x="8828792" y="2496851"/>
                </a:lnTo>
                <a:lnTo>
                  <a:pt x="8472655" y="2496851"/>
                </a:lnTo>
                <a:lnTo>
                  <a:pt x="8262048" y="2848773"/>
                </a:lnTo>
                <a:lnTo>
                  <a:pt x="8051875" y="2496851"/>
                </a:lnTo>
                <a:close/>
                <a:moveTo>
                  <a:pt x="6000327" y="2496851"/>
                </a:moveTo>
                <a:lnTo>
                  <a:pt x="6000327" y="3540033"/>
                </a:lnTo>
                <a:lnTo>
                  <a:pt x="6322675" y="3540033"/>
                </a:lnTo>
                <a:lnTo>
                  <a:pt x="6322675" y="3285475"/>
                </a:lnTo>
                <a:lnTo>
                  <a:pt x="6489219" y="3111026"/>
                </a:lnTo>
                <a:lnTo>
                  <a:pt x="6709165" y="3540033"/>
                </a:lnTo>
                <a:lnTo>
                  <a:pt x="7106129" y="3540033"/>
                </a:lnTo>
                <a:lnTo>
                  <a:pt x="6708375" y="2890601"/>
                </a:lnTo>
                <a:lnTo>
                  <a:pt x="7089051" y="2496851"/>
                </a:lnTo>
                <a:lnTo>
                  <a:pt x="6660333" y="2496851"/>
                </a:lnTo>
                <a:lnTo>
                  <a:pt x="6322675" y="2891068"/>
                </a:lnTo>
                <a:lnTo>
                  <a:pt x="6322675" y="2496851"/>
                </a:lnTo>
                <a:close/>
                <a:moveTo>
                  <a:pt x="4753264" y="2496851"/>
                </a:moveTo>
                <a:lnTo>
                  <a:pt x="4753264" y="3540033"/>
                </a:lnTo>
                <a:lnTo>
                  <a:pt x="5056398" y="3540033"/>
                </a:lnTo>
                <a:lnTo>
                  <a:pt x="5056398" y="2967252"/>
                </a:lnTo>
                <a:lnTo>
                  <a:pt x="5447059" y="3540033"/>
                </a:lnTo>
                <a:lnTo>
                  <a:pt x="5750905" y="3540033"/>
                </a:lnTo>
                <a:lnTo>
                  <a:pt x="5750905" y="2496851"/>
                </a:lnTo>
                <a:lnTo>
                  <a:pt x="5447059" y="2496851"/>
                </a:lnTo>
                <a:lnTo>
                  <a:pt x="5447059" y="3073990"/>
                </a:lnTo>
                <a:lnTo>
                  <a:pt x="5054264" y="2496851"/>
                </a:lnTo>
                <a:close/>
                <a:moveTo>
                  <a:pt x="3867035" y="2496851"/>
                </a:moveTo>
                <a:lnTo>
                  <a:pt x="3474951" y="3540033"/>
                </a:lnTo>
                <a:lnTo>
                  <a:pt x="3804081" y="3540033"/>
                </a:lnTo>
                <a:lnTo>
                  <a:pt x="3854926" y="3367830"/>
                </a:lnTo>
                <a:lnTo>
                  <a:pt x="4220892" y="3367830"/>
                </a:lnTo>
                <a:lnTo>
                  <a:pt x="4273082" y="3540033"/>
                </a:lnTo>
                <a:lnTo>
                  <a:pt x="4610640" y="3540033"/>
                </a:lnTo>
                <a:lnTo>
                  <a:pt x="4218646" y="2496851"/>
                </a:lnTo>
                <a:close/>
                <a:moveTo>
                  <a:pt x="2333202" y="2496851"/>
                </a:moveTo>
                <a:lnTo>
                  <a:pt x="2333202" y="3540033"/>
                </a:lnTo>
                <a:lnTo>
                  <a:pt x="2655550" y="3540033"/>
                </a:lnTo>
                <a:lnTo>
                  <a:pt x="2655550" y="3118064"/>
                </a:lnTo>
                <a:lnTo>
                  <a:pt x="3007784" y="3118064"/>
                </a:lnTo>
                <a:lnTo>
                  <a:pt x="3007784" y="3540033"/>
                </a:lnTo>
                <a:lnTo>
                  <a:pt x="3331555" y="3540033"/>
                </a:lnTo>
                <a:lnTo>
                  <a:pt x="3331555" y="2496851"/>
                </a:lnTo>
                <a:lnTo>
                  <a:pt x="3007784" y="2496851"/>
                </a:lnTo>
                <a:lnTo>
                  <a:pt x="3007784" y="2861893"/>
                </a:lnTo>
                <a:lnTo>
                  <a:pt x="2655550" y="2861893"/>
                </a:lnTo>
                <a:lnTo>
                  <a:pt x="2655550" y="2496851"/>
                </a:lnTo>
                <a:close/>
                <a:moveTo>
                  <a:pt x="1172636" y="2496851"/>
                </a:moveTo>
                <a:lnTo>
                  <a:pt x="1172636" y="2754444"/>
                </a:lnTo>
                <a:lnTo>
                  <a:pt x="1501388" y="2754444"/>
                </a:lnTo>
                <a:lnTo>
                  <a:pt x="1501388" y="3540033"/>
                </a:lnTo>
                <a:lnTo>
                  <a:pt x="1823736" y="3540033"/>
                </a:lnTo>
                <a:lnTo>
                  <a:pt x="1823736" y="2754444"/>
                </a:lnTo>
                <a:lnTo>
                  <a:pt x="2152488" y="2754444"/>
                </a:lnTo>
                <a:lnTo>
                  <a:pt x="2152488" y="2496851"/>
                </a:lnTo>
                <a:close/>
                <a:moveTo>
                  <a:pt x="9383088" y="2479061"/>
                </a:moveTo>
                <a:cubicBezTo>
                  <a:pt x="9213730" y="2479061"/>
                  <a:pt x="9081613" y="2526500"/>
                  <a:pt x="8986735" y="2621378"/>
                </a:cubicBezTo>
                <a:cubicBezTo>
                  <a:pt x="8891857" y="2716256"/>
                  <a:pt x="8844418" y="2848847"/>
                  <a:pt x="8844418" y="3019153"/>
                </a:cubicBezTo>
                <a:cubicBezTo>
                  <a:pt x="8844418" y="3141071"/>
                  <a:pt x="8868375" y="3242591"/>
                  <a:pt x="8916288" y="3323712"/>
                </a:cubicBezTo>
                <a:cubicBezTo>
                  <a:pt x="8964202" y="3404832"/>
                  <a:pt x="9026702" y="3464131"/>
                  <a:pt x="9103791" y="3501608"/>
                </a:cubicBezTo>
                <a:cubicBezTo>
                  <a:pt x="9180879" y="3539084"/>
                  <a:pt x="9278247" y="3557823"/>
                  <a:pt x="9395896" y="3557823"/>
                </a:cubicBezTo>
                <a:cubicBezTo>
                  <a:pt x="9511647" y="3557823"/>
                  <a:pt x="9608304" y="3536120"/>
                  <a:pt x="9685867" y="3492713"/>
                </a:cubicBezTo>
                <a:cubicBezTo>
                  <a:pt x="9763429" y="3449306"/>
                  <a:pt x="9822728" y="3388584"/>
                  <a:pt x="9863763" y="3310547"/>
                </a:cubicBezTo>
                <a:cubicBezTo>
                  <a:pt x="9904798" y="3232510"/>
                  <a:pt x="9925315" y="3132532"/>
                  <a:pt x="9925315" y="3010614"/>
                </a:cubicBezTo>
                <a:cubicBezTo>
                  <a:pt x="9925315" y="2842680"/>
                  <a:pt x="9878350" y="2712105"/>
                  <a:pt x="9784421" y="2618887"/>
                </a:cubicBezTo>
                <a:cubicBezTo>
                  <a:pt x="9690492" y="2525669"/>
                  <a:pt x="9556714" y="2479061"/>
                  <a:pt x="9383088" y="2479061"/>
                </a:cubicBezTo>
                <a:close/>
                <a:moveTo>
                  <a:pt x="0" y="0"/>
                </a:moveTo>
                <a:lnTo>
                  <a:pt x="12192000" y="0"/>
                </a:lnTo>
                <a:lnTo>
                  <a:pt x="12192000" y="6858000"/>
                </a:lnTo>
                <a:lnTo>
                  <a:pt x="0" y="6858000"/>
                </a:lnTo>
                <a:close/>
              </a:path>
            </a:pathLst>
          </a:cu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206093688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1000" t="-1000" r="-10000" b="-19000"/>
          </a:stretch>
        </a:blipFill>
        <a:effectLst/>
      </p:bgPr>
    </p:bg>
    <p:spTree>
      <p:nvGrpSpPr>
        <p:cNvPr id="1" name=""/>
        <p:cNvGrpSpPr/>
        <p:nvPr/>
      </p:nvGrpSpPr>
      <p:grpSpPr>
        <a:xfrm>
          <a:off x="0" y="0"/>
          <a:ext cx="0" cy="0"/>
          <a:chOff x="0" y="0"/>
          <a:chExt cx="0" cy="0"/>
        </a:xfrm>
      </p:grpSpPr>
      <p:sp>
        <p:nvSpPr>
          <p:cNvPr id="11" name="Pentagon 10">
            <a:extLst>
              <a:ext uri="{FF2B5EF4-FFF2-40B4-BE49-F238E27FC236}">
                <a16:creationId xmlns:a16="http://schemas.microsoft.com/office/drawing/2014/main" id="{44FCAC5B-0163-7759-DF0A-86812BA5C7D2}"/>
              </a:ext>
            </a:extLst>
          </p:cNvPr>
          <p:cNvSpPr/>
          <p:nvPr/>
        </p:nvSpPr>
        <p:spPr>
          <a:xfrm>
            <a:off x="0" y="83916"/>
            <a:ext cx="7274690" cy="5807598"/>
          </a:xfrm>
          <a:prstGeom prst="pentagon">
            <a:avLst/>
          </a:prstGeom>
          <a:solidFill>
            <a:srgbClr val="52D4F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894A239E-AC11-12C5-4EE7-43594388CE42}"/>
              </a:ext>
            </a:extLst>
          </p:cNvPr>
          <p:cNvSpPr txBox="1"/>
          <p:nvPr/>
        </p:nvSpPr>
        <p:spPr>
          <a:xfrm>
            <a:off x="972274" y="1274695"/>
            <a:ext cx="5879939" cy="3970318"/>
          </a:xfrm>
          <a:prstGeom prst="rect">
            <a:avLst/>
          </a:prstGeom>
          <a:noFill/>
        </p:spPr>
        <p:txBody>
          <a:bodyPr wrap="square" rtlCol="0">
            <a:spAutoFit/>
          </a:bodyPr>
          <a:lstStyle/>
          <a:p>
            <a:endParaRPr lang="en-IN" sz="2800" dirty="0">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Hello Everyone, I am Raja Barman. I am a data analyst enthusiast. I got selected for </a:t>
            </a:r>
            <a:r>
              <a:rPr lang="en-IN" sz="2800" dirty="0" err="1">
                <a:latin typeface="Arial" panose="020B0604020202020204" pitchFamily="34" charset="0"/>
                <a:cs typeface="Arial" panose="020B0604020202020204" pitchFamily="34" charset="0"/>
              </a:rPr>
              <a:t>Mentorness</a:t>
            </a:r>
            <a:r>
              <a:rPr lang="en-IN" sz="2800" dirty="0">
                <a:latin typeface="Arial" panose="020B0604020202020204" pitchFamily="34" charset="0"/>
                <a:cs typeface="Arial" panose="020B0604020202020204" pitchFamily="34" charset="0"/>
              </a:rPr>
              <a:t> Internship program and I would like to thank </a:t>
            </a:r>
            <a:r>
              <a:rPr lang="en-IN" sz="2800" dirty="0" err="1">
                <a:latin typeface="Arial" panose="020B0604020202020204" pitchFamily="34" charset="0"/>
                <a:cs typeface="Arial" panose="020B0604020202020204" pitchFamily="34" charset="0"/>
              </a:rPr>
              <a:t>Mentorness</a:t>
            </a:r>
            <a:r>
              <a:rPr lang="en-IN" sz="2800" dirty="0">
                <a:latin typeface="Arial" panose="020B0604020202020204" pitchFamily="34" charset="0"/>
                <a:cs typeface="Arial" panose="020B0604020202020204" pitchFamily="34" charset="0"/>
              </a:rPr>
              <a:t> for giving me this opportunity. I am here to discuss about the SQL project which is        a part of this internship program. </a:t>
            </a:r>
          </a:p>
        </p:txBody>
      </p:sp>
      <p:sp>
        <p:nvSpPr>
          <p:cNvPr id="12" name="Rectangle: Diagonal Corners Rounded 11">
            <a:extLst>
              <a:ext uri="{FF2B5EF4-FFF2-40B4-BE49-F238E27FC236}">
                <a16:creationId xmlns:a16="http://schemas.microsoft.com/office/drawing/2014/main" id="{2E4A15E9-6388-7307-26DE-B6CEDB7F7842}"/>
              </a:ext>
            </a:extLst>
          </p:cNvPr>
          <p:cNvSpPr/>
          <p:nvPr/>
        </p:nvSpPr>
        <p:spPr>
          <a:xfrm>
            <a:off x="6886927" y="83916"/>
            <a:ext cx="5150735" cy="1031627"/>
          </a:xfrm>
          <a:prstGeom prst="round2DiagRect">
            <a:avLst/>
          </a:prstGeom>
          <a:solidFill>
            <a:srgbClr val="99FF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76F080DA-E938-D1A2-DE27-C52843D3F15F}"/>
              </a:ext>
            </a:extLst>
          </p:cNvPr>
          <p:cNvSpPr txBox="1"/>
          <p:nvPr/>
        </p:nvSpPr>
        <p:spPr>
          <a:xfrm>
            <a:off x="7176304" y="285204"/>
            <a:ext cx="4757195" cy="707886"/>
          </a:xfrm>
          <a:prstGeom prst="rect">
            <a:avLst/>
          </a:prstGeom>
          <a:noFill/>
        </p:spPr>
        <p:txBody>
          <a:bodyPr wrap="square" rtlCol="0">
            <a:spAutoFit/>
          </a:bodyPr>
          <a:lstStyle/>
          <a:p>
            <a:r>
              <a:rPr lang="en-IN" sz="4000" dirty="0">
                <a:solidFill>
                  <a:srgbClr val="0099CC"/>
                </a:solidFill>
                <a:latin typeface="Arial Black" panose="020B0A04020102020204" pitchFamily="34" charset="0"/>
              </a:rPr>
              <a:t>INTRODUCTION</a:t>
            </a:r>
          </a:p>
        </p:txBody>
      </p:sp>
      <p:sp>
        <p:nvSpPr>
          <p:cNvPr id="16" name="Hexagon 15">
            <a:extLst>
              <a:ext uri="{FF2B5EF4-FFF2-40B4-BE49-F238E27FC236}">
                <a16:creationId xmlns:a16="http://schemas.microsoft.com/office/drawing/2014/main" id="{5444A315-C356-D10B-31C6-4528D074C1D3}"/>
              </a:ext>
            </a:extLst>
          </p:cNvPr>
          <p:cNvSpPr/>
          <p:nvPr/>
        </p:nvSpPr>
        <p:spPr>
          <a:xfrm>
            <a:off x="6360273" y="4396908"/>
            <a:ext cx="1157468" cy="1031626"/>
          </a:xfrm>
          <a:prstGeom prst="hexagon">
            <a:avLst/>
          </a:prstGeom>
          <a:blipFill dpi="0" rotWithShape="1">
            <a:blip r:embed="rId3">
              <a:extLst>
                <a:ext uri="{BEBA8EAE-BF5A-486C-A8C5-ECC9F3942E4B}">
                  <a14:imgProps xmlns:a14="http://schemas.microsoft.com/office/drawing/2010/main">
                    <a14:imgLayer r:embed="rId4">
                      <a14:imgEffect>
                        <a14:sharpenSoften amount="24000"/>
                      </a14:imgEffect>
                      <a14:imgEffect>
                        <a14:brightnessContrast bright="40000" contrast="52000"/>
                      </a14:imgEffect>
                    </a14:imgLayer>
                  </a14:imgProps>
                </a:ext>
              </a:extLst>
            </a:blip>
            <a:srcRect/>
            <a:stretch>
              <a:fillRect l="-17000" t="-16000" r="-18000" b="-21000"/>
            </a:stretch>
          </a:blipFill>
          <a:ln>
            <a:solidFill>
              <a:schemeClr val="accent1">
                <a:shade val="15000"/>
                <a:alpha val="88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Hexagon 16">
            <a:extLst>
              <a:ext uri="{FF2B5EF4-FFF2-40B4-BE49-F238E27FC236}">
                <a16:creationId xmlns:a16="http://schemas.microsoft.com/office/drawing/2014/main" id="{35792BF9-BF4F-C86B-F50F-24A1AE00262B}"/>
              </a:ext>
            </a:extLst>
          </p:cNvPr>
          <p:cNvSpPr/>
          <p:nvPr/>
        </p:nvSpPr>
        <p:spPr>
          <a:xfrm>
            <a:off x="6886927" y="3089067"/>
            <a:ext cx="1157468" cy="1031627"/>
          </a:xfrm>
          <a:prstGeom prst="hexagon">
            <a:avLst/>
          </a:prstGeom>
          <a:blipFill dpi="0" rotWithShape="1">
            <a:blip r:embed="rId5"/>
            <a:srcRect/>
            <a:stretch>
              <a:fillRect l="-87000" t="-38000" r="-87000" b="-3800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E8E83914-B14B-D114-6C5A-3C063923BFBA}"/>
              </a:ext>
            </a:extLst>
          </p:cNvPr>
          <p:cNvSpPr txBox="1"/>
          <p:nvPr/>
        </p:nvSpPr>
        <p:spPr>
          <a:xfrm>
            <a:off x="7575624" y="5059202"/>
            <a:ext cx="4253703" cy="369332"/>
          </a:xfrm>
          <a:prstGeom prst="rect">
            <a:avLst/>
          </a:prstGeom>
          <a:noFill/>
        </p:spPr>
        <p:txBody>
          <a:bodyPr wrap="square" rtlCol="0">
            <a:spAutoFit/>
          </a:bodyPr>
          <a:lstStyle/>
          <a:p>
            <a:r>
              <a:rPr lang="en-IN" dirty="0">
                <a:solidFill>
                  <a:srgbClr val="002060"/>
                </a:solidFill>
                <a:highlight>
                  <a:srgbClr val="00FFFF"/>
                </a:highlight>
                <a:latin typeface="Arial Rounded MT Bold" panose="020F0704030504030204" pitchFamily="34" charset="0"/>
                <a:hlinkClick r:id="rId6">
                  <a:extLst>
                    <a:ext uri="{A12FA001-AC4F-418D-AE19-62706E023703}">
                      <ahyp:hlinkClr xmlns:ahyp="http://schemas.microsoft.com/office/drawing/2018/hyperlinkcolor" val="tx"/>
                    </a:ext>
                  </a:extLst>
                </a:hlinkClick>
              </a:rPr>
              <a:t>www.linkedin.com/in/raja-barman98</a:t>
            </a:r>
            <a:endParaRPr lang="en-IN" dirty="0">
              <a:solidFill>
                <a:srgbClr val="002060"/>
              </a:solidFill>
              <a:highlight>
                <a:srgbClr val="00FFFF"/>
              </a:highlight>
              <a:latin typeface="Arial Rounded MT Bold" panose="020F0704030504030204" pitchFamily="34" charset="0"/>
            </a:endParaRPr>
          </a:p>
        </p:txBody>
      </p:sp>
      <p:sp>
        <p:nvSpPr>
          <p:cNvPr id="22" name="TextBox 21">
            <a:extLst>
              <a:ext uri="{FF2B5EF4-FFF2-40B4-BE49-F238E27FC236}">
                <a16:creationId xmlns:a16="http://schemas.microsoft.com/office/drawing/2014/main" id="{48843C9D-4242-FF17-1689-CA0F6C9A4C05}"/>
              </a:ext>
            </a:extLst>
          </p:cNvPr>
          <p:cNvSpPr txBox="1"/>
          <p:nvPr/>
        </p:nvSpPr>
        <p:spPr>
          <a:xfrm>
            <a:off x="8044395" y="3751362"/>
            <a:ext cx="3993266" cy="369332"/>
          </a:xfrm>
          <a:prstGeom prst="rect">
            <a:avLst/>
          </a:prstGeom>
          <a:noFill/>
        </p:spPr>
        <p:txBody>
          <a:bodyPr wrap="square" rtlCol="0">
            <a:spAutoFit/>
          </a:bodyPr>
          <a:lstStyle/>
          <a:p>
            <a:r>
              <a:rPr lang="en-IN" dirty="0">
                <a:solidFill>
                  <a:srgbClr val="002060"/>
                </a:solidFill>
                <a:highlight>
                  <a:srgbClr val="00FFFF"/>
                </a:highlight>
                <a:latin typeface="Arial Rounded MT Bold" panose="020F0704030504030204" pitchFamily="34" charset="0"/>
                <a:hlinkClick r:id="rId7">
                  <a:extLst>
                    <a:ext uri="{A12FA001-AC4F-418D-AE19-62706E023703}">
                      <ahyp:hlinkClr xmlns:ahyp="http://schemas.microsoft.com/office/drawing/2018/hyperlinkcolor" val="tx"/>
                    </a:ext>
                  </a:extLst>
                </a:hlinkClick>
              </a:rPr>
              <a:t>https://github.com/Raja3103</a:t>
            </a:r>
            <a:endParaRPr lang="en-IN" dirty="0"/>
          </a:p>
        </p:txBody>
      </p:sp>
    </p:spTree>
    <p:extLst>
      <p:ext uri="{BB962C8B-B14F-4D97-AF65-F5344CB8AC3E}">
        <p14:creationId xmlns:p14="http://schemas.microsoft.com/office/powerpoint/2010/main" val="68396287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6000" b="-16000"/>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2C7377B-9702-BC5E-57DB-F6E9FA9526FD}"/>
              </a:ext>
            </a:extLst>
          </p:cNvPr>
          <p:cNvSpPr/>
          <p:nvPr/>
        </p:nvSpPr>
        <p:spPr>
          <a:xfrm>
            <a:off x="97971" y="119744"/>
            <a:ext cx="3831772" cy="1894114"/>
          </a:xfrm>
          <a:prstGeom prst="rect">
            <a:avLst/>
          </a:prstGeom>
          <a:solidFill>
            <a:srgbClr val="EEA5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1ED66C11-4359-A575-DE6B-6B579861DED3}"/>
              </a:ext>
            </a:extLst>
          </p:cNvPr>
          <p:cNvPicPr>
            <a:picLocks noChangeAspect="1"/>
          </p:cNvPicPr>
          <p:nvPr/>
        </p:nvPicPr>
        <p:blipFill>
          <a:blip r:embed="rId3"/>
          <a:stretch>
            <a:fillRect/>
          </a:stretch>
        </p:blipFill>
        <p:spPr>
          <a:xfrm>
            <a:off x="4201886" y="2286000"/>
            <a:ext cx="7576457" cy="4160657"/>
          </a:xfrm>
          <a:prstGeom prst="rect">
            <a:avLst/>
          </a:prstGeom>
          <a:ln w="228600" cap="sq" cmpd="thickThin">
            <a:solidFill>
              <a:srgbClr val="000000"/>
            </a:solidFill>
            <a:prstDash val="solid"/>
            <a:miter lim="800000"/>
          </a:ln>
          <a:effectLst>
            <a:innerShdw blurRad="76200">
              <a:srgbClr val="000000"/>
            </a:innerShdw>
          </a:effectLst>
        </p:spPr>
      </p:pic>
      <p:sp>
        <p:nvSpPr>
          <p:cNvPr id="7" name="TextBox 6">
            <a:extLst>
              <a:ext uri="{FF2B5EF4-FFF2-40B4-BE49-F238E27FC236}">
                <a16:creationId xmlns:a16="http://schemas.microsoft.com/office/drawing/2014/main" id="{A28FAA64-24EA-2604-9C3E-28B4AF79FFC1}"/>
              </a:ext>
            </a:extLst>
          </p:cNvPr>
          <p:cNvSpPr txBox="1"/>
          <p:nvPr/>
        </p:nvSpPr>
        <p:spPr>
          <a:xfrm>
            <a:off x="59870" y="119744"/>
            <a:ext cx="3953329" cy="1754326"/>
          </a:xfrm>
          <a:prstGeom prst="rect">
            <a:avLst/>
          </a:prstGeom>
          <a:noFill/>
        </p:spPr>
        <p:txBody>
          <a:bodyPr wrap="square" rtlCol="0">
            <a:spAutoFit/>
          </a:bodyPr>
          <a:lstStyle/>
          <a:p>
            <a:r>
              <a:rPr lang="en-IN" b="1" dirty="0"/>
              <a:t>Let’s have a look at the data that we have. We have 5 different tables from where we need to create some insights and find out some information which will help in decision making and business growth.</a:t>
            </a:r>
          </a:p>
        </p:txBody>
      </p:sp>
    </p:spTree>
    <p:extLst>
      <p:ext uri="{BB962C8B-B14F-4D97-AF65-F5344CB8AC3E}">
        <p14:creationId xmlns:p14="http://schemas.microsoft.com/office/powerpoint/2010/main" val="406935269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7C0481AF-ED1B-BF36-C96E-34EF919F70DD}"/>
              </a:ext>
            </a:extLst>
          </p:cNvPr>
          <p:cNvSpPr/>
          <p:nvPr/>
        </p:nvSpPr>
        <p:spPr>
          <a:xfrm rot="2483098" flipH="1" flipV="1">
            <a:off x="6207866" y="-547769"/>
            <a:ext cx="7826205" cy="7674387"/>
          </a:xfrm>
          <a:custGeom>
            <a:avLst/>
            <a:gdLst>
              <a:gd name="connsiteX0" fmla="*/ 7826205 w 7826205"/>
              <a:gd name="connsiteY0" fmla="*/ 4773388 h 7674387"/>
              <a:gd name="connsiteX1" fmla="*/ 4533926 w 7826205"/>
              <a:gd name="connsiteY1" fmla="*/ 7674387 h 7674387"/>
              <a:gd name="connsiteX2" fmla="*/ 0 w 7826205"/>
              <a:gd name="connsiteY2" fmla="*/ 2528936 h 7674387"/>
              <a:gd name="connsiteX3" fmla="*/ 2870032 w 7826205"/>
              <a:gd name="connsiteY3" fmla="*/ 0 h 7674387"/>
              <a:gd name="connsiteX4" fmla="*/ 6206501 w 7826205"/>
              <a:gd name="connsiteY4" fmla="*/ 0 h 7674387"/>
              <a:gd name="connsiteX5" fmla="*/ 7826205 w 7826205"/>
              <a:gd name="connsiteY5" fmla="*/ 1619705 h 7674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26205" h="7674387">
                <a:moveTo>
                  <a:pt x="7826205" y="4773388"/>
                </a:moveTo>
                <a:lnTo>
                  <a:pt x="4533926" y="7674387"/>
                </a:lnTo>
                <a:lnTo>
                  <a:pt x="0" y="2528936"/>
                </a:lnTo>
                <a:lnTo>
                  <a:pt x="2870032" y="0"/>
                </a:lnTo>
                <a:lnTo>
                  <a:pt x="6206501" y="0"/>
                </a:lnTo>
                <a:cubicBezTo>
                  <a:pt x="7101039" y="0"/>
                  <a:pt x="7826205" y="725167"/>
                  <a:pt x="7826205" y="1619705"/>
                </a:cubicBezTo>
                <a:close/>
              </a:path>
            </a:pathLst>
          </a:custGeom>
          <a:solidFill>
            <a:schemeClr val="accent1">
              <a:lumMod val="20000"/>
              <a:lumOff val="80000"/>
              <a:alpha val="81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2" name="Rectangle: Rounded Corners 21">
            <a:extLst>
              <a:ext uri="{FF2B5EF4-FFF2-40B4-BE49-F238E27FC236}">
                <a16:creationId xmlns:a16="http://schemas.microsoft.com/office/drawing/2014/main" id="{1FF8EF46-3EF0-1B98-C816-FB8F562FCA91}"/>
              </a:ext>
            </a:extLst>
          </p:cNvPr>
          <p:cNvSpPr/>
          <p:nvPr/>
        </p:nvSpPr>
        <p:spPr>
          <a:xfrm>
            <a:off x="162046" y="150471"/>
            <a:ext cx="2754774" cy="613458"/>
          </a:xfrm>
          <a:prstGeom prst="roundRect">
            <a:avLst/>
          </a:prstGeom>
          <a:solidFill>
            <a:srgbClr val="2FBD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latin typeface="Arial Black" panose="020B0A04020102020204" pitchFamily="34" charset="0"/>
              </a:rPr>
              <a:t>Question 1</a:t>
            </a:r>
            <a:endParaRPr lang="en-IN" b="1" dirty="0">
              <a:latin typeface="Arial Black" panose="020B0A04020102020204" pitchFamily="34" charset="0"/>
            </a:endParaRPr>
          </a:p>
        </p:txBody>
      </p:sp>
      <p:sp>
        <p:nvSpPr>
          <p:cNvPr id="25" name="TextBox 24">
            <a:extLst>
              <a:ext uri="{FF2B5EF4-FFF2-40B4-BE49-F238E27FC236}">
                <a16:creationId xmlns:a16="http://schemas.microsoft.com/office/drawing/2014/main" id="{38454338-1A75-2863-AB19-3765D10E0D7D}"/>
              </a:ext>
            </a:extLst>
          </p:cNvPr>
          <p:cNvSpPr txBox="1"/>
          <p:nvPr/>
        </p:nvSpPr>
        <p:spPr>
          <a:xfrm>
            <a:off x="162046" y="856527"/>
            <a:ext cx="5416951" cy="1384995"/>
          </a:xfrm>
          <a:prstGeom prst="rect">
            <a:avLst/>
          </a:prstGeom>
          <a:noFill/>
        </p:spPr>
        <p:txBody>
          <a:bodyPr wrap="square" rtlCol="0">
            <a:spAutoFit/>
          </a:bodyPr>
          <a:lstStyle/>
          <a:p>
            <a:r>
              <a:rPr lang="en-US" sz="2800" dirty="0">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How many customers do not have DOB information available?</a:t>
            </a:r>
            <a:endParaRPr lang="en-IN" sz="2800" dirty="0">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pic>
        <p:nvPicPr>
          <p:cNvPr id="29" name="Picture 28">
            <a:extLst>
              <a:ext uri="{FF2B5EF4-FFF2-40B4-BE49-F238E27FC236}">
                <a16:creationId xmlns:a16="http://schemas.microsoft.com/office/drawing/2014/main" id="{B58D8849-B0BF-1490-19BC-0E8985ABAC42}"/>
              </a:ext>
            </a:extLst>
          </p:cNvPr>
          <p:cNvPicPr>
            <a:picLocks noChangeAspect="1"/>
          </p:cNvPicPr>
          <p:nvPr/>
        </p:nvPicPr>
        <p:blipFill>
          <a:blip r:embed="rId2"/>
          <a:stretch>
            <a:fillRect/>
          </a:stretch>
        </p:blipFill>
        <p:spPr>
          <a:xfrm>
            <a:off x="7187879" y="2395959"/>
            <a:ext cx="4548850" cy="1400537"/>
          </a:xfrm>
          <a:prstGeom prst="rect">
            <a:avLst/>
          </a:prstGeom>
        </p:spPr>
      </p:pic>
      <p:sp>
        <p:nvSpPr>
          <p:cNvPr id="30" name="Ribbon: Tilted Up 29">
            <a:extLst>
              <a:ext uri="{FF2B5EF4-FFF2-40B4-BE49-F238E27FC236}">
                <a16:creationId xmlns:a16="http://schemas.microsoft.com/office/drawing/2014/main" id="{92026F17-02C5-3708-2658-64C8530E24C2}"/>
              </a:ext>
            </a:extLst>
          </p:cNvPr>
          <p:cNvSpPr/>
          <p:nvPr/>
        </p:nvSpPr>
        <p:spPr>
          <a:xfrm>
            <a:off x="7650866" y="231494"/>
            <a:ext cx="4379088" cy="625033"/>
          </a:xfrm>
          <a:prstGeom prst="ribbon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latin typeface="Arial Black" panose="020B0A04020102020204" pitchFamily="34" charset="0"/>
              </a:rPr>
              <a:t>Result</a:t>
            </a:r>
            <a:endParaRPr lang="en-IN" dirty="0">
              <a:latin typeface="Arial Black" panose="020B0A04020102020204" pitchFamily="34" charset="0"/>
            </a:endParaRPr>
          </a:p>
        </p:txBody>
      </p:sp>
      <p:sp>
        <p:nvSpPr>
          <p:cNvPr id="35" name="Scroll: Horizontal 34">
            <a:extLst>
              <a:ext uri="{FF2B5EF4-FFF2-40B4-BE49-F238E27FC236}">
                <a16:creationId xmlns:a16="http://schemas.microsoft.com/office/drawing/2014/main" id="{1A839FD3-0647-D5AC-CFC3-25315BD37F0E}"/>
              </a:ext>
            </a:extLst>
          </p:cNvPr>
          <p:cNvSpPr/>
          <p:nvPr/>
        </p:nvSpPr>
        <p:spPr>
          <a:xfrm>
            <a:off x="162046" y="2769758"/>
            <a:ext cx="2511706" cy="559551"/>
          </a:xfrm>
          <a:prstGeom prst="horizontalScroll">
            <a:avLst/>
          </a:prstGeom>
          <a:solidFill>
            <a:srgbClr val="EEA5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latin typeface="Arial Black" panose="020B0A04020102020204" pitchFamily="34" charset="0"/>
              </a:rPr>
              <a:t>Query</a:t>
            </a:r>
          </a:p>
        </p:txBody>
      </p:sp>
      <p:sp>
        <p:nvSpPr>
          <p:cNvPr id="36" name="TextBox 35">
            <a:extLst>
              <a:ext uri="{FF2B5EF4-FFF2-40B4-BE49-F238E27FC236}">
                <a16:creationId xmlns:a16="http://schemas.microsoft.com/office/drawing/2014/main" id="{6E649543-05B0-C60C-D9A5-712766FD59AA}"/>
              </a:ext>
            </a:extLst>
          </p:cNvPr>
          <p:cNvSpPr txBox="1"/>
          <p:nvPr/>
        </p:nvSpPr>
        <p:spPr>
          <a:xfrm>
            <a:off x="162046" y="3528691"/>
            <a:ext cx="5752617" cy="1938992"/>
          </a:xfrm>
          <a:prstGeom prst="rect">
            <a:avLst/>
          </a:prstGeom>
          <a:noFill/>
        </p:spPr>
        <p:txBody>
          <a:bodyPr wrap="square" rtlCol="0">
            <a:spAutoFit/>
          </a:bodyPr>
          <a:lstStyle/>
          <a:p>
            <a:r>
              <a:rPr lang="en-US" sz="2400" dirty="0">
                <a:solidFill>
                  <a:srgbClr val="0000FF"/>
                </a:solidFill>
                <a:latin typeface="Consolas" panose="020B0609020204030204" pitchFamily="49" charset="0"/>
              </a:rPr>
              <a:t>select</a:t>
            </a:r>
            <a:r>
              <a:rPr lang="en-US" sz="2400" dirty="0">
                <a:solidFill>
                  <a:srgbClr val="000000"/>
                </a:solidFill>
                <a:latin typeface="Consolas" panose="020B0609020204030204" pitchFamily="49" charset="0"/>
              </a:rPr>
              <a:t> </a:t>
            </a:r>
            <a:r>
              <a:rPr lang="en-US" sz="2400" dirty="0">
                <a:solidFill>
                  <a:srgbClr val="FF00FF"/>
                </a:solidFill>
                <a:latin typeface="Consolas" panose="020B0609020204030204" pitchFamily="49" charset="0"/>
              </a:rPr>
              <a:t>COUNT</a:t>
            </a:r>
            <a:r>
              <a:rPr lang="en-US" sz="2400" dirty="0">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cust_id</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as</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Total_missing_DOB_Information</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from</a:t>
            </a:r>
            <a:r>
              <a:rPr lang="en-US" sz="2400" dirty="0">
                <a:solidFill>
                  <a:srgbClr val="000000"/>
                </a:solidFill>
                <a:latin typeface="Consolas" panose="020B0609020204030204" pitchFamily="49" charset="0"/>
              </a:rPr>
              <a:t> customers$ </a:t>
            </a:r>
            <a:r>
              <a:rPr lang="en-US" sz="2400" dirty="0">
                <a:solidFill>
                  <a:srgbClr val="0000FF"/>
                </a:solidFill>
                <a:latin typeface="Consolas" panose="020B0609020204030204" pitchFamily="49" charset="0"/>
              </a:rPr>
              <a:t>where</a:t>
            </a:r>
            <a:r>
              <a:rPr lang="en-US" sz="2400" dirty="0">
                <a:solidFill>
                  <a:srgbClr val="000000"/>
                </a:solidFill>
                <a:latin typeface="Consolas" panose="020B0609020204030204" pitchFamily="49" charset="0"/>
              </a:rPr>
              <a:t> dob </a:t>
            </a:r>
            <a:r>
              <a:rPr lang="en-US" sz="2400" dirty="0">
                <a:solidFill>
                  <a:srgbClr val="808080"/>
                </a:solidFill>
                <a:latin typeface="Consolas" panose="020B0609020204030204" pitchFamily="49" charset="0"/>
              </a:rPr>
              <a:t>is</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null;</a:t>
            </a:r>
            <a:endParaRPr lang="en-US" sz="2400" dirty="0">
              <a:solidFill>
                <a:srgbClr val="000000"/>
              </a:solidFill>
              <a:latin typeface="Consolas" panose="020B0609020204030204" pitchFamily="49" charset="0"/>
            </a:endParaRPr>
          </a:p>
          <a:p>
            <a:endParaRPr lang="en-IN" sz="2400" dirty="0"/>
          </a:p>
        </p:txBody>
      </p:sp>
    </p:spTree>
    <p:extLst>
      <p:ext uri="{BB962C8B-B14F-4D97-AF65-F5344CB8AC3E}">
        <p14:creationId xmlns:p14="http://schemas.microsoft.com/office/powerpoint/2010/main" val="29377429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anim calcmode="lin" valueType="num">
                                      <p:cBhvr>
                                        <p:cTn id="15" dur="1000" fill="hold"/>
                                        <p:tgtEl>
                                          <p:spTgt spid="25"/>
                                        </p:tgtEl>
                                        <p:attrNameLst>
                                          <p:attrName>ppt_x</p:attrName>
                                        </p:attrNameLst>
                                      </p:cBhvr>
                                      <p:tavLst>
                                        <p:tav tm="0">
                                          <p:val>
                                            <p:strVal val="#ppt_x"/>
                                          </p:val>
                                        </p:tav>
                                        <p:tav tm="100000">
                                          <p:val>
                                            <p:strVal val="#ppt_x"/>
                                          </p:val>
                                        </p:tav>
                                      </p:tavLst>
                                    </p:anim>
                                    <p:anim calcmode="lin" valueType="num">
                                      <p:cBhvr>
                                        <p:cTn id="1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1000"/>
                                        <p:tgtEl>
                                          <p:spTgt spid="35"/>
                                        </p:tgtEl>
                                      </p:cBhvr>
                                    </p:animEffect>
                                    <p:anim calcmode="lin" valueType="num">
                                      <p:cBhvr>
                                        <p:cTn id="22" dur="1000" fill="hold"/>
                                        <p:tgtEl>
                                          <p:spTgt spid="35"/>
                                        </p:tgtEl>
                                        <p:attrNameLst>
                                          <p:attrName>ppt_x</p:attrName>
                                        </p:attrNameLst>
                                      </p:cBhvr>
                                      <p:tavLst>
                                        <p:tav tm="0">
                                          <p:val>
                                            <p:strVal val="#ppt_x"/>
                                          </p:val>
                                        </p:tav>
                                        <p:tav tm="100000">
                                          <p:val>
                                            <p:strVal val="#ppt_x"/>
                                          </p:val>
                                        </p:tav>
                                      </p:tavLst>
                                    </p:anim>
                                    <p:anim calcmode="lin" valueType="num">
                                      <p:cBhvr>
                                        <p:cTn id="23"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1000"/>
                                        <p:tgtEl>
                                          <p:spTgt spid="36"/>
                                        </p:tgtEl>
                                      </p:cBhvr>
                                    </p:animEffect>
                                    <p:anim calcmode="lin" valueType="num">
                                      <p:cBhvr>
                                        <p:cTn id="29" dur="1000" fill="hold"/>
                                        <p:tgtEl>
                                          <p:spTgt spid="36"/>
                                        </p:tgtEl>
                                        <p:attrNameLst>
                                          <p:attrName>ppt_x</p:attrName>
                                        </p:attrNameLst>
                                      </p:cBhvr>
                                      <p:tavLst>
                                        <p:tav tm="0">
                                          <p:val>
                                            <p:strVal val="#ppt_x"/>
                                          </p:val>
                                        </p:tav>
                                        <p:tav tm="100000">
                                          <p:val>
                                            <p:strVal val="#ppt_x"/>
                                          </p:val>
                                        </p:tav>
                                      </p:tavLst>
                                    </p:anim>
                                    <p:anim calcmode="lin" valueType="num">
                                      <p:cBhvr>
                                        <p:cTn id="30"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randombar(horizontal)">
                                      <p:cBhvr>
                                        <p:cTn id="35" dur="500"/>
                                        <p:tgtEl>
                                          <p:spTgt spid="30"/>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randombar(horizontal)">
                                      <p:cBhvr>
                                        <p:cTn id="4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5" grpId="0"/>
      <p:bldP spid="30" grpId="0" animBg="1"/>
      <p:bldP spid="35" grpId="0" animBg="1"/>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75000"/>
            <a:alpha val="43000"/>
          </a:scheme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484C3025-11CE-E84E-F9E5-188C1E6C9451}"/>
              </a:ext>
            </a:extLst>
          </p:cNvPr>
          <p:cNvSpPr/>
          <p:nvPr/>
        </p:nvSpPr>
        <p:spPr>
          <a:xfrm rot="13275609" flipH="1" flipV="1">
            <a:off x="-1831083" y="-297579"/>
            <a:ext cx="7835581" cy="7722790"/>
          </a:xfrm>
          <a:custGeom>
            <a:avLst/>
            <a:gdLst>
              <a:gd name="connsiteX0" fmla="*/ 7826205 w 7826205"/>
              <a:gd name="connsiteY0" fmla="*/ 4773388 h 7674387"/>
              <a:gd name="connsiteX1" fmla="*/ 4533926 w 7826205"/>
              <a:gd name="connsiteY1" fmla="*/ 7674387 h 7674387"/>
              <a:gd name="connsiteX2" fmla="*/ 0 w 7826205"/>
              <a:gd name="connsiteY2" fmla="*/ 2528936 h 7674387"/>
              <a:gd name="connsiteX3" fmla="*/ 2870032 w 7826205"/>
              <a:gd name="connsiteY3" fmla="*/ 0 h 7674387"/>
              <a:gd name="connsiteX4" fmla="*/ 6206501 w 7826205"/>
              <a:gd name="connsiteY4" fmla="*/ 0 h 7674387"/>
              <a:gd name="connsiteX5" fmla="*/ 7826205 w 7826205"/>
              <a:gd name="connsiteY5" fmla="*/ 1619705 h 7674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26205" h="7674387">
                <a:moveTo>
                  <a:pt x="7826205" y="4773388"/>
                </a:moveTo>
                <a:lnTo>
                  <a:pt x="4533926" y="7674387"/>
                </a:lnTo>
                <a:lnTo>
                  <a:pt x="0" y="2528936"/>
                </a:lnTo>
                <a:lnTo>
                  <a:pt x="2870032" y="0"/>
                </a:lnTo>
                <a:lnTo>
                  <a:pt x="6206501" y="0"/>
                </a:lnTo>
                <a:cubicBezTo>
                  <a:pt x="7101039" y="0"/>
                  <a:pt x="7826205" y="725167"/>
                  <a:pt x="7826205" y="1619705"/>
                </a:cubicBezTo>
                <a:close/>
              </a:path>
            </a:pathLst>
          </a:custGeom>
          <a:solidFill>
            <a:schemeClr val="accent1">
              <a:lumMod val="60000"/>
              <a:lumOff val="40000"/>
              <a:alpha val="81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 name="Rectangle: Rounded Corners 4">
            <a:extLst>
              <a:ext uri="{FF2B5EF4-FFF2-40B4-BE49-F238E27FC236}">
                <a16:creationId xmlns:a16="http://schemas.microsoft.com/office/drawing/2014/main" id="{C842E6E6-5598-48C5-5148-86E6F79F90AE}"/>
              </a:ext>
            </a:extLst>
          </p:cNvPr>
          <p:cNvSpPr/>
          <p:nvPr/>
        </p:nvSpPr>
        <p:spPr>
          <a:xfrm>
            <a:off x="9248181" y="138896"/>
            <a:ext cx="2754774" cy="613458"/>
          </a:xfrm>
          <a:prstGeom prst="roundRect">
            <a:avLst/>
          </a:prstGeom>
          <a:solidFill>
            <a:srgbClr val="2FBD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latin typeface="Arial Black" panose="020B0A04020102020204" pitchFamily="34" charset="0"/>
              </a:rPr>
              <a:t>Question 2</a:t>
            </a:r>
            <a:endParaRPr lang="en-IN" b="1" dirty="0">
              <a:latin typeface="Arial Black" panose="020B0A04020102020204" pitchFamily="34" charset="0"/>
            </a:endParaRPr>
          </a:p>
        </p:txBody>
      </p:sp>
      <p:sp>
        <p:nvSpPr>
          <p:cNvPr id="6" name="Ribbon: Tilted Up 5">
            <a:extLst>
              <a:ext uri="{FF2B5EF4-FFF2-40B4-BE49-F238E27FC236}">
                <a16:creationId xmlns:a16="http://schemas.microsoft.com/office/drawing/2014/main" id="{861EAF91-BC2E-D0D1-3F44-28C85408BD2C}"/>
              </a:ext>
            </a:extLst>
          </p:cNvPr>
          <p:cNvSpPr/>
          <p:nvPr/>
        </p:nvSpPr>
        <p:spPr>
          <a:xfrm>
            <a:off x="57861" y="69444"/>
            <a:ext cx="3970129" cy="625033"/>
          </a:xfrm>
          <a:prstGeom prst="ribbon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latin typeface="Arial Black" panose="020B0A04020102020204" pitchFamily="34" charset="0"/>
              </a:rPr>
              <a:t>Result</a:t>
            </a:r>
            <a:endParaRPr lang="en-IN" dirty="0">
              <a:latin typeface="Arial Black" panose="020B0A04020102020204" pitchFamily="34" charset="0"/>
            </a:endParaRPr>
          </a:p>
        </p:txBody>
      </p:sp>
      <p:sp>
        <p:nvSpPr>
          <p:cNvPr id="7" name="TextBox 6">
            <a:extLst>
              <a:ext uri="{FF2B5EF4-FFF2-40B4-BE49-F238E27FC236}">
                <a16:creationId xmlns:a16="http://schemas.microsoft.com/office/drawing/2014/main" id="{BDFE0325-5AD3-CC96-DACC-B5FE25446175}"/>
              </a:ext>
            </a:extLst>
          </p:cNvPr>
          <p:cNvSpPr txBox="1"/>
          <p:nvPr/>
        </p:nvSpPr>
        <p:spPr>
          <a:xfrm>
            <a:off x="6597570" y="1111170"/>
            <a:ext cx="5301205" cy="1384995"/>
          </a:xfrm>
          <a:prstGeom prst="rect">
            <a:avLst/>
          </a:prstGeom>
          <a:noFill/>
        </p:spPr>
        <p:txBody>
          <a:bodyPr wrap="square" rtlCol="0">
            <a:spAutoFit/>
          </a:bodyPr>
          <a:lstStyle/>
          <a:p>
            <a:r>
              <a:rPr lang="en-US" sz="2800" dirty="0">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How many customers are there in each </a:t>
            </a:r>
            <a:r>
              <a:rPr lang="en-US" sz="2800" dirty="0" err="1">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pincode</a:t>
            </a:r>
            <a:r>
              <a:rPr lang="en-US" sz="2800" dirty="0">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 and gender combination?</a:t>
            </a:r>
            <a:endParaRPr lang="en-IN" sz="2800" dirty="0">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8" name="TextBox 7">
            <a:extLst>
              <a:ext uri="{FF2B5EF4-FFF2-40B4-BE49-F238E27FC236}">
                <a16:creationId xmlns:a16="http://schemas.microsoft.com/office/drawing/2014/main" id="{163BCD64-A230-7650-4E39-7EEA63B6F93F}"/>
              </a:ext>
            </a:extLst>
          </p:cNvPr>
          <p:cNvSpPr txBox="1"/>
          <p:nvPr/>
        </p:nvSpPr>
        <p:spPr>
          <a:xfrm>
            <a:off x="7474130" y="3563816"/>
            <a:ext cx="4424645" cy="2677656"/>
          </a:xfrm>
          <a:prstGeom prst="rect">
            <a:avLst/>
          </a:prstGeom>
          <a:noFill/>
        </p:spPr>
        <p:txBody>
          <a:bodyPr wrap="square" rtlCol="0">
            <a:spAutoFit/>
          </a:bodyPr>
          <a:lstStyle/>
          <a:p>
            <a:r>
              <a:rPr lang="en-US" sz="2400" dirty="0">
                <a:solidFill>
                  <a:srgbClr val="0000FF"/>
                </a:solidFill>
                <a:latin typeface="Consolas" panose="020B0609020204030204" pitchFamily="49" charset="0"/>
              </a:rPr>
              <a:t>select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primary_pincode</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gender</a:t>
            </a:r>
            <a:r>
              <a:rPr lang="en-US" sz="2400" dirty="0" err="1">
                <a:solidFill>
                  <a:srgbClr val="808080"/>
                </a:solidFill>
                <a:latin typeface="Consolas" panose="020B0609020204030204" pitchFamily="49" charset="0"/>
              </a:rPr>
              <a:t>,</a:t>
            </a:r>
            <a:r>
              <a:rPr lang="en-US" sz="2400" dirty="0" err="1">
                <a:solidFill>
                  <a:srgbClr val="FF00FF"/>
                </a:solidFill>
                <a:latin typeface="Consolas" panose="020B0609020204030204" pitchFamily="49" charset="0"/>
              </a:rPr>
              <a:t>COUNT</a:t>
            </a:r>
            <a:r>
              <a:rPr lang="en-US" sz="2400" dirty="0">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cust_id</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as</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No_of_Customer</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from</a:t>
            </a:r>
            <a:r>
              <a:rPr lang="en-US" sz="2400" dirty="0">
                <a:solidFill>
                  <a:srgbClr val="000000"/>
                </a:solidFill>
                <a:latin typeface="Consolas" panose="020B0609020204030204" pitchFamily="49" charset="0"/>
              </a:rPr>
              <a:t> customers$ </a:t>
            </a:r>
          </a:p>
          <a:p>
            <a:r>
              <a:rPr lang="en-US" sz="2400" dirty="0">
                <a:solidFill>
                  <a:srgbClr val="0000FF"/>
                </a:solidFill>
                <a:latin typeface="Consolas" panose="020B0609020204030204" pitchFamily="49" charset="0"/>
              </a:rPr>
              <a:t>group</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by</a:t>
            </a:r>
            <a:r>
              <a:rPr lang="en-US" sz="2400" dirty="0">
                <a:solidFill>
                  <a:srgbClr val="000000"/>
                </a:solidFill>
                <a:latin typeface="Consolas" panose="020B0609020204030204" pitchFamily="49" charset="0"/>
              </a:rPr>
              <a:t> gender</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primary_pincode</a:t>
            </a:r>
            <a:r>
              <a:rPr lang="en-US" sz="2400" dirty="0">
                <a:solidFill>
                  <a:srgbClr val="000000"/>
                </a:solidFill>
                <a:latin typeface="Consolas" panose="020B0609020204030204" pitchFamily="49" charset="0"/>
              </a:rPr>
              <a:t> </a:t>
            </a:r>
          </a:p>
          <a:p>
            <a:r>
              <a:rPr lang="en-IN" sz="2400" dirty="0">
                <a:solidFill>
                  <a:srgbClr val="0000FF"/>
                </a:solidFill>
                <a:latin typeface="Consolas" panose="020B0609020204030204" pitchFamily="49" charset="0"/>
              </a:rPr>
              <a:t>order</a:t>
            </a:r>
            <a:r>
              <a:rPr lang="en-IN" sz="2400" dirty="0">
                <a:solidFill>
                  <a:srgbClr val="000000"/>
                </a:solidFill>
                <a:latin typeface="Consolas" panose="020B0609020204030204" pitchFamily="49" charset="0"/>
              </a:rPr>
              <a:t> </a:t>
            </a:r>
            <a:r>
              <a:rPr lang="en-IN" sz="2400" dirty="0">
                <a:solidFill>
                  <a:srgbClr val="0000FF"/>
                </a:solidFill>
                <a:latin typeface="Consolas" panose="020B0609020204030204" pitchFamily="49" charset="0"/>
              </a:rPr>
              <a:t>by</a:t>
            </a:r>
            <a:r>
              <a:rPr lang="en-IN" sz="2400" dirty="0">
                <a:solidFill>
                  <a:srgbClr val="000000"/>
                </a:solidFill>
                <a:latin typeface="Consolas" panose="020B0609020204030204" pitchFamily="49" charset="0"/>
              </a:rPr>
              <a:t> </a:t>
            </a:r>
            <a:r>
              <a:rPr lang="en-IN" sz="2400" dirty="0" err="1">
                <a:solidFill>
                  <a:srgbClr val="000000"/>
                </a:solidFill>
                <a:latin typeface="Consolas" panose="020B0609020204030204" pitchFamily="49" charset="0"/>
              </a:rPr>
              <a:t>primary_pincode</a:t>
            </a:r>
            <a:r>
              <a:rPr lang="en-IN" sz="2400" dirty="0">
                <a:solidFill>
                  <a:srgbClr val="808080"/>
                </a:solidFill>
                <a:latin typeface="Consolas" panose="020B0609020204030204" pitchFamily="49" charset="0"/>
              </a:rPr>
              <a:t>;</a:t>
            </a:r>
            <a:endParaRPr lang="en-IN" sz="3200" dirty="0">
              <a:solidFill>
                <a:srgbClr val="0000FF"/>
              </a:solidFill>
              <a:latin typeface="Consolas" panose="020B0609020204030204" pitchFamily="49" charset="0"/>
            </a:endParaRPr>
          </a:p>
        </p:txBody>
      </p:sp>
      <p:pic>
        <p:nvPicPr>
          <p:cNvPr id="11" name="Picture 10">
            <a:extLst>
              <a:ext uri="{FF2B5EF4-FFF2-40B4-BE49-F238E27FC236}">
                <a16:creationId xmlns:a16="http://schemas.microsoft.com/office/drawing/2014/main" id="{CE28878B-E500-37FE-E8AF-E6B8DAEBA8ED}"/>
              </a:ext>
            </a:extLst>
          </p:cNvPr>
          <p:cNvPicPr>
            <a:picLocks noChangeAspect="1"/>
          </p:cNvPicPr>
          <p:nvPr/>
        </p:nvPicPr>
        <p:blipFill>
          <a:blip r:embed="rId2"/>
          <a:stretch>
            <a:fillRect/>
          </a:stretch>
        </p:blipFill>
        <p:spPr>
          <a:xfrm>
            <a:off x="293225" y="1569613"/>
            <a:ext cx="5193175" cy="3718773"/>
          </a:xfrm>
          <a:prstGeom prst="rect">
            <a:avLst/>
          </a:prstGeom>
        </p:spPr>
      </p:pic>
      <p:sp>
        <p:nvSpPr>
          <p:cNvPr id="14" name="Scroll: Horizontal 13">
            <a:extLst>
              <a:ext uri="{FF2B5EF4-FFF2-40B4-BE49-F238E27FC236}">
                <a16:creationId xmlns:a16="http://schemas.microsoft.com/office/drawing/2014/main" id="{7E0ED8E5-7601-D4C0-92D9-6BE95987F21A}"/>
              </a:ext>
            </a:extLst>
          </p:cNvPr>
          <p:cNvSpPr/>
          <p:nvPr/>
        </p:nvSpPr>
        <p:spPr>
          <a:xfrm>
            <a:off x="9502835" y="2769758"/>
            <a:ext cx="2511706" cy="559551"/>
          </a:xfrm>
          <a:prstGeom prst="horizontalScroll">
            <a:avLst/>
          </a:prstGeom>
          <a:solidFill>
            <a:srgbClr val="EEA5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latin typeface="Arial Black" panose="020B0A04020102020204" pitchFamily="34" charset="0"/>
              </a:rPr>
              <a:t>Query</a:t>
            </a:r>
          </a:p>
        </p:txBody>
      </p:sp>
    </p:spTree>
    <p:extLst>
      <p:ext uri="{BB962C8B-B14F-4D97-AF65-F5344CB8AC3E}">
        <p14:creationId xmlns:p14="http://schemas.microsoft.com/office/powerpoint/2010/main" val="41673195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50000"/>
            <a:alpha val="50000"/>
          </a:schemeClr>
        </a:soli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7C0481AF-ED1B-BF36-C96E-34EF919F70DD}"/>
              </a:ext>
            </a:extLst>
          </p:cNvPr>
          <p:cNvSpPr/>
          <p:nvPr/>
        </p:nvSpPr>
        <p:spPr>
          <a:xfrm rot="2483098" flipH="1" flipV="1">
            <a:off x="6213613" y="-562985"/>
            <a:ext cx="7800499" cy="7682064"/>
          </a:xfrm>
          <a:custGeom>
            <a:avLst/>
            <a:gdLst>
              <a:gd name="connsiteX0" fmla="*/ 7826205 w 7826205"/>
              <a:gd name="connsiteY0" fmla="*/ 4773388 h 7674387"/>
              <a:gd name="connsiteX1" fmla="*/ 4533926 w 7826205"/>
              <a:gd name="connsiteY1" fmla="*/ 7674387 h 7674387"/>
              <a:gd name="connsiteX2" fmla="*/ 0 w 7826205"/>
              <a:gd name="connsiteY2" fmla="*/ 2528936 h 7674387"/>
              <a:gd name="connsiteX3" fmla="*/ 2870032 w 7826205"/>
              <a:gd name="connsiteY3" fmla="*/ 0 h 7674387"/>
              <a:gd name="connsiteX4" fmla="*/ 6206501 w 7826205"/>
              <a:gd name="connsiteY4" fmla="*/ 0 h 7674387"/>
              <a:gd name="connsiteX5" fmla="*/ 7826205 w 7826205"/>
              <a:gd name="connsiteY5" fmla="*/ 1619705 h 7674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26205" h="7674387">
                <a:moveTo>
                  <a:pt x="7826205" y="4773388"/>
                </a:moveTo>
                <a:lnTo>
                  <a:pt x="4533926" y="7674387"/>
                </a:lnTo>
                <a:lnTo>
                  <a:pt x="0" y="2528936"/>
                </a:lnTo>
                <a:lnTo>
                  <a:pt x="2870032" y="0"/>
                </a:lnTo>
                <a:lnTo>
                  <a:pt x="6206501" y="0"/>
                </a:lnTo>
                <a:cubicBezTo>
                  <a:pt x="7101039" y="0"/>
                  <a:pt x="7826205" y="725167"/>
                  <a:pt x="7826205" y="1619705"/>
                </a:cubicBezTo>
                <a:close/>
              </a:path>
            </a:pathLst>
          </a:custGeom>
          <a:solidFill>
            <a:schemeClr val="accent1">
              <a:lumMod val="75000"/>
              <a:alpha val="81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Rectangle: Rounded Corners 1">
            <a:extLst>
              <a:ext uri="{FF2B5EF4-FFF2-40B4-BE49-F238E27FC236}">
                <a16:creationId xmlns:a16="http://schemas.microsoft.com/office/drawing/2014/main" id="{90BD11E6-C36E-C5B7-CB67-5C4AD3C04E04}"/>
              </a:ext>
            </a:extLst>
          </p:cNvPr>
          <p:cNvSpPr/>
          <p:nvPr/>
        </p:nvSpPr>
        <p:spPr>
          <a:xfrm>
            <a:off x="162046" y="150471"/>
            <a:ext cx="2754774" cy="613458"/>
          </a:xfrm>
          <a:prstGeom prst="roundRect">
            <a:avLst/>
          </a:prstGeom>
          <a:solidFill>
            <a:srgbClr val="2FBD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latin typeface="Arial Black" panose="020B0A04020102020204" pitchFamily="34" charset="0"/>
              </a:rPr>
              <a:t>Question 3</a:t>
            </a:r>
            <a:endParaRPr lang="en-IN" b="1" dirty="0">
              <a:latin typeface="Arial Black" panose="020B0A04020102020204" pitchFamily="34" charset="0"/>
            </a:endParaRPr>
          </a:p>
        </p:txBody>
      </p:sp>
      <p:sp>
        <p:nvSpPr>
          <p:cNvPr id="3" name="Ribbon: Tilted Up 2">
            <a:extLst>
              <a:ext uri="{FF2B5EF4-FFF2-40B4-BE49-F238E27FC236}">
                <a16:creationId xmlns:a16="http://schemas.microsoft.com/office/drawing/2014/main" id="{D8F2F76F-7989-5216-1661-60BDB2EB35FA}"/>
              </a:ext>
            </a:extLst>
          </p:cNvPr>
          <p:cNvSpPr/>
          <p:nvPr/>
        </p:nvSpPr>
        <p:spPr>
          <a:xfrm>
            <a:off x="8090704" y="69444"/>
            <a:ext cx="3970129" cy="625033"/>
          </a:xfrm>
          <a:prstGeom prst="ribbon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latin typeface="Arial Black" panose="020B0A04020102020204" pitchFamily="34" charset="0"/>
              </a:rPr>
              <a:t>Result</a:t>
            </a:r>
            <a:endParaRPr lang="en-IN" dirty="0">
              <a:latin typeface="Arial Black" panose="020B0A04020102020204" pitchFamily="34" charset="0"/>
            </a:endParaRPr>
          </a:p>
        </p:txBody>
      </p:sp>
      <p:sp>
        <p:nvSpPr>
          <p:cNvPr id="4" name="Scroll: Horizontal 3">
            <a:extLst>
              <a:ext uri="{FF2B5EF4-FFF2-40B4-BE49-F238E27FC236}">
                <a16:creationId xmlns:a16="http://schemas.microsoft.com/office/drawing/2014/main" id="{A3A5BECC-7B1E-40BF-199E-ED04B26C7BE8}"/>
              </a:ext>
            </a:extLst>
          </p:cNvPr>
          <p:cNvSpPr/>
          <p:nvPr/>
        </p:nvSpPr>
        <p:spPr>
          <a:xfrm>
            <a:off x="208355" y="2920227"/>
            <a:ext cx="2511706" cy="559551"/>
          </a:xfrm>
          <a:prstGeom prst="horizontalScroll">
            <a:avLst/>
          </a:prstGeom>
          <a:solidFill>
            <a:srgbClr val="EEA5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latin typeface="Arial Black" panose="020B0A04020102020204" pitchFamily="34" charset="0"/>
              </a:rPr>
              <a:t>Query</a:t>
            </a:r>
          </a:p>
        </p:txBody>
      </p:sp>
      <p:sp>
        <p:nvSpPr>
          <p:cNvPr id="5" name="TextBox 4">
            <a:extLst>
              <a:ext uri="{FF2B5EF4-FFF2-40B4-BE49-F238E27FC236}">
                <a16:creationId xmlns:a16="http://schemas.microsoft.com/office/drawing/2014/main" id="{D20723EB-6D0B-E5FE-A1D6-E32F47683859}"/>
              </a:ext>
            </a:extLst>
          </p:cNvPr>
          <p:cNvSpPr txBox="1"/>
          <p:nvPr/>
        </p:nvSpPr>
        <p:spPr>
          <a:xfrm>
            <a:off x="138907" y="858902"/>
            <a:ext cx="4780344" cy="1815882"/>
          </a:xfrm>
          <a:prstGeom prst="rect">
            <a:avLst/>
          </a:prstGeom>
          <a:noFill/>
        </p:spPr>
        <p:txBody>
          <a:bodyPr wrap="square" rtlCol="0">
            <a:spAutoFit/>
          </a:bodyPr>
          <a:lstStyle/>
          <a:p>
            <a:r>
              <a:rPr lang="en-US" sz="2800" dirty="0">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Print product name and </a:t>
            </a:r>
            <a:r>
              <a:rPr lang="en-US" sz="2800" dirty="0" err="1">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mrp</a:t>
            </a:r>
            <a:r>
              <a:rPr lang="en-US" sz="2800" dirty="0">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 for products which have more than 50000 MRP?</a:t>
            </a:r>
            <a:endParaRPr lang="en-IN" sz="2800" dirty="0">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6" name="TextBox 5">
            <a:extLst>
              <a:ext uri="{FF2B5EF4-FFF2-40B4-BE49-F238E27FC236}">
                <a16:creationId xmlns:a16="http://schemas.microsoft.com/office/drawing/2014/main" id="{0CF2060C-0A12-1E45-C52B-B6985EED5ED5}"/>
              </a:ext>
            </a:extLst>
          </p:cNvPr>
          <p:cNvSpPr txBox="1"/>
          <p:nvPr/>
        </p:nvSpPr>
        <p:spPr>
          <a:xfrm>
            <a:off x="208355" y="3906112"/>
            <a:ext cx="3993266" cy="1200329"/>
          </a:xfrm>
          <a:prstGeom prst="rect">
            <a:avLst/>
          </a:prstGeom>
          <a:noFill/>
        </p:spPr>
        <p:txBody>
          <a:bodyPr wrap="square" rtlCol="0">
            <a:spAutoFit/>
          </a:bodyPr>
          <a:lstStyle/>
          <a:p>
            <a:r>
              <a:rPr lang="en-US" sz="2400" dirty="0">
                <a:solidFill>
                  <a:srgbClr val="0000FF"/>
                </a:solidFill>
                <a:latin typeface="Consolas" panose="020B0609020204030204" pitchFamily="49" charset="0"/>
              </a:rPr>
              <a:t>select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product_name</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mrp</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from</a:t>
            </a:r>
            <a:r>
              <a:rPr lang="en-US" sz="2400" dirty="0">
                <a:solidFill>
                  <a:srgbClr val="000000"/>
                </a:solidFill>
                <a:latin typeface="Consolas" panose="020B0609020204030204" pitchFamily="49" charset="0"/>
              </a:rPr>
              <a:t> products$</a:t>
            </a:r>
          </a:p>
          <a:p>
            <a:r>
              <a:rPr lang="en-IN" sz="2400" dirty="0">
                <a:solidFill>
                  <a:srgbClr val="0000FF"/>
                </a:solidFill>
                <a:latin typeface="Consolas" panose="020B0609020204030204" pitchFamily="49" charset="0"/>
              </a:rPr>
              <a:t>where</a:t>
            </a:r>
            <a:r>
              <a:rPr lang="en-IN" sz="2400" dirty="0">
                <a:solidFill>
                  <a:srgbClr val="000000"/>
                </a:solidFill>
                <a:latin typeface="Consolas" panose="020B0609020204030204" pitchFamily="49" charset="0"/>
              </a:rPr>
              <a:t> </a:t>
            </a:r>
            <a:r>
              <a:rPr lang="en-IN" sz="2400" dirty="0" err="1">
                <a:solidFill>
                  <a:srgbClr val="000000"/>
                </a:solidFill>
                <a:latin typeface="Consolas" panose="020B0609020204030204" pitchFamily="49" charset="0"/>
              </a:rPr>
              <a:t>mrp</a:t>
            </a:r>
            <a:r>
              <a:rPr lang="en-IN" sz="2400" dirty="0">
                <a:solidFill>
                  <a:srgbClr val="808080"/>
                </a:solidFill>
                <a:latin typeface="Consolas" panose="020B0609020204030204" pitchFamily="49" charset="0"/>
              </a:rPr>
              <a:t>&gt;</a:t>
            </a:r>
            <a:r>
              <a:rPr lang="en-IN" sz="2400" dirty="0">
                <a:solidFill>
                  <a:srgbClr val="000000"/>
                </a:solidFill>
                <a:latin typeface="Consolas" panose="020B0609020204030204" pitchFamily="49" charset="0"/>
              </a:rPr>
              <a:t>50000</a:t>
            </a:r>
            <a:r>
              <a:rPr lang="en-IN" sz="2400" dirty="0">
                <a:solidFill>
                  <a:srgbClr val="808080"/>
                </a:solidFill>
                <a:latin typeface="Consolas" panose="020B0609020204030204" pitchFamily="49" charset="0"/>
              </a:rPr>
              <a:t>;</a:t>
            </a:r>
            <a:endParaRPr lang="en-IN" sz="2400" dirty="0"/>
          </a:p>
        </p:txBody>
      </p:sp>
      <p:pic>
        <p:nvPicPr>
          <p:cNvPr id="8" name="Picture 7">
            <a:extLst>
              <a:ext uri="{FF2B5EF4-FFF2-40B4-BE49-F238E27FC236}">
                <a16:creationId xmlns:a16="http://schemas.microsoft.com/office/drawing/2014/main" id="{21B1F6F6-EFC0-7DEF-635A-A475CAA69E13}"/>
              </a:ext>
            </a:extLst>
          </p:cNvPr>
          <p:cNvPicPr>
            <a:picLocks noChangeAspect="1"/>
          </p:cNvPicPr>
          <p:nvPr/>
        </p:nvPicPr>
        <p:blipFill>
          <a:blip r:embed="rId2"/>
          <a:stretch>
            <a:fillRect/>
          </a:stretch>
        </p:blipFill>
        <p:spPr>
          <a:xfrm>
            <a:off x="7081885" y="2347715"/>
            <a:ext cx="4491782" cy="1704573"/>
          </a:xfrm>
          <a:prstGeom prst="rect">
            <a:avLst/>
          </a:prstGeom>
        </p:spPr>
      </p:pic>
    </p:spTree>
    <p:extLst>
      <p:ext uri="{BB962C8B-B14F-4D97-AF65-F5344CB8AC3E}">
        <p14:creationId xmlns:p14="http://schemas.microsoft.com/office/powerpoint/2010/main" val="22469107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down)">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down)">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B0F0">
            <a:alpha val="22000"/>
          </a:srgb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484C3025-11CE-E84E-F9E5-188C1E6C9451}"/>
              </a:ext>
            </a:extLst>
          </p:cNvPr>
          <p:cNvSpPr/>
          <p:nvPr/>
        </p:nvSpPr>
        <p:spPr>
          <a:xfrm rot="13275609" flipH="1" flipV="1">
            <a:off x="-1831083" y="-297579"/>
            <a:ext cx="7835581" cy="7722790"/>
          </a:xfrm>
          <a:custGeom>
            <a:avLst/>
            <a:gdLst>
              <a:gd name="connsiteX0" fmla="*/ 7826205 w 7826205"/>
              <a:gd name="connsiteY0" fmla="*/ 4773388 h 7674387"/>
              <a:gd name="connsiteX1" fmla="*/ 4533926 w 7826205"/>
              <a:gd name="connsiteY1" fmla="*/ 7674387 h 7674387"/>
              <a:gd name="connsiteX2" fmla="*/ 0 w 7826205"/>
              <a:gd name="connsiteY2" fmla="*/ 2528936 h 7674387"/>
              <a:gd name="connsiteX3" fmla="*/ 2870032 w 7826205"/>
              <a:gd name="connsiteY3" fmla="*/ 0 h 7674387"/>
              <a:gd name="connsiteX4" fmla="*/ 6206501 w 7826205"/>
              <a:gd name="connsiteY4" fmla="*/ 0 h 7674387"/>
              <a:gd name="connsiteX5" fmla="*/ 7826205 w 7826205"/>
              <a:gd name="connsiteY5" fmla="*/ 1619705 h 7674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26205" h="7674387">
                <a:moveTo>
                  <a:pt x="7826205" y="4773388"/>
                </a:moveTo>
                <a:lnTo>
                  <a:pt x="4533926" y="7674387"/>
                </a:lnTo>
                <a:lnTo>
                  <a:pt x="0" y="2528936"/>
                </a:lnTo>
                <a:lnTo>
                  <a:pt x="2870032" y="0"/>
                </a:lnTo>
                <a:lnTo>
                  <a:pt x="6206501" y="0"/>
                </a:lnTo>
                <a:cubicBezTo>
                  <a:pt x="7101039" y="0"/>
                  <a:pt x="7826205" y="725167"/>
                  <a:pt x="7826205" y="1619705"/>
                </a:cubicBezTo>
                <a:close/>
              </a:path>
            </a:pathLst>
          </a:custGeom>
          <a:solidFill>
            <a:schemeClr val="accent1">
              <a:lumMod val="50000"/>
              <a:alpha val="81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 name="Rectangle: Rounded Corners 2">
            <a:extLst>
              <a:ext uri="{FF2B5EF4-FFF2-40B4-BE49-F238E27FC236}">
                <a16:creationId xmlns:a16="http://schemas.microsoft.com/office/drawing/2014/main" id="{D8FCF8D8-8106-A134-B0E5-A04D93EB3AE8}"/>
              </a:ext>
            </a:extLst>
          </p:cNvPr>
          <p:cNvSpPr/>
          <p:nvPr/>
        </p:nvSpPr>
        <p:spPr>
          <a:xfrm>
            <a:off x="9317634" y="115746"/>
            <a:ext cx="2754774" cy="613458"/>
          </a:xfrm>
          <a:prstGeom prst="roundRect">
            <a:avLst/>
          </a:prstGeom>
          <a:solidFill>
            <a:srgbClr val="2FBD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latin typeface="Arial Black" panose="020B0A04020102020204" pitchFamily="34" charset="0"/>
              </a:rPr>
              <a:t>Question 4</a:t>
            </a:r>
            <a:endParaRPr lang="en-IN" b="1" dirty="0">
              <a:latin typeface="Arial Black" panose="020B0A04020102020204" pitchFamily="34" charset="0"/>
            </a:endParaRPr>
          </a:p>
        </p:txBody>
      </p:sp>
      <p:sp>
        <p:nvSpPr>
          <p:cNvPr id="4" name="Ribbon: Tilted Up 3">
            <a:extLst>
              <a:ext uri="{FF2B5EF4-FFF2-40B4-BE49-F238E27FC236}">
                <a16:creationId xmlns:a16="http://schemas.microsoft.com/office/drawing/2014/main" id="{329B768D-2AA0-1F31-EEEF-5C8470E1F6DE}"/>
              </a:ext>
            </a:extLst>
          </p:cNvPr>
          <p:cNvSpPr/>
          <p:nvPr/>
        </p:nvSpPr>
        <p:spPr>
          <a:xfrm>
            <a:off x="57861" y="34712"/>
            <a:ext cx="3970129" cy="625033"/>
          </a:xfrm>
          <a:prstGeom prst="ribbon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latin typeface="Arial Black" panose="020B0A04020102020204" pitchFamily="34" charset="0"/>
              </a:rPr>
              <a:t>Result</a:t>
            </a:r>
            <a:endParaRPr lang="en-IN" dirty="0">
              <a:latin typeface="Arial Black" panose="020B0A04020102020204" pitchFamily="34" charset="0"/>
            </a:endParaRPr>
          </a:p>
        </p:txBody>
      </p:sp>
      <p:sp>
        <p:nvSpPr>
          <p:cNvPr id="5" name="Scroll: Horizontal 4">
            <a:extLst>
              <a:ext uri="{FF2B5EF4-FFF2-40B4-BE49-F238E27FC236}">
                <a16:creationId xmlns:a16="http://schemas.microsoft.com/office/drawing/2014/main" id="{E5D3E316-01C6-3061-6D67-F3D4F4E6280A}"/>
              </a:ext>
            </a:extLst>
          </p:cNvPr>
          <p:cNvSpPr/>
          <p:nvPr/>
        </p:nvSpPr>
        <p:spPr>
          <a:xfrm>
            <a:off x="9560702" y="2838041"/>
            <a:ext cx="2511706" cy="559551"/>
          </a:xfrm>
          <a:prstGeom prst="horizontalScroll">
            <a:avLst/>
          </a:prstGeom>
          <a:solidFill>
            <a:srgbClr val="EEA5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latin typeface="Arial Black" panose="020B0A04020102020204" pitchFamily="34" charset="0"/>
              </a:rPr>
              <a:t>Query</a:t>
            </a:r>
          </a:p>
        </p:txBody>
      </p:sp>
      <p:sp>
        <p:nvSpPr>
          <p:cNvPr id="6" name="TextBox 5">
            <a:extLst>
              <a:ext uri="{FF2B5EF4-FFF2-40B4-BE49-F238E27FC236}">
                <a16:creationId xmlns:a16="http://schemas.microsoft.com/office/drawing/2014/main" id="{A3FCA9DA-30A9-BF60-C428-A1DB5F2E6507}"/>
              </a:ext>
            </a:extLst>
          </p:cNvPr>
          <p:cNvSpPr txBox="1"/>
          <p:nvPr/>
        </p:nvSpPr>
        <p:spPr>
          <a:xfrm>
            <a:off x="7095281" y="983848"/>
            <a:ext cx="4757195" cy="1384995"/>
          </a:xfrm>
          <a:prstGeom prst="rect">
            <a:avLst/>
          </a:prstGeom>
          <a:noFill/>
        </p:spPr>
        <p:txBody>
          <a:bodyPr wrap="square" rtlCol="0">
            <a:spAutoFit/>
          </a:bodyPr>
          <a:lstStyle/>
          <a:p>
            <a:r>
              <a:rPr lang="en-US" sz="2800" dirty="0">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How many delivery personal are there in each </a:t>
            </a:r>
            <a:r>
              <a:rPr lang="en-US" sz="2800" dirty="0" err="1">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pincode</a:t>
            </a:r>
            <a:r>
              <a:rPr lang="en-US" sz="2800" dirty="0">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a:t>
            </a:r>
            <a:endParaRPr lang="en-IN" sz="2800" dirty="0">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7" name="TextBox 6">
            <a:extLst>
              <a:ext uri="{FF2B5EF4-FFF2-40B4-BE49-F238E27FC236}">
                <a16:creationId xmlns:a16="http://schemas.microsoft.com/office/drawing/2014/main" id="{BDA7AE1B-982C-C006-95D1-7551F1055871}"/>
              </a:ext>
            </a:extLst>
          </p:cNvPr>
          <p:cNvSpPr txBox="1"/>
          <p:nvPr/>
        </p:nvSpPr>
        <p:spPr>
          <a:xfrm>
            <a:off x="7315213" y="3740183"/>
            <a:ext cx="4757195" cy="3046988"/>
          </a:xfrm>
          <a:prstGeom prst="rect">
            <a:avLst/>
          </a:prstGeom>
          <a:noFill/>
        </p:spPr>
        <p:txBody>
          <a:bodyPr wrap="square" rtlCol="0">
            <a:spAutoFit/>
          </a:bodyPr>
          <a:lstStyle/>
          <a:p>
            <a:r>
              <a:rPr lang="en-US" sz="2400" dirty="0">
                <a:solidFill>
                  <a:srgbClr val="0000FF"/>
                </a:solidFill>
                <a:latin typeface="Consolas" panose="020B0609020204030204" pitchFamily="49" charset="0"/>
              </a:rPr>
              <a:t>select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pincode</a:t>
            </a:r>
            <a:r>
              <a:rPr lang="en-US" sz="2400" dirty="0" err="1">
                <a:solidFill>
                  <a:srgbClr val="808080"/>
                </a:solidFill>
                <a:latin typeface="Consolas" panose="020B0609020204030204" pitchFamily="49" charset="0"/>
              </a:rPr>
              <a:t>,</a:t>
            </a:r>
            <a:r>
              <a:rPr lang="en-US" sz="2400" dirty="0" err="1">
                <a:solidFill>
                  <a:srgbClr val="FF00FF"/>
                </a:solidFill>
                <a:latin typeface="Consolas" panose="020B0609020204030204" pitchFamily="49" charset="0"/>
              </a:rPr>
              <a:t>COUNT</a:t>
            </a:r>
            <a:r>
              <a:rPr lang="en-US" sz="2400" dirty="0">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delivery_person_id</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as</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no_of_delivery_personal_available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from</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delivery_person</a:t>
            </a:r>
            <a:r>
              <a:rPr lang="en-US" sz="2400" dirty="0">
                <a:solidFill>
                  <a:srgbClr val="000000"/>
                </a:solidFill>
                <a:latin typeface="Consolas" panose="020B0609020204030204" pitchFamily="49" charset="0"/>
              </a:rPr>
              <a:t>$ </a:t>
            </a:r>
          </a:p>
          <a:p>
            <a:r>
              <a:rPr lang="en-IN" sz="2400" dirty="0">
                <a:solidFill>
                  <a:srgbClr val="0000FF"/>
                </a:solidFill>
                <a:latin typeface="Consolas" panose="020B0609020204030204" pitchFamily="49" charset="0"/>
              </a:rPr>
              <a:t>group</a:t>
            </a:r>
            <a:r>
              <a:rPr lang="en-IN" sz="2400" dirty="0">
                <a:solidFill>
                  <a:srgbClr val="000000"/>
                </a:solidFill>
                <a:latin typeface="Consolas" panose="020B0609020204030204" pitchFamily="49" charset="0"/>
              </a:rPr>
              <a:t> </a:t>
            </a:r>
            <a:r>
              <a:rPr lang="en-IN" sz="2400" dirty="0">
                <a:solidFill>
                  <a:srgbClr val="0000FF"/>
                </a:solidFill>
                <a:latin typeface="Consolas" panose="020B0609020204030204" pitchFamily="49" charset="0"/>
              </a:rPr>
              <a:t>by</a:t>
            </a:r>
            <a:r>
              <a:rPr lang="en-IN" sz="2400" dirty="0">
                <a:solidFill>
                  <a:srgbClr val="000000"/>
                </a:solidFill>
                <a:latin typeface="Consolas" panose="020B0609020204030204" pitchFamily="49" charset="0"/>
              </a:rPr>
              <a:t> </a:t>
            </a:r>
            <a:r>
              <a:rPr lang="en-IN" sz="2400" dirty="0" err="1">
                <a:solidFill>
                  <a:srgbClr val="000000"/>
                </a:solidFill>
                <a:latin typeface="Consolas" panose="020B0609020204030204" pitchFamily="49" charset="0"/>
              </a:rPr>
              <a:t>pincode</a:t>
            </a:r>
            <a:endParaRPr lang="en-IN" sz="2400" dirty="0">
              <a:solidFill>
                <a:srgbClr val="000000"/>
              </a:solidFill>
              <a:latin typeface="Consolas" panose="020B0609020204030204" pitchFamily="49" charset="0"/>
            </a:endParaRPr>
          </a:p>
          <a:p>
            <a:r>
              <a:rPr lang="en-IN" sz="2400" dirty="0">
                <a:solidFill>
                  <a:srgbClr val="0000FF"/>
                </a:solidFill>
                <a:latin typeface="Consolas" panose="020B0609020204030204" pitchFamily="49" charset="0"/>
              </a:rPr>
              <a:t>order</a:t>
            </a:r>
            <a:r>
              <a:rPr lang="en-IN" sz="2400" dirty="0">
                <a:solidFill>
                  <a:srgbClr val="000000"/>
                </a:solidFill>
                <a:latin typeface="Consolas" panose="020B0609020204030204" pitchFamily="49" charset="0"/>
              </a:rPr>
              <a:t> </a:t>
            </a:r>
            <a:r>
              <a:rPr lang="en-IN" sz="2400" dirty="0">
                <a:solidFill>
                  <a:srgbClr val="0000FF"/>
                </a:solidFill>
                <a:latin typeface="Consolas" panose="020B0609020204030204" pitchFamily="49" charset="0"/>
              </a:rPr>
              <a:t>by</a:t>
            </a:r>
            <a:r>
              <a:rPr lang="en-IN" sz="2400" dirty="0">
                <a:solidFill>
                  <a:srgbClr val="000000"/>
                </a:solidFill>
                <a:latin typeface="Consolas" panose="020B0609020204030204" pitchFamily="49" charset="0"/>
              </a:rPr>
              <a:t> </a:t>
            </a:r>
            <a:r>
              <a:rPr lang="en-IN" sz="2400" dirty="0" err="1">
                <a:solidFill>
                  <a:srgbClr val="000000"/>
                </a:solidFill>
                <a:latin typeface="Consolas" panose="020B0609020204030204" pitchFamily="49" charset="0"/>
              </a:rPr>
              <a:t>pincode</a:t>
            </a:r>
            <a:r>
              <a:rPr lang="en-IN" sz="2400" dirty="0">
                <a:solidFill>
                  <a:srgbClr val="808080"/>
                </a:solidFill>
                <a:latin typeface="Consolas" panose="020B0609020204030204" pitchFamily="49" charset="0"/>
              </a:rPr>
              <a:t>;</a:t>
            </a:r>
            <a:endParaRPr lang="en-IN" sz="2400" dirty="0"/>
          </a:p>
        </p:txBody>
      </p:sp>
      <p:pic>
        <p:nvPicPr>
          <p:cNvPr id="9" name="Picture 8">
            <a:extLst>
              <a:ext uri="{FF2B5EF4-FFF2-40B4-BE49-F238E27FC236}">
                <a16:creationId xmlns:a16="http://schemas.microsoft.com/office/drawing/2014/main" id="{AA86CD11-B4A4-804A-020B-CC9C6DC42E87}"/>
              </a:ext>
            </a:extLst>
          </p:cNvPr>
          <p:cNvPicPr>
            <a:picLocks noChangeAspect="1"/>
          </p:cNvPicPr>
          <p:nvPr/>
        </p:nvPicPr>
        <p:blipFill>
          <a:blip r:embed="rId2"/>
          <a:stretch>
            <a:fillRect/>
          </a:stretch>
        </p:blipFill>
        <p:spPr>
          <a:xfrm>
            <a:off x="405114" y="2167147"/>
            <a:ext cx="5530674" cy="2523705"/>
          </a:xfrm>
          <a:prstGeom prst="rect">
            <a:avLst/>
          </a:prstGeom>
        </p:spPr>
      </p:pic>
    </p:spTree>
    <p:extLst>
      <p:ext uri="{BB962C8B-B14F-4D97-AF65-F5344CB8AC3E}">
        <p14:creationId xmlns:p14="http://schemas.microsoft.com/office/powerpoint/2010/main" val="99027031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28000"/>
          </a:schemeClr>
        </a:soli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7C0481AF-ED1B-BF36-C96E-34EF919F70DD}"/>
              </a:ext>
            </a:extLst>
          </p:cNvPr>
          <p:cNvSpPr/>
          <p:nvPr/>
        </p:nvSpPr>
        <p:spPr>
          <a:xfrm rot="2483098" flipH="1" flipV="1">
            <a:off x="6207866" y="-547769"/>
            <a:ext cx="7826205" cy="7674387"/>
          </a:xfrm>
          <a:custGeom>
            <a:avLst/>
            <a:gdLst>
              <a:gd name="connsiteX0" fmla="*/ 7826205 w 7826205"/>
              <a:gd name="connsiteY0" fmla="*/ 4773388 h 7674387"/>
              <a:gd name="connsiteX1" fmla="*/ 4533926 w 7826205"/>
              <a:gd name="connsiteY1" fmla="*/ 7674387 h 7674387"/>
              <a:gd name="connsiteX2" fmla="*/ 0 w 7826205"/>
              <a:gd name="connsiteY2" fmla="*/ 2528936 h 7674387"/>
              <a:gd name="connsiteX3" fmla="*/ 2870032 w 7826205"/>
              <a:gd name="connsiteY3" fmla="*/ 0 h 7674387"/>
              <a:gd name="connsiteX4" fmla="*/ 6206501 w 7826205"/>
              <a:gd name="connsiteY4" fmla="*/ 0 h 7674387"/>
              <a:gd name="connsiteX5" fmla="*/ 7826205 w 7826205"/>
              <a:gd name="connsiteY5" fmla="*/ 1619705 h 7674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26205" h="7674387">
                <a:moveTo>
                  <a:pt x="7826205" y="4773388"/>
                </a:moveTo>
                <a:lnTo>
                  <a:pt x="4533926" y="7674387"/>
                </a:lnTo>
                <a:lnTo>
                  <a:pt x="0" y="2528936"/>
                </a:lnTo>
                <a:lnTo>
                  <a:pt x="2870032" y="0"/>
                </a:lnTo>
                <a:lnTo>
                  <a:pt x="6206501" y="0"/>
                </a:lnTo>
                <a:cubicBezTo>
                  <a:pt x="7101039" y="0"/>
                  <a:pt x="7826205" y="725167"/>
                  <a:pt x="7826205" y="1619705"/>
                </a:cubicBezTo>
                <a:close/>
              </a:path>
            </a:pathLst>
          </a:custGeom>
          <a:solidFill>
            <a:schemeClr val="accent4">
              <a:lumMod val="40000"/>
              <a:lumOff val="60000"/>
              <a:alpha val="81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Rectangle: Rounded Corners 1">
            <a:extLst>
              <a:ext uri="{FF2B5EF4-FFF2-40B4-BE49-F238E27FC236}">
                <a16:creationId xmlns:a16="http://schemas.microsoft.com/office/drawing/2014/main" id="{16274C31-FF8F-3E1F-8BF9-DCE6D7E86A6F}"/>
              </a:ext>
            </a:extLst>
          </p:cNvPr>
          <p:cNvSpPr/>
          <p:nvPr/>
        </p:nvSpPr>
        <p:spPr>
          <a:xfrm>
            <a:off x="162046" y="150471"/>
            <a:ext cx="2754774" cy="613458"/>
          </a:xfrm>
          <a:prstGeom prst="roundRect">
            <a:avLst/>
          </a:prstGeom>
          <a:solidFill>
            <a:srgbClr val="2FBD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latin typeface="Arial Black" panose="020B0A04020102020204" pitchFamily="34" charset="0"/>
              </a:rPr>
              <a:t>Question 5</a:t>
            </a:r>
            <a:endParaRPr lang="en-IN" b="1" dirty="0">
              <a:latin typeface="Arial Black" panose="020B0A04020102020204" pitchFamily="34" charset="0"/>
            </a:endParaRPr>
          </a:p>
        </p:txBody>
      </p:sp>
      <p:sp>
        <p:nvSpPr>
          <p:cNvPr id="3" name="Ribbon: Tilted Up 2">
            <a:extLst>
              <a:ext uri="{FF2B5EF4-FFF2-40B4-BE49-F238E27FC236}">
                <a16:creationId xmlns:a16="http://schemas.microsoft.com/office/drawing/2014/main" id="{3B26B4C0-45D3-73F3-7F27-75D3D0D623DE}"/>
              </a:ext>
            </a:extLst>
          </p:cNvPr>
          <p:cNvSpPr/>
          <p:nvPr/>
        </p:nvSpPr>
        <p:spPr>
          <a:xfrm>
            <a:off x="7905505" y="69444"/>
            <a:ext cx="3970129" cy="625033"/>
          </a:xfrm>
          <a:prstGeom prst="ribbon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latin typeface="Arial Black" panose="020B0A04020102020204" pitchFamily="34" charset="0"/>
              </a:rPr>
              <a:t>Result</a:t>
            </a:r>
            <a:endParaRPr lang="en-IN" dirty="0">
              <a:latin typeface="Arial Black" panose="020B0A04020102020204" pitchFamily="34" charset="0"/>
            </a:endParaRPr>
          </a:p>
        </p:txBody>
      </p:sp>
      <p:sp>
        <p:nvSpPr>
          <p:cNvPr id="4" name="Scroll: Horizontal 3">
            <a:extLst>
              <a:ext uri="{FF2B5EF4-FFF2-40B4-BE49-F238E27FC236}">
                <a16:creationId xmlns:a16="http://schemas.microsoft.com/office/drawing/2014/main" id="{29888077-BD85-DAB4-CE8A-D808389D8782}"/>
              </a:ext>
            </a:extLst>
          </p:cNvPr>
          <p:cNvSpPr/>
          <p:nvPr/>
        </p:nvSpPr>
        <p:spPr>
          <a:xfrm>
            <a:off x="138902" y="2769758"/>
            <a:ext cx="2511706" cy="559551"/>
          </a:xfrm>
          <a:prstGeom prst="horizontalScroll">
            <a:avLst/>
          </a:prstGeom>
          <a:solidFill>
            <a:srgbClr val="EEA5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latin typeface="Arial Black" panose="020B0A04020102020204" pitchFamily="34" charset="0"/>
              </a:rPr>
              <a:t>Query</a:t>
            </a:r>
          </a:p>
        </p:txBody>
      </p:sp>
      <p:sp>
        <p:nvSpPr>
          <p:cNvPr id="13" name="TextBox 12">
            <a:extLst>
              <a:ext uri="{FF2B5EF4-FFF2-40B4-BE49-F238E27FC236}">
                <a16:creationId xmlns:a16="http://schemas.microsoft.com/office/drawing/2014/main" id="{8BA9DA59-BB90-1A9C-A33D-D1BB8D766DB6}"/>
              </a:ext>
            </a:extLst>
          </p:cNvPr>
          <p:cNvSpPr txBox="1"/>
          <p:nvPr/>
        </p:nvSpPr>
        <p:spPr>
          <a:xfrm>
            <a:off x="127328" y="784599"/>
            <a:ext cx="6192449" cy="1938992"/>
          </a:xfrm>
          <a:prstGeom prst="rect">
            <a:avLst/>
          </a:prstGeom>
          <a:noFill/>
        </p:spPr>
        <p:txBody>
          <a:bodyPr wrap="square" rtlCol="0">
            <a:spAutoFit/>
          </a:bodyPr>
          <a:lstStyle/>
          <a:p>
            <a:r>
              <a:rPr lang="en-US" sz="2000" dirty="0">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For each Pin code, print the count of orders, sum of total amount paid, average amount paid, maximum amount paid, minimum amount paid for the transactions which were paid by 'cash'. Take only 'buy' order types.</a:t>
            </a:r>
            <a:endParaRPr lang="en-IN" sz="2000" dirty="0">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14" name="TextBox 13">
            <a:extLst>
              <a:ext uri="{FF2B5EF4-FFF2-40B4-BE49-F238E27FC236}">
                <a16:creationId xmlns:a16="http://schemas.microsoft.com/office/drawing/2014/main" id="{62D1049B-A2A5-0012-35FC-D10104327169}"/>
              </a:ext>
            </a:extLst>
          </p:cNvPr>
          <p:cNvSpPr txBox="1"/>
          <p:nvPr/>
        </p:nvSpPr>
        <p:spPr>
          <a:xfrm>
            <a:off x="64630" y="3568208"/>
            <a:ext cx="5171955" cy="3139321"/>
          </a:xfrm>
          <a:prstGeom prst="rect">
            <a:avLst/>
          </a:prstGeom>
          <a:noFill/>
        </p:spPr>
        <p:txBody>
          <a:bodyPr wrap="square" rtlCol="0">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delivery_pincode</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order_id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Total_order</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total_amount_paid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Total_Amount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total_amount_paid</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order_id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Avg_Amount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MAX</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total_amount_paid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maximum_amount_paid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min</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total_amount_paid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minimum_amount_paid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orders$</a:t>
            </a: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order_type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'buy'</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payment_type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'cash'</a:t>
            </a:r>
            <a:endParaRPr lang="en-US"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group</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delivery_pincode</a:t>
            </a:r>
            <a:endParaRPr lang="en-IN" dirty="0"/>
          </a:p>
        </p:txBody>
      </p:sp>
      <p:pic>
        <p:nvPicPr>
          <p:cNvPr id="16" name="Picture 15">
            <a:extLst>
              <a:ext uri="{FF2B5EF4-FFF2-40B4-BE49-F238E27FC236}">
                <a16:creationId xmlns:a16="http://schemas.microsoft.com/office/drawing/2014/main" id="{5D6FECBB-7E76-FBA4-8559-60523A489CB4}"/>
              </a:ext>
            </a:extLst>
          </p:cNvPr>
          <p:cNvPicPr>
            <a:picLocks noChangeAspect="1"/>
          </p:cNvPicPr>
          <p:nvPr/>
        </p:nvPicPr>
        <p:blipFill>
          <a:blip r:embed="rId2"/>
          <a:stretch>
            <a:fillRect/>
          </a:stretch>
        </p:blipFill>
        <p:spPr>
          <a:xfrm>
            <a:off x="6319777" y="1842854"/>
            <a:ext cx="5711751" cy="2882096"/>
          </a:xfrm>
          <a:prstGeom prst="rect">
            <a:avLst/>
          </a:prstGeom>
        </p:spPr>
      </p:pic>
    </p:spTree>
    <p:extLst>
      <p:ext uri="{BB962C8B-B14F-4D97-AF65-F5344CB8AC3E}">
        <p14:creationId xmlns:p14="http://schemas.microsoft.com/office/powerpoint/2010/main" val="19472428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circle(in)">
                                      <p:cBhvr>
                                        <p:cTn id="35" dur="20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circle(in)">
                                      <p:cBhvr>
                                        <p:cTn id="40"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21000"/>
          </a:scheme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484C3025-11CE-E84E-F9E5-188C1E6C9451}"/>
              </a:ext>
            </a:extLst>
          </p:cNvPr>
          <p:cNvSpPr/>
          <p:nvPr/>
        </p:nvSpPr>
        <p:spPr>
          <a:xfrm rot="13275609" flipH="1" flipV="1">
            <a:off x="-1831083" y="-297579"/>
            <a:ext cx="7835581" cy="7722790"/>
          </a:xfrm>
          <a:custGeom>
            <a:avLst/>
            <a:gdLst>
              <a:gd name="connsiteX0" fmla="*/ 7826205 w 7826205"/>
              <a:gd name="connsiteY0" fmla="*/ 4773388 h 7674387"/>
              <a:gd name="connsiteX1" fmla="*/ 4533926 w 7826205"/>
              <a:gd name="connsiteY1" fmla="*/ 7674387 h 7674387"/>
              <a:gd name="connsiteX2" fmla="*/ 0 w 7826205"/>
              <a:gd name="connsiteY2" fmla="*/ 2528936 h 7674387"/>
              <a:gd name="connsiteX3" fmla="*/ 2870032 w 7826205"/>
              <a:gd name="connsiteY3" fmla="*/ 0 h 7674387"/>
              <a:gd name="connsiteX4" fmla="*/ 6206501 w 7826205"/>
              <a:gd name="connsiteY4" fmla="*/ 0 h 7674387"/>
              <a:gd name="connsiteX5" fmla="*/ 7826205 w 7826205"/>
              <a:gd name="connsiteY5" fmla="*/ 1619705 h 7674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26205" h="7674387">
                <a:moveTo>
                  <a:pt x="7826205" y="4773388"/>
                </a:moveTo>
                <a:lnTo>
                  <a:pt x="4533926" y="7674387"/>
                </a:lnTo>
                <a:lnTo>
                  <a:pt x="0" y="2528936"/>
                </a:lnTo>
                <a:lnTo>
                  <a:pt x="2870032" y="0"/>
                </a:lnTo>
                <a:lnTo>
                  <a:pt x="6206501" y="0"/>
                </a:lnTo>
                <a:cubicBezTo>
                  <a:pt x="7101039" y="0"/>
                  <a:pt x="7826205" y="725167"/>
                  <a:pt x="7826205" y="1619705"/>
                </a:cubicBezTo>
                <a:close/>
              </a:path>
            </a:pathLst>
          </a:custGeom>
          <a:solidFill>
            <a:schemeClr val="accent4">
              <a:lumMod val="60000"/>
              <a:lumOff val="40000"/>
              <a:alpha val="81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 name="Rectangle: Rounded Corners 2">
            <a:extLst>
              <a:ext uri="{FF2B5EF4-FFF2-40B4-BE49-F238E27FC236}">
                <a16:creationId xmlns:a16="http://schemas.microsoft.com/office/drawing/2014/main" id="{271087F1-9567-3512-AF8D-251DBAB2C65D}"/>
              </a:ext>
            </a:extLst>
          </p:cNvPr>
          <p:cNvSpPr/>
          <p:nvPr/>
        </p:nvSpPr>
        <p:spPr>
          <a:xfrm>
            <a:off x="9294479" y="81019"/>
            <a:ext cx="2754774" cy="613458"/>
          </a:xfrm>
          <a:prstGeom prst="roundRect">
            <a:avLst/>
          </a:prstGeom>
          <a:solidFill>
            <a:srgbClr val="2FBD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latin typeface="Arial Black" panose="020B0A04020102020204" pitchFamily="34" charset="0"/>
              </a:rPr>
              <a:t>Question 6</a:t>
            </a:r>
            <a:endParaRPr lang="en-IN" b="1" dirty="0">
              <a:latin typeface="Arial Black" panose="020B0A04020102020204" pitchFamily="34" charset="0"/>
            </a:endParaRPr>
          </a:p>
        </p:txBody>
      </p:sp>
      <p:sp>
        <p:nvSpPr>
          <p:cNvPr id="4" name="Ribbon: Tilted Up 3">
            <a:extLst>
              <a:ext uri="{FF2B5EF4-FFF2-40B4-BE49-F238E27FC236}">
                <a16:creationId xmlns:a16="http://schemas.microsoft.com/office/drawing/2014/main" id="{9B225CF1-3AFD-E91E-D2A1-1B1D65C89AF2}"/>
              </a:ext>
            </a:extLst>
          </p:cNvPr>
          <p:cNvSpPr/>
          <p:nvPr/>
        </p:nvSpPr>
        <p:spPr>
          <a:xfrm>
            <a:off x="57861" y="69444"/>
            <a:ext cx="3970129" cy="625033"/>
          </a:xfrm>
          <a:prstGeom prst="ribbon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latin typeface="Arial Black" panose="020B0A04020102020204" pitchFamily="34" charset="0"/>
              </a:rPr>
              <a:t>Result</a:t>
            </a:r>
            <a:endParaRPr lang="en-IN" dirty="0">
              <a:latin typeface="Arial Black" panose="020B0A04020102020204" pitchFamily="34" charset="0"/>
            </a:endParaRPr>
          </a:p>
        </p:txBody>
      </p:sp>
      <p:sp>
        <p:nvSpPr>
          <p:cNvPr id="5" name="Scroll: Horizontal 4">
            <a:extLst>
              <a:ext uri="{FF2B5EF4-FFF2-40B4-BE49-F238E27FC236}">
                <a16:creationId xmlns:a16="http://schemas.microsoft.com/office/drawing/2014/main" id="{29D73F03-2AE0-49BA-EA30-84A659DB990C}"/>
              </a:ext>
            </a:extLst>
          </p:cNvPr>
          <p:cNvSpPr/>
          <p:nvPr/>
        </p:nvSpPr>
        <p:spPr>
          <a:xfrm>
            <a:off x="9502835" y="2769758"/>
            <a:ext cx="2511706" cy="559551"/>
          </a:xfrm>
          <a:prstGeom prst="horizontalScroll">
            <a:avLst/>
          </a:prstGeom>
          <a:solidFill>
            <a:srgbClr val="EEA5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latin typeface="Arial Black" panose="020B0A04020102020204" pitchFamily="34" charset="0"/>
              </a:rPr>
              <a:t>Query</a:t>
            </a:r>
          </a:p>
        </p:txBody>
      </p:sp>
      <p:sp>
        <p:nvSpPr>
          <p:cNvPr id="6" name="TextBox 5">
            <a:extLst>
              <a:ext uri="{FF2B5EF4-FFF2-40B4-BE49-F238E27FC236}">
                <a16:creationId xmlns:a16="http://schemas.microsoft.com/office/drawing/2014/main" id="{82BE1D55-85C3-43E1-1346-9811345DF94E}"/>
              </a:ext>
            </a:extLst>
          </p:cNvPr>
          <p:cNvSpPr txBox="1"/>
          <p:nvPr/>
        </p:nvSpPr>
        <p:spPr>
          <a:xfrm>
            <a:off x="6539696" y="694476"/>
            <a:ext cx="5652303" cy="1754326"/>
          </a:xfrm>
          <a:prstGeom prst="rect">
            <a:avLst/>
          </a:prstGeom>
          <a:noFill/>
        </p:spPr>
        <p:txBody>
          <a:bodyPr wrap="square" rtlCol="0">
            <a:spAutoFit/>
          </a:bodyPr>
          <a:lstStyle/>
          <a:p>
            <a:r>
              <a:rPr lang="en-US" dirty="0">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For each </a:t>
            </a:r>
            <a:r>
              <a:rPr lang="en-US" dirty="0" err="1">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delivery_person_id</a:t>
            </a:r>
            <a:r>
              <a:rPr lang="en-US" dirty="0">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 print the count of orders and total amount paid for </a:t>
            </a:r>
            <a:r>
              <a:rPr lang="en-US" dirty="0" err="1">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product_id</a:t>
            </a:r>
            <a:r>
              <a:rPr lang="en-US" dirty="0">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 = 12350 or 12348 and total units &gt; 8. Sort the output by total amount paid in descending order. Take only 'buy' order types</a:t>
            </a:r>
            <a:endParaRPr lang="en-IN" dirty="0">
              <a:solidFill>
                <a:schemeClr val="accent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7" name="TextBox 6">
            <a:extLst>
              <a:ext uri="{FF2B5EF4-FFF2-40B4-BE49-F238E27FC236}">
                <a16:creationId xmlns:a16="http://schemas.microsoft.com/office/drawing/2014/main" id="{E407F8E7-1322-B377-2544-90AB9A2B77C2}"/>
              </a:ext>
            </a:extLst>
          </p:cNvPr>
          <p:cNvSpPr txBox="1"/>
          <p:nvPr/>
        </p:nvSpPr>
        <p:spPr>
          <a:xfrm>
            <a:off x="6925511" y="3441752"/>
            <a:ext cx="5266488" cy="2862322"/>
          </a:xfrm>
          <a:prstGeom prst="rect">
            <a:avLst/>
          </a:prstGeom>
          <a:noFill/>
        </p:spPr>
        <p:txBody>
          <a:bodyPr wrap="square" rtlCol="0">
            <a:spAutoFit/>
          </a:bodyPr>
          <a:lstStyle/>
          <a:p>
            <a:r>
              <a:rPr lang="en-US" sz="2000" dirty="0">
                <a:solidFill>
                  <a:srgbClr val="0000FF"/>
                </a:solidFill>
                <a:latin typeface="Consolas" panose="020B0609020204030204" pitchFamily="49" charset="0"/>
              </a:rPr>
              <a:t>select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delivery_person_id</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srgbClr val="FF00FF"/>
                </a:solidFill>
                <a:latin typeface="Consolas" panose="020B0609020204030204" pitchFamily="49" charset="0"/>
              </a:rPr>
              <a:t>COUNT</a:t>
            </a:r>
            <a:r>
              <a:rPr lang="en-US" sz="2000" dirty="0">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order_id</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as</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Count_of_Orders</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FF00FF"/>
                </a:solidFill>
                <a:latin typeface="Consolas" panose="020B0609020204030204" pitchFamily="49" charset="0"/>
              </a:rPr>
              <a:t>SUM</a:t>
            </a:r>
            <a:r>
              <a:rPr lang="en-US" sz="2000" dirty="0">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total_amount_paid</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as</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Total_Amount_Paid</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from</a:t>
            </a:r>
            <a:r>
              <a:rPr lang="en-US" sz="2000" dirty="0">
                <a:solidFill>
                  <a:srgbClr val="000000"/>
                </a:solidFill>
                <a:latin typeface="Consolas" panose="020B0609020204030204" pitchFamily="49" charset="0"/>
              </a:rPr>
              <a:t> orders$ </a:t>
            </a:r>
          </a:p>
          <a:p>
            <a:r>
              <a:rPr lang="en-US" sz="2000" dirty="0">
                <a:solidFill>
                  <a:srgbClr val="0000FF"/>
                </a:solidFill>
                <a:latin typeface="Consolas" panose="020B0609020204030204" pitchFamily="49" charset="0"/>
              </a:rPr>
              <a:t>where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product_id</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'12350'</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or</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product_id</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'12348'</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and</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tot_units</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&gt;</a:t>
            </a:r>
            <a:r>
              <a:rPr lang="en-US" sz="2000" dirty="0">
                <a:solidFill>
                  <a:srgbClr val="000000"/>
                </a:solidFill>
                <a:latin typeface="Consolas" panose="020B0609020204030204" pitchFamily="49" charset="0"/>
              </a:rPr>
              <a:t> 8 </a:t>
            </a:r>
            <a:r>
              <a:rPr lang="en-US" sz="2000" dirty="0">
                <a:solidFill>
                  <a:srgbClr val="808080"/>
                </a:solidFill>
                <a:latin typeface="Consolas" panose="020B0609020204030204" pitchFamily="49" charset="0"/>
              </a:rPr>
              <a:t>and</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order_type</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'buy'</a:t>
            </a:r>
            <a:r>
              <a:rPr lang="en-US" sz="2000" dirty="0">
                <a:solidFill>
                  <a:srgbClr val="000000"/>
                </a:solidFill>
                <a:latin typeface="Consolas" panose="020B0609020204030204" pitchFamily="49" charset="0"/>
              </a:rPr>
              <a:t> </a:t>
            </a:r>
          </a:p>
          <a:p>
            <a:r>
              <a:rPr lang="en-US" sz="2000" dirty="0">
                <a:solidFill>
                  <a:srgbClr val="0000FF"/>
                </a:solidFill>
                <a:latin typeface="Consolas" panose="020B0609020204030204" pitchFamily="49" charset="0"/>
              </a:rPr>
              <a:t>group</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by</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delivery_person_id</a:t>
            </a:r>
            <a:r>
              <a:rPr lang="en-US" sz="2000" dirty="0">
                <a:solidFill>
                  <a:srgbClr val="000000"/>
                </a:solidFill>
                <a:latin typeface="Consolas" panose="020B0609020204030204" pitchFamily="49" charset="0"/>
              </a:rPr>
              <a:t> </a:t>
            </a:r>
          </a:p>
          <a:p>
            <a:r>
              <a:rPr lang="en-US" sz="2000" dirty="0">
                <a:solidFill>
                  <a:srgbClr val="0000FF"/>
                </a:solidFill>
                <a:latin typeface="Consolas" panose="020B0609020204030204" pitchFamily="49" charset="0"/>
              </a:rPr>
              <a:t>order</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by</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Total_Amount_Paid</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desc</a:t>
            </a:r>
            <a:r>
              <a:rPr lang="en-US" sz="2000" dirty="0">
                <a:solidFill>
                  <a:srgbClr val="808080"/>
                </a:solidFill>
                <a:latin typeface="Consolas" panose="020B0609020204030204" pitchFamily="49" charset="0"/>
              </a:rPr>
              <a:t>;</a:t>
            </a:r>
            <a:endParaRPr lang="en-IN" sz="2000" dirty="0"/>
          </a:p>
        </p:txBody>
      </p:sp>
      <p:pic>
        <p:nvPicPr>
          <p:cNvPr id="9" name="Picture 8">
            <a:extLst>
              <a:ext uri="{FF2B5EF4-FFF2-40B4-BE49-F238E27FC236}">
                <a16:creationId xmlns:a16="http://schemas.microsoft.com/office/drawing/2014/main" id="{56680557-2F27-EAFE-EB50-A46C9160A384}"/>
              </a:ext>
            </a:extLst>
          </p:cNvPr>
          <p:cNvPicPr>
            <a:picLocks noChangeAspect="1"/>
          </p:cNvPicPr>
          <p:nvPr/>
        </p:nvPicPr>
        <p:blipFill>
          <a:blip r:embed="rId2"/>
          <a:stretch>
            <a:fillRect/>
          </a:stretch>
        </p:blipFill>
        <p:spPr>
          <a:xfrm>
            <a:off x="258799" y="1832470"/>
            <a:ext cx="5584336" cy="3193059"/>
          </a:xfrm>
          <a:prstGeom prst="rect">
            <a:avLst/>
          </a:prstGeom>
        </p:spPr>
      </p:pic>
    </p:spTree>
    <p:extLst>
      <p:ext uri="{BB962C8B-B14F-4D97-AF65-F5344CB8AC3E}">
        <p14:creationId xmlns:p14="http://schemas.microsoft.com/office/powerpoint/2010/main" val="31284610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heel(1)">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heel(1)">
                                      <p:cBhvr>
                                        <p:cTn id="22" dur="2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randombar(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randombar(horizontal)">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254</TotalTime>
  <Words>2079</Words>
  <Application>Microsoft Office PowerPoint</Application>
  <PresentationFormat>Widescreen</PresentationFormat>
  <Paragraphs>147</Paragraphs>
  <Slides>19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Black</vt:lpstr>
      <vt:lpstr>Arial Rounded MT Bold</vt:lpstr>
      <vt:lpstr>Calibri</vt:lpstr>
      <vt:lpstr>Calibri Light</vt:lpstr>
      <vt:lpstr>Cascadia Code SemiBold</vt:lpstr>
      <vt:lpstr>Consolas</vt:lpstr>
      <vt:lpstr>Office Theme</vt:lpstr>
      <vt:lpstr>   Project On SQL:                                   Sales     Data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SQL:                                                  Sales Data Analysis </dc:title>
  <dc:creator>Raja Barman</dc:creator>
  <cp:lastModifiedBy>Raja Barman</cp:lastModifiedBy>
  <cp:revision>10</cp:revision>
  <dcterms:created xsi:type="dcterms:W3CDTF">2024-04-06T19:02:59Z</dcterms:created>
  <dcterms:modified xsi:type="dcterms:W3CDTF">2024-04-12T16:21:08Z</dcterms:modified>
</cp:coreProperties>
</file>