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520" y="125259"/>
            <a:ext cx="8455068" cy="1077239"/>
          </a:xfrm>
        </p:spPr>
        <p:txBody>
          <a:bodyPr>
            <a:normAutofit/>
          </a:bodyPr>
          <a:lstStyle/>
          <a:p>
            <a:r>
              <a:rPr lang="en-IN" sz="2800" b="1" dirty="0"/>
              <a:t>DESIGN AND FABRICATION OF A SUGARCANE HARVESTING CUTTING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1036528" y="1493822"/>
            <a:ext cx="4070960" cy="40083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members:</a:t>
            </a:r>
          </a:p>
          <a:p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01748"/>
              </p:ext>
            </p:extLst>
          </p:nvPr>
        </p:nvGraphicFramePr>
        <p:xfrm>
          <a:off x="2012515" y="2292265"/>
          <a:ext cx="5064690" cy="19297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532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REGISTER NUMBER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205">
                <a:tc>
                  <a:txBody>
                    <a:bodyPr/>
                    <a:lstStyle/>
                    <a:p>
                      <a:r>
                        <a:rPr lang="en-US" sz="1800" dirty="0"/>
                        <a:t>VIGNESHWARAN.S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811722114049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05">
                <a:tc>
                  <a:txBody>
                    <a:bodyPr/>
                    <a:lstStyle/>
                    <a:p>
                      <a:r>
                        <a:rPr lang="en-US" sz="1800" dirty="0"/>
                        <a:t>RAJARETHINAM.S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811722114034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205">
                <a:tc>
                  <a:txBody>
                    <a:bodyPr/>
                    <a:lstStyle/>
                    <a:p>
                      <a:r>
                        <a:rPr lang="en-US" sz="1800" dirty="0"/>
                        <a:t>RISHI.B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811722114036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205">
                <a:tc>
                  <a:txBody>
                    <a:bodyPr/>
                    <a:lstStyle/>
                    <a:p>
                      <a:r>
                        <a:rPr lang="en-US" sz="1800" dirty="0"/>
                        <a:t>DHIVAGAR.R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811722114013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ubtitle 2"/>
          <p:cNvSpPr txBox="1">
            <a:spLocks/>
          </p:cNvSpPr>
          <p:nvPr/>
        </p:nvSpPr>
        <p:spPr>
          <a:xfrm rot="10800000" flipV="1">
            <a:off x="4859054" y="4488491"/>
            <a:ext cx="4070960" cy="400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Guided by:</a:t>
            </a:r>
          </a:p>
          <a:p>
            <a:r>
              <a:rPr lang="en-US" sz="10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Mr.G</a:t>
            </a:r>
            <a:r>
              <a:rPr lang="en-US" sz="10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en-US" sz="10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Arun</a:t>
            </a:r>
            <a:r>
              <a:rPr lang="en-US" sz="10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Kumar</a:t>
            </a:r>
          </a:p>
          <a:p>
            <a:r>
              <a:rPr lang="en-US" sz="10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Assisstant</a:t>
            </a:r>
            <a:r>
              <a:rPr lang="en-US" sz="10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professor</a:t>
            </a:r>
          </a:p>
          <a:p>
            <a:r>
              <a:rPr lang="en-US" sz="10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KRCT</a:t>
            </a:r>
          </a:p>
          <a:p>
            <a:endParaRPr lang="en-US" sz="10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29012" y="1440493"/>
            <a:ext cx="71304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9" y="225467"/>
            <a:ext cx="1077239" cy="1077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4833" y="1894655"/>
            <a:ext cx="17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BATCH 11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7A89F8-DEFC-908E-9E34-5C0BABCB8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26571"/>
            <a:ext cx="8229600" cy="1143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CONCLUSION 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E903AE4-3DF1-4D40-3614-5571D5E0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29" y="1620706"/>
            <a:ext cx="7463971" cy="400358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Sugarcane Harvesting Machine is an efficient, cost-effective solution for small-scale farmers, designed using durable materials and standard engineering principles.</a:t>
            </a:r>
          </a:p>
          <a:p>
            <a:r>
              <a:rPr lang="en-GB" dirty="0"/>
              <a:t> With a total cost of </a:t>
            </a:r>
            <a:r>
              <a:rPr lang="en-GB" dirty="0" err="1"/>
              <a:t>Rs</a:t>
            </a:r>
            <a:r>
              <a:rPr lang="en-GB" dirty="0"/>
              <a:t>. 30,500, it reduces </a:t>
            </a:r>
            <a:r>
              <a:rPr lang="en-GB" dirty="0" err="1"/>
              <a:t>labor</a:t>
            </a:r>
            <a:r>
              <a:rPr lang="en-GB" dirty="0"/>
              <a:t>, increases productivity, and supports sustainable agriculture through a compact and robust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7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109"/>
            <a:ext cx="8229600" cy="1143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THANK YOU !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521" y="8317282"/>
            <a:ext cx="1722328" cy="13412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1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Contents of presentation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80533"/>
              </p:ext>
            </p:extLst>
          </p:nvPr>
        </p:nvGraphicFramePr>
        <p:xfrm>
          <a:off x="457200" y="2314182"/>
          <a:ext cx="8142514" cy="38518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SLIDE</a:t>
                      </a:r>
                      <a:r>
                        <a:rPr lang="en-US" b="1" baseline="0" dirty="0"/>
                        <a:t> NUMBER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 Identification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Methodolog</a:t>
                      </a:r>
                      <a:r>
                        <a:rPr lang="en-GB" dirty="0"/>
                        <a:t>y overview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32362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Fertilizer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260684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GA DRAWING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22578"/>
                  </a:ext>
                </a:extLst>
              </a:tr>
              <a:tr h="42797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Conclusion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8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48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35655" cy="82765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Sugarcane harvesting is traditionally </a:t>
            </a:r>
            <a:r>
              <a:rPr lang="en-IN" dirty="0" err="1"/>
              <a:t>labor</a:t>
            </a:r>
            <a:r>
              <a:rPr lang="en-IN" dirty="0"/>
              <a:t>-intensive, leading to high costs and inefficiencies.</a:t>
            </a:r>
          </a:p>
          <a:p>
            <a:r>
              <a:rPr lang="en-IN" dirty="0"/>
              <a:t>Manual harvesting methods result in prolonged operational time and inconsistent crop quality.</a:t>
            </a:r>
          </a:p>
          <a:p>
            <a:r>
              <a:rPr lang="en-IN" dirty="0"/>
              <a:t>The proposed sugarcane harvesting machine aims to mechanize the process for improved productivity.</a:t>
            </a:r>
          </a:p>
          <a:p>
            <a:r>
              <a:rPr lang="en-IN" dirty="0"/>
              <a:t>Key features include precise cutting, efficient collection, and minimized crop damage.</a:t>
            </a:r>
          </a:p>
          <a:p>
            <a:r>
              <a:rPr lang="en-IN" dirty="0"/>
              <a:t>This innovation supports sustainable and scalable farming practices, addressing modern agricultural challenges.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00" y="274638"/>
            <a:ext cx="8060499" cy="72744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930"/>
            <a:ext cx="8229599" cy="55970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Conventional Methods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Replace manual harvesting with a faster, mechanized solution.</a:t>
            </a:r>
          </a:p>
          <a:p>
            <a:r>
              <a:rPr lang="en-GB" b="1" dirty="0"/>
              <a:t>Health Issues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Minimize health risks from strenuous </a:t>
            </a:r>
            <a:r>
              <a:rPr lang="en-GB" dirty="0" err="1"/>
              <a:t>labor</a:t>
            </a:r>
            <a:r>
              <a:rPr lang="en-GB" dirty="0"/>
              <a:t> and harsh conditions.</a:t>
            </a:r>
          </a:p>
          <a:p>
            <a:r>
              <a:rPr lang="en-GB" b="1" dirty="0" err="1"/>
              <a:t>Labor</a:t>
            </a:r>
            <a:r>
              <a:rPr lang="en-GB" b="1" dirty="0"/>
              <a:t> Charges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Reduce high </a:t>
            </a:r>
            <a:r>
              <a:rPr lang="en-GB" dirty="0" err="1"/>
              <a:t>labor</a:t>
            </a:r>
            <a:r>
              <a:rPr lang="en-GB" dirty="0"/>
              <a:t> costs for farmers.</a:t>
            </a:r>
          </a:p>
          <a:p>
            <a:r>
              <a:rPr lang="en-GB" b="1" dirty="0"/>
              <a:t>Large-Scale Harvesting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Efficiently handle workloads exceeding </a:t>
            </a:r>
            <a:r>
              <a:rPr lang="en-GB" b="1" dirty="0"/>
              <a:t>50 tons</a:t>
            </a:r>
            <a:r>
              <a:rPr lang="en-GB" dirty="0"/>
              <a:t>.</a:t>
            </a:r>
          </a:p>
          <a:p>
            <a:r>
              <a:rPr lang="en-GB" b="1" dirty="0"/>
              <a:t>Cost-Effectiveness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Provide an affordable solution at </a:t>
            </a:r>
            <a:r>
              <a:rPr lang="en-GB" b="1" dirty="0" err="1"/>
              <a:t>Rs</a:t>
            </a:r>
            <a:r>
              <a:rPr lang="en-GB" b="1" dirty="0"/>
              <a:t>. 30,500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0595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Manual harvesting is labor-intensive and costly.</a:t>
            </a:r>
          </a:p>
          <a:p>
            <a:pPr marL="0" indent="0">
              <a:buNone/>
            </a:pPr>
            <a:r>
              <a:rPr dirty="0"/>
              <a:t>• High risk of damaging cane and roots with traditional methods.</a:t>
            </a:r>
          </a:p>
          <a:p>
            <a:pPr marL="0" indent="0">
              <a:buNone/>
            </a:pPr>
            <a:r>
              <a:rPr dirty="0"/>
              <a:t>• Shortage of skilled labor in many regions.</a:t>
            </a:r>
          </a:p>
          <a:p>
            <a:pPr marL="0" indent="0">
              <a:buNone/>
            </a:pPr>
            <a:r>
              <a:rPr dirty="0"/>
              <a:t>• Diverse field conditions require adaptable machinery.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51" y="274639"/>
            <a:ext cx="8530224" cy="76502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386175" cy="3830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1. </a:t>
            </a:r>
            <a:r>
              <a:rPr sz="2400" b="1" dirty="0"/>
              <a:t>Research and Analysis:</a:t>
            </a:r>
          </a:p>
          <a:p>
            <a:pPr marL="0" indent="0" algn="ctr">
              <a:buNone/>
            </a:pPr>
            <a:r>
              <a:rPr sz="2400" dirty="0"/>
              <a:t>   Review existing technologies and gather requirements.</a:t>
            </a:r>
          </a:p>
          <a:p>
            <a:pPr marL="0" indent="0">
              <a:buNone/>
            </a:pPr>
            <a:r>
              <a:rPr sz="2400" b="1" dirty="0"/>
              <a:t>2. Conceptual Design: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     </a:t>
            </a:r>
            <a:r>
              <a:rPr sz="2400" dirty="0"/>
              <a:t>Develop initial design concepts and CAD models</a:t>
            </a:r>
            <a:r>
              <a:rPr sz="2400" b="1" dirty="0"/>
              <a:t>.</a:t>
            </a:r>
          </a:p>
          <a:p>
            <a:pPr marL="0" indent="0">
              <a:buNone/>
            </a:pPr>
            <a:r>
              <a:rPr sz="2400" b="1" dirty="0"/>
              <a:t>3. Material Selection:</a:t>
            </a:r>
          </a:p>
          <a:p>
            <a:pPr marL="0" indent="0" algn="ctr">
              <a:buNone/>
            </a:pPr>
            <a:r>
              <a:rPr sz="2400" dirty="0"/>
              <a:t> Select materials based on strength, durability, and cost.</a:t>
            </a:r>
          </a:p>
          <a:p>
            <a:pPr marL="0" indent="0">
              <a:buNone/>
            </a:pPr>
            <a:r>
              <a:rPr sz="2400" b="1" dirty="0"/>
              <a:t>4. Fabrication:</a:t>
            </a:r>
          </a:p>
          <a:p>
            <a:pPr marL="0" indent="0">
              <a:buNone/>
            </a:pPr>
            <a:r>
              <a:rPr sz="2400" dirty="0"/>
              <a:t>   </a:t>
            </a:r>
            <a:r>
              <a:rPr lang="en-US" sz="2400" dirty="0"/>
              <a:t>      </a:t>
            </a:r>
            <a:r>
              <a:rPr sz="2400" dirty="0"/>
              <a:t>Use machining and welding techniques to build components.</a:t>
            </a:r>
          </a:p>
          <a:p>
            <a:pPr marL="0" indent="0">
              <a:buNone/>
            </a:pPr>
            <a:r>
              <a:rPr sz="2400" b="1" dirty="0"/>
              <a:t>5. Testing and Optimization:</a:t>
            </a:r>
          </a:p>
          <a:p>
            <a:pPr marL="0" indent="0">
              <a:buNone/>
            </a:pPr>
            <a:r>
              <a:rPr sz="2400" dirty="0"/>
              <a:t>   </a:t>
            </a:r>
            <a:r>
              <a:rPr lang="en-US" sz="2400" dirty="0"/>
              <a:t>     </a:t>
            </a:r>
            <a:r>
              <a:rPr sz="2400" dirty="0"/>
              <a:t> Conduct field tests and make necessary adjustment</a:t>
            </a:r>
            <a:r>
              <a:rPr sz="2400" b="1" dirty="0"/>
              <a:t>s.</a:t>
            </a:r>
          </a:p>
          <a:p>
            <a:pPr marL="0" indent="0">
              <a:buNone/>
            </a:pPr>
            <a:r>
              <a:rPr sz="2400" b="1" dirty="0"/>
              <a:t>6. Safety and Compliance:</a:t>
            </a:r>
          </a:p>
          <a:p>
            <a:pPr marL="0" indent="0">
              <a:buNone/>
            </a:pPr>
            <a:r>
              <a:rPr sz="2400" dirty="0"/>
              <a:t>   </a:t>
            </a:r>
            <a:r>
              <a:rPr lang="en-US" sz="2400" dirty="0"/>
              <a:t>      </a:t>
            </a:r>
            <a:r>
              <a:rPr sz="2400" dirty="0"/>
              <a:t> Ensure adherence to safety standards and regulations.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11086578" y="2544871"/>
            <a:ext cx="1203542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6706-D42F-05E9-8387-D1154F08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1" y="287026"/>
            <a:ext cx="8229600" cy="1143000"/>
          </a:xfrm>
        </p:spPr>
        <p:txBody>
          <a:bodyPr/>
          <a:lstStyle/>
          <a:p>
            <a:r>
              <a:rPr lang="en-GB" dirty="0"/>
              <a:t>METHODOLOGY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C2F6E-D82D-3F95-C273-1453AF12A3C7}"/>
              </a:ext>
            </a:extLst>
          </p:cNvPr>
          <p:cNvSpPr txBox="1"/>
          <p:nvPr/>
        </p:nvSpPr>
        <p:spPr>
          <a:xfrm>
            <a:off x="3657600" y="1344385"/>
            <a:ext cx="2846614" cy="60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75AF40DA-5E32-3993-DFDA-BBAF34015CCB}"/>
              </a:ext>
            </a:extLst>
          </p:cNvPr>
          <p:cNvSpPr txBox="1"/>
          <p:nvPr/>
        </p:nvSpPr>
        <p:spPr>
          <a:xfrm>
            <a:off x="3184525" y="1653494"/>
            <a:ext cx="2769870" cy="302307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128905">
              <a:spcBef>
                <a:spcPts val="365"/>
              </a:spcBef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SURVEY</a:t>
            </a:r>
            <a:r>
              <a:rPr lang="en-US" sz="14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  <a:r>
              <a:rPr lang="en-US" sz="1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DEFF-F3D6-F21D-1D92-3701338668CC}"/>
              </a:ext>
            </a:extLst>
          </p:cNvPr>
          <p:cNvSpPr txBox="1"/>
          <p:nvPr/>
        </p:nvSpPr>
        <p:spPr>
          <a:xfrm>
            <a:off x="3657600" y="13443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33">
            <a:extLst>
              <a:ext uri="{FF2B5EF4-FFF2-40B4-BE49-F238E27FC236}">
                <a16:creationId xmlns:a16="http://schemas.microsoft.com/office/drawing/2014/main" id="{2841179C-6462-B705-0726-182BD0518811}"/>
              </a:ext>
            </a:extLst>
          </p:cNvPr>
          <p:cNvSpPr txBox="1"/>
          <p:nvPr/>
        </p:nvSpPr>
        <p:spPr>
          <a:xfrm>
            <a:off x="3164873" y="2370307"/>
            <a:ext cx="2769870" cy="302306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231140">
              <a:spcBef>
                <a:spcPts val="360"/>
              </a:spcBef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IDENTIFICATION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6CAA8A-4852-B547-DA49-45B93D3952FB}"/>
              </a:ext>
            </a:extLst>
          </p:cNvPr>
          <p:cNvSpPr txBox="1"/>
          <p:nvPr/>
        </p:nvSpPr>
        <p:spPr>
          <a:xfrm>
            <a:off x="3657600" y="13443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1" name="Textbox 32">
            <a:extLst>
              <a:ext uri="{FF2B5EF4-FFF2-40B4-BE49-F238E27FC236}">
                <a16:creationId xmlns:a16="http://schemas.microsoft.com/office/drawing/2014/main" id="{412A6D7D-6BFC-0920-E893-5C62F74D0229}"/>
              </a:ext>
            </a:extLst>
          </p:cNvPr>
          <p:cNvSpPr txBox="1"/>
          <p:nvPr/>
        </p:nvSpPr>
        <p:spPr>
          <a:xfrm>
            <a:off x="3214593" y="3062095"/>
            <a:ext cx="2769870" cy="302306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909320">
              <a:spcBef>
                <a:spcPts val="380"/>
              </a:spcBef>
            </a:pPr>
            <a:r>
              <a:rPr lang="en-US" sz="140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F11ED7-8813-1BC8-17F2-93A211F4FD79}"/>
              </a:ext>
            </a:extLst>
          </p:cNvPr>
          <p:cNvSpPr txBox="1"/>
          <p:nvPr/>
        </p:nvSpPr>
        <p:spPr>
          <a:xfrm>
            <a:off x="3657600" y="134438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A92A5D4D-F649-0463-16AE-56517BA1CE3A}"/>
              </a:ext>
            </a:extLst>
          </p:cNvPr>
          <p:cNvSpPr txBox="1"/>
          <p:nvPr/>
        </p:nvSpPr>
        <p:spPr>
          <a:xfrm>
            <a:off x="3214593" y="3721738"/>
            <a:ext cx="2769870" cy="302306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365125" algn="ctr" rtl="1">
              <a:spcBef>
                <a:spcPts val="385"/>
              </a:spcBef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2D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9B1F3-C825-B660-E61C-91C90AE9BDAC}"/>
              </a:ext>
            </a:extLst>
          </p:cNvPr>
          <p:cNvSpPr txBox="1"/>
          <p:nvPr/>
        </p:nvSpPr>
        <p:spPr>
          <a:xfrm>
            <a:off x="3657600" y="134211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9" name="Textbox 39">
            <a:extLst>
              <a:ext uri="{FF2B5EF4-FFF2-40B4-BE49-F238E27FC236}">
                <a16:creationId xmlns:a16="http://schemas.microsoft.com/office/drawing/2014/main" id="{7E9B1A9D-174F-7CF0-BE72-D982813B2A4A}"/>
              </a:ext>
            </a:extLst>
          </p:cNvPr>
          <p:cNvSpPr txBox="1"/>
          <p:nvPr/>
        </p:nvSpPr>
        <p:spPr>
          <a:xfrm>
            <a:off x="3212053" y="4375021"/>
            <a:ext cx="2774950" cy="302306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418465">
              <a:spcBef>
                <a:spcPts val="385"/>
              </a:spcBef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</a:t>
            </a:r>
            <a:r>
              <a:rPr lang="en-US" sz="14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SELECTION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5A80F9-AEA2-3B2D-0CD3-90D251566FE8}"/>
              </a:ext>
            </a:extLst>
          </p:cNvPr>
          <p:cNvSpPr txBox="1"/>
          <p:nvPr/>
        </p:nvSpPr>
        <p:spPr>
          <a:xfrm>
            <a:off x="3657600" y="134211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78EC2AED-7410-4665-9526-C332F732ACE3}"/>
              </a:ext>
            </a:extLst>
          </p:cNvPr>
          <p:cNvSpPr txBox="1"/>
          <p:nvPr/>
        </p:nvSpPr>
        <p:spPr>
          <a:xfrm>
            <a:off x="3220811" y="4954337"/>
            <a:ext cx="2774950" cy="302307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403225">
              <a:spcBef>
                <a:spcPts val="385"/>
              </a:spcBef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CALCULATION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300F97-343E-6CA1-5E49-59D3DB5F47AA}"/>
              </a:ext>
            </a:extLst>
          </p:cNvPr>
          <p:cNvSpPr txBox="1"/>
          <p:nvPr/>
        </p:nvSpPr>
        <p:spPr>
          <a:xfrm>
            <a:off x="3657600" y="134211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40298-57EF-125D-DE5A-CC0CB5D777A9}"/>
              </a:ext>
            </a:extLst>
          </p:cNvPr>
          <p:cNvSpPr txBox="1"/>
          <p:nvPr/>
        </p:nvSpPr>
        <p:spPr>
          <a:xfrm>
            <a:off x="3693886" y="161182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1C8EEE-BE5A-7A4D-F70C-757F3D754B96}"/>
              </a:ext>
            </a:extLst>
          </p:cNvPr>
          <p:cNvSpPr txBox="1"/>
          <p:nvPr/>
        </p:nvSpPr>
        <p:spPr>
          <a:xfrm>
            <a:off x="3220811" y="5595582"/>
            <a:ext cx="2774950" cy="235561"/>
          </a:xfrm>
          <a:prstGeom prst="rect">
            <a:avLst/>
          </a:prstGeom>
          <a:ln w="9525">
            <a:solidFill>
              <a:srgbClr val="000000"/>
            </a:solidFill>
            <a:prstDash val="solid"/>
          </a:ln>
        </p:spPr>
        <p:txBody>
          <a:bodyPr wrap="square" lIns="0" tIns="0" rIns="0" bIns="0" rtlCol="0">
            <a:noAutofit/>
          </a:bodyPr>
          <a:lstStyle/>
          <a:p>
            <a:pPr marL="3810" algn="ctr">
              <a:spcBef>
                <a:spcPts val="370"/>
              </a:spcBef>
            </a:pP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</a:t>
            </a:r>
            <a:endParaRPr lang="en-GB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7C0C6F-E6AA-67D3-9A5D-DC8826BA3C9E}"/>
              </a:ext>
            </a:extLst>
          </p:cNvPr>
          <p:cNvCxnSpPr>
            <a:cxnSpLocks/>
          </p:cNvCxnSpPr>
          <p:nvPr/>
        </p:nvCxnSpPr>
        <p:spPr>
          <a:xfrm>
            <a:off x="4569460" y="1992029"/>
            <a:ext cx="27528" cy="403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54BA3E-69FD-E064-805A-6880348643D6}"/>
              </a:ext>
            </a:extLst>
          </p:cNvPr>
          <p:cNvCxnSpPr>
            <a:cxnSpLocks/>
          </p:cNvCxnSpPr>
          <p:nvPr/>
        </p:nvCxnSpPr>
        <p:spPr>
          <a:xfrm>
            <a:off x="4596988" y="2672613"/>
            <a:ext cx="11298" cy="433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9B79B7-3949-FA9F-41F3-B95FFB91AE4A}"/>
              </a:ext>
            </a:extLst>
          </p:cNvPr>
          <p:cNvCxnSpPr>
            <a:cxnSpLocks/>
          </p:cNvCxnSpPr>
          <p:nvPr/>
        </p:nvCxnSpPr>
        <p:spPr>
          <a:xfrm>
            <a:off x="4569460" y="2927078"/>
            <a:ext cx="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281B511-2B2B-6655-4DF7-8C2138EB5B2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596988" y="3333884"/>
            <a:ext cx="2540" cy="387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EF087DD-8906-2A16-B837-ECA31980C94B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4599528" y="4024044"/>
            <a:ext cx="0" cy="350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873808-4940-192B-0A9A-BFAB9A29B123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608286" y="4650451"/>
            <a:ext cx="0" cy="303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83825AD-4AC5-B01B-CACF-DDD92EF1A2E5}"/>
              </a:ext>
            </a:extLst>
          </p:cNvPr>
          <p:cNvSpPr txBox="1"/>
          <p:nvPr/>
        </p:nvSpPr>
        <p:spPr>
          <a:xfrm>
            <a:off x="5589814" y="-10402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25E306-48BF-8104-3ADF-E8D804CE3ABF}"/>
              </a:ext>
            </a:extLst>
          </p:cNvPr>
          <p:cNvSpPr txBox="1"/>
          <p:nvPr/>
        </p:nvSpPr>
        <p:spPr>
          <a:xfrm>
            <a:off x="7935854" y="-3927084"/>
            <a:ext cx="1158676" cy="124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E226C6-DD63-7C7B-D7B7-D2D5B7EC0FAE}"/>
              </a:ext>
            </a:extLst>
          </p:cNvPr>
          <p:cNvSpPr txBox="1"/>
          <p:nvPr/>
        </p:nvSpPr>
        <p:spPr>
          <a:xfrm>
            <a:off x="7193643" y="-51327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CFEAB6-2327-4528-D45C-60220E3006E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588634" y="5241408"/>
            <a:ext cx="19652" cy="35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itle 1">
            <a:extLst>
              <a:ext uri="{FF2B5EF4-FFF2-40B4-BE49-F238E27FC236}">
                <a16:creationId xmlns:a16="http://schemas.microsoft.com/office/drawing/2014/main" id="{C59768D7-7669-6AD2-C57E-3A1394DADA71}"/>
              </a:ext>
            </a:extLst>
          </p:cNvPr>
          <p:cNvSpPr txBox="1">
            <a:spLocks/>
          </p:cNvSpPr>
          <p:nvPr/>
        </p:nvSpPr>
        <p:spPr>
          <a:xfrm>
            <a:off x="674129" y="482248"/>
            <a:ext cx="7947880" cy="842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METHODOLOGY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38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Automated Dispensing</a:t>
            </a:r>
            <a:endParaRPr lang="en-IN" dirty="0"/>
          </a:p>
          <a:p>
            <a:pPr lvl="1">
              <a:buFont typeface="Wingdings" pitchFamily="2" charset="2"/>
              <a:buChar char="q"/>
            </a:pPr>
            <a:r>
              <a:rPr lang="en-IN" dirty="0"/>
              <a:t>Precise delivery of fertilizer during the harvesting process.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Ensures even distribution, promoting uniform crop growth.</a:t>
            </a:r>
          </a:p>
          <a:p>
            <a:r>
              <a:rPr lang="en-IN" b="1" dirty="0"/>
              <a:t>Adjustable Flow Mechanism</a:t>
            </a:r>
            <a:endParaRPr lang="en-IN" dirty="0"/>
          </a:p>
          <a:p>
            <a:pPr lvl="1">
              <a:buFont typeface="Wingdings" pitchFamily="2" charset="2"/>
              <a:buChar char="q"/>
            </a:pPr>
            <a:r>
              <a:rPr lang="en-IN" dirty="0"/>
              <a:t>Customizable settings to control the amount of fertilizer based on soil and crop requirements.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Reduces wastage and ensures optimal nutrient supply.</a:t>
            </a:r>
          </a:p>
          <a:p>
            <a:r>
              <a:rPr lang="en-IN" b="1" dirty="0"/>
              <a:t>On board Storage</a:t>
            </a:r>
            <a:endParaRPr lang="en-IN" dirty="0"/>
          </a:p>
          <a:p>
            <a:pPr lvl="1">
              <a:buFont typeface="Wingdings" pitchFamily="2" charset="2"/>
              <a:buChar char="q"/>
            </a:pPr>
            <a:r>
              <a:rPr lang="en-IN" dirty="0"/>
              <a:t>Compact storage tank for fertilizers, integrated into the machine's design.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Easy to refill and maintain.</a:t>
            </a:r>
          </a:p>
          <a:p>
            <a:r>
              <a:rPr lang="en-IN" b="1" dirty="0"/>
              <a:t>Eco-Friendly Design</a:t>
            </a:r>
            <a:endParaRPr lang="en-IN" dirty="0"/>
          </a:p>
          <a:p>
            <a:pPr lvl="1">
              <a:buFont typeface="Wingdings" pitchFamily="2" charset="2"/>
              <a:buChar char="q"/>
            </a:pPr>
            <a:r>
              <a:rPr lang="en-IN" dirty="0"/>
              <a:t>Promotes sustainable farming by reducing chemical runoff.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Enhances soil fertility and long-term productivity.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7200" y="501041"/>
            <a:ext cx="8098077" cy="916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/>
          </a:p>
          <a:p>
            <a:pPr algn="ctr"/>
            <a:endParaRPr lang="en-IN" sz="3600" b="1" dirty="0">
              <a:solidFill>
                <a:schemeClr val="tx1"/>
              </a:solidFill>
            </a:endParaRPr>
          </a:p>
          <a:p>
            <a:pPr algn="ctr"/>
            <a:r>
              <a:rPr lang="en-IN" sz="3600" b="1" dirty="0">
                <a:solidFill>
                  <a:schemeClr val="tx1"/>
                </a:solidFill>
              </a:rPr>
              <a:t>Key Features of the Fertilizer System</a:t>
            </a:r>
          </a:p>
          <a:p>
            <a:pPr algn="ctr"/>
            <a:endParaRPr lang="en-IN" sz="3600" b="1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8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3320-03AE-F1A3-D789-7A000E9F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-3018291"/>
            <a:ext cx="8229600" cy="1143000"/>
          </a:xfrm>
        </p:spPr>
        <p:txBody>
          <a:bodyPr/>
          <a:lstStyle/>
          <a:p>
            <a:r>
              <a:rPr lang="en-GB" dirty="0"/>
              <a:t>GA DRAWING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092316-BA0E-A72C-4DD1-BD5166551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361" y="1393458"/>
            <a:ext cx="4648139" cy="516518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8CA08D-44C5-C1CD-696D-7636E73BD5C0}"/>
              </a:ext>
            </a:extLst>
          </p:cNvPr>
          <p:cNvSpPr txBox="1">
            <a:spLocks/>
          </p:cNvSpPr>
          <p:nvPr/>
        </p:nvSpPr>
        <p:spPr>
          <a:xfrm>
            <a:off x="384629" y="362965"/>
            <a:ext cx="7870371" cy="8888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GA DRAWING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66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396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DESIGN AND FABRICATION OF A SUGARCANE HARVESTING CUTTING MACHINE</vt:lpstr>
      <vt:lpstr>Contents of presentation</vt:lpstr>
      <vt:lpstr>Abstract</vt:lpstr>
      <vt:lpstr>Objective</vt:lpstr>
      <vt:lpstr>Problem Identification</vt:lpstr>
      <vt:lpstr>Methodology Overview</vt:lpstr>
      <vt:lpstr>METHODOLOGY </vt:lpstr>
      <vt:lpstr> </vt:lpstr>
      <vt:lpstr>GA DRAWING </vt:lpstr>
      <vt:lpstr>CONCLUSION </vt:lpstr>
      <vt:lpstr>THANK YOU !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a Sugarcane Harvesting Cutting Machine</dc:title>
  <dc:creator>RAJA SS</dc:creator>
  <dc:description>generated using python-pptx</dc:description>
  <cp:lastModifiedBy>rajartist791@gmail.com</cp:lastModifiedBy>
  <cp:revision>11</cp:revision>
  <dcterms:created xsi:type="dcterms:W3CDTF">2013-01-27T09:14:16Z</dcterms:created>
  <dcterms:modified xsi:type="dcterms:W3CDTF">2024-12-06T04:16:44Z</dcterms:modified>
</cp:coreProperties>
</file>