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2" r:id="rId4"/>
    <p:sldId id="257" r:id="rId5"/>
    <p:sldId id="258" r:id="rId6"/>
    <p:sldId id="263" r:id="rId7"/>
    <p:sldId id="259" r:id="rId8"/>
    <p:sldId id="260"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0285EB-AFCD-414E-8AD7-4EE43E823E58}">
          <p14:sldIdLst>
            <p14:sldId id="256"/>
            <p14:sldId id="261"/>
            <p14:sldId id="262"/>
            <p14:sldId id="257"/>
            <p14:sldId id="258"/>
            <p14:sldId id="263"/>
            <p14:sldId id="259"/>
            <p14:sldId id="260"/>
            <p14:sldId id="264"/>
            <p14:sldId id="265"/>
            <p14:sldId id="266"/>
          </p14:sldIdLst>
        </p14:section>
        <p14:section name="Untitled Section" id="{69385614-8518-43A8-B942-EE2E2BAB6F64}">
          <p14:sldIdLst>
            <p14:sldId id="267"/>
            <p14:sldId id="269"/>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swp5@gmail.com" initials="" lastIdx="2" clrIdx="0">
    <p:extLst>
      <p:ext uri="{19B8F6BF-5375-455C-9EA6-DF929625EA0E}">
        <p15:presenceInfo xmlns:p15="http://schemas.microsoft.com/office/powerpoint/2012/main" userId="067fba8f3158c7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99386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51388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467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956095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2353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134741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81458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22051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96802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94791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84997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DEF221-21C5-42D8-B3D0-EF9C7465CFDE}"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154515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DEF221-21C5-42D8-B3D0-EF9C7465CFDE}"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04484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EF221-21C5-42D8-B3D0-EF9C7465CFDE}"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6249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22962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
        <p:nvSpPr>
          <p:cNvPr id="5"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Tree>
    <p:extLst>
      <p:ext uri="{BB962C8B-B14F-4D97-AF65-F5344CB8AC3E}">
        <p14:creationId xmlns:p14="http://schemas.microsoft.com/office/powerpoint/2010/main" val="409150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DEF221-21C5-42D8-B3D0-EF9C7465CFDE}"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CE859-368E-45F0-9D8A-EADE817EE228}" type="slidenum">
              <a:rPr lang="en-IN" smtClean="0"/>
              <a:t>‹#›</a:t>
            </a:fld>
            <a:endParaRPr lang="en-IN"/>
          </a:p>
        </p:txBody>
      </p:sp>
    </p:spTree>
    <p:extLst>
      <p:ext uri="{BB962C8B-B14F-4D97-AF65-F5344CB8AC3E}">
        <p14:creationId xmlns:p14="http://schemas.microsoft.com/office/powerpoint/2010/main" val="39209876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684781-6BE3-3836-4E06-895245F190B5}"/>
              </a:ext>
            </a:extLst>
          </p:cNvPr>
          <p:cNvSpPr>
            <a:spLocks noGrp="1"/>
          </p:cNvSpPr>
          <p:nvPr>
            <p:ph type="subTitle" idx="1"/>
          </p:nvPr>
        </p:nvSpPr>
        <p:spPr>
          <a:xfrm>
            <a:off x="1507066" y="4050834"/>
            <a:ext cx="7794171" cy="2299166"/>
          </a:xfrm>
        </p:spPr>
        <p:txBody>
          <a:bodyPr>
            <a:normAutofit/>
          </a:bodyPr>
          <a:lstStyle/>
          <a:p>
            <a:r>
              <a:rPr lang="en-IN" sz="1400" dirty="0">
                <a:solidFill>
                  <a:schemeClr val="tx1"/>
                </a:solidFill>
                <a:latin typeface="Berlin Sans FB Demi" panose="020E0802020502020306" pitchFamily="34" charset="0"/>
              </a:rPr>
              <a:t>Created by</a:t>
            </a:r>
          </a:p>
          <a:p>
            <a:r>
              <a:rPr lang="en-US"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Raja M</a:t>
            </a:r>
            <a:endParaRPr lang="en-IN"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r>
              <a:rPr lang="en-IN" sz="1400"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Reg</a:t>
            </a:r>
            <a:r>
              <a:rPr lang="en-US"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a:t>
            </a:r>
            <a:r>
              <a:rPr lang="en-IN"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no</a:t>
            </a:r>
            <a:r>
              <a:rPr lang="en-US"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a:t>
            </a:r>
            <a:r>
              <a:rPr lang="en-IN"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91232110</a:t>
            </a:r>
            <a:r>
              <a:rPr lang="en-US"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4034</a:t>
            </a:r>
            <a:endParaRPr lang="en-IN"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r>
              <a:rPr lang="en-IN"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3</a:t>
            </a:r>
            <a:r>
              <a:rPr lang="en-IN" sz="1400" baseline="300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rd</a:t>
            </a:r>
            <a:r>
              <a:rPr lang="en-IN"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year </a:t>
            </a:r>
            <a:r>
              <a:rPr lang="en-IN" sz="1400"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cse</a:t>
            </a:r>
            <a:r>
              <a:rPr lang="en-IN"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a:t>
            </a:r>
          </a:p>
          <a:p>
            <a:r>
              <a:rPr lang="en-US"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SACS MAVMM E</a:t>
            </a:r>
            <a:r>
              <a:rPr lang="en-IN" sz="1400"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ngineering</a:t>
            </a:r>
            <a:r>
              <a:rPr lang="en-IN"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college </a:t>
            </a:r>
            <a:endParaRPr lang="en-US"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r>
              <a:rPr lang="en-US"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Madurai </a:t>
            </a:r>
            <a:endParaRPr lang="en-IN" sz="14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endParaRPr lang="en-IN" sz="1400" dirty="0">
              <a:solidFill>
                <a:schemeClr val="tx1"/>
              </a:solidFill>
              <a:latin typeface="Berlin Sans FB Demi" panose="020E0802020502020306" pitchFamily="34" charset="0"/>
            </a:endParaRPr>
          </a:p>
          <a:p>
            <a:endParaRPr lang="en-IN" sz="1400" dirty="0">
              <a:solidFill>
                <a:schemeClr val="tx1"/>
              </a:solidFill>
              <a:latin typeface="Berlin Sans FB Demi" panose="020E0802020502020306" pitchFamily="34" charset="0"/>
            </a:endParaRPr>
          </a:p>
        </p:txBody>
      </p:sp>
      <p:sp>
        <p:nvSpPr>
          <p:cNvPr id="5" name="Title 4">
            <a:extLst>
              <a:ext uri="{FF2B5EF4-FFF2-40B4-BE49-F238E27FC236}">
                <a16:creationId xmlns:a16="http://schemas.microsoft.com/office/drawing/2014/main" id="{F8505FBB-A063-1616-DEE9-E501151883BA}"/>
              </a:ext>
            </a:extLst>
          </p:cNvPr>
          <p:cNvSpPr>
            <a:spLocks noGrp="1"/>
          </p:cNvSpPr>
          <p:nvPr>
            <p:ph type="ctrTitle"/>
          </p:nvPr>
        </p:nvSpPr>
        <p:spPr>
          <a:xfrm>
            <a:off x="786191" y="750974"/>
            <a:ext cx="8645051" cy="2919931"/>
          </a:xfrm>
        </p:spPr>
        <p:txBody>
          <a:bodyPr/>
          <a:lstStyle/>
          <a:p>
            <a:r>
              <a:rPr lang="en-US" b="1" dirty="0">
                <a:solidFill>
                  <a:schemeClr val="tx1"/>
                </a:solidFill>
                <a:latin typeface="Amasis MT Pro Black" panose="02040A04050005020304" pitchFamily="18" charset="0"/>
              </a:rPr>
              <a:t>SMART AGRICULTURE SYSTEM </a:t>
            </a:r>
          </a:p>
        </p:txBody>
      </p:sp>
    </p:spTree>
    <p:extLst>
      <p:ext uri="{BB962C8B-B14F-4D97-AF65-F5344CB8AC3E}">
        <p14:creationId xmlns:p14="http://schemas.microsoft.com/office/powerpoint/2010/main" val="312726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8AFF-3A28-BE66-AFBF-387A30B54751}"/>
              </a:ext>
            </a:extLst>
          </p:cNvPr>
          <p:cNvSpPr>
            <a:spLocks noGrp="1"/>
          </p:cNvSpPr>
          <p:nvPr>
            <p:ph type="title"/>
          </p:nvPr>
        </p:nvSpPr>
        <p:spPr>
          <a:xfrm>
            <a:off x="562430" y="512838"/>
            <a:ext cx="8596668" cy="1320800"/>
          </a:xfrm>
        </p:spPr>
        <p:txBody>
          <a:bodyPr>
            <a:normAutofit/>
          </a:bodyPr>
          <a:lstStyle/>
          <a:p>
            <a:r>
              <a:rPr lang="en-IN" sz="3200" b="1" u="sng" dirty="0">
                <a:solidFill>
                  <a:srgbClr val="FF0000"/>
                </a:solidFill>
                <a:latin typeface="Copperplate Gothic Bold" panose="020E0705020206020404" pitchFamily="34" charset="0"/>
              </a:rPr>
              <a:t>Algorithm and deployment </a:t>
            </a:r>
            <a:r>
              <a:rPr lang="en-US" sz="3200" b="1" u="sng" dirty="0">
                <a:solidFill>
                  <a:srgbClr val="FF0000"/>
                </a:solidFill>
                <a:latin typeface="Copperplate Gothic Bold" panose="020E0705020206020404" pitchFamily="34" charset="0"/>
              </a:rPr>
              <a:t>(contd..)</a:t>
            </a:r>
            <a:endParaRPr lang="en-IN" sz="3200" b="1" u="sng" dirty="0">
              <a:solidFill>
                <a:srgbClr val="FF0000"/>
              </a:solidFill>
              <a:latin typeface="Copperplate Gothic Bold" panose="020E0705020206020404" pitchFamily="34" charset="0"/>
            </a:endParaRPr>
          </a:p>
        </p:txBody>
      </p:sp>
      <p:sp>
        <p:nvSpPr>
          <p:cNvPr id="7" name="TextBox 6">
            <a:extLst>
              <a:ext uri="{FF2B5EF4-FFF2-40B4-BE49-F238E27FC236}">
                <a16:creationId xmlns:a16="http://schemas.microsoft.com/office/drawing/2014/main" id="{D05B0044-0C01-9442-7DEF-DFFE046F5F28}"/>
              </a:ext>
            </a:extLst>
          </p:cNvPr>
          <p:cNvSpPr txBox="1"/>
          <p:nvPr/>
        </p:nvSpPr>
        <p:spPr>
          <a:xfrm>
            <a:off x="562430" y="1382286"/>
            <a:ext cx="9736666" cy="4093428"/>
          </a:xfrm>
          <a:prstGeom prst="rect">
            <a:avLst/>
          </a:prstGeom>
          <a:noFill/>
        </p:spPr>
        <p:txBody>
          <a:bodyPr wrap="square">
            <a:spAutoFit/>
          </a:bodyPr>
          <a:lstStyle/>
          <a:p>
            <a:pPr algn="just"/>
            <a:r>
              <a:rPr lang="en-US" sz="2000" b="1" dirty="0">
                <a:latin typeface="Copperplate Gothic Bold" panose="020E0705020206020404" pitchFamily="34" charset="0"/>
              </a:rPr>
              <a:t>1.Data Collection:  Gather data from sensors monitoring soil moisture, temperature, humidity, and other relevant factors.</a:t>
            </a:r>
          </a:p>
          <a:p>
            <a:pPr algn="just"/>
            <a:endParaRPr lang="en-US" sz="2000" b="1" dirty="0">
              <a:latin typeface="Copperplate Gothic Bold" panose="020E0705020206020404" pitchFamily="34" charset="0"/>
            </a:endParaRPr>
          </a:p>
          <a:p>
            <a:pPr algn="just"/>
            <a:r>
              <a:rPr lang="en-US" sz="2000" b="1" dirty="0">
                <a:latin typeface="Copperplate Gothic Bold" panose="020E0705020206020404" pitchFamily="34" charset="0"/>
              </a:rPr>
              <a:t>2.Data Processing:  Analyze collected data to assess the current condition of the farm, identify trends, and predict future conditions.</a:t>
            </a:r>
          </a:p>
          <a:p>
            <a:pPr algn="just"/>
            <a:endParaRPr lang="en-US" sz="2000" b="1" dirty="0">
              <a:latin typeface="Copperplate Gothic Bold" panose="020E0705020206020404" pitchFamily="34" charset="0"/>
            </a:endParaRPr>
          </a:p>
          <a:p>
            <a:pPr algn="just"/>
            <a:r>
              <a:rPr lang="en-US" sz="2000" b="1" dirty="0">
                <a:latin typeface="Copperplate Gothic Bold" panose="020E0705020206020404" pitchFamily="34" charset="0"/>
              </a:rPr>
              <a:t>3.Decision Making:  Based on the analyzed data, make decisions such as when to irrigate, fertilize, or apply pesticides.</a:t>
            </a:r>
          </a:p>
          <a:p>
            <a:pPr algn="just"/>
            <a:endParaRPr lang="en-US" sz="2000" b="1" dirty="0">
              <a:latin typeface="Copperplate Gothic Bold" panose="020E0705020206020404" pitchFamily="34" charset="0"/>
            </a:endParaRPr>
          </a:p>
          <a:p>
            <a:pPr algn="just"/>
            <a:r>
              <a:rPr lang="en-US" sz="2000" b="1" dirty="0">
                <a:latin typeface="Copperplate Gothic Bold" panose="020E0705020206020404" pitchFamily="34" charset="0"/>
              </a:rPr>
              <a:t>4.Actionable Insights:  Provide farmers with actionable insights and recommendations through a user-friendly interface, such as a mobile app or web dashboard</a:t>
            </a:r>
            <a:r>
              <a:rPr lang="en-US" sz="2000" b="1" dirty="0"/>
              <a:t>.</a:t>
            </a:r>
          </a:p>
        </p:txBody>
      </p:sp>
    </p:spTree>
    <p:extLst>
      <p:ext uri="{BB962C8B-B14F-4D97-AF65-F5344CB8AC3E}">
        <p14:creationId xmlns:p14="http://schemas.microsoft.com/office/powerpoint/2010/main" val="17841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3BB6E0-BA0B-52A7-3AA0-20109A5E98DD}"/>
              </a:ext>
            </a:extLst>
          </p:cNvPr>
          <p:cNvSpPr txBox="1"/>
          <p:nvPr/>
        </p:nvSpPr>
        <p:spPr>
          <a:xfrm>
            <a:off x="90715" y="386802"/>
            <a:ext cx="12010570" cy="5878532"/>
          </a:xfrm>
          <a:prstGeom prst="rect">
            <a:avLst/>
          </a:prstGeom>
          <a:noFill/>
        </p:spPr>
        <p:txBody>
          <a:bodyPr wrap="square" anchor="t">
            <a:spAutoFit/>
          </a:bodyPr>
          <a:lstStyle/>
          <a:p>
            <a:pPr marL="285750" indent="-285750" algn="just">
              <a:buFont typeface="Arial" panose="020B0604020202020204" pitchFamily="34" charset="0"/>
              <a:buChar char="•"/>
            </a:pPr>
            <a:r>
              <a:rPr lang="en-US" i="0" dirty="0">
                <a:solidFill>
                  <a:srgbClr val="FF0000"/>
                </a:solidFill>
                <a:effectLst/>
                <a:latin typeface="Copperplate Gothic Bold" panose="020E0705020206020404" pitchFamily="34" charset="0"/>
              </a:rPr>
              <a:t>Algorithm and deployment(contd..)</a:t>
            </a:r>
          </a:p>
          <a:p>
            <a:pPr marL="285750" indent="-285750" algn="just">
              <a:buFont typeface="Arial" panose="020B0604020202020204" pitchFamily="34" charset="0"/>
              <a:buChar char="•"/>
            </a:pPr>
            <a:r>
              <a:rPr lang="en-US" i="0" dirty="0">
                <a:solidFill>
                  <a:srgbClr val="0D0D0D"/>
                </a:solidFill>
                <a:effectLst/>
                <a:latin typeface="Copperplate Gothic Bold" panose="020E0705020206020404" pitchFamily="34" charset="0"/>
              </a:rPr>
              <a:t>Hardware Installation: Install sensors and actuators in strategic locations across the farm to collect data and perform automated actions.</a:t>
            </a:r>
          </a:p>
          <a:p>
            <a:pPr marL="285750" indent="-285750" algn="just">
              <a:buFont typeface="Arial" panose="020B0604020202020204" pitchFamily="34" charset="0"/>
              <a:buChar char="•"/>
            </a:pPr>
            <a:endParaRPr lang="en-US" sz="1600" i="0" dirty="0">
              <a:solidFill>
                <a:srgbClr val="0D0D0D"/>
              </a:solidFill>
              <a:effectLst/>
              <a:latin typeface="Copperplate Gothic Bold" panose="020E0705020206020404" pitchFamily="34" charset="0"/>
            </a:endParaRPr>
          </a:p>
          <a:p>
            <a:pPr marL="285750" indent="-285750" algn="just">
              <a:buFont typeface="Arial" panose="020B0604020202020204" pitchFamily="34" charset="0"/>
              <a:buChar char="•"/>
            </a:pPr>
            <a:r>
              <a:rPr lang="en-US" i="0" dirty="0">
                <a:solidFill>
                  <a:srgbClr val="0D0D0D"/>
                </a:solidFill>
                <a:effectLst/>
                <a:latin typeface="Copperplate Gothic Bold" panose="020E0705020206020404" pitchFamily="34" charset="0"/>
              </a:rPr>
              <a:t>Networking: Set up a network infrastructure, such as Wi-Fi or </a:t>
            </a:r>
            <a:r>
              <a:rPr lang="en-US" i="0" dirty="0" err="1">
                <a:solidFill>
                  <a:srgbClr val="0D0D0D"/>
                </a:solidFill>
                <a:effectLst/>
                <a:latin typeface="Copperplate Gothic Bold" panose="020E0705020206020404" pitchFamily="34" charset="0"/>
              </a:rPr>
              <a:t>LoRaWAN</a:t>
            </a:r>
            <a:r>
              <a:rPr lang="en-US" i="0" dirty="0">
                <a:solidFill>
                  <a:srgbClr val="0D0D0D"/>
                </a:solidFill>
                <a:effectLst/>
                <a:latin typeface="Copperplate Gothic Bold" panose="020E0705020206020404" pitchFamily="34" charset="0"/>
              </a:rPr>
              <a:t>, to facilitate communication between sensors, actuators, and the central processing unit.</a:t>
            </a:r>
          </a:p>
          <a:p>
            <a:pPr marL="285750" indent="-285750" algn="just">
              <a:buFont typeface="Arial" panose="020B0604020202020204" pitchFamily="34" charset="0"/>
              <a:buChar char="•"/>
            </a:pPr>
            <a:endParaRPr lang="en-US" i="0" dirty="0">
              <a:solidFill>
                <a:srgbClr val="0D0D0D"/>
              </a:solidFill>
              <a:effectLst/>
              <a:latin typeface="Copperplate Gothic Bold" panose="020E0705020206020404" pitchFamily="34" charset="0"/>
            </a:endParaRPr>
          </a:p>
          <a:p>
            <a:pPr marL="285750" indent="-285750" algn="just">
              <a:buFont typeface="Arial" panose="020B0604020202020204" pitchFamily="34" charset="0"/>
              <a:buChar char="•"/>
            </a:pPr>
            <a:r>
              <a:rPr lang="en-US" i="0" dirty="0">
                <a:solidFill>
                  <a:srgbClr val="0D0D0D"/>
                </a:solidFill>
                <a:effectLst/>
                <a:latin typeface="Copperplate Gothic Bold" panose="020E0705020206020404" pitchFamily="34" charset="0"/>
              </a:rPr>
              <a:t>Centralized Processing: Establish a centralized processing unit, either on-site or in the cloud, to collect and analyze data from sensors.</a:t>
            </a:r>
          </a:p>
          <a:p>
            <a:pPr marL="285750" indent="-285750" algn="just">
              <a:buFont typeface="Arial" panose="020B0604020202020204" pitchFamily="34" charset="0"/>
              <a:buChar char="•"/>
            </a:pPr>
            <a:endParaRPr lang="en-US" i="0" dirty="0">
              <a:solidFill>
                <a:srgbClr val="0D0D0D"/>
              </a:solidFill>
              <a:effectLst/>
              <a:latin typeface="Copperplate Gothic Bold" panose="020E0705020206020404" pitchFamily="34" charset="0"/>
            </a:endParaRPr>
          </a:p>
          <a:p>
            <a:pPr marL="285750" indent="-285750" algn="just">
              <a:buFont typeface="Arial" panose="020B0604020202020204" pitchFamily="34" charset="0"/>
              <a:buChar char="•"/>
            </a:pPr>
            <a:r>
              <a:rPr lang="en-US" i="0" dirty="0">
                <a:solidFill>
                  <a:srgbClr val="0D0D0D"/>
                </a:solidFill>
                <a:effectLst/>
                <a:latin typeface="Copperplate Gothic Bold" panose="020E0705020206020404" pitchFamily="34" charset="0"/>
              </a:rPr>
              <a:t>User Interface: Develop a user-friendly interface for farmers to access real-time data, receive notifications, and make informed decisions.</a:t>
            </a:r>
          </a:p>
          <a:p>
            <a:pPr marL="285750" indent="-285750" algn="just">
              <a:buFont typeface="Arial" panose="020B0604020202020204" pitchFamily="34" charset="0"/>
              <a:buChar char="•"/>
            </a:pPr>
            <a:endParaRPr lang="en-US" i="0" dirty="0">
              <a:solidFill>
                <a:srgbClr val="0D0D0D"/>
              </a:solidFill>
              <a:effectLst/>
              <a:latin typeface="Copperplate Gothic Bold" panose="020E0705020206020404" pitchFamily="34" charset="0"/>
            </a:endParaRPr>
          </a:p>
          <a:p>
            <a:pPr marL="285750" indent="-285750" algn="just">
              <a:buFont typeface="Arial" panose="020B0604020202020204" pitchFamily="34" charset="0"/>
              <a:buChar char="•"/>
            </a:pPr>
            <a:r>
              <a:rPr lang="en-US" i="0" dirty="0">
                <a:solidFill>
                  <a:srgbClr val="0D0D0D"/>
                </a:solidFill>
                <a:effectLst/>
                <a:latin typeface="Copperplate Gothic Bold" panose="020E0705020206020404" pitchFamily="34" charset="0"/>
              </a:rPr>
              <a:t>Testing: Conduct thorough testing of the system in a controlled environment before deploying it on the farm to ensure reliability and accuracy.</a:t>
            </a:r>
          </a:p>
          <a:p>
            <a:pPr marL="285750" indent="-285750" algn="just">
              <a:buFont typeface="Arial" panose="020B0604020202020204" pitchFamily="34" charset="0"/>
              <a:buChar char="•"/>
            </a:pPr>
            <a:endParaRPr lang="en-US" i="0" dirty="0">
              <a:solidFill>
                <a:srgbClr val="0D0D0D"/>
              </a:solidFill>
              <a:effectLst/>
              <a:latin typeface="Copperplate Gothic Bold" panose="020E0705020206020404" pitchFamily="34" charset="0"/>
            </a:endParaRPr>
          </a:p>
          <a:p>
            <a:pPr marL="285750" indent="-285750" algn="just">
              <a:buFont typeface="Arial" panose="020B0604020202020204" pitchFamily="34" charset="0"/>
              <a:buChar char="•"/>
            </a:pPr>
            <a:r>
              <a:rPr lang="en-US" i="0" dirty="0">
                <a:solidFill>
                  <a:srgbClr val="0D0D0D"/>
                </a:solidFill>
                <a:effectLst/>
                <a:latin typeface="Copperplate Gothic Bold" panose="020E0705020206020404" pitchFamily="34" charset="0"/>
              </a:rPr>
              <a:t>Deployment: Deploy the system on the farm, ensuring proper calibration of sensors and actuators, and providing training to farmers on how to use the system effectively.</a:t>
            </a:r>
          </a:p>
          <a:p>
            <a:pPr marL="285750" indent="-285750" algn="just">
              <a:buFont typeface="Arial" panose="020B0604020202020204" pitchFamily="34" charset="0"/>
              <a:buChar char="•"/>
            </a:pPr>
            <a:endParaRPr lang="en-US" i="0" dirty="0">
              <a:solidFill>
                <a:srgbClr val="0D0D0D"/>
              </a:solidFill>
              <a:effectLst/>
              <a:latin typeface="Copperplate Gothic Bold" panose="020E0705020206020404" pitchFamily="34" charset="0"/>
            </a:endParaRPr>
          </a:p>
          <a:p>
            <a:pPr marL="285750" indent="-285750" algn="just">
              <a:buFont typeface="Arial" panose="020B0604020202020204" pitchFamily="34" charset="0"/>
              <a:buChar char="•"/>
            </a:pPr>
            <a:r>
              <a:rPr lang="en-US" i="0" dirty="0">
                <a:solidFill>
                  <a:srgbClr val="0D0D0D"/>
                </a:solidFill>
                <a:effectLst/>
                <a:latin typeface="Copperplate Gothic Bold" panose="020E0705020206020404" pitchFamily="34" charset="0"/>
              </a:rPr>
              <a:t>Monitoring and Maintenance: Regularly monitor the system's performance and provide ongoing maintenance and support to address any issues that arise.</a:t>
            </a:r>
          </a:p>
        </p:txBody>
      </p:sp>
    </p:spTree>
    <p:extLst>
      <p:ext uri="{BB962C8B-B14F-4D97-AF65-F5344CB8AC3E}">
        <p14:creationId xmlns:p14="http://schemas.microsoft.com/office/powerpoint/2010/main" val="402900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0C87-6032-E5C0-62B0-09FA175071AC}"/>
              </a:ext>
            </a:extLst>
          </p:cNvPr>
          <p:cNvSpPr>
            <a:spLocks noGrp="1"/>
          </p:cNvSpPr>
          <p:nvPr>
            <p:ph type="title"/>
          </p:nvPr>
        </p:nvSpPr>
        <p:spPr/>
        <p:txBody>
          <a:bodyPr/>
          <a:lstStyle/>
          <a:p>
            <a:r>
              <a:rPr lang="en-IN" dirty="0">
                <a:solidFill>
                  <a:srgbClr val="FF0000"/>
                </a:solidFill>
                <a:latin typeface="Copperplate Gothic Bold" panose="020E0705020206020404" pitchFamily="34" charset="0"/>
              </a:rPr>
              <a:t>Result</a:t>
            </a:r>
            <a:br>
              <a:rPr lang="en-IN" dirty="0"/>
            </a:br>
            <a:endParaRPr lang="en-IN" dirty="0"/>
          </a:p>
        </p:txBody>
      </p:sp>
      <p:sp>
        <p:nvSpPr>
          <p:cNvPr id="5" name="TextBox 4">
            <a:extLst>
              <a:ext uri="{FF2B5EF4-FFF2-40B4-BE49-F238E27FC236}">
                <a16:creationId xmlns:a16="http://schemas.microsoft.com/office/drawing/2014/main" id="{CE42D4EA-F2B3-7246-119A-1CFAEF854C7D}"/>
              </a:ext>
            </a:extLst>
          </p:cNvPr>
          <p:cNvSpPr txBox="1"/>
          <p:nvPr/>
        </p:nvSpPr>
        <p:spPr>
          <a:xfrm>
            <a:off x="1015999" y="1422568"/>
            <a:ext cx="9437311" cy="1015663"/>
          </a:xfrm>
          <a:prstGeom prst="rect">
            <a:avLst/>
          </a:prstGeom>
          <a:noFill/>
        </p:spPr>
        <p:txBody>
          <a:bodyPr wrap="square">
            <a:spAutoFit/>
          </a:bodyPr>
          <a:lstStyle/>
          <a:p>
            <a:pPr algn="just"/>
            <a:r>
              <a:rPr lang="en-GB" sz="2000" b="0" i="0" dirty="0">
                <a:solidFill>
                  <a:srgbClr val="040C28"/>
                </a:solidFill>
                <a:effectLst/>
                <a:highlight>
                  <a:srgbClr val="D3E3FD"/>
                </a:highlight>
                <a:latin typeface="Copperplate Gothic Bold" panose="020E0705020206020404" pitchFamily="34" charset="0"/>
              </a:rPr>
              <a:t>Improved product quality helps to improve farm income and provides financial support for the adoption of green production technologies</a:t>
            </a:r>
            <a:r>
              <a:rPr lang="en-GB" sz="2000" b="0" i="0" dirty="0">
                <a:solidFill>
                  <a:srgbClr val="474747"/>
                </a:solidFill>
                <a:effectLst/>
                <a:highlight>
                  <a:srgbClr val="FFFFFF"/>
                </a:highlight>
                <a:latin typeface="Copperplate Gothic Bold" panose="020E0705020206020404" pitchFamily="34" charset="0"/>
              </a:rPr>
              <a:t>.</a:t>
            </a:r>
            <a:endParaRPr lang="en-US" sz="2000" dirty="0">
              <a:latin typeface="Copperplate Gothic Bold" panose="020E0705020206020404" pitchFamily="34" charset="0"/>
            </a:endParaRPr>
          </a:p>
        </p:txBody>
      </p:sp>
      <p:pic>
        <p:nvPicPr>
          <p:cNvPr id="3" name="Picture 2">
            <a:extLst>
              <a:ext uri="{FF2B5EF4-FFF2-40B4-BE49-F238E27FC236}">
                <a16:creationId xmlns:a16="http://schemas.microsoft.com/office/drawing/2014/main" id="{FCE83104-3DF9-591B-F7A3-AD7995F05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668" y="3060095"/>
            <a:ext cx="6096000" cy="3060286"/>
          </a:xfrm>
          <a:prstGeom prst="rect">
            <a:avLst/>
          </a:prstGeom>
        </p:spPr>
      </p:pic>
    </p:spTree>
    <p:extLst>
      <p:ext uri="{BB962C8B-B14F-4D97-AF65-F5344CB8AC3E}">
        <p14:creationId xmlns:p14="http://schemas.microsoft.com/office/powerpoint/2010/main" val="280093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15FA-6AD0-33AC-2AC8-E05E4EBCA2CC}"/>
              </a:ext>
            </a:extLst>
          </p:cNvPr>
          <p:cNvSpPr>
            <a:spLocks noGrp="1"/>
          </p:cNvSpPr>
          <p:nvPr>
            <p:ph type="title"/>
          </p:nvPr>
        </p:nvSpPr>
        <p:spPr>
          <a:xfrm>
            <a:off x="677333" y="609599"/>
            <a:ext cx="8152191" cy="1144211"/>
          </a:xfrm>
        </p:spPr>
        <p:txBody>
          <a:bodyPr>
            <a:normAutofit fontScale="90000"/>
          </a:bodyPr>
          <a:lstStyle/>
          <a:p>
            <a:r>
              <a:rPr lang="en-US" dirty="0"/>
              <a:t>REFERENCE</a:t>
            </a:r>
            <a:br>
              <a:rPr lang="en-US" dirty="0"/>
            </a:br>
            <a:endParaRPr lang="en-US" dirty="0"/>
          </a:p>
        </p:txBody>
      </p:sp>
      <p:sp>
        <p:nvSpPr>
          <p:cNvPr id="8" name="TextBox 7">
            <a:extLst>
              <a:ext uri="{FF2B5EF4-FFF2-40B4-BE49-F238E27FC236}">
                <a16:creationId xmlns:a16="http://schemas.microsoft.com/office/drawing/2014/main" id="{8F098712-CE55-3BD5-95BB-E77AB9801254}"/>
              </a:ext>
            </a:extLst>
          </p:cNvPr>
          <p:cNvSpPr txBox="1"/>
          <p:nvPr/>
        </p:nvSpPr>
        <p:spPr>
          <a:xfrm>
            <a:off x="1575404" y="1563692"/>
            <a:ext cx="6334881" cy="646331"/>
          </a:xfrm>
          <a:prstGeom prst="rect">
            <a:avLst/>
          </a:prstGeom>
          <a:noFill/>
        </p:spPr>
        <p:txBody>
          <a:bodyPr wrap="square">
            <a:spAutoFit/>
          </a:bodyPr>
          <a:lstStyle/>
          <a:p>
            <a:pPr marL="285750" indent="-285750" algn="just">
              <a:buFont typeface="Arial" panose="020B0604020202020204" pitchFamily="34" charset="0"/>
              <a:buChar char="•"/>
            </a:pPr>
            <a:r>
              <a:rPr lang="en-US" dirty="0"/>
              <a:t>https://www.smartfarm.ag/about-us/the-problem-to-be-solved/</a:t>
            </a:r>
          </a:p>
        </p:txBody>
      </p:sp>
      <p:sp>
        <p:nvSpPr>
          <p:cNvPr id="10" name="TextBox 9">
            <a:extLst>
              <a:ext uri="{FF2B5EF4-FFF2-40B4-BE49-F238E27FC236}">
                <a16:creationId xmlns:a16="http://schemas.microsoft.com/office/drawing/2014/main" id="{9DC935CA-267C-5231-F43A-12C9561871E7}"/>
              </a:ext>
            </a:extLst>
          </p:cNvPr>
          <p:cNvSpPr txBox="1"/>
          <p:nvPr/>
        </p:nvSpPr>
        <p:spPr>
          <a:xfrm>
            <a:off x="1575405" y="2384737"/>
            <a:ext cx="6102046" cy="646331"/>
          </a:xfrm>
          <a:prstGeom prst="rect">
            <a:avLst/>
          </a:prstGeom>
          <a:noFill/>
        </p:spPr>
        <p:txBody>
          <a:bodyPr wrap="square">
            <a:spAutoFit/>
          </a:bodyPr>
          <a:lstStyle/>
          <a:p>
            <a:pPr marL="285750" indent="-285750" algn="just">
              <a:buFont typeface="Arial" panose="020B0604020202020204" pitchFamily="34" charset="0"/>
              <a:buChar char="•"/>
            </a:pPr>
            <a:r>
              <a:rPr lang="en-US" dirty="0"/>
              <a:t>https://aimlprogramming.com/services/smart-farming-data-collection-automation/</a:t>
            </a:r>
          </a:p>
        </p:txBody>
      </p:sp>
      <p:sp>
        <p:nvSpPr>
          <p:cNvPr id="16" name="TextBox 15">
            <a:extLst>
              <a:ext uri="{FF2B5EF4-FFF2-40B4-BE49-F238E27FC236}">
                <a16:creationId xmlns:a16="http://schemas.microsoft.com/office/drawing/2014/main" id="{3094FC54-415D-5E43-841C-723FC71241E4}"/>
              </a:ext>
            </a:extLst>
          </p:cNvPr>
          <p:cNvSpPr txBox="1"/>
          <p:nvPr/>
        </p:nvSpPr>
        <p:spPr>
          <a:xfrm>
            <a:off x="1575405" y="3205782"/>
            <a:ext cx="6102046" cy="646331"/>
          </a:xfrm>
          <a:prstGeom prst="rect">
            <a:avLst/>
          </a:prstGeom>
          <a:noFill/>
        </p:spPr>
        <p:txBody>
          <a:bodyPr wrap="square">
            <a:spAutoFit/>
          </a:bodyPr>
          <a:lstStyle/>
          <a:p>
            <a:pPr marL="285750" indent="-285750">
              <a:buFont typeface="Arial" panose="020B0604020202020204" pitchFamily="34" charset="0"/>
              <a:buChar char="•"/>
            </a:pPr>
            <a:r>
              <a:rPr lang="en-US" dirty="0"/>
              <a:t>https://www.sciencedirect.com/science/article/pii/S1110982321000582</a:t>
            </a:r>
          </a:p>
        </p:txBody>
      </p:sp>
      <p:sp>
        <p:nvSpPr>
          <p:cNvPr id="18" name="TextBox 17">
            <a:extLst>
              <a:ext uri="{FF2B5EF4-FFF2-40B4-BE49-F238E27FC236}">
                <a16:creationId xmlns:a16="http://schemas.microsoft.com/office/drawing/2014/main" id="{A23D41EF-1481-9225-7448-67B8193AE3A6}"/>
              </a:ext>
            </a:extLst>
          </p:cNvPr>
          <p:cNvSpPr txBox="1"/>
          <p:nvPr/>
        </p:nvSpPr>
        <p:spPr>
          <a:xfrm>
            <a:off x="1575405" y="4026827"/>
            <a:ext cx="6102046" cy="646331"/>
          </a:xfrm>
          <a:prstGeom prst="rect">
            <a:avLst/>
          </a:prstGeom>
          <a:noFill/>
        </p:spPr>
        <p:txBody>
          <a:bodyPr wrap="square">
            <a:spAutoFit/>
          </a:bodyPr>
          <a:lstStyle/>
          <a:p>
            <a:pPr marL="285750" indent="-285750">
              <a:buFont typeface="Arial" panose="020B0604020202020204" pitchFamily="34" charset="0"/>
              <a:buChar char="•"/>
            </a:pPr>
            <a:r>
              <a:rPr lang="en-US" dirty="0"/>
              <a:t>https://www.kaggle.com/datasets/chitrakumari25/smart-agricultural-production-optimizing-engine</a:t>
            </a:r>
          </a:p>
        </p:txBody>
      </p:sp>
      <p:sp>
        <p:nvSpPr>
          <p:cNvPr id="20" name="TextBox 19">
            <a:extLst>
              <a:ext uri="{FF2B5EF4-FFF2-40B4-BE49-F238E27FC236}">
                <a16:creationId xmlns:a16="http://schemas.microsoft.com/office/drawing/2014/main" id="{4FADE7D0-D63E-661D-7C4C-F874DBD17AF1}"/>
              </a:ext>
            </a:extLst>
          </p:cNvPr>
          <p:cNvSpPr txBox="1"/>
          <p:nvPr/>
        </p:nvSpPr>
        <p:spPr>
          <a:xfrm>
            <a:off x="1575405" y="4811415"/>
            <a:ext cx="6102046" cy="646331"/>
          </a:xfrm>
          <a:prstGeom prst="rect">
            <a:avLst/>
          </a:prstGeom>
          <a:noFill/>
        </p:spPr>
        <p:txBody>
          <a:bodyPr wrap="square">
            <a:spAutoFit/>
          </a:bodyPr>
          <a:lstStyle/>
          <a:p>
            <a:pPr marL="285750" indent="-285750">
              <a:buFont typeface="Arial" panose="020B0604020202020204" pitchFamily="34" charset="0"/>
              <a:buChar char="•"/>
            </a:pPr>
            <a:r>
              <a:rPr lang="en-US" dirty="0"/>
              <a:t>https://colab.research.google.com/drive/1ZoCNPIfg_CFf48EztVgvAINDlZWO5sD7</a:t>
            </a:r>
          </a:p>
        </p:txBody>
      </p:sp>
    </p:spTree>
    <p:extLst>
      <p:ext uri="{BB962C8B-B14F-4D97-AF65-F5344CB8AC3E}">
        <p14:creationId xmlns:p14="http://schemas.microsoft.com/office/powerpoint/2010/main" val="296803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4CC7-A629-E049-E31E-D226AD1CA795}"/>
              </a:ext>
            </a:extLst>
          </p:cNvPr>
          <p:cNvSpPr>
            <a:spLocks noGrp="1"/>
          </p:cNvSpPr>
          <p:nvPr>
            <p:ph type="title"/>
          </p:nvPr>
        </p:nvSpPr>
        <p:spPr>
          <a:xfrm>
            <a:off x="495905" y="1008743"/>
            <a:ext cx="8596668" cy="1320800"/>
          </a:xfrm>
        </p:spPr>
        <p:txBody>
          <a:bodyPr/>
          <a:lstStyle/>
          <a:p>
            <a:r>
              <a:rPr lang="en-IN" dirty="0">
                <a:solidFill>
                  <a:srgbClr val="FF0000"/>
                </a:solidFill>
                <a:latin typeface="Copperplate Gothic Bold" panose="020E0705020206020404" pitchFamily="34" charset="0"/>
              </a:rPr>
              <a:t>Conclusion </a:t>
            </a:r>
          </a:p>
        </p:txBody>
      </p:sp>
      <p:sp>
        <p:nvSpPr>
          <p:cNvPr id="4" name="TextBox 3">
            <a:extLst>
              <a:ext uri="{FF2B5EF4-FFF2-40B4-BE49-F238E27FC236}">
                <a16:creationId xmlns:a16="http://schemas.microsoft.com/office/drawing/2014/main" id="{22C00CB1-424B-98C1-4CE6-C2CB3185855B}"/>
              </a:ext>
            </a:extLst>
          </p:cNvPr>
          <p:cNvSpPr txBox="1"/>
          <p:nvPr/>
        </p:nvSpPr>
        <p:spPr>
          <a:xfrm>
            <a:off x="2011555" y="2065949"/>
            <a:ext cx="7538884" cy="3046988"/>
          </a:xfrm>
          <a:prstGeom prst="rect">
            <a:avLst/>
          </a:prstGeom>
          <a:noFill/>
        </p:spPr>
        <p:txBody>
          <a:bodyPr wrap="square">
            <a:spAutoFit/>
          </a:bodyPr>
          <a:lstStyle/>
          <a:p>
            <a:pPr algn="just"/>
            <a:r>
              <a:rPr lang="en-US" sz="2400" b="1" dirty="0">
                <a:solidFill>
                  <a:srgbClr val="474747"/>
                </a:solidFill>
                <a:effectLst/>
                <a:highlight>
                  <a:srgbClr val="FFFFFF"/>
                </a:highlight>
                <a:latin typeface="Copperplate Gothic Bold" panose="020E0705020206020404" pitchFamily="34" charset="0"/>
              </a:rPr>
              <a:t>   </a:t>
            </a:r>
            <a:r>
              <a:rPr lang="en-GB" sz="2400" b="1" dirty="0">
                <a:solidFill>
                  <a:srgbClr val="474747"/>
                </a:solidFill>
                <a:effectLst/>
                <a:highlight>
                  <a:srgbClr val="FFFFFF"/>
                </a:highlight>
                <a:latin typeface="Copperplate Gothic Bold" panose="020E0705020206020404" pitchFamily="34" charset="0"/>
              </a:rPr>
              <a:t>In conclusion, </a:t>
            </a:r>
            <a:r>
              <a:rPr lang="en-GB" sz="2400" b="1" dirty="0">
                <a:solidFill>
                  <a:srgbClr val="040C28"/>
                </a:solidFill>
                <a:effectLst/>
                <a:highlight>
                  <a:srgbClr val="D3E3FD"/>
                </a:highlight>
                <a:latin typeface="Copperplate Gothic Bold" panose="020E0705020206020404" pitchFamily="34" charset="0"/>
              </a:rPr>
              <a:t>using cutting-edge technology like </a:t>
            </a:r>
            <a:r>
              <a:rPr lang="en-GB" sz="2400" b="1" dirty="0" err="1">
                <a:solidFill>
                  <a:srgbClr val="040C28"/>
                </a:solidFill>
                <a:effectLst/>
                <a:highlight>
                  <a:srgbClr val="D3E3FD"/>
                </a:highlight>
                <a:latin typeface="Copperplate Gothic Bold" panose="020E0705020206020404" pitchFamily="34" charset="0"/>
              </a:rPr>
              <a:t>IoT</a:t>
            </a:r>
            <a:r>
              <a:rPr lang="en-GB" sz="2400" b="1" dirty="0">
                <a:solidFill>
                  <a:srgbClr val="040C28"/>
                </a:solidFill>
                <a:effectLst/>
                <a:highlight>
                  <a:srgbClr val="D3E3FD"/>
                </a:highlight>
                <a:latin typeface="Copperplate Gothic Bold" panose="020E0705020206020404" pitchFamily="34" charset="0"/>
              </a:rPr>
              <a:t>, AI, and automation, smart farming represents a revolutionary approach to agriculture</a:t>
            </a:r>
            <a:r>
              <a:rPr lang="en-GB" sz="2400" b="1" dirty="0">
                <a:solidFill>
                  <a:srgbClr val="474747"/>
                </a:solidFill>
                <a:effectLst/>
                <a:highlight>
                  <a:srgbClr val="FFFFFF"/>
                </a:highlight>
                <a:latin typeface="Copperplate Gothic Bold" panose="020E0705020206020404" pitchFamily="34" charset="0"/>
              </a:rPr>
              <a:t>. Farmers can optimize resource use, boost productivity, and lessen their impact on the environment by utilizing real-time data and data-driven insights.</a:t>
            </a:r>
            <a:endParaRPr lang="en-IN" sz="2400" b="1" dirty="0">
              <a:latin typeface="Copperplate Gothic Bold" panose="020E0705020206020404" pitchFamily="34" charset="0"/>
            </a:endParaRPr>
          </a:p>
        </p:txBody>
      </p:sp>
    </p:spTree>
    <p:extLst>
      <p:ext uri="{BB962C8B-B14F-4D97-AF65-F5344CB8AC3E}">
        <p14:creationId xmlns:p14="http://schemas.microsoft.com/office/powerpoint/2010/main" val="78411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DB4D-85DA-7A35-C050-8D53362947CC}"/>
              </a:ext>
            </a:extLst>
          </p:cNvPr>
          <p:cNvSpPr>
            <a:spLocks noGrp="1"/>
          </p:cNvSpPr>
          <p:nvPr>
            <p:ph type="title"/>
          </p:nvPr>
        </p:nvSpPr>
        <p:spPr>
          <a:xfrm>
            <a:off x="471715" y="512838"/>
            <a:ext cx="8596668" cy="1320800"/>
          </a:xfrm>
        </p:spPr>
        <p:txBody>
          <a:bodyPr/>
          <a:lstStyle/>
          <a:p>
            <a:r>
              <a:rPr lang="en-IN" b="1" dirty="0">
                <a:solidFill>
                  <a:srgbClr val="FF0000"/>
                </a:solidFill>
                <a:latin typeface="Copperplate Gothic Bold" panose="020E0705020206020404" pitchFamily="34" charset="0"/>
              </a:rPr>
              <a:t>Project </a:t>
            </a:r>
            <a:r>
              <a:rPr lang="en-US" b="1" dirty="0">
                <a:solidFill>
                  <a:srgbClr val="FF0000"/>
                </a:solidFill>
                <a:latin typeface="Copperplate Gothic Bold" panose="020E0705020206020404" pitchFamily="34" charset="0"/>
              </a:rPr>
              <a:t>O</a:t>
            </a:r>
            <a:r>
              <a:rPr lang="en-IN" b="1" dirty="0" err="1">
                <a:solidFill>
                  <a:srgbClr val="FF0000"/>
                </a:solidFill>
                <a:latin typeface="Copperplate Gothic Bold" panose="020E0705020206020404" pitchFamily="34" charset="0"/>
              </a:rPr>
              <a:t>utline</a:t>
            </a:r>
            <a:endParaRPr lang="en-IN" b="1" dirty="0">
              <a:solidFill>
                <a:srgbClr val="FF0000"/>
              </a:solidFill>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C326EB27-8695-1FD2-0A9D-0E01923E1FC4}"/>
              </a:ext>
            </a:extLst>
          </p:cNvPr>
          <p:cNvSpPr>
            <a:spLocks noGrp="1"/>
          </p:cNvSpPr>
          <p:nvPr>
            <p:ph idx="1"/>
          </p:nvPr>
        </p:nvSpPr>
        <p:spPr>
          <a:xfrm>
            <a:off x="2606251" y="1833638"/>
            <a:ext cx="8998699" cy="4446689"/>
          </a:xfrm>
        </p:spPr>
        <p:txBody>
          <a:bodyPr>
            <a:normAutofit/>
          </a:bodyPr>
          <a:lstStyle/>
          <a:p>
            <a:pPr algn="just"/>
            <a:r>
              <a:rPr lang="en-IN" sz="2400" dirty="0">
                <a:solidFill>
                  <a:schemeClr val="tx1"/>
                </a:solidFill>
                <a:latin typeface="Copperplate Gothic Bold" panose="020E0705020206020404" pitchFamily="34" charset="0"/>
              </a:rPr>
              <a:t>Problem statement</a:t>
            </a:r>
          </a:p>
          <a:p>
            <a:pPr algn="just"/>
            <a:r>
              <a:rPr lang="en-IN" sz="2400" dirty="0">
                <a:solidFill>
                  <a:schemeClr val="tx1"/>
                </a:solidFill>
                <a:latin typeface="Copperplate Gothic Bold" panose="020E0705020206020404" pitchFamily="34" charset="0"/>
              </a:rPr>
              <a:t>Proposed system /solution</a:t>
            </a:r>
          </a:p>
          <a:p>
            <a:pPr algn="just"/>
            <a:r>
              <a:rPr lang="en-IN" sz="2400" dirty="0">
                <a:solidFill>
                  <a:schemeClr val="tx1"/>
                </a:solidFill>
                <a:latin typeface="Copperplate Gothic Bold" panose="020E0705020206020404" pitchFamily="34" charset="0"/>
              </a:rPr>
              <a:t>System development approach</a:t>
            </a:r>
          </a:p>
          <a:p>
            <a:pPr algn="just"/>
            <a:r>
              <a:rPr lang="en-IN" sz="2400" dirty="0">
                <a:solidFill>
                  <a:schemeClr val="tx1"/>
                </a:solidFill>
                <a:latin typeface="Copperplate Gothic Bold" panose="020E0705020206020404" pitchFamily="34" charset="0"/>
              </a:rPr>
              <a:t>Algorithm and deployment</a:t>
            </a:r>
          </a:p>
          <a:p>
            <a:pPr algn="just"/>
            <a:r>
              <a:rPr lang="en-IN" sz="2400" dirty="0">
                <a:solidFill>
                  <a:schemeClr val="tx1"/>
                </a:solidFill>
                <a:latin typeface="Copperplate Gothic Bold" panose="020E0705020206020404" pitchFamily="34" charset="0"/>
              </a:rPr>
              <a:t>Result</a:t>
            </a:r>
          </a:p>
          <a:p>
            <a:pPr algn="just"/>
            <a:r>
              <a:rPr lang="en-IN" sz="2400" dirty="0">
                <a:solidFill>
                  <a:schemeClr val="tx1"/>
                </a:solidFill>
                <a:latin typeface="Copperplate Gothic Bold" panose="020E0705020206020404" pitchFamily="34" charset="0"/>
              </a:rPr>
              <a:t>Conclusion </a:t>
            </a:r>
          </a:p>
        </p:txBody>
      </p:sp>
    </p:spTree>
    <p:extLst>
      <p:ext uri="{BB962C8B-B14F-4D97-AF65-F5344CB8AC3E}">
        <p14:creationId xmlns:p14="http://schemas.microsoft.com/office/powerpoint/2010/main" val="133582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B9E36-67A2-1663-9C2D-1F9BF02C2ABF}"/>
              </a:ext>
            </a:extLst>
          </p:cNvPr>
          <p:cNvSpPr>
            <a:spLocks noGrp="1"/>
          </p:cNvSpPr>
          <p:nvPr>
            <p:ph idx="1"/>
          </p:nvPr>
        </p:nvSpPr>
        <p:spPr>
          <a:xfrm>
            <a:off x="858762" y="1778898"/>
            <a:ext cx="8596668" cy="3881673"/>
          </a:xfrm>
        </p:spPr>
        <p:style>
          <a:lnRef idx="2">
            <a:schemeClr val="dk1"/>
          </a:lnRef>
          <a:fillRef idx="1">
            <a:schemeClr val="lt1"/>
          </a:fillRef>
          <a:effectRef idx="0">
            <a:schemeClr val="dk1"/>
          </a:effectRef>
          <a:fontRef idx="minor">
            <a:schemeClr val="dk1"/>
          </a:fontRef>
        </p:style>
        <p:txBody>
          <a:bodyPr anchor="ctr">
            <a:noAutofit/>
          </a:bodyPr>
          <a:lstStyle/>
          <a:p>
            <a:pPr marL="800100" lvl="2" indent="0" algn="just">
              <a:buNone/>
            </a:pPr>
            <a:r>
              <a:rPr lang="en-US" sz="2000" b="1" dirty="0">
                <a:latin typeface="Aharoni" panose="02000000000000000000" pitchFamily="2" charset="0"/>
                <a:ea typeface="Aharoni" panose="02000000000000000000" pitchFamily="2" charset="0"/>
              </a:rPr>
              <a:t>   </a:t>
            </a:r>
            <a:r>
              <a:rPr lang="en-IN" sz="2000" b="1" dirty="0">
                <a:latin typeface="Aharoni" panose="02000000000000000000" pitchFamily="2" charset="0"/>
                <a:ea typeface="Aharoni" panose="02000000000000000000" pitchFamily="2" charset="0"/>
              </a:rPr>
              <a:t>To provide efficient decision web using wireless sensor network which handle different activities of farm and provides useful information associated with farm. Information associated with Soil moisture, Temperature and Humidity content.Due to the atmospheric condition, water level increasing Farmers get lot of distractions which isn't good for Agriculture. Water level is managed by farmers in both Automatic/Manual using that mobile application. it'll make easier to farmers. Performing agriculture is incredibly much time consuming</a:t>
            </a:r>
            <a:r>
              <a:rPr lang="en-IN" sz="1600" b="1" dirty="0">
                <a:latin typeface="Aharoni" panose="02000000000000000000" pitchFamily="2" charset="0"/>
                <a:ea typeface="Aharoni" panose="02000000000000000000" pitchFamily="2" charset="0"/>
              </a:rPr>
              <a:t>.</a:t>
            </a:r>
          </a:p>
        </p:txBody>
      </p:sp>
      <p:sp>
        <p:nvSpPr>
          <p:cNvPr id="5" name="Title 4">
            <a:extLst>
              <a:ext uri="{FF2B5EF4-FFF2-40B4-BE49-F238E27FC236}">
                <a16:creationId xmlns:a16="http://schemas.microsoft.com/office/drawing/2014/main" id="{95918652-4BE0-C383-54BC-5B815213B767}"/>
              </a:ext>
            </a:extLst>
          </p:cNvPr>
          <p:cNvSpPr>
            <a:spLocks noGrp="1"/>
          </p:cNvSpPr>
          <p:nvPr>
            <p:ph type="title"/>
          </p:nvPr>
        </p:nvSpPr>
        <p:spPr/>
        <p:txBody>
          <a:bodyPr/>
          <a:lstStyle/>
          <a:p>
            <a:r>
              <a:rPr lang="en-IN" dirty="0">
                <a:solidFill>
                  <a:srgbClr val="FF0000"/>
                </a:solidFill>
                <a:latin typeface="Copperplate Gothic Bold" panose="020E0705020206020404" pitchFamily="34" charset="0"/>
              </a:rPr>
              <a:t>Problem statement</a:t>
            </a:r>
            <a:br>
              <a:rPr lang="en-IN" dirty="0">
                <a:solidFill>
                  <a:schemeClr val="tx1"/>
                </a:solidFill>
                <a:latin typeface="Copperplate Gothic Bold" panose="020E0705020206020404" pitchFamily="34" charset="0"/>
              </a:rPr>
            </a:br>
            <a:endParaRPr lang="en-IN" dirty="0"/>
          </a:p>
        </p:txBody>
      </p:sp>
    </p:spTree>
    <p:extLst>
      <p:ext uri="{BB962C8B-B14F-4D97-AF65-F5344CB8AC3E}">
        <p14:creationId xmlns:p14="http://schemas.microsoft.com/office/powerpoint/2010/main" val="239731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0885D7-9E3B-DE01-CA61-0DD8CD05A1F3}"/>
              </a:ext>
            </a:extLst>
          </p:cNvPr>
          <p:cNvSpPr txBox="1"/>
          <p:nvPr/>
        </p:nvSpPr>
        <p:spPr>
          <a:xfrm>
            <a:off x="739878" y="877218"/>
            <a:ext cx="6100916" cy="1077218"/>
          </a:xfrm>
          <a:prstGeom prst="rect">
            <a:avLst/>
          </a:prstGeom>
          <a:noFill/>
        </p:spPr>
        <p:txBody>
          <a:bodyPr wrap="square">
            <a:spAutoFit/>
          </a:bodyPr>
          <a:lstStyle/>
          <a:p>
            <a:r>
              <a:rPr lang="en-IN" sz="3200" dirty="0">
                <a:solidFill>
                  <a:srgbClr val="FF0000"/>
                </a:solidFill>
                <a:latin typeface="Copperplate Gothic Bold" panose="020E0705020206020404" pitchFamily="34" charset="0"/>
              </a:rPr>
              <a:t>Welcome to </a:t>
            </a:r>
            <a:r>
              <a:rPr lang="en-US" sz="3200" dirty="0">
                <a:solidFill>
                  <a:srgbClr val="FF0000"/>
                </a:solidFill>
                <a:latin typeface="Copperplate Gothic Bold" panose="020E0705020206020404" pitchFamily="34" charset="0"/>
              </a:rPr>
              <a:t>Smart Agriculture </a:t>
            </a:r>
            <a:r>
              <a:rPr lang="en-IN" sz="3200" dirty="0">
                <a:solidFill>
                  <a:srgbClr val="FF0000"/>
                </a:solidFill>
                <a:latin typeface="Copperplate Gothic Bold" panose="020E0705020206020404" pitchFamily="34" charset="0"/>
              </a:rPr>
              <a:t>System</a:t>
            </a:r>
          </a:p>
        </p:txBody>
      </p:sp>
      <p:pic>
        <p:nvPicPr>
          <p:cNvPr id="6" name="Picture 5">
            <a:extLst>
              <a:ext uri="{FF2B5EF4-FFF2-40B4-BE49-F238E27FC236}">
                <a16:creationId xmlns:a16="http://schemas.microsoft.com/office/drawing/2014/main" id="{B3A876DA-E774-C2EB-4CA9-929AAD173589}"/>
              </a:ext>
            </a:extLst>
          </p:cNvPr>
          <p:cNvPicPr>
            <a:picLocks noChangeAspect="1"/>
          </p:cNvPicPr>
          <p:nvPr/>
        </p:nvPicPr>
        <p:blipFill>
          <a:blip r:embed="rId2"/>
          <a:stretch>
            <a:fillRect/>
          </a:stretch>
        </p:blipFill>
        <p:spPr>
          <a:xfrm>
            <a:off x="2604228" y="2395599"/>
            <a:ext cx="5821777" cy="3875469"/>
          </a:xfrm>
          <a:prstGeom prst="rect">
            <a:avLst/>
          </a:prstGeom>
        </p:spPr>
      </p:pic>
    </p:spTree>
    <p:extLst>
      <p:ext uri="{BB962C8B-B14F-4D97-AF65-F5344CB8AC3E}">
        <p14:creationId xmlns:p14="http://schemas.microsoft.com/office/powerpoint/2010/main" val="57535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41DC27-CD2B-B91D-C711-C7EEDDD7D010}"/>
              </a:ext>
            </a:extLst>
          </p:cNvPr>
          <p:cNvSpPr txBox="1"/>
          <p:nvPr/>
        </p:nvSpPr>
        <p:spPr>
          <a:xfrm>
            <a:off x="6096000" y="2117574"/>
            <a:ext cx="3795251" cy="4031873"/>
          </a:xfrm>
          <a:prstGeom prst="rect">
            <a:avLst/>
          </a:prstGeom>
          <a:noFill/>
        </p:spPr>
        <p:txBody>
          <a:bodyPr wrap="square">
            <a:spAutoFit/>
          </a:bodyPr>
          <a:lstStyle/>
          <a:p>
            <a:pPr algn="just"/>
            <a:r>
              <a:rPr lang="en-US" sz="2800" dirty="0">
                <a:solidFill>
                  <a:srgbClr val="FF0000"/>
                </a:solidFill>
                <a:latin typeface="Copperplate Gothic Bold" panose="020E0705020206020404" pitchFamily="34" charset="0"/>
              </a:rPr>
              <a:t>Types of Smart Agriculture System </a:t>
            </a:r>
          </a:p>
          <a:p>
            <a:pPr algn="just"/>
            <a:endParaRPr lang="en-US" sz="2800" dirty="0">
              <a:latin typeface="Arial Black" panose="020B0A04020102020204" pitchFamily="34" charset="0"/>
            </a:endParaRPr>
          </a:p>
          <a:p>
            <a:pPr algn="just"/>
            <a:r>
              <a:rPr lang="en-IN" b="1" i="1" dirty="0"/>
              <a:t>Smart agriculture systems encompass various technologies and approaches aimed at enhancing efficiency, productivity, and sustainability in farming practices. Some types of smart agriculture systems include:</a:t>
            </a:r>
          </a:p>
        </p:txBody>
      </p:sp>
      <p:pic>
        <p:nvPicPr>
          <p:cNvPr id="6" name="Picture 5">
            <a:extLst>
              <a:ext uri="{FF2B5EF4-FFF2-40B4-BE49-F238E27FC236}">
                <a16:creationId xmlns:a16="http://schemas.microsoft.com/office/drawing/2014/main" id="{DCF7C4A2-E1F4-E02C-B48E-520F4CA6FB65}"/>
              </a:ext>
            </a:extLst>
          </p:cNvPr>
          <p:cNvPicPr>
            <a:picLocks noChangeAspect="1"/>
          </p:cNvPicPr>
          <p:nvPr/>
        </p:nvPicPr>
        <p:blipFill>
          <a:blip r:embed="rId2"/>
          <a:stretch>
            <a:fillRect/>
          </a:stretch>
        </p:blipFill>
        <p:spPr>
          <a:xfrm>
            <a:off x="471122" y="2117574"/>
            <a:ext cx="5141069" cy="3734662"/>
          </a:xfrm>
          <a:prstGeom prst="rect">
            <a:avLst/>
          </a:prstGeom>
        </p:spPr>
      </p:pic>
    </p:spTree>
    <p:extLst>
      <p:ext uri="{BB962C8B-B14F-4D97-AF65-F5344CB8AC3E}">
        <p14:creationId xmlns:p14="http://schemas.microsoft.com/office/powerpoint/2010/main" val="424030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53B905-8CAA-7C5E-B071-0AEC1BF7B303}"/>
              </a:ext>
            </a:extLst>
          </p:cNvPr>
          <p:cNvSpPr>
            <a:spLocks noGrp="1"/>
          </p:cNvSpPr>
          <p:nvPr>
            <p:ph type="title"/>
          </p:nvPr>
        </p:nvSpPr>
        <p:spPr>
          <a:xfrm>
            <a:off x="378121" y="435426"/>
            <a:ext cx="8155138" cy="3822098"/>
          </a:xfrm>
        </p:spPr>
        <p:txBody>
          <a:bodyPr>
            <a:normAutofit/>
          </a:bodyPr>
          <a:lstStyle/>
          <a:p>
            <a:pPr algn="just"/>
            <a:r>
              <a:rPr lang="en-US" b="1" dirty="0">
                <a:solidFill>
                  <a:srgbClr val="FF0000"/>
                </a:solidFill>
                <a:latin typeface="Copperplate Gothic Bold" panose="020E0705020206020404" pitchFamily="34" charset="0"/>
              </a:rPr>
              <a:t>PROPOSEDSYSTEM(</a:t>
            </a:r>
            <a:r>
              <a:rPr lang="en-US" b="1" dirty="0" err="1">
                <a:solidFill>
                  <a:srgbClr val="FF0000"/>
                </a:solidFill>
                <a:latin typeface="Copperplate Gothic Bold" panose="020E0705020206020404" pitchFamily="34" charset="0"/>
              </a:rPr>
              <a:t>Contd</a:t>
            </a:r>
            <a:r>
              <a:rPr lang="en-US" b="1" dirty="0">
                <a:solidFill>
                  <a:srgbClr val="FF0000"/>
                </a:solidFill>
                <a:latin typeface="Copperplate Gothic Bold" panose="020E0705020206020404" pitchFamily="34" charset="0"/>
              </a:rPr>
              <a:t>…)</a:t>
            </a:r>
            <a:br>
              <a:rPr lang="en-US" b="1" dirty="0">
                <a:solidFill>
                  <a:srgbClr val="FF0000"/>
                </a:solidFill>
                <a:latin typeface="Copperplate Gothic Bold" panose="020E0705020206020404" pitchFamily="34" charset="0"/>
              </a:rPr>
            </a:br>
            <a:r>
              <a:rPr lang="en-US" b="1" dirty="0">
                <a:solidFill>
                  <a:srgbClr val="FF0000"/>
                </a:solidFill>
                <a:latin typeface="Copperplate Gothic Bold" panose="020E0705020206020404" pitchFamily="34" charset="0"/>
              </a:rPr>
              <a:t>                 </a:t>
            </a:r>
            <a:r>
              <a:rPr lang="en-IN" sz="2200" b="1" dirty="0">
                <a:solidFill>
                  <a:schemeClr val="tx1"/>
                </a:solidFill>
                <a:latin typeface="Copperplate Gothic Bold" panose="020E0705020206020404" pitchFamily="34" charset="0"/>
                <a:ea typeface="ADLaM Display" panose="02010000000000000000" pitchFamily="2" charset="0"/>
                <a:cs typeface="ADLaM Display" panose="02010000000000000000" pitchFamily="2" charset="0"/>
              </a:rPr>
              <a:t>A proposed smart agriculture system could integrate several innovative solutions to address various challenges faced by farmers and enhance overall agricultural productivity. Here's a detailed outline of such a system:</a:t>
            </a:r>
          </a:p>
        </p:txBody>
      </p:sp>
      <p:pic>
        <p:nvPicPr>
          <p:cNvPr id="5" name="Picture 4">
            <a:extLst>
              <a:ext uri="{FF2B5EF4-FFF2-40B4-BE49-F238E27FC236}">
                <a16:creationId xmlns:a16="http://schemas.microsoft.com/office/drawing/2014/main" id="{4E90C729-1676-A5C3-3190-B4A0DC122083}"/>
              </a:ext>
            </a:extLst>
          </p:cNvPr>
          <p:cNvPicPr>
            <a:picLocks noChangeAspect="1"/>
          </p:cNvPicPr>
          <p:nvPr/>
        </p:nvPicPr>
        <p:blipFill>
          <a:blip r:embed="rId2"/>
          <a:stretch>
            <a:fillRect/>
          </a:stretch>
        </p:blipFill>
        <p:spPr>
          <a:xfrm>
            <a:off x="1811336" y="2959704"/>
            <a:ext cx="6135379" cy="3620106"/>
          </a:xfrm>
          <a:prstGeom prst="rect">
            <a:avLst/>
          </a:prstGeom>
        </p:spPr>
      </p:pic>
    </p:spTree>
    <p:extLst>
      <p:ext uri="{BB962C8B-B14F-4D97-AF65-F5344CB8AC3E}">
        <p14:creationId xmlns:p14="http://schemas.microsoft.com/office/powerpoint/2010/main" val="10847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5A051A-239D-7DE8-0474-C8DBE221AD9C}"/>
              </a:ext>
            </a:extLst>
          </p:cNvPr>
          <p:cNvSpPr txBox="1"/>
          <p:nvPr/>
        </p:nvSpPr>
        <p:spPr>
          <a:xfrm>
            <a:off x="245105" y="545407"/>
            <a:ext cx="9173496" cy="2677656"/>
          </a:xfrm>
          <a:prstGeom prst="rect">
            <a:avLst/>
          </a:prstGeom>
          <a:noFill/>
        </p:spPr>
        <p:txBody>
          <a:bodyPr wrap="square">
            <a:spAutoFit/>
          </a:bodyPr>
          <a:lstStyle/>
          <a:p>
            <a:pPr algn="just"/>
            <a:r>
              <a:rPr lang="en-US" sz="2400" dirty="0" err="1">
                <a:solidFill>
                  <a:srgbClr val="FF0000"/>
                </a:solidFill>
                <a:highlight>
                  <a:srgbClr val="FFFFFF"/>
                </a:highlight>
                <a:latin typeface="Copperplate Gothic Bold" panose="020E0705020206020404" pitchFamily="34" charset="0"/>
              </a:rPr>
              <a:t>Pproposed</a:t>
            </a:r>
            <a:r>
              <a:rPr lang="en-US" sz="2400" dirty="0">
                <a:solidFill>
                  <a:srgbClr val="FF0000"/>
                </a:solidFill>
                <a:highlight>
                  <a:srgbClr val="FFFFFF"/>
                </a:highlight>
                <a:latin typeface="Copperplate Gothic Bold" panose="020E0705020206020404" pitchFamily="34" charset="0"/>
              </a:rPr>
              <a:t> System(Contd..)</a:t>
            </a:r>
          </a:p>
          <a:p>
            <a:pPr algn="just"/>
            <a:r>
              <a:rPr lang="en-US" sz="2400" dirty="0">
                <a:solidFill>
                  <a:srgbClr val="1F1F1F"/>
                </a:solidFill>
                <a:highlight>
                  <a:srgbClr val="FFFFFF"/>
                </a:highlight>
                <a:latin typeface="Copperplate Gothic Bold" panose="020E0705020206020404" pitchFamily="34" charset="0"/>
              </a:rPr>
              <a:t>   </a:t>
            </a:r>
            <a:r>
              <a:rPr lang="en-GB" sz="2400" b="0" i="0" dirty="0">
                <a:solidFill>
                  <a:srgbClr val="1F1F1F"/>
                </a:solidFill>
                <a:effectLst/>
                <a:highlight>
                  <a:srgbClr val="FFFFFF"/>
                </a:highlight>
                <a:latin typeface="Copperplate Gothic Bold" panose="020E0705020206020404" pitchFamily="34" charset="0"/>
              </a:rPr>
              <a:t>proposed system focuses on </a:t>
            </a:r>
            <a:r>
              <a:rPr lang="en-GB" sz="2400" b="0" i="0" dirty="0">
                <a:solidFill>
                  <a:srgbClr val="040C28"/>
                </a:solidFill>
                <a:effectLst/>
                <a:highlight>
                  <a:srgbClr val="D3E3FD"/>
                </a:highlight>
                <a:latin typeface="Copperplate Gothic Bold" panose="020E0705020206020404" pitchFamily="34" charset="0"/>
              </a:rPr>
              <a:t>automatic irrigation of</a:t>
            </a:r>
            <a:r>
              <a:rPr lang="en-US" sz="2400" b="0" i="0" dirty="0">
                <a:solidFill>
                  <a:srgbClr val="040C28"/>
                </a:solidFill>
                <a:effectLst/>
                <a:highlight>
                  <a:srgbClr val="D3E3FD"/>
                </a:highlight>
                <a:latin typeface="Copperplate Gothic Bold" panose="020E0705020206020404" pitchFamily="34" charset="0"/>
              </a:rPr>
              <a:t> </a:t>
            </a:r>
            <a:r>
              <a:rPr lang="en-GB" sz="2400" b="0" i="0" dirty="0">
                <a:solidFill>
                  <a:srgbClr val="040C28"/>
                </a:solidFill>
                <a:effectLst/>
                <a:highlight>
                  <a:srgbClr val="D3E3FD"/>
                </a:highlight>
                <a:latin typeface="Copperplate Gothic Bold" panose="020E0705020206020404" pitchFamily="34" charset="0"/>
              </a:rPr>
              <a:t>water and plant disease detection</a:t>
            </a:r>
            <a:r>
              <a:rPr lang="en-GB" sz="2400" b="0" i="0" dirty="0">
                <a:solidFill>
                  <a:srgbClr val="1F1F1F"/>
                </a:solidFill>
                <a:effectLst/>
                <a:highlight>
                  <a:srgbClr val="FFFFFF"/>
                </a:highlight>
                <a:latin typeface="Copperplate Gothic Bold" panose="020E0705020206020404" pitchFamily="34" charset="0"/>
              </a:rPr>
              <a:t>. It uses machine learning algorithms to accurately predict adequate water required by the fields and automatic pest identification based on the requirements of the farmland.</a:t>
            </a:r>
            <a:endParaRPr lang="en-IN" sz="2400" dirty="0">
              <a:latin typeface="Copperplate Gothic Bold" panose="020E0705020206020404" pitchFamily="34" charset="0"/>
            </a:endParaRPr>
          </a:p>
        </p:txBody>
      </p:sp>
      <p:pic>
        <p:nvPicPr>
          <p:cNvPr id="6" name="Picture 5">
            <a:extLst>
              <a:ext uri="{FF2B5EF4-FFF2-40B4-BE49-F238E27FC236}">
                <a16:creationId xmlns:a16="http://schemas.microsoft.com/office/drawing/2014/main" id="{CF69FCEA-42F8-0B26-3767-C568C69DCB3E}"/>
              </a:ext>
            </a:extLst>
          </p:cNvPr>
          <p:cNvPicPr>
            <a:picLocks noChangeAspect="1"/>
          </p:cNvPicPr>
          <p:nvPr/>
        </p:nvPicPr>
        <p:blipFill>
          <a:blip r:embed="rId2"/>
          <a:stretch>
            <a:fillRect/>
          </a:stretch>
        </p:blipFill>
        <p:spPr>
          <a:xfrm>
            <a:off x="1251663" y="3429000"/>
            <a:ext cx="7160380" cy="3065824"/>
          </a:xfrm>
          <a:prstGeom prst="rect">
            <a:avLst/>
          </a:prstGeom>
        </p:spPr>
      </p:pic>
    </p:spTree>
    <p:extLst>
      <p:ext uri="{BB962C8B-B14F-4D97-AF65-F5344CB8AC3E}">
        <p14:creationId xmlns:p14="http://schemas.microsoft.com/office/powerpoint/2010/main" val="313030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670463-E5F6-BF01-24C0-52E28A4F336B}"/>
              </a:ext>
            </a:extLst>
          </p:cNvPr>
          <p:cNvSpPr txBox="1"/>
          <p:nvPr/>
        </p:nvSpPr>
        <p:spPr>
          <a:xfrm>
            <a:off x="387048" y="1451170"/>
            <a:ext cx="10909905" cy="4154984"/>
          </a:xfrm>
          <a:prstGeom prst="rect">
            <a:avLst/>
          </a:prstGeom>
          <a:noFill/>
        </p:spPr>
        <p:txBody>
          <a:bodyPr wrap="square">
            <a:spAutoFit/>
          </a:bodyPr>
          <a:lstStyle/>
          <a:p>
            <a:pPr algn="just"/>
            <a:r>
              <a:rPr lang="en-US" sz="2400" b="1" dirty="0">
                <a:solidFill>
                  <a:srgbClr val="FF0000"/>
                </a:solidFill>
                <a:latin typeface="Copperplate Gothic Bold" panose="020E0705020206020404" pitchFamily="34" charset="0"/>
              </a:rPr>
              <a:t>Proposed system solution</a:t>
            </a:r>
            <a:r>
              <a:rPr lang="en-US" sz="2400" b="1" dirty="0">
                <a:latin typeface="Copperplate Gothic Bold" panose="020E0705020206020404" pitchFamily="34" charset="0"/>
              </a:rPr>
              <a:t> </a:t>
            </a:r>
          </a:p>
          <a:p>
            <a:pPr algn="just"/>
            <a:r>
              <a:rPr lang="en-US" sz="2400" b="1" dirty="0">
                <a:latin typeface="Copperplate Gothic Bold" panose="020E0705020206020404" pitchFamily="34" charset="0"/>
              </a:rPr>
              <a:t>    proposed system solution for a smart agriculture system could include components like sensors for monitoring soil moisture, temperature, and nutrient levels, along with actuators for automated irrigation and fertilization. Data collected by the sensors can be sent to a central hub or cloud platform for analysis, where algorithms can provide insights and recommendations to farmers via a user-friendly interface, such as a mobile app or web dashboard. This simplified system aims to streamline farm management tasks, optimize resource usage, and increase crop yields.</a:t>
            </a:r>
          </a:p>
        </p:txBody>
      </p:sp>
    </p:spTree>
    <p:extLst>
      <p:ext uri="{BB962C8B-B14F-4D97-AF65-F5344CB8AC3E}">
        <p14:creationId xmlns:p14="http://schemas.microsoft.com/office/powerpoint/2010/main" val="9730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5A80AD-31A2-1DA7-7693-D31E36164BE8}"/>
              </a:ext>
            </a:extLst>
          </p:cNvPr>
          <p:cNvSpPr txBox="1"/>
          <p:nvPr/>
        </p:nvSpPr>
        <p:spPr>
          <a:xfrm>
            <a:off x="1372575" y="1778952"/>
            <a:ext cx="8231044" cy="1631216"/>
          </a:xfrm>
          <a:prstGeom prst="rect">
            <a:avLst/>
          </a:prstGeom>
          <a:noFill/>
        </p:spPr>
        <p:txBody>
          <a:bodyPr wrap="square">
            <a:spAutoFit/>
          </a:bodyPr>
          <a:lstStyle/>
          <a:p>
            <a:pPr marL="342900" indent="-342900" algn="just">
              <a:buFont typeface="Arial" panose="020B0604020202020204" pitchFamily="34" charset="0"/>
              <a:buChar char="•"/>
            </a:pPr>
            <a:r>
              <a:rPr lang="en-US" sz="2000" b="1" i="0" dirty="0">
                <a:solidFill>
                  <a:srgbClr val="474747"/>
                </a:solidFill>
                <a:effectLst/>
                <a:highlight>
                  <a:srgbClr val="FFFFFF"/>
                </a:highlight>
                <a:latin typeface="Google Sans"/>
              </a:rPr>
              <a:t>   </a:t>
            </a:r>
            <a:r>
              <a:rPr lang="en-GB" sz="2000" b="1" i="0" dirty="0">
                <a:solidFill>
                  <a:srgbClr val="474747"/>
                </a:solidFill>
                <a:effectLst/>
                <a:highlight>
                  <a:srgbClr val="FFFFFF"/>
                </a:highlight>
                <a:latin typeface="Google Sans"/>
              </a:rPr>
              <a:t>Thus the concept of Farming System Approach can be summarized as it is a holistic approach, complex in nature, interrelated of components, matrix of soils, plants, animals, power, implements, labour, capital and other inputs, influenced by political, economic, institutional and social forces.</a:t>
            </a:r>
            <a:endParaRPr lang="en-IN" sz="2000" b="1" dirty="0"/>
          </a:p>
        </p:txBody>
      </p:sp>
      <p:sp>
        <p:nvSpPr>
          <p:cNvPr id="6" name="Title 5">
            <a:extLst>
              <a:ext uri="{FF2B5EF4-FFF2-40B4-BE49-F238E27FC236}">
                <a16:creationId xmlns:a16="http://schemas.microsoft.com/office/drawing/2014/main" id="{86FBA031-DC6D-2AB0-8443-FB6CD2C444B7}"/>
              </a:ext>
            </a:extLst>
          </p:cNvPr>
          <p:cNvSpPr>
            <a:spLocks noGrp="1"/>
          </p:cNvSpPr>
          <p:nvPr>
            <p:ph type="title"/>
          </p:nvPr>
        </p:nvSpPr>
        <p:spPr/>
        <p:txBody>
          <a:bodyPr/>
          <a:lstStyle/>
          <a:p>
            <a:r>
              <a:rPr lang="en-IN" dirty="0">
                <a:solidFill>
                  <a:srgbClr val="FF0000"/>
                </a:solidFill>
                <a:latin typeface="Copperplate Gothic Bold" panose="020E0705020206020404" pitchFamily="34" charset="0"/>
              </a:rPr>
              <a:t>System development approach</a:t>
            </a:r>
            <a:br>
              <a:rPr lang="en-IN" dirty="0">
                <a:solidFill>
                  <a:schemeClr val="tx1"/>
                </a:solidFill>
                <a:latin typeface="Copperplate Gothic Bold" panose="020E0705020206020404" pitchFamily="34" charset="0"/>
              </a:rPr>
            </a:br>
            <a:endParaRPr lang="en-IN" dirty="0"/>
          </a:p>
        </p:txBody>
      </p:sp>
      <p:pic>
        <p:nvPicPr>
          <p:cNvPr id="5" name="Picture 4">
            <a:extLst>
              <a:ext uri="{FF2B5EF4-FFF2-40B4-BE49-F238E27FC236}">
                <a16:creationId xmlns:a16="http://schemas.microsoft.com/office/drawing/2014/main" id="{121C27F4-97E0-4C84-748B-8CB199707B28}"/>
              </a:ext>
            </a:extLst>
          </p:cNvPr>
          <p:cNvPicPr>
            <a:picLocks noChangeAspect="1"/>
          </p:cNvPicPr>
          <p:nvPr/>
        </p:nvPicPr>
        <p:blipFill>
          <a:blip r:embed="rId2"/>
          <a:stretch>
            <a:fillRect/>
          </a:stretch>
        </p:blipFill>
        <p:spPr>
          <a:xfrm>
            <a:off x="2204902" y="3258719"/>
            <a:ext cx="6102047" cy="3344704"/>
          </a:xfrm>
          <a:prstGeom prst="rect">
            <a:avLst/>
          </a:prstGeom>
        </p:spPr>
      </p:pic>
    </p:spTree>
    <p:extLst>
      <p:ext uri="{BB962C8B-B14F-4D97-AF65-F5344CB8AC3E}">
        <p14:creationId xmlns:p14="http://schemas.microsoft.com/office/powerpoint/2010/main" val="19849734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85</TotalTime>
  <Words>684</Words>
  <Application>Microsoft Office PowerPoint</Application>
  <PresentationFormat>Widescreen</PresentationFormat>
  <Paragraphs>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SMART AGRICULTURE SYSTEM </vt:lpstr>
      <vt:lpstr>Project Outline</vt:lpstr>
      <vt:lpstr>Problem statement </vt:lpstr>
      <vt:lpstr>PowerPoint Presentation</vt:lpstr>
      <vt:lpstr>PowerPoint Presentation</vt:lpstr>
      <vt:lpstr>PROPOSEDSYSTEM(Contd…)                  A proposed smart agriculture system could integrate several innovative solutions to address various challenges faced by farmers and enhance overall agricultural productivity. Here's a detailed outline of such a system:</vt:lpstr>
      <vt:lpstr>PowerPoint Presentation</vt:lpstr>
      <vt:lpstr>PowerPoint Presentation</vt:lpstr>
      <vt:lpstr>System development approach </vt:lpstr>
      <vt:lpstr>Algorithm and deployment (contd..)</vt:lpstr>
      <vt:lpstr>PowerPoint Presentation</vt:lpstr>
      <vt:lpstr>Result </vt:lpstr>
      <vt:lpstr>REFERENCE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varun prabakharan</dc:creator>
  <cp:lastModifiedBy>rajaswp5@gmail.com</cp:lastModifiedBy>
  <cp:revision>12</cp:revision>
  <dcterms:created xsi:type="dcterms:W3CDTF">2024-03-31T06:48:27Z</dcterms:created>
  <dcterms:modified xsi:type="dcterms:W3CDTF">2024-04-05T06:13:11Z</dcterms:modified>
</cp:coreProperties>
</file>