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8" r:id="rId4"/>
    <p:sldId id="269" r:id="rId5"/>
    <p:sldId id="272" r:id="rId6"/>
    <p:sldId id="270" r:id="rId7"/>
    <p:sldId id="273" r:id="rId8"/>
    <p:sldId id="274" r:id="rId9"/>
    <p:sldId id="271" r:id="rId10"/>
    <p:sldId id="275" r:id="rId11"/>
    <p:sldId id="257" r:id="rId12"/>
    <p:sldId id="258" r:id="rId13"/>
    <p:sldId id="259" r:id="rId14"/>
    <p:sldId id="260" r:id="rId15"/>
    <p:sldId id="261" r:id="rId16"/>
    <p:sldId id="262" r:id="rId17"/>
    <p:sldId id="263" r:id="rId18"/>
    <p:sldId id="264" r:id="rId19"/>
    <p:sldId id="267"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66AFC-91AB-4F17-AD75-37F6B49F7BF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16BC95A-3217-424B-AEB6-5B6F3FBEB44C}">
      <dgm:prSet/>
      <dgm:spPr/>
      <dgm:t>
        <a:bodyPr/>
        <a:lstStyle/>
        <a:p>
          <a:pPr rtl="0"/>
          <a:r>
            <a:rPr lang="en-IN" smtClean="0"/>
            <a:t>Thank You</a:t>
          </a:r>
          <a:endParaRPr lang="en-IN"/>
        </a:p>
      </dgm:t>
    </dgm:pt>
    <dgm:pt modelId="{A7DF7536-05FE-47EC-8361-2A8C4CAA2217}" type="parTrans" cxnId="{87EC09F3-4EBA-4786-9976-029EDA1D1A79}">
      <dgm:prSet/>
      <dgm:spPr/>
      <dgm:t>
        <a:bodyPr/>
        <a:lstStyle/>
        <a:p>
          <a:endParaRPr lang="en-US"/>
        </a:p>
      </dgm:t>
    </dgm:pt>
    <dgm:pt modelId="{C49F8EE0-6E4C-41FB-A5E4-206D3019DBA8}" type="sibTrans" cxnId="{87EC09F3-4EBA-4786-9976-029EDA1D1A79}">
      <dgm:prSet/>
      <dgm:spPr/>
      <dgm:t>
        <a:bodyPr/>
        <a:lstStyle/>
        <a:p>
          <a:endParaRPr lang="en-US"/>
        </a:p>
      </dgm:t>
    </dgm:pt>
    <dgm:pt modelId="{5C6ADE97-A87A-49D9-AA57-8DD4E08B1809}" type="pres">
      <dgm:prSet presAssocID="{69D66AFC-91AB-4F17-AD75-37F6B49F7BF2}" presName="diagram" presStyleCnt="0">
        <dgm:presLayoutVars>
          <dgm:chPref val="1"/>
          <dgm:dir/>
          <dgm:animOne val="branch"/>
          <dgm:animLvl val="lvl"/>
          <dgm:resizeHandles/>
        </dgm:presLayoutVars>
      </dgm:prSet>
      <dgm:spPr/>
    </dgm:pt>
    <dgm:pt modelId="{F108E29B-A204-43CE-9589-95946B50C973}" type="pres">
      <dgm:prSet presAssocID="{516BC95A-3217-424B-AEB6-5B6F3FBEB44C}" presName="root" presStyleCnt="0"/>
      <dgm:spPr/>
    </dgm:pt>
    <dgm:pt modelId="{497F01B4-6534-478F-8878-47625865D714}" type="pres">
      <dgm:prSet presAssocID="{516BC95A-3217-424B-AEB6-5B6F3FBEB44C}" presName="rootComposite" presStyleCnt="0"/>
      <dgm:spPr/>
    </dgm:pt>
    <dgm:pt modelId="{AB79423D-63F9-45BB-8F6D-091E54F402A9}" type="pres">
      <dgm:prSet presAssocID="{516BC95A-3217-424B-AEB6-5B6F3FBEB44C}" presName="rootText" presStyleLbl="node1" presStyleIdx="0" presStyleCnt="1" custScaleX="150494" custScaleY="100095"/>
      <dgm:spPr/>
    </dgm:pt>
    <dgm:pt modelId="{E34E007B-1A04-43EC-9A19-4381CA80418F}" type="pres">
      <dgm:prSet presAssocID="{516BC95A-3217-424B-AEB6-5B6F3FBEB44C}" presName="rootConnector" presStyleLbl="node1" presStyleIdx="0" presStyleCnt="1"/>
      <dgm:spPr/>
    </dgm:pt>
    <dgm:pt modelId="{6E1C3083-E94C-45E1-B992-DAC302B9FA42}" type="pres">
      <dgm:prSet presAssocID="{516BC95A-3217-424B-AEB6-5B6F3FBEB44C}" presName="childShape" presStyleCnt="0"/>
      <dgm:spPr/>
    </dgm:pt>
  </dgm:ptLst>
  <dgm:cxnLst>
    <dgm:cxn modelId="{87EC09F3-4EBA-4786-9976-029EDA1D1A79}" srcId="{69D66AFC-91AB-4F17-AD75-37F6B49F7BF2}" destId="{516BC95A-3217-424B-AEB6-5B6F3FBEB44C}" srcOrd="0" destOrd="0" parTransId="{A7DF7536-05FE-47EC-8361-2A8C4CAA2217}" sibTransId="{C49F8EE0-6E4C-41FB-A5E4-206D3019DBA8}"/>
    <dgm:cxn modelId="{30089A0A-E3D9-4CEC-BEF9-6B61C60337D2}" type="presOf" srcId="{516BC95A-3217-424B-AEB6-5B6F3FBEB44C}" destId="{E34E007B-1A04-43EC-9A19-4381CA80418F}" srcOrd="1" destOrd="0" presId="urn:microsoft.com/office/officeart/2005/8/layout/hierarchy3"/>
    <dgm:cxn modelId="{14747B09-C7A9-41DA-8AF4-5DF3ADE9E1F7}" type="presOf" srcId="{516BC95A-3217-424B-AEB6-5B6F3FBEB44C}" destId="{AB79423D-63F9-45BB-8F6D-091E54F402A9}" srcOrd="0" destOrd="0" presId="urn:microsoft.com/office/officeart/2005/8/layout/hierarchy3"/>
    <dgm:cxn modelId="{CE11A87B-4E15-41A3-9029-802AC3B72C41}" type="presOf" srcId="{69D66AFC-91AB-4F17-AD75-37F6B49F7BF2}" destId="{5C6ADE97-A87A-49D9-AA57-8DD4E08B1809}" srcOrd="0" destOrd="0" presId="urn:microsoft.com/office/officeart/2005/8/layout/hierarchy3"/>
    <dgm:cxn modelId="{308086F0-5DA2-4EA6-AB5F-48F2FCE8D9D0}" type="presParOf" srcId="{5C6ADE97-A87A-49D9-AA57-8DD4E08B1809}" destId="{F108E29B-A204-43CE-9589-95946B50C973}" srcOrd="0" destOrd="0" presId="urn:microsoft.com/office/officeart/2005/8/layout/hierarchy3"/>
    <dgm:cxn modelId="{BCAFE1CF-D9D7-4B31-AF16-7149C1D9A2CC}" type="presParOf" srcId="{F108E29B-A204-43CE-9589-95946B50C973}" destId="{497F01B4-6534-478F-8878-47625865D714}" srcOrd="0" destOrd="0" presId="urn:microsoft.com/office/officeart/2005/8/layout/hierarchy3"/>
    <dgm:cxn modelId="{7E7CC6F1-7755-447C-9602-EB7C46F84C01}" type="presParOf" srcId="{497F01B4-6534-478F-8878-47625865D714}" destId="{AB79423D-63F9-45BB-8F6D-091E54F402A9}" srcOrd="0" destOrd="0" presId="urn:microsoft.com/office/officeart/2005/8/layout/hierarchy3"/>
    <dgm:cxn modelId="{300264B3-2C0D-4D69-96C8-84B8F1C07997}" type="presParOf" srcId="{497F01B4-6534-478F-8878-47625865D714}" destId="{E34E007B-1A04-43EC-9A19-4381CA80418F}" srcOrd="1" destOrd="0" presId="urn:microsoft.com/office/officeart/2005/8/layout/hierarchy3"/>
    <dgm:cxn modelId="{196058E9-A0BA-496E-A71F-AD379DBE121F}" type="presParOf" srcId="{F108E29B-A204-43CE-9589-95946B50C973}" destId="{6E1C3083-E94C-45E1-B992-DAC302B9FA4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9423D-63F9-45BB-8F6D-091E54F402A9}">
      <dsp:nvSpPr>
        <dsp:cNvPr id="0" name=""/>
        <dsp:cNvSpPr/>
      </dsp:nvSpPr>
      <dsp:spPr>
        <a:xfrm>
          <a:off x="2430606" y="421"/>
          <a:ext cx="4855132" cy="161459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IN" sz="6500" kern="1200" smtClean="0"/>
            <a:t>Thank You</a:t>
          </a:r>
          <a:endParaRPr lang="en-IN" sz="6500" kern="1200"/>
        </a:p>
      </dsp:txBody>
      <dsp:txXfrm>
        <a:off x="2477896" y="47711"/>
        <a:ext cx="4760552" cy="15200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279865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200122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773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121440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55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3435621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349287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280281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173490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C1F2F6-F3C3-4D5A-8A91-3D239826EE7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150624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1F2F6-F3C3-4D5A-8A91-3D239826EE76}"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80190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1F2F6-F3C3-4D5A-8A91-3D239826EE76}"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79283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1F2F6-F3C3-4D5A-8A91-3D239826EE76}"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120051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1F2F6-F3C3-4D5A-8A91-3D239826EE76}" type="datetimeFigureOut">
              <a:rPr lang="en-IN" smtClean="0"/>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23717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C1F2F6-F3C3-4D5A-8A91-3D239826EE76}"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73623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C1F2F6-F3C3-4D5A-8A91-3D239826EE76}"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D3DDCD-D218-47B0-92EB-CAFF51AA8630}" type="slidenum">
              <a:rPr lang="en-IN" smtClean="0"/>
              <a:t>‹#›</a:t>
            </a:fld>
            <a:endParaRPr lang="en-IN"/>
          </a:p>
        </p:txBody>
      </p:sp>
    </p:spTree>
    <p:extLst>
      <p:ext uri="{BB962C8B-B14F-4D97-AF65-F5344CB8AC3E}">
        <p14:creationId xmlns:p14="http://schemas.microsoft.com/office/powerpoint/2010/main" val="163999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C1F2F6-F3C3-4D5A-8A91-3D239826EE76}" type="datetimeFigureOut">
              <a:rPr lang="en-IN" smtClean="0"/>
              <a:t>06-09-2022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3DDCD-D218-47B0-92EB-CAFF51AA8630}" type="slidenum">
              <a:rPr lang="en-IN" smtClean="0"/>
              <a:t>‹#›</a:t>
            </a:fld>
            <a:endParaRPr lang="en-IN"/>
          </a:p>
        </p:txBody>
      </p:sp>
    </p:spTree>
    <p:extLst>
      <p:ext uri="{BB962C8B-B14F-4D97-AF65-F5344CB8AC3E}">
        <p14:creationId xmlns:p14="http://schemas.microsoft.com/office/powerpoint/2010/main" val="2634969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www.javatpoint.com/html-u-tag" TargetMode="External"/><Relationship Id="rId3" Type="http://schemas.openxmlformats.org/officeDocument/2006/relationships/image" Target="../media/image15.png"/><Relationship Id="rId7" Type="http://schemas.openxmlformats.org/officeDocument/2006/relationships/hyperlink" Target="https://www.javatpoint.com/html-section-tag" TargetMode="External"/><Relationship Id="rId2" Type="http://schemas.openxmlformats.org/officeDocument/2006/relationships/hyperlink" Target="https://www.javatpoint.com/html-footer-tag" TargetMode="External"/><Relationship Id="rId1" Type="http://schemas.openxmlformats.org/officeDocument/2006/relationships/slideLayout" Target="../slideLayouts/slideLayout2.xml"/><Relationship Id="rId6" Type="http://schemas.openxmlformats.org/officeDocument/2006/relationships/hyperlink" Target="https://www.javatpoint.com/html-script-tag" TargetMode="External"/><Relationship Id="rId5" Type="http://schemas.openxmlformats.org/officeDocument/2006/relationships/hyperlink" Target="https://www.javatpoint.com/html-label-tag" TargetMode="External"/><Relationship Id="rId10" Type="http://schemas.openxmlformats.org/officeDocument/2006/relationships/hyperlink" Target="https://www.javatpoint.com/html-form" TargetMode="External"/><Relationship Id="rId4" Type="http://schemas.openxmlformats.org/officeDocument/2006/relationships/hyperlink" Target="https://www.javatpoint.com/html-head" TargetMode="External"/><Relationship Id="rId9" Type="http://schemas.openxmlformats.org/officeDocument/2006/relationships/hyperlink" Target="https://www.javatpoint.com/html-unordered-li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3.jfi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3084" y="3696100"/>
            <a:ext cx="188916" cy="741146"/>
          </a:xfrm>
        </p:spPr>
        <p:txBody>
          <a:bodyPr anchor="ctr">
            <a:normAutofit fontScale="90000"/>
          </a:bodyPr>
          <a:lstStyle/>
          <a:p>
            <a:endParaRPr lang="en-IN" dirty="0">
              <a:ln w="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7074568" y="2569946"/>
            <a:ext cx="3593431" cy="3484346"/>
          </a:xfrm>
        </p:spPr>
        <p:txBody>
          <a:bodyPr anchor="ctr">
            <a:normAutofit/>
          </a:bodyPr>
          <a:lstStyle/>
          <a:p>
            <a:pPr algn="l"/>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96712">
            <a:off x="6524296" y="2621430"/>
            <a:ext cx="4514850" cy="3381375"/>
          </a:xfrm>
          <a:prstGeom prst="rect">
            <a:avLst/>
          </a:prstGeom>
        </p:spPr>
      </p:pic>
      <p:sp>
        <p:nvSpPr>
          <p:cNvPr id="5" name="Oval 4"/>
          <p:cNvSpPr/>
          <p:nvPr/>
        </p:nvSpPr>
        <p:spPr>
          <a:xfrm>
            <a:off x="2011680" y="346510"/>
            <a:ext cx="7103445" cy="1896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ln w="22225">
                  <a:solidFill>
                    <a:schemeClr val="accent2"/>
                  </a:solidFill>
                  <a:prstDash val="solid"/>
                </a:ln>
                <a:solidFill>
                  <a:schemeClr val="accent2">
                    <a:lumMod val="40000"/>
                    <a:lumOff val="60000"/>
                  </a:schemeClr>
                </a:solidFill>
              </a:rPr>
              <a:t>DOTNET BOOTCAMP</a:t>
            </a:r>
            <a:endParaRPr lang="en-IN" sz="4400" b="1" dirty="0">
              <a:ln w="22225">
                <a:solidFill>
                  <a:schemeClr val="accent2"/>
                </a:solidFill>
                <a:prstDash val="solid"/>
              </a:ln>
              <a:solidFill>
                <a:schemeClr val="accent2">
                  <a:lumMod val="40000"/>
                  <a:lumOff val="6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265" y="2909237"/>
            <a:ext cx="3484346" cy="3248525"/>
          </a:xfrm>
          <a:prstGeom prst="rect">
            <a:avLst/>
          </a:prstGeom>
        </p:spPr>
      </p:pic>
    </p:spTree>
    <p:extLst>
      <p:ext uri="{BB962C8B-B14F-4D97-AF65-F5344CB8AC3E}">
        <p14:creationId xmlns:p14="http://schemas.microsoft.com/office/powerpoint/2010/main" val="36445110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44683269"/>
              </p:ext>
            </p:extLst>
          </p:nvPr>
        </p:nvGraphicFramePr>
        <p:xfrm>
          <a:off x="1307254" y="3281680"/>
          <a:ext cx="9716346" cy="1615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0508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0650"/>
          </a:xfrm>
        </p:spPr>
        <p:txBody>
          <a:bodyPr>
            <a:normAutofit fontScale="90000"/>
          </a:bodyPr>
          <a:lstStyle/>
          <a:p>
            <a:r>
              <a:rPr lang="en-IN" sz="5400" b="1" dirty="0" smtClean="0">
                <a:solidFill>
                  <a:schemeClr val="accent2">
                    <a:lumMod val="60000"/>
                    <a:lumOff val="40000"/>
                  </a:schemeClr>
                </a:solidFill>
                <a:effectLst>
                  <a:outerShdw blurRad="38100" dist="38100" dir="2700000" algn="tl">
                    <a:srgbClr val="000000">
                      <a:alpha val="43137"/>
                    </a:srgbClr>
                  </a:outerShdw>
                </a:effectLst>
                <a:latin typeface="Algerian" panose="04020705040A02060702" pitchFamily="82" charset="0"/>
              </a:rPr>
              <a:t>HTML</a:t>
            </a:r>
            <a:endParaRPr lang="en-IN" sz="5400" b="1" dirty="0">
              <a:solidFill>
                <a:schemeClr val="accent2">
                  <a:lumMod val="60000"/>
                  <a:lumOff val="40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838200" y="1215776"/>
            <a:ext cx="10515600" cy="5067064"/>
          </a:xfrm>
        </p:spPr>
        <p:txBody>
          <a:bodyPr>
            <a:normAutofit/>
          </a:bodyPr>
          <a:lstStyle/>
          <a:p>
            <a:pPr marL="0" indent="0">
              <a:buNone/>
            </a:pPr>
            <a:r>
              <a:rPr lang="en-IN" dirty="0" smtClean="0"/>
              <a:t>This is the body of a web page and has tags out of which some are listed in this ppt.</a:t>
            </a:r>
          </a:p>
          <a:p>
            <a:pPr marL="0" indent="0">
              <a:buNone/>
            </a:pPr>
            <a:endParaRPr lang="en-IN" dirty="0"/>
          </a:p>
          <a:p>
            <a:pPr marL="0" indent="0">
              <a:buNone/>
            </a:pPr>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135512161"/>
              </p:ext>
            </p:extLst>
          </p:nvPr>
        </p:nvGraphicFramePr>
        <p:xfrm>
          <a:off x="5406512" y="2030933"/>
          <a:ext cx="5441160" cy="650240"/>
        </p:xfrm>
        <a:graphic>
          <a:graphicData uri="http://schemas.openxmlformats.org/drawingml/2006/table">
            <a:tbl>
              <a:tblPr>
                <a:tableStyleId>{08FB837D-C827-4EFA-A057-4D05807E0F7C}</a:tableStyleId>
              </a:tblPr>
              <a:tblGrid>
                <a:gridCol w="1283046">
                  <a:extLst>
                    <a:ext uri="{9D8B030D-6E8A-4147-A177-3AD203B41FA5}">
                      <a16:colId xmlns:a16="http://schemas.microsoft.com/office/drawing/2014/main" val="4000670599"/>
                    </a:ext>
                  </a:extLst>
                </a:gridCol>
                <a:gridCol w="4158114">
                  <a:extLst>
                    <a:ext uri="{9D8B030D-6E8A-4147-A177-3AD203B41FA5}">
                      <a16:colId xmlns:a16="http://schemas.microsoft.com/office/drawing/2014/main" val="2372073195"/>
                    </a:ext>
                  </a:extLst>
                </a:gridCol>
              </a:tblGrid>
              <a:tr h="602763">
                <a:tc>
                  <a:txBody>
                    <a:bodyPr/>
                    <a:lstStyle/>
                    <a:p>
                      <a:pPr algn="just" fontAlgn="t"/>
                      <a:r>
                        <a:rPr lang="en-IN" u="sng" dirty="0">
                          <a:effectLst/>
                          <a:hlinkClick r:id="rId2"/>
                        </a:rPr>
                        <a:t>&lt;footer&gt;</a:t>
                      </a:r>
                      <a:endParaRPr lang="en-IN" dirty="0">
                        <a:solidFill>
                          <a:srgbClr val="333333"/>
                        </a:solidFill>
                        <a:effectLst/>
                        <a:latin typeface="inter-regular"/>
                      </a:endParaRPr>
                    </a:p>
                  </a:txBody>
                  <a:tcPr marL="50800" marR="50800" marT="50800" marB="50800"/>
                </a:tc>
                <a:tc>
                  <a:txBody>
                    <a:bodyPr/>
                    <a:lstStyle/>
                    <a:p>
                      <a:pPr algn="just" fontAlgn="t"/>
                      <a:r>
                        <a:rPr lang="en-US" dirty="0">
                          <a:effectLst/>
                        </a:rPr>
                        <a:t>It defines the footer section of a webpage.</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631864565"/>
                  </a:ext>
                </a:extLst>
              </a:tr>
            </a:tbl>
          </a:graphicData>
        </a:graphic>
      </p:graphicFrame>
      <p:pic>
        <p:nvPicPr>
          <p:cNvPr id="1025" name="Picture 1" descr="HTML Tags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241" y="2954655"/>
            <a:ext cx="284481" cy="840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42186728"/>
              </p:ext>
            </p:extLst>
          </p:nvPr>
        </p:nvGraphicFramePr>
        <p:xfrm>
          <a:off x="5406512" y="2944311"/>
          <a:ext cx="5380528" cy="722914"/>
        </p:xfrm>
        <a:graphic>
          <a:graphicData uri="http://schemas.openxmlformats.org/drawingml/2006/table">
            <a:tbl>
              <a:tblPr>
                <a:tableStyleId>{35758FB7-9AC5-4552-8A53-C91805E547FA}</a:tableStyleId>
              </a:tblPr>
              <a:tblGrid>
                <a:gridCol w="1254170">
                  <a:extLst>
                    <a:ext uri="{9D8B030D-6E8A-4147-A177-3AD203B41FA5}">
                      <a16:colId xmlns:a16="http://schemas.microsoft.com/office/drawing/2014/main" val="621496224"/>
                    </a:ext>
                  </a:extLst>
                </a:gridCol>
                <a:gridCol w="4126358">
                  <a:extLst>
                    <a:ext uri="{9D8B030D-6E8A-4147-A177-3AD203B41FA5}">
                      <a16:colId xmlns:a16="http://schemas.microsoft.com/office/drawing/2014/main" val="3942084415"/>
                    </a:ext>
                  </a:extLst>
                </a:gridCol>
              </a:tblGrid>
              <a:tr h="722914">
                <a:tc>
                  <a:txBody>
                    <a:bodyPr/>
                    <a:lstStyle/>
                    <a:p>
                      <a:pPr algn="just" fontAlgn="t"/>
                      <a:r>
                        <a:rPr lang="en-IN" u="none" strike="noStrike" dirty="0">
                          <a:effectLst/>
                          <a:hlinkClick r:id="rId4"/>
                        </a:rPr>
                        <a:t>&lt;head&gt;</a:t>
                      </a:r>
                      <a:endParaRPr lang="en-IN" dirty="0">
                        <a:solidFill>
                          <a:srgbClr val="333333"/>
                        </a:solidFill>
                        <a:effectLst/>
                        <a:latin typeface="inter-regular"/>
                      </a:endParaRPr>
                    </a:p>
                  </a:txBody>
                  <a:tcPr marL="50800" marR="50800" marT="50800" marB="50800"/>
                </a:tc>
                <a:tc>
                  <a:txBody>
                    <a:bodyPr/>
                    <a:lstStyle/>
                    <a:p>
                      <a:pPr algn="just" fontAlgn="t"/>
                      <a:r>
                        <a:rPr lang="en-US" dirty="0">
                          <a:effectLst/>
                        </a:rPr>
                        <a:t>It defines the head section of an HTML document.</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34827693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72051824"/>
              </p:ext>
            </p:extLst>
          </p:nvPr>
        </p:nvGraphicFramePr>
        <p:xfrm>
          <a:off x="701637" y="2430557"/>
          <a:ext cx="4465320" cy="721896"/>
        </p:xfrm>
        <a:graphic>
          <a:graphicData uri="http://schemas.openxmlformats.org/drawingml/2006/table">
            <a:tbl>
              <a:tblPr>
                <a:tableStyleId>{69C7853C-536D-4A76-A0AE-DD22124D55A5}</a:tableStyleId>
              </a:tblPr>
              <a:tblGrid>
                <a:gridCol w="826971">
                  <a:extLst>
                    <a:ext uri="{9D8B030D-6E8A-4147-A177-3AD203B41FA5}">
                      <a16:colId xmlns:a16="http://schemas.microsoft.com/office/drawing/2014/main" val="2163838438"/>
                    </a:ext>
                  </a:extLst>
                </a:gridCol>
                <a:gridCol w="3638349">
                  <a:extLst>
                    <a:ext uri="{9D8B030D-6E8A-4147-A177-3AD203B41FA5}">
                      <a16:colId xmlns:a16="http://schemas.microsoft.com/office/drawing/2014/main" val="673244962"/>
                    </a:ext>
                  </a:extLst>
                </a:gridCol>
              </a:tblGrid>
              <a:tr h="721896">
                <a:tc>
                  <a:txBody>
                    <a:bodyPr/>
                    <a:lstStyle/>
                    <a:p>
                      <a:pPr algn="just" fontAlgn="t"/>
                      <a:r>
                        <a:rPr lang="en-IN" u="none" strike="noStrike" dirty="0">
                          <a:effectLst/>
                        </a:rPr>
                        <a:t>&lt;</a:t>
                      </a:r>
                      <a:r>
                        <a:rPr lang="en-IN" u="none" strike="noStrike" dirty="0" smtClean="0">
                          <a:effectLst/>
                        </a:rPr>
                        <a:t>img&gt;</a:t>
                      </a:r>
                      <a:endParaRPr lang="en-IN" dirty="0">
                        <a:solidFill>
                          <a:srgbClr val="333333"/>
                        </a:solidFill>
                        <a:effectLst/>
                        <a:latin typeface="inter-regular"/>
                      </a:endParaRPr>
                    </a:p>
                  </a:txBody>
                  <a:tcPr marL="50800" marR="50800" marT="50800" marB="50800"/>
                </a:tc>
                <a:tc>
                  <a:txBody>
                    <a:bodyPr/>
                    <a:lstStyle/>
                    <a:p>
                      <a:pPr algn="just" fontAlgn="t"/>
                      <a:r>
                        <a:rPr lang="en-US" dirty="0">
                          <a:effectLst/>
                        </a:rPr>
                        <a:t>It is used to insert an image within an HTML document.</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1338282958"/>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22964264"/>
              </p:ext>
            </p:extLst>
          </p:nvPr>
        </p:nvGraphicFramePr>
        <p:xfrm>
          <a:off x="432091" y="4740710"/>
          <a:ext cx="5380530" cy="1004707"/>
        </p:xfrm>
        <a:graphic>
          <a:graphicData uri="http://schemas.openxmlformats.org/drawingml/2006/table">
            <a:tbl>
              <a:tblPr>
                <a:tableStyleId>{775DCB02-9BB8-47FD-8907-85C794F793BA}</a:tableStyleId>
              </a:tblPr>
              <a:tblGrid>
                <a:gridCol w="1434172">
                  <a:extLst>
                    <a:ext uri="{9D8B030D-6E8A-4147-A177-3AD203B41FA5}">
                      <a16:colId xmlns:a16="http://schemas.microsoft.com/office/drawing/2014/main" val="3350828457"/>
                    </a:ext>
                  </a:extLst>
                </a:gridCol>
                <a:gridCol w="3946358">
                  <a:extLst>
                    <a:ext uri="{9D8B030D-6E8A-4147-A177-3AD203B41FA5}">
                      <a16:colId xmlns:a16="http://schemas.microsoft.com/office/drawing/2014/main" val="1021041401"/>
                    </a:ext>
                  </a:extLst>
                </a:gridCol>
              </a:tblGrid>
              <a:tr h="1004707">
                <a:tc>
                  <a:txBody>
                    <a:bodyPr/>
                    <a:lstStyle/>
                    <a:p>
                      <a:pPr algn="just" fontAlgn="t"/>
                      <a:r>
                        <a:rPr lang="en-IN" u="none" strike="noStrike" dirty="0">
                          <a:effectLst/>
                          <a:hlinkClick r:id="rId5"/>
                        </a:rPr>
                        <a:t>&lt;label&gt;</a:t>
                      </a:r>
                      <a:endParaRPr lang="en-IN" dirty="0">
                        <a:solidFill>
                          <a:srgbClr val="333333"/>
                        </a:solidFill>
                        <a:effectLst/>
                        <a:latin typeface="inter-regular"/>
                      </a:endParaRPr>
                    </a:p>
                  </a:txBody>
                  <a:tcPr marL="50800" marR="50800" marT="50800" marB="50800"/>
                </a:tc>
                <a:tc>
                  <a:txBody>
                    <a:bodyPr/>
                    <a:lstStyle/>
                    <a:p>
                      <a:pPr algn="just" fontAlgn="t"/>
                      <a:r>
                        <a:rPr lang="en-US" dirty="0">
                          <a:effectLst/>
                        </a:rPr>
                        <a:t>It defines a text label for the input field of form.</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54445633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4550902"/>
              </p:ext>
            </p:extLst>
          </p:nvPr>
        </p:nvGraphicFramePr>
        <p:xfrm>
          <a:off x="3516413" y="5798222"/>
          <a:ext cx="6147351" cy="1062922"/>
        </p:xfrm>
        <a:graphic>
          <a:graphicData uri="http://schemas.openxmlformats.org/drawingml/2006/table">
            <a:tbl>
              <a:tblPr>
                <a:tableStyleId>{00A15C55-8517-42AA-B614-E9B94910E393}</a:tableStyleId>
              </a:tblPr>
              <a:tblGrid>
                <a:gridCol w="1289691">
                  <a:extLst>
                    <a:ext uri="{9D8B030D-6E8A-4147-A177-3AD203B41FA5}">
                      <a16:colId xmlns:a16="http://schemas.microsoft.com/office/drawing/2014/main" val="314415803"/>
                    </a:ext>
                  </a:extLst>
                </a:gridCol>
                <a:gridCol w="4857660">
                  <a:extLst>
                    <a:ext uri="{9D8B030D-6E8A-4147-A177-3AD203B41FA5}">
                      <a16:colId xmlns:a16="http://schemas.microsoft.com/office/drawing/2014/main" val="3738412407"/>
                    </a:ext>
                  </a:extLst>
                </a:gridCol>
              </a:tblGrid>
              <a:tr h="626846">
                <a:tc>
                  <a:txBody>
                    <a:bodyPr/>
                    <a:lstStyle/>
                    <a:p>
                      <a:pPr algn="just" fontAlgn="t"/>
                      <a:r>
                        <a:rPr lang="en-IN" u="sng" dirty="0">
                          <a:effectLst/>
                          <a:hlinkClick r:id="rId6"/>
                        </a:rPr>
                        <a:t>&lt;script&gt;</a:t>
                      </a:r>
                      <a:endParaRPr lang="en-IN" dirty="0">
                        <a:solidFill>
                          <a:srgbClr val="333333"/>
                        </a:solidFill>
                        <a:effectLst/>
                        <a:latin typeface="inter-regular"/>
                      </a:endParaRPr>
                    </a:p>
                  </a:txBody>
                  <a:tcPr marL="50800" marR="50800" marT="50800" marB="50800"/>
                </a:tc>
                <a:tc>
                  <a:txBody>
                    <a:bodyPr/>
                    <a:lstStyle/>
                    <a:p>
                      <a:pPr algn="just" fontAlgn="t"/>
                      <a:r>
                        <a:rPr lang="en-US" dirty="0">
                          <a:effectLst/>
                        </a:rPr>
                        <a:t>It is used to declare the JavaScript within HTML document.</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1212584694"/>
                  </a:ext>
                </a:extLst>
              </a:tr>
              <a:tr h="412682">
                <a:tc>
                  <a:txBody>
                    <a:bodyPr/>
                    <a:lstStyle/>
                    <a:p>
                      <a:pPr algn="just" fontAlgn="t"/>
                      <a:r>
                        <a:rPr lang="en-IN" u="none" strike="noStrike">
                          <a:effectLst/>
                          <a:hlinkClick r:id="rId7"/>
                        </a:rPr>
                        <a:t>&lt;section&gt;</a:t>
                      </a:r>
                      <a:endParaRPr lang="en-IN">
                        <a:solidFill>
                          <a:srgbClr val="333333"/>
                        </a:solidFill>
                        <a:effectLst/>
                        <a:latin typeface="inter-regular"/>
                      </a:endParaRPr>
                    </a:p>
                  </a:txBody>
                  <a:tcPr marL="50800" marR="50800" marT="50800" marB="50800"/>
                </a:tc>
                <a:tc>
                  <a:txBody>
                    <a:bodyPr/>
                    <a:lstStyle/>
                    <a:p>
                      <a:pPr algn="just" fontAlgn="t"/>
                      <a:r>
                        <a:rPr lang="en-US" dirty="0">
                          <a:effectLst/>
                        </a:rPr>
                        <a:t>It defines a generic section for a document.</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1542735078"/>
                  </a:ext>
                </a:extLst>
              </a:tr>
            </a:tbl>
          </a:graphicData>
        </a:graphic>
      </p:graphicFrame>
      <p:pic>
        <p:nvPicPr>
          <p:cNvPr id="1026" name="Picture 2" descr="HTML Tags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342" y="5362827"/>
            <a:ext cx="282672" cy="711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285348029"/>
              </p:ext>
            </p:extLst>
          </p:nvPr>
        </p:nvGraphicFramePr>
        <p:xfrm>
          <a:off x="2696840" y="3809742"/>
          <a:ext cx="6798320" cy="751840"/>
        </p:xfrm>
        <a:graphic>
          <a:graphicData uri="http://schemas.openxmlformats.org/drawingml/2006/table">
            <a:tbl>
              <a:tblPr>
                <a:tableStyleId>{125E5076-3810-47DD-B79F-674D7AD40C01}</a:tableStyleId>
              </a:tblPr>
              <a:tblGrid>
                <a:gridCol w="763281">
                  <a:extLst>
                    <a:ext uri="{9D8B030D-6E8A-4147-A177-3AD203B41FA5}">
                      <a16:colId xmlns:a16="http://schemas.microsoft.com/office/drawing/2014/main" val="4081218830"/>
                    </a:ext>
                  </a:extLst>
                </a:gridCol>
                <a:gridCol w="6035039">
                  <a:extLst>
                    <a:ext uri="{9D8B030D-6E8A-4147-A177-3AD203B41FA5}">
                      <a16:colId xmlns:a16="http://schemas.microsoft.com/office/drawing/2014/main" val="911149289"/>
                    </a:ext>
                  </a:extLst>
                </a:gridCol>
              </a:tblGrid>
              <a:tr h="0">
                <a:tc>
                  <a:txBody>
                    <a:bodyPr/>
                    <a:lstStyle/>
                    <a:p>
                      <a:pPr algn="just" fontAlgn="t"/>
                      <a:r>
                        <a:rPr lang="en-IN" u="sng">
                          <a:effectLst/>
                          <a:hlinkClick r:id="rId8"/>
                        </a:rPr>
                        <a:t>&lt;u&gt;</a:t>
                      </a:r>
                      <a:endParaRPr lang="en-IN">
                        <a:solidFill>
                          <a:srgbClr val="333333"/>
                        </a:solidFill>
                        <a:effectLst/>
                        <a:latin typeface="inter-regular"/>
                      </a:endParaRPr>
                    </a:p>
                  </a:txBody>
                  <a:tcPr marL="50800" marR="50800" marT="50800" marB="50800"/>
                </a:tc>
                <a:tc>
                  <a:txBody>
                    <a:bodyPr/>
                    <a:lstStyle/>
                    <a:p>
                      <a:pPr algn="just" fontAlgn="t"/>
                      <a:r>
                        <a:rPr lang="en-US" dirty="0">
                          <a:effectLst/>
                        </a:rPr>
                        <a:t>It is used to render enclosed text with an underline.</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1019333671"/>
                  </a:ext>
                </a:extLst>
              </a:tr>
              <a:tr h="0">
                <a:tc>
                  <a:txBody>
                    <a:bodyPr/>
                    <a:lstStyle/>
                    <a:p>
                      <a:pPr algn="just" fontAlgn="t"/>
                      <a:r>
                        <a:rPr lang="en-IN" u="none" strike="noStrike">
                          <a:effectLst/>
                          <a:hlinkClick r:id="rId9"/>
                        </a:rPr>
                        <a:t>&lt;ul&gt;</a:t>
                      </a:r>
                      <a:endParaRPr lang="en-IN">
                        <a:solidFill>
                          <a:srgbClr val="333333"/>
                        </a:solidFill>
                        <a:effectLst/>
                        <a:latin typeface="inter-regular"/>
                      </a:endParaRPr>
                    </a:p>
                  </a:txBody>
                  <a:tcPr marL="50800" marR="50800" marT="50800" marB="50800"/>
                </a:tc>
                <a:tc>
                  <a:txBody>
                    <a:bodyPr/>
                    <a:lstStyle/>
                    <a:p>
                      <a:pPr algn="just" fontAlgn="t"/>
                      <a:r>
                        <a:rPr lang="en-US" dirty="0">
                          <a:effectLst/>
                        </a:rPr>
                        <a:t>It defines unordered list of items.</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37135343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39323064"/>
              </p:ext>
            </p:extLst>
          </p:nvPr>
        </p:nvGraphicFramePr>
        <p:xfrm>
          <a:off x="6218729" y="4750311"/>
          <a:ext cx="5745472" cy="375920"/>
        </p:xfrm>
        <a:graphic>
          <a:graphicData uri="http://schemas.openxmlformats.org/drawingml/2006/table">
            <a:tbl>
              <a:tblPr>
                <a:tableStyleId>{69CF1AB2-1976-4502-BF36-3FF5EA218861}</a:tableStyleId>
              </a:tblPr>
              <a:tblGrid>
                <a:gridCol w="1250475">
                  <a:extLst>
                    <a:ext uri="{9D8B030D-6E8A-4147-A177-3AD203B41FA5}">
                      <a16:colId xmlns:a16="http://schemas.microsoft.com/office/drawing/2014/main" val="4216788179"/>
                    </a:ext>
                  </a:extLst>
                </a:gridCol>
                <a:gridCol w="4494997">
                  <a:extLst>
                    <a:ext uri="{9D8B030D-6E8A-4147-A177-3AD203B41FA5}">
                      <a16:colId xmlns:a16="http://schemas.microsoft.com/office/drawing/2014/main" val="2701794948"/>
                    </a:ext>
                  </a:extLst>
                </a:gridCol>
              </a:tblGrid>
              <a:tr h="0">
                <a:tc>
                  <a:txBody>
                    <a:bodyPr/>
                    <a:lstStyle/>
                    <a:p>
                      <a:pPr algn="just" fontAlgn="t"/>
                      <a:r>
                        <a:rPr lang="en-IN" u="none" strike="noStrike" dirty="0">
                          <a:effectLst/>
                          <a:hlinkClick r:id="rId10"/>
                        </a:rPr>
                        <a:t>&lt;form&gt;</a:t>
                      </a:r>
                      <a:endParaRPr lang="en-IN" dirty="0">
                        <a:solidFill>
                          <a:srgbClr val="FFFF00"/>
                        </a:solidFill>
                        <a:effectLst/>
                        <a:latin typeface="inter-regular"/>
                      </a:endParaRPr>
                    </a:p>
                  </a:txBody>
                  <a:tcPr marL="50800" marR="50800" marT="50800" marB="50800"/>
                </a:tc>
                <a:tc>
                  <a:txBody>
                    <a:bodyPr/>
                    <a:lstStyle/>
                    <a:p>
                      <a:pPr algn="just" fontAlgn="t"/>
                      <a:r>
                        <a:rPr lang="en-US" dirty="0">
                          <a:effectLst/>
                        </a:rPr>
                        <a:t>It is used to define an HTML form.</a:t>
                      </a:r>
                      <a:endParaRPr lang="en-US" dirty="0">
                        <a:solidFill>
                          <a:srgbClr val="333333"/>
                        </a:solidFill>
                        <a:effectLst/>
                        <a:latin typeface="inter-regular"/>
                      </a:endParaRPr>
                    </a:p>
                  </a:txBody>
                  <a:tcPr marL="50800" marR="50800" marT="50800" marB="50800"/>
                </a:tc>
                <a:extLst>
                  <a:ext uri="{0D108BD9-81ED-4DB2-BD59-A6C34878D82A}">
                    <a16:rowId xmlns:a16="http://schemas.microsoft.com/office/drawing/2014/main" val="2156640065"/>
                  </a:ext>
                </a:extLst>
              </a:tr>
            </a:tbl>
          </a:graphicData>
        </a:graphic>
      </p:graphicFrame>
    </p:spTree>
    <p:extLst>
      <p:ext uri="{BB962C8B-B14F-4D97-AF65-F5344CB8AC3E}">
        <p14:creationId xmlns:p14="http://schemas.microsoft.com/office/powerpoint/2010/main" val="32323628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6"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par>
                                <p:cTn id="38" presetID="1"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602128" cy="5576470"/>
          </a:xfrm>
        </p:spPr>
        <p:txBody>
          <a:bodyPr anchor="t">
            <a:normAutofit fontScale="90000"/>
          </a:bodyPr>
          <a:lstStyle/>
          <a:p>
            <a:r>
              <a:rPr lang="en-IN" dirty="0" smtClean="0"/>
              <a:t> </a:t>
            </a:r>
            <a:r>
              <a:rPr lang="en-IN" dirty="0" smtClean="0">
                <a:solidFill>
                  <a:schemeClr val="accent2">
                    <a:lumMod val="75000"/>
                  </a:schemeClr>
                </a:solidFill>
                <a:latin typeface="Algerian" panose="04020705040A02060702" pitchFamily="82" charset="0"/>
              </a:rPr>
              <a:t>RADIO AND CHECK BOXES</a:t>
            </a:r>
            <a:r>
              <a:rPr lang="en-IN" dirty="0"/>
              <a:t/>
            </a:r>
            <a:br>
              <a:rPr lang="en-IN" dirty="0"/>
            </a:br>
            <a:r>
              <a:rPr lang="en-IN" dirty="0"/>
              <a:t> </a:t>
            </a:r>
            <a:br>
              <a:rPr lang="en-IN" dirty="0"/>
            </a:br>
            <a:r>
              <a:rPr lang="en-IN" sz="2200" b="1" dirty="0">
                <a:solidFill>
                  <a:srgbClr val="00B0F0"/>
                </a:solidFill>
                <a:effectLst>
                  <a:outerShdw blurRad="38100" dist="38100" dir="2700000" algn="tl">
                    <a:srgbClr val="000000">
                      <a:alpha val="43137"/>
                    </a:srgbClr>
                  </a:outerShdw>
                </a:effectLst>
              </a:rPr>
              <a:t>&lt;form&gt;</a:t>
            </a:r>
            <a:r>
              <a:rPr lang="en-IN" sz="1800" dirty="0">
                <a:effectLst>
                  <a:outerShdw blurRad="38100" dist="38100" dir="2700000" algn="tl">
                    <a:srgbClr val="000000">
                      <a:alpha val="43137"/>
                    </a:srgbClr>
                  </a:outerShdw>
                </a:effectLst>
              </a:rPr>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&lt;input type="radio" name="sex" value="male" /&gt; Male &lt;br /&gt;</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&lt;input type="radio" name="sex" value="female" /&gt; Female</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&lt;/form&gt;</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2200" dirty="0">
                <a:solidFill>
                  <a:srgbClr val="00B0F0"/>
                </a:solidFill>
                <a:effectLst>
                  <a:outerShdw blurRad="38100" dist="38100" dir="2700000" algn="tl">
                    <a:srgbClr val="000000">
                      <a:alpha val="43137"/>
                    </a:srgbClr>
                  </a:outerShdw>
                </a:effectLst>
              </a:rPr>
              <a:t>Checkboxes :</a:t>
            </a:r>
            <a:r>
              <a:rPr lang="en-IN" sz="1800" dirty="0">
                <a:effectLst>
                  <a:outerShdw blurRad="38100" dist="38100" dir="2700000" algn="tl">
                    <a:srgbClr val="000000">
                      <a:alpha val="43137"/>
                    </a:srgbClr>
                  </a:outerShdw>
                </a:effectLst>
              </a:rPr>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&lt;form&gt;</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Bike: &lt;input type="checkbox" name="vehicle" value="Bike"/&gt; &lt;br /&gt;</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Car: &lt;input type="checkbox" name="vehicle" value="Car"/&gt;&lt;br /&gt;</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&lt;/form&gt;</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sz="1800" dirty="0">
                <a:effectLst>
                  <a:outerShdw blurRad="38100" dist="38100" dir="2700000" algn="tl">
                    <a:srgbClr val="000000">
                      <a:alpha val="43137"/>
                    </a:srgbClr>
                  </a:outerShdw>
                </a:effectLst>
              </a:rPr>
              <a:t> </a:t>
            </a:r>
            <a:br>
              <a:rPr lang="en-IN" sz="1800" dirty="0">
                <a:effectLst>
                  <a:outerShdw blurRad="38100" dist="38100" dir="2700000" algn="tl">
                    <a:srgbClr val="000000">
                      <a:alpha val="43137"/>
                    </a:srgbClr>
                  </a:outerShdw>
                </a:effectLst>
              </a:rPr>
            </a:br>
            <a:r>
              <a:rPr lang="en-IN" dirty="0" smtClean="0"/>
              <a:t>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358" y="693019"/>
            <a:ext cx="2965884" cy="252181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358" y="3426595"/>
            <a:ext cx="2589196" cy="2165684"/>
          </a:xfrm>
          <a:prstGeom prst="rect">
            <a:avLst/>
          </a:prstGeom>
        </p:spPr>
      </p:pic>
    </p:spTree>
    <p:extLst>
      <p:ext uri="{BB962C8B-B14F-4D97-AF65-F5344CB8AC3E}">
        <p14:creationId xmlns:p14="http://schemas.microsoft.com/office/powerpoint/2010/main" val="31939867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50" fill="hold"/>
                                        <p:tgtEl>
                                          <p:spTgt spid="6"/>
                                        </p:tgtEl>
                                        <p:attrNameLst>
                                          <p:attrName>r</p:attrName>
                                        </p:attrNameLst>
                                      </p:cBhvr>
                                    </p:animRot>
                                  </p:childTnLst>
                                </p:cTn>
                              </p:par>
                              <p:par>
                                <p:cTn id="7" presetID="32" presetClass="emph" presetSubtype="0" fill="hold" nodeType="withEffect">
                                  <p:stCondLst>
                                    <p:cond delay="0"/>
                                  </p:stCondLst>
                                  <p:childTnLst>
                                    <p:animRot by="120000">
                                      <p:cBhvr>
                                        <p:cTn id="8" dur="100" fill="hold">
                                          <p:stCondLst>
                                            <p:cond delay="0"/>
                                          </p:stCondLst>
                                        </p:cTn>
                                        <p:tgtEl>
                                          <p:spTgt spid="7"/>
                                        </p:tgtEl>
                                        <p:attrNameLst>
                                          <p:attrName>r</p:attrName>
                                        </p:attrNameLst>
                                      </p:cBhvr>
                                    </p:animRot>
                                    <p:animRot by="-240000">
                                      <p:cBhvr>
                                        <p:cTn id="9" dur="200" fill="hold">
                                          <p:stCondLst>
                                            <p:cond delay="200"/>
                                          </p:stCondLst>
                                        </p:cTn>
                                        <p:tgtEl>
                                          <p:spTgt spid="7"/>
                                        </p:tgtEl>
                                        <p:attrNameLst>
                                          <p:attrName>r</p:attrName>
                                        </p:attrNameLst>
                                      </p:cBhvr>
                                    </p:animRot>
                                    <p:animRot by="240000">
                                      <p:cBhvr>
                                        <p:cTn id="10" dur="200" fill="hold">
                                          <p:stCondLst>
                                            <p:cond delay="400"/>
                                          </p:stCondLst>
                                        </p:cTn>
                                        <p:tgtEl>
                                          <p:spTgt spid="7"/>
                                        </p:tgtEl>
                                        <p:attrNameLst>
                                          <p:attrName>r</p:attrName>
                                        </p:attrNameLst>
                                      </p:cBhvr>
                                    </p:animRot>
                                    <p:animRot by="-240000">
                                      <p:cBhvr>
                                        <p:cTn id="11" dur="200" fill="hold">
                                          <p:stCondLst>
                                            <p:cond delay="600"/>
                                          </p:stCondLst>
                                        </p:cTn>
                                        <p:tgtEl>
                                          <p:spTgt spid="7"/>
                                        </p:tgtEl>
                                        <p:attrNameLst>
                                          <p:attrName>r</p:attrName>
                                        </p:attrNameLst>
                                      </p:cBhvr>
                                    </p:animRot>
                                    <p:animRot by="120000">
                                      <p:cBhvr>
                                        <p:cTn id="1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SMALL EXAMPLE OF HTML </a:t>
            </a:r>
            <a:endParaRPr lang="en-IN" dirty="0"/>
          </a:p>
        </p:txBody>
      </p:sp>
      <p:sp>
        <p:nvSpPr>
          <p:cNvPr id="3" name="Content Placeholder 2"/>
          <p:cNvSpPr>
            <a:spLocks noGrp="1"/>
          </p:cNvSpPr>
          <p:nvPr>
            <p:ph idx="1"/>
          </p:nvPr>
        </p:nvSpPr>
        <p:spPr>
          <a:xfrm>
            <a:off x="471638" y="1963554"/>
            <a:ext cx="7218947" cy="4213409"/>
          </a:xfrm>
        </p:spPr>
        <p:txBody>
          <a:bodyPr anchor="ctr">
            <a:normAutofit fontScale="85000" lnSpcReduction="20000"/>
          </a:bodyPr>
          <a:lstStyle/>
          <a:p>
            <a:pPr marL="0" indent="0">
              <a:buNone/>
            </a:pPr>
            <a:r>
              <a:rPr lang="en-IN" b="1" dirty="0">
                <a:solidFill>
                  <a:schemeClr val="accent5">
                    <a:lumMod val="50000"/>
                  </a:schemeClr>
                </a:solidFill>
                <a:latin typeface="Arial Black" panose="020B0A04020102020204" pitchFamily="34" charset="0"/>
              </a:rPr>
              <a:t>&lt;html&gt;</a:t>
            </a:r>
          </a:p>
          <a:p>
            <a:pPr marL="0" indent="0">
              <a:buNone/>
            </a:pPr>
            <a:r>
              <a:rPr lang="en-IN" b="1" dirty="0">
                <a:solidFill>
                  <a:schemeClr val="accent5">
                    <a:lumMod val="50000"/>
                  </a:schemeClr>
                </a:solidFill>
                <a:latin typeface="Arial Black" panose="020B0A04020102020204" pitchFamily="34" charset="0"/>
              </a:rPr>
              <a:t>  </a:t>
            </a:r>
          </a:p>
          <a:p>
            <a:pPr marL="0" indent="0">
              <a:buNone/>
            </a:pPr>
            <a:r>
              <a:rPr lang="en-IN" b="1" dirty="0">
                <a:solidFill>
                  <a:schemeClr val="accent5">
                    <a:lumMod val="50000"/>
                  </a:schemeClr>
                </a:solidFill>
                <a:latin typeface="Arial Black" panose="020B0A04020102020204" pitchFamily="34" charset="0"/>
              </a:rPr>
              <a:t>&lt;h1 style="text-align:center"&gt;NATURE&lt;/h1&gt;</a:t>
            </a:r>
          </a:p>
          <a:p>
            <a:pPr marL="0" indent="0">
              <a:buNone/>
            </a:pPr>
            <a:r>
              <a:rPr lang="en-IN" b="1" dirty="0">
                <a:solidFill>
                  <a:schemeClr val="accent5">
                    <a:lumMod val="50000"/>
                  </a:schemeClr>
                </a:solidFill>
                <a:latin typeface="Arial Black" panose="020B0A04020102020204" pitchFamily="34" charset="0"/>
              </a:rPr>
              <a:t> </a:t>
            </a:r>
          </a:p>
          <a:p>
            <a:pPr marL="0" indent="0">
              <a:buNone/>
            </a:pPr>
            <a:r>
              <a:rPr lang="en-IN" b="1" dirty="0">
                <a:solidFill>
                  <a:schemeClr val="accent5">
                    <a:lumMod val="50000"/>
                  </a:schemeClr>
                </a:solidFill>
                <a:latin typeface="Arial Black" panose="020B0A04020102020204" pitchFamily="34" charset="0"/>
              </a:rPr>
              <a:t>&lt;body style="background-color:yellow"&gt;</a:t>
            </a:r>
          </a:p>
          <a:p>
            <a:pPr marL="0" indent="0">
              <a:buNone/>
            </a:pPr>
            <a:r>
              <a:rPr lang="en-IN" b="1" dirty="0">
                <a:solidFill>
                  <a:schemeClr val="accent5">
                    <a:lumMod val="50000"/>
                  </a:schemeClr>
                </a:solidFill>
                <a:latin typeface="Arial Black" panose="020B0A04020102020204" pitchFamily="34" charset="0"/>
              </a:rPr>
              <a:t> </a:t>
            </a:r>
          </a:p>
          <a:p>
            <a:pPr marL="0" indent="0">
              <a:buNone/>
            </a:pPr>
            <a:r>
              <a:rPr lang="en-IN" b="1" dirty="0">
                <a:solidFill>
                  <a:schemeClr val="accent5">
                    <a:lumMod val="50000"/>
                  </a:schemeClr>
                </a:solidFill>
                <a:latin typeface="Arial Black" panose="020B0A04020102020204" pitchFamily="34" charset="0"/>
              </a:rPr>
              <a:t>&lt;p style="font-family:Purisa:color:red"&gt;Plant Tree&lt;/p&gt;</a:t>
            </a:r>
          </a:p>
          <a:p>
            <a:pPr marL="0" indent="0">
              <a:buNone/>
            </a:pPr>
            <a:r>
              <a:rPr lang="en-IN" b="1" dirty="0">
                <a:solidFill>
                  <a:schemeClr val="accent5">
                    <a:lumMod val="50000"/>
                  </a:schemeClr>
                </a:solidFill>
                <a:latin typeface="Arial Black" panose="020B0A04020102020204" pitchFamily="34" charset="0"/>
              </a:rPr>
              <a:t> </a:t>
            </a:r>
          </a:p>
          <a:p>
            <a:pPr marL="0" indent="0">
              <a:buNone/>
            </a:pPr>
            <a:r>
              <a:rPr lang="en-IN" b="1" dirty="0">
                <a:solidFill>
                  <a:schemeClr val="accent5">
                    <a:lumMod val="50000"/>
                  </a:schemeClr>
                </a:solidFill>
                <a:latin typeface="Arial Black" panose="020B0A04020102020204" pitchFamily="34" charset="0"/>
              </a:rPr>
              <a:t>&lt;p style="font-family:times.color:red"&gt;Save Our Generation&lt;/p&gt;</a:t>
            </a:r>
          </a:p>
          <a:p>
            <a:pPr marL="0" indent="0">
              <a:buNone/>
            </a:pPr>
            <a:r>
              <a:rPr lang="en-IN" b="1" dirty="0">
                <a:solidFill>
                  <a:schemeClr val="accent5">
                    <a:lumMod val="50000"/>
                  </a:schemeClr>
                </a:solidFill>
                <a:latin typeface="Arial Black" panose="020B0A04020102020204" pitchFamily="34" charset="0"/>
              </a:rPr>
              <a:t> </a:t>
            </a:r>
          </a:p>
          <a:p>
            <a:pPr marL="0" indent="0">
              <a:buNone/>
            </a:pPr>
            <a:r>
              <a:rPr lang="en-IN" b="1" dirty="0">
                <a:solidFill>
                  <a:schemeClr val="accent5">
                    <a:lumMod val="50000"/>
                  </a:schemeClr>
                </a:solidFill>
                <a:latin typeface="Arial Black" panose="020B0A04020102020204" pitchFamily="34" charset="0"/>
              </a:rPr>
              <a:t>&lt;p style="font-size:40"&gt;Value Our Environment&lt;/p&gt; &lt;/body</a:t>
            </a:r>
            <a:r>
              <a:rPr lang="en-IN" b="1" dirty="0" smtClean="0">
                <a:solidFill>
                  <a:schemeClr val="accent5">
                    <a:lumMod val="50000"/>
                  </a:schemeClr>
                </a:solidFill>
                <a:latin typeface="Arial Black" panose="020B0A04020102020204" pitchFamily="34" charset="0"/>
              </a:rPr>
              <a:t>&gt;</a:t>
            </a:r>
          </a:p>
          <a:p>
            <a:pPr marL="0" indent="0">
              <a:buNone/>
            </a:pPr>
            <a:r>
              <a:rPr lang="en-IN" b="1" dirty="0" smtClean="0">
                <a:solidFill>
                  <a:schemeClr val="accent5">
                    <a:lumMod val="50000"/>
                  </a:schemeClr>
                </a:solidFill>
                <a:latin typeface="Arial Black" panose="020B0A04020102020204" pitchFamily="34" charset="0"/>
              </a:rPr>
              <a:t> </a:t>
            </a:r>
            <a:r>
              <a:rPr lang="en-IN" b="1" dirty="0">
                <a:solidFill>
                  <a:schemeClr val="accent5">
                    <a:lumMod val="50000"/>
                  </a:schemeClr>
                </a:solidFill>
                <a:latin typeface="Arial Black" panose="020B0A04020102020204" pitchFamily="34" charset="0"/>
              </a:rPr>
              <a:t>&lt;/html&gt;</a:t>
            </a:r>
          </a:p>
          <a:p>
            <a:pPr marL="0" indent="0">
              <a:buNone/>
            </a:pPr>
            <a:r>
              <a:rPr lang="en-IN" b="1" dirty="0">
                <a:solidFill>
                  <a:schemeClr val="accent5">
                    <a:lumMod val="50000"/>
                  </a:schemeClr>
                </a:solidFill>
                <a:latin typeface="Arial Black" panose="020B0A0402010202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198" y="2057014"/>
            <a:ext cx="4283242" cy="3448637"/>
          </a:xfrm>
          <a:prstGeom prst="rect">
            <a:avLst/>
          </a:prstGeom>
        </p:spPr>
      </p:pic>
    </p:spTree>
    <p:extLst>
      <p:ext uri="{BB962C8B-B14F-4D97-AF65-F5344CB8AC3E}">
        <p14:creationId xmlns:p14="http://schemas.microsoft.com/office/powerpoint/2010/main" val="309083854"/>
      </p:ext>
    </p:extLst>
  </p:cSld>
  <p:clrMapOvr>
    <a:masterClrMapping/>
  </p:clrMapOvr>
  <mc:AlternateContent xmlns:mc="http://schemas.openxmlformats.org/markup-compatibility/2006" xmlns:p15="http://schemas.microsoft.com/office/powerpoint/2012/main">
    <mc:Choice Requires="p15">
      <p:transition>
        <p15:prstTrans prst="fallOver"/>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ln w="76200"/>
          <a:effectLst>
            <a:innerShdw blurRad="114300">
              <a:prstClr val="black"/>
            </a:innerShdw>
          </a:effectLst>
        </p:spPr>
        <p:style>
          <a:lnRef idx="1">
            <a:schemeClr val="accent2"/>
          </a:lnRef>
          <a:fillRef idx="2">
            <a:schemeClr val="accent2"/>
          </a:fillRef>
          <a:effectRef idx="1">
            <a:schemeClr val="accent2"/>
          </a:effectRef>
          <a:fontRef idx="minor">
            <a:schemeClr val="dk1"/>
          </a:fontRef>
        </p:style>
        <p:txBody>
          <a:bodyPr anchor="ctr"/>
          <a:lstStyle/>
          <a:p>
            <a:pPr marL="0" indent="0">
              <a:buNone/>
            </a:pPr>
            <a:r>
              <a:rPr lang="en-IN" dirty="0" smtClean="0"/>
              <a:t>CSS is used to style and layout web page. It’s simply a design language which makes the web pages presentable and attractive</a:t>
            </a:r>
          </a:p>
          <a:p>
            <a:pPr marL="0" indent="0">
              <a:buNone/>
            </a:pPr>
            <a:r>
              <a:rPr lang="en-IN" dirty="0" smtClean="0"/>
              <a:t>Using CSS we can control the </a:t>
            </a:r>
            <a:r>
              <a:rPr lang="en-IN" b="1" i="1" u="sng" dirty="0" smtClean="0">
                <a:solidFill>
                  <a:srgbClr val="FF0000"/>
                </a:solidFill>
              </a:rPr>
              <a:t>colour, style, spacing ,background  image </a:t>
            </a:r>
            <a:r>
              <a:rPr lang="en-IN" dirty="0" smtClean="0"/>
              <a:t>etc.</a:t>
            </a:r>
          </a:p>
          <a:p>
            <a:pPr marL="0" indent="0">
              <a:buNone/>
            </a:pPr>
            <a:r>
              <a:rPr lang="en-IN" dirty="0"/>
              <a:t> </a:t>
            </a:r>
            <a:r>
              <a:rPr lang="en-IN" dirty="0" smtClean="0"/>
              <a:t>CSS is easy to use and is easy to maintain also  provides superior styles to HTML tags.</a:t>
            </a:r>
          </a:p>
          <a:p>
            <a:endParaRPr lang="en-IN" dirty="0"/>
          </a:p>
        </p:txBody>
      </p:sp>
      <p:sp>
        <p:nvSpPr>
          <p:cNvPr id="4" name="Rectangle 3"/>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838200" y="566241"/>
            <a:ext cx="10019097" cy="923330"/>
          </a:xfrm>
          <a:prstGeom prst="rect">
            <a:avLst/>
          </a:prstGeom>
          <a:noFill/>
        </p:spPr>
        <p:txBody>
          <a:bodyPr wrap="square" lIns="91440" tIns="45720" rIns="91440" bIns="45720">
            <a:spAutoFit/>
          </a:bodyPr>
          <a:lstStyle/>
          <a:p>
            <a:pPr algn="ctr"/>
            <a:r>
              <a:rPr lang="en-IN" sz="5400" b="1" dirty="0" smtClean="0">
                <a:ln w="12700">
                  <a:solidFill>
                    <a:srgbClr val="FFC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rPr>
              <a:t> CSS (CASCADING STYLE SHEET</a:t>
            </a:r>
            <a:endParaRPr lang="en-US" sz="5400" b="1" dirty="0">
              <a:ln w="12700">
                <a:solidFill>
                  <a:srgbClr val="FFC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300" endPos="45500" dir="5400000" sy="-100000" algn="bl" rotWithShape="0"/>
              </a:effectLst>
            </a:endParaRPr>
          </a:p>
        </p:txBody>
      </p:sp>
    </p:spTree>
    <p:extLst>
      <p:ext uri="{BB962C8B-B14F-4D97-AF65-F5344CB8AC3E}">
        <p14:creationId xmlns:p14="http://schemas.microsoft.com/office/powerpoint/2010/main" val="266517061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1000" fill="hold"/>
                                        <p:tgtEl>
                                          <p:spTgt spid="3">
                                            <p:bg/>
                                          </p:spTgt>
                                        </p:tgtEl>
                                        <p:attrNameLst>
                                          <p:attrName>style.color</p:attrName>
                                        </p:attrNameLst>
                                      </p:cBhvr>
                                      <p:by>
                                        <p:hsl h="7200000" s="0" l="0"/>
                                      </p:by>
                                    </p:animClr>
                                    <p:animClr clrSpc="hsl" dir="cw">
                                      <p:cBhvr>
                                        <p:cTn id="7" dur="1000" fill="hold"/>
                                        <p:tgtEl>
                                          <p:spTgt spid="3">
                                            <p:bg/>
                                          </p:spTgt>
                                        </p:tgtEl>
                                        <p:attrNameLst>
                                          <p:attrName>fillcolor</p:attrName>
                                        </p:attrNameLst>
                                      </p:cBhvr>
                                      <p:by>
                                        <p:hsl h="7200000" s="0" l="0"/>
                                      </p:by>
                                    </p:animClr>
                                    <p:animClr clrSpc="hsl" dir="cw">
                                      <p:cBhvr>
                                        <p:cTn id="8" dur="1000" fill="hold"/>
                                        <p:tgtEl>
                                          <p:spTgt spid="3">
                                            <p:bg/>
                                          </p:spTgt>
                                        </p:tgtEl>
                                        <p:attrNameLst>
                                          <p:attrName>stroke.color</p:attrName>
                                        </p:attrNameLst>
                                      </p:cBhvr>
                                      <p:by>
                                        <p:hsl h="7200000" s="0" l="0"/>
                                      </p:by>
                                    </p:animClr>
                                    <p:set>
                                      <p:cBhvr>
                                        <p:cTn id="9" dur="1000" fill="hold"/>
                                        <p:tgtEl>
                                          <p:spTgt spid="3">
                                            <p:bg/>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1000" fill="hold"/>
                                        <p:tgtEl>
                                          <p:spTgt spid="3">
                                            <p:txEl>
                                              <p:pRg st="0" end="0"/>
                                            </p:txEl>
                                          </p:spTgt>
                                        </p:tgtEl>
                                        <p:attrNameLst>
                                          <p:attrName>style.color</p:attrName>
                                        </p:attrNameLst>
                                      </p:cBhvr>
                                      <p:by>
                                        <p:hsl h="7200000" s="0" l="0"/>
                                      </p:by>
                                    </p:animClr>
                                    <p:animClr clrSpc="hsl" dir="cw">
                                      <p:cBhvr>
                                        <p:cTn id="12" dur="1000" fill="hold"/>
                                        <p:tgtEl>
                                          <p:spTgt spid="3">
                                            <p:txEl>
                                              <p:pRg st="0" end="0"/>
                                            </p:txEl>
                                          </p:spTgt>
                                        </p:tgtEl>
                                        <p:attrNameLst>
                                          <p:attrName>fillcolor</p:attrName>
                                        </p:attrNameLst>
                                      </p:cBhvr>
                                      <p:by>
                                        <p:hsl h="7200000" s="0" l="0"/>
                                      </p:by>
                                    </p:animClr>
                                    <p:animClr clrSpc="hsl" dir="cw">
                                      <p:cBhvr>
                                        <p:cTn id="13" dur="1000" fill="hold"/>
                                        <p:tgtEl>
                                          <p:spTgt spid="3">
                                            <p:txEl>
                                              <p:pRg st="0" end="0"/>
                                            </p:txEl>
                                          </p:spTgt>
                                        </p:tgtEl>
                                        <p:attrNameLst>
                                          <p:attrName>stroke.color</p:attrName>
                                        </p:attrNameLst>
                                      </p:cBhvr>
                                      <p:by>
                                        <p:hsl h="7200000" s="0" l="0"/>
                                      </p:by>
                                    </p:animClr>
                                    <p:set>
                                      <p:cBhvr>
                                        <p:cTn id="14" dur="1000" fill="hold"/>
                                        <p:tgtEl>
                                          <p:spTgt spid="3">
                                            <p:txEl>
                                              <p:pRg st="0" end="0"/>
                                            </p:tx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1000" fill="hold"/>
                                        <p:tgtEl>
                                          <p:spTgt spid="3">
                                            <p:txEl>
                                              <p:pRg st="1" end="1"/>
                                            </p:txEl>
                                          </p:spTgt>
                                        </p:tgtEl>
                                        <p:attrNameLst>
                                          <p:attrName>style.color</p:attrName>
                                        </p:attrNameLst>
                                      </p:cBhvr>
                                      <p:by>
                                        <p:hsl h="7200000" s="0" l="0"/>
                                      </p:by>
                                    </p:animClr>
                                    <p:animClr clrSpc="hsl" dir="cw">
                                      <p:cBhvr>
                                        <p:cTn id="17" dur="1000" fill="hold"/>
                                        <p:tgtEl>
                                          <p:spTgt spid="3">
                                            <p:txEl>
                                              <p:pRg st="1" end="1"/>
                                            </p:txEl>
                                          </p:spTgt>
                                        </p:tgtEl>
                                        <p:attrNameLst>
                                          <p:attrName>fillcolor</p:attrName>
                                        </p:attrNameLst>
                                      </p:cBhvr>
                                      <p:by>
                                        <p:hsl h="7200000" s="0" l="0"/>
                                      </p:by>
                                    </p:animClr>
                                    <p:animClr clrSpc="hsl" dir="cw">
                                      <p:cBhvr>
                                        <p:cTn id="18" dur="1000" fill="hold"/>
                                        <p:tgtEl>
                                          <p:spTgt spid="3">
                                            <p:txEl>
                                              <p:pRg st="1" end="1"/>
                                            </p:txEl>
                                          </p:spTgt>
                                        </p:tgtEl>
                                        <p:attrNameLst>
                                          <p:attrName>stroke.color</p:attrName>
                                        </p:attrNameLst>
                                      </p:cBhvr>
                                      <p:by>
                                        <p:hsl h="7200000" s="0" l="0"/>
                                      </p:by>
                                    </p:animClr>
                                    <p:set>
                                      <p:cBhvr>
                                        <p:cTn id="19" dur="1000" fill="hold"/>
                                        <p:tgtEl>
                                          <p:spTgt spid="3">
                                            <p:txEl>
                                              <p:pRg st="1" end="1"/>
                                            </p:txEl>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1000" fill="hold"/>
                                        <p:tgtEl>
                                          <p:spTgt spid="3">
                                            <p:txEl>
                                              <p:pRg st="2" end="2"/>
                                            </p:txEl>
                                          </p:spTgt>
                                        </p:tgtEl>
                                        <p:attrNameLst>
                                          <p:attrName>style.color</p:attrName>
                                        </p:attrNameLst>
                                      </p:cBhvr>
                                      <p:by>
                                        <p:hsl h="7200000" s="0" l="0"/>
                                      </p:by>
                                    </p:animClr>
                                    <p:animClr clrSpc="hsl" dir="cw">
                                      <p:cBhvr>
                                        <p:cTn id="22" dur="1000" fill="hold"/>
                                        <p:tgtEl>
                                          <p:spTgt spid="3">
                                            <p:txEl>
                                              <p:pRg st="2" end="2"/>
                                            </p:txEl>
                                          </p:spTgt>
                                        </p:tgtEl>
                                        <p:attrNameLst>
                                          <p:attrName>fillcolor</p:attrName>
                                        </p:attrNameLst>
                                      </p:cBhvr>
                                      <p:by>
                                        <p:hsl h="7200000" s="0" l="0"/>
                                      </p:by>
                                    </p:animClr>
                                    <p:animClr clrSpc="hsl" dir="cw">
                                      <p:cBhvr>
                                        <p:cTn id="23" dur="1000" fill="hold"/>
                                        <p:tgtEl>
                                          <p:spTgt spid="3">
                                            <p:txEl>
                                              <p:pRg st="2" end="2"/>
                                            </p:txEl>
                                          </p:spTgt>
                                        </p:tgtEl>
                                        <p:attrNameLst>
                                          <p:attrName>stroke.color</p:attrName>
                                        </p:attrNameLst>
                                      </p:cBhvr>
                                      <p:by>
                                        <p:hsl h="7200000" s="0" l="0"/>
                                      </p:by>
                                    </p:animClr>
                                    <p:set>
                                      <p:cBhvr>
                                        <p:cTn id="24" dur="10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834" y="365125"/>
            <a:ext cx="8292966" cy="1325563"/>
          </a:xfrm>
        </p:spPr>
        <p:txBody>
          <a:bodyPr/>
          <a:lstStyle/>
          <a:p>
            <a:r>
              <a:rPr lang="en-IN"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Text</a:t>
            </a:r>
            <a: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Alignment</a:t>
            </a:r>
            <a: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
        <p:nvSpPr>
          <p:cNvPr id="3" name="Content Placeholder 2"/>
          <p:cNvSpPr>
            <a:spLocks noGrp="1"/>
          </p:cNvSpPr>
          <p:nvPr>
            <p:ph idx="1"/>
          </p:nvPr>
        </p:nvSpPr>
        <p:spPr>
          <a:xfrm>
            <a:off x="838200" y="1825625"/>
            <a:ext cx="6582878" cy="4351338"/>
          </a:xfrm>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pPr marL="0" indent="0">
              <a:buNone/>
            </a:pPr>
            <a:r>
              <a:rPr lang="en-IN" dirty="0"/>
              <a:t>The text-align property is used to set the horizontal alignment of a text. Text can be centered, or aligned to the left or </a:t>
            </a:r>
            <a:r>
              <a:rPr lang="en-IN" dirty="0" smtClean="0"/>
              <a:t>right, </a:t>
            </a:r>
            <a:r>
              <a:rPr lang="en-IN" dirty="0"/>
              <a:t>or justified.</a:t>
            </a:r>
          </a:p>
          <a:p>
            <a:pPr marL="0" indent="0">
              <a:buNone/>
            </a:pPr>
            <a:r>
              <a:rPr lang="en-IN" dirty="0" smtClean="0"/>
              <a:t>When </a:t>
            </a:r>
            <a:r>
              <a:rPr lang="en-IN" dirty="0"/>
              <a:t>text-align is set to "justify", each line is stretched so that every line has equal width, and the left and right margins are straight</a:t>
            </a:r>
          </a:p>
          <a:p>
            <a:pPr marL="0" indent="0">
              <a:buNone/>
            </a:pPr>
            <a:r>
              <a:rPr lang="en-IN" dirty="0"/>
              <a:t> </a:t>
            </a:r>
          </a:p>
          <a:p>
            <a:pPr marL="0" indent="0">
              <a:buNone/>
            </a:pPr>
            <a:r>
              <a:rPr lang="en-IN" dirty="0"/>
              <a:t>Example</a:t>
            </a:r>
          </a:p>
          <a:p>
            <a:pPr marL="0" indent="0">
              <a:buNone/>
            </a:pPr>
            <a:r>
              <a:rPr lang="en-IN" dirty="0"/>
              <a:t> </a:t>
            </a:r>
          </a:p>
          <a:p>
            <a:pPr marL="0" indent="0">
              <a:buNone/>
            </a:pPr>
            <a:r>
              <a:rPr lang="en-IN" dirty="0" smtClean="0"/>
              <a:t>h1 {text-align:center</a:t>
            </a:r>
            <a:r>
              <a:rPr lang="en-IN" dirty="0"/>
              <a:t>;} </a:t>
            </a:r>
            <a:endParaRPr lang="en-IN" dirty="0" smtClean="0"/>
          </a:p>
          <a:p>
            <a:pPr marL="0" indent="0">
              <a:buNone/>
            </a:pPr>
            <a:r>
              <a:rPr lang="en-IN" dirty="0" smtClean="0"/>
              <a:t>p.date </a:t>
            </a:r>
            <a:r>
              <a:rPr lang="en-IN" dirty="0"/>
              <a:t>(text-align:right</a:t>
            </a:r>
            <a:r>
              <a:rPr lang="en-IN" dirty="0" smtClean="0"/>
              <a:t>;}</a:t>
            </a:r>
          </a:p>
          <a:p>
            <a:pPr marL="0" indent="0">
              <a:buNone/>
            </a:pPr>
            <a:r>
              <a:rPr lang="en-IN" dirty="0" smtClean="0"/>
              <a:t>p.main </a:t>
            </a:r>
            <a:r>
              <a:rPr lang="en-IN" dirty="0"/>
              <a:t>(text-align:justify;)</a:t>
            </a:r>
          </a:p>
          <a:p>
            <a:pPr marL="0" indent="0">
              <a:buNone/>
            </a:pPr>
            <a:r>
              <a:rPr lang="en-IN" dirty="0"/>
              <a:t> </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557" y="1690688"/>
            <a:ext cx="4124325" cy="3752850"/>
          </a:xfrm>
          <a:prstGeom prst="rect">
            <a:avLst/>
          </a:prstGeom>
        </p:spPr>
      </p:pic>
    </p:spTree>
    <p:extLst>
      <p:ext uri="{BB962C8B-B14F-4D97-AF65-F5344CB8AC3E}">
        <p14:creationId xmlns:p14="http://schemas.microsoft.com/office/powerpoint/2010/main" val="28106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732322" y="1982169"/>
            <a:ext cx="10515600" cy="4351338"/>
          </a:xfrm>
        </p:spPr>
        <p:txBody>
          <a:bodyPr/>
          <a:lstStyle/>
          <a:p>
            <a:endParaRPr lang="en-IN" dirty="0"/>
          </a:p>
        </p:txBody>
      </p:sp>
      <p:sp>
        <p:nvSpPr>
          <p:cNvPr id="5" name="Flowchart: Decision 4"/>
          <p:cNvSpPr/>
          <p:nvPr/>
        </p:nvSpPr>
        <p:spPr>
          <a:xfrm>
            <a:off x="1876926" y="365125"/>
            <a:ext cx="7825339" cy="1617044"/>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rPr>
              <a:t> </a:t>
            </a:r>
          </a:p>
          <a:p>
            <a:r>
              <a:rPr lang="en-IN" b="1" dirty="0" smtClean="0">
                <a:ln/>
                <a:solidFill>
                  <a:schemeClr val="accent3"/>
                </a:solidFill>
              </a:rPr>
              <a:t>        </a:t>
            </a:r>
            <a:r>
              <a:rPr lang="en-IN" sz="3200" b="1" dirty="0" smtClean="0">
                <a:ln/>
                <a:solidFill>
                  <a:schemeClr val="accent1">
                    <a:lumMod val="75000"/>
                  </a:schemeClr>
                </a:solidFill>
              </a:rPr>
              <a:t>CSS </a:t>
            </a:r>
            <a:r>
              <a:rPr lang="en-IN" sz="3200" b="1" dirty="0">
                <a:ln/>
                <a:solidFill>
                  <a:schemeClr val="accent1">
                    <a:lumMod val="75000"/>
                  </a:schemeClr>
                </a:solidFill>
              </a:rPr>
              <a:t>ID AND CLASS</a:t>
            </a:r>
          </a:p>
          <a:p>
            <a:r>
              <a:rPr lang="en-IN" b="1" dirty="0">
                <a:ln/>
                <a:solidFill>
                  <a:schemeClr val="accent3"/>
                </a:solidFill>
              </a:rPr>
              <a:t> </a:t>
            </a:r>
          </a:p>
        </p:txBody>
      </p:sp>
      <p:sp>
        <p:nvSpPr>
          <p:cNvPr id="6" name="Oval 5"/>
          <p:cNvSpPr/>
          <p:nvPr/>
        </p:nvSpPr>
        <p:spPr>
          <a:xfrm>
            <a:off x="1260909" y="2117106"/>
            <a:ext cx="4504624" cy="405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a:t>
            </a:r>
            <a:r>
              <a:rPr lang="en-IN" dirty="0" smtClean="0"/>
              <a:t>ID </a:t>
            </a:r>
            <a:r>
              <a:rPr lang="en-IN" dirty="0"/>
              <a:t>selector is used to specify a style for a single, unique element.</a:t>
            </a:r>
          </a:p>
          <a:p>
            <a:pPr algn="ctr"/>
            <a:r>
              <a:rPr lang="en-IN" dirty="0"/>
              <a:t> </a:t>
            </a:r>
          </a:p>
          <a:p>
            <a:pPr algn="ctr"/>
            <a:r>
              <a:rPr lang="en-IN" dirty="0"/>
              <a:t>The id selector uses the id attribute of the HTML element, and is defined with a </a:t>
            </a:r>
          </a:p>
          <a:p>
            <a:pPr algn="ctr"/>
            <a:r>
              <a:rPr lang="en-IN" dirty="0"/>
              <a:t> </a:t>
            </a:r>
          </a:p>
        </p:txBody>
      </p:sp>
      <p:sp>
        <p:nvSpPr>
          <p:cNvPr id="7" name="Isosceles Triangle 6"/>
          <p:cNvSpPr/>
          <p:nvPr/>
        </p:nvSpPr>
        <p:spPr>
          <a:xfrm>
            <a:off x="7161197" y="2117106"/>
            <a:ext cx="3869356" cy="3475172"/>
          </a:xfrm>
          <a:prstGeom prst="triangle">
            <a:avLst>
              <a:gd name="adj" fmla="val 85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A class can be used to identify and target  more than one HTML element</a:t>
            </a:r>
            <a:endParaRPr lang="en-IN" dirty="0"/>
          </a:p>
        </p:txBody>
      </p:sp>
    </p:spTree>
    <p:extLst>
      <p:ext uri="{BB962C8B-B14F-4D97-AF65-F5344CB8AC3E}">
        <p14:creationId xmlns:p14="http://schemas.microsoft.com/office/powerpoint/2010/main" val="304552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IN" dirty="0" smtClean="0">
                <a:ln w="0"/>
                <a:solidFill>
                  <a:schemeClr val="accent1">
                    <a:lumMod val="20000"/>
                    <a:lumOff val="80000"/>
                  </a:schemeClr>
                </a:solidFill>
                <a:effectLst>
                  <a:reflection blurRad="6350" stA="53000" endA="300" endPos="35500" dir="5400000" sy="-90000" algn="bl" rotWithShape="0"/>
                </a:effectLst>
                <a:latin typeface="Book Antiqua" panose="02040602050305030304" pitchFamily="18" charset="0"/>
              </a:rPr>
              <a:t>JAVASCRIPT</a:t>
            </a:r>
            <a:endParaRPr lang="en-IN" dirty="0">
              <a:ln w="0"/>
              <a:solidFill>
                <a:schemeClr val="accent1">
                  <a:lumMod val="20000"/>
                  <a:lumOff val="80000"/>
                </a:schemeClr>
              </a:solidFill>
              <a:effectLst>
                <a:reflection blurRad="6350" stA="53000" endA="300" endPos="35500" dir="5400000" sy="-90000" algn="bl" rotWithShape="0"/>
              </a:effectLst>
              <a:latin typeface="Book Antiqua" panose="02040602050305030304" pitchFamily="18" charset="0"/>
            </a:endParaRPr>
          </a:p>
        </p:txBody>
      </p:sp>
      <p:sp>
        <p:nvSpPr>
          <p:cNvPr id="3" name="Content Placeholder 2"/>
          <p:cNvSpPr>
            <a:spLocks noGrp="1"/>
          </p:cNvSpPr>
          <p:nvPr>
            <p:ph idx="1"/>
          </p:nvPr>
        </p:nvSpPr>
        <p:spPr/>
        <p:txBody>
          <a:bodyPr>
            <a:normAutofit fontScale="92500" lnSpcReduction="20000"/>
          </a:bodyPr>
          <a:lstStyle/>
          <a:p>
            <a:pPr marL="457200" lvl="1" indent="0">
              <a:buNone/>
            </a:pPr>
            <a:r>
              <a:rPr lang="en-IN" sz="3100" b="1" i="1" u="sng" dirty="0">
                <a:solidFill>
                  <a:srgbClr val="00B050"/>
                </a:solidFill>
                <a:latin typeface="Agency FB" panose="020B0503020202020204" pitchFamily="34" charset="0"/>
              </a:rPr>
              <a:t>Introduction</a:t>
            </a:r>
          </a:p>
          <a:p>
            <a:pPr marL="0" indent="0">
              <a:buNone/>
            </a:pPr>
            <a:r>
              <a:rPr lang="en-IN" dirty="0"/>
              <a:t> </a:t>
            </a:r>
          </a:p>
          <a:p>
            <a:pPr marL="0" indent="0">
              <a:buNone/>
            </a:pPr>
            <a:r>
              <a:rPr lang="en-IN" dirty="0"/>
              <a:t>JavaScript is a scripting language most often used for client-side web development</a:t>
            </a:r>
            <a:r>
              <a:rPr lang="en-IN" dirty="0" smtClean="0"/>
              <a:t>.</a:t>
            </a:r>
            <a:endParaRPr lang="en-IN" dirty="0"/>
          </a:p>
          <a:p>
            <a:pPr marL="0" indent="0">
              <a:buNone/>
            </a:pPr>
            <a:r>
              <a:rPr lang="en-IN" dirty="0"/>
              <a:t>JavaScript is an implementation of the ECMAScript standard.</a:t>
            </a:r>
          </a:p>
          <a:p>
            <a:pPr marL="0" indent="0">
              <a:buNone/>
            </a:pPr>
            <a:r>
              <a:rPr lang="en-IN" dirty="0"/>
              <a:t> </a:t>
            </a:r>
          </a:p>
          <a:p>
            <a:pPr marL="0" indent="0">
              <a:buNone/>
            </a:pPr>
            <a:r>
              <a:rPr lang="en-IN" dirty="0"/>
              <a:t>The ECMAScript only defines the syntax/characteristics of the language and a basic set of commonly used objects such as Number, Date, Regular Expression, etc.</a:t>
            </a:r>
          </a:p>
          <a:p>
            <a:pPr marL="0" indent="0">
              <a:buNone/>
            </a:pPr>
            <a:r>
              <a:rPr lang="en-IN" dirty="0"/>
              <a:t> </a:t>
            </a:r>
          </a:p>
          <a:p>
            <a:pPr marL="0" indent="0">
              <a:buNone/>
            </a:pPr>
            <a:r>
              <a:rPr lang="en-IN" dirty="0"/>
              <a:t>The JavaScript supported in the browsers typically support additional objects.</a:t>
            </a:r>
          </a:p>
          <a:p>
            <a:pPr marL="0" indent="0">
              <a:buNone/>
            </a:pPr>
            <a:r>
              <a:rPr lang="en-IN" dirty="0"/>
              <a:t> </a:t>
            </a:r>
          </a:p>
          <a:p>
            <a:pPr marL="0" indent="0">
              <a:buNone/>
            </a:pPr>
            <a:r>
              <a:rPr lang="en-IN" dirty="0"/>
              <a:t>e.g., Window, Frame, Form, DOM object, etc.</a:t>
            </a:r>
          </a:p>
        </p:txBody>
      </p:sp>
    </p:spTree>
    <p:extLst>
      <p:ext uri="{BB962C8B-B14F-4D97-AF65-F5344CB8AC3E}">
        <p14:creationId xmlns:p14="http://schemas.microsoft.com/office/powerpoint/2010/main" val="41910532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255"/>
            <a:ext cx="10153851" cy="1517433"/>
          </a:xfrm>
        </p:spPr>
        <p:txBody>
          <a:bodyPr>
            <a:prstTxWarp prst="textStop">
              <a:avLst/>
            </a:prstTxWarp>
          </a:bodyPr>
          <a:lstStyle/>
          <a:p>
            <a:r>
              <a:rPr lang="en-IN" b="1" spc="50" dirty="0">
                <a:ln w="9525" cmpd="sng">
                  <a:solidFill>
                    <a:srgbClr val="FF0000"/>
                  </a:solidFill>
                  <a:prstDash val="solid"/>
                </a:ln>
                <a:solidFill>
                  <a:schemeClr val="bg2">
                    <a:lumMod val="50000"/>
                  </a:schemeClr>
                </a:solidFill>
                <a:effectLst>
                  <a:glow rad="38100">
                    <a:schemeClr val="accent1">
                      <a:alpha val="40000"/>
                    </a:schemeClr>
                  </a:glow>
                </a:effectLst>
              </a:rPr>
              <a:t>What can we do with JavaScript?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80" y="2022400"/>
            <a:ext cx="2903872" cy="4378400"/>
          </a:xfrm>
        </p:spPr>
      </p:pic>
      <p:sp>
        <p:nvSpPr>
          <p:cNvPr id="5" name="Rounded Rectangle 4"/>
          <p:cNvSpPr/>
          <p:nvPr/>
        </p:nvSpPr>
        <p:spPr>
          <a:xfrm>
            <a:off x="3355607" y="2022400"/>
            <a:ext cx="7453563" cy="445649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rgbClr val="FF0000"/>
                  </a:solidFill>
                </a:ln>
                <a:solidFill>
                  <a:schemeClr val="accent3"/>
                </a:solidFill>
              </a:rPr>
              <a:t>To create interactive user interface in a web page (e.g., menu, pop-up alert, windows, etc.)</a:t>
            </a:r>
          </a:p>
          <a:p>
            <a:r>
              <a:rPr lang="en-IN" b="1" dirty="0">
                <a:ln>
                  <a:solidFill>
                    <a:srgbClr val="FF0000"/>
                  </a:solidFill>
                </a:ln>
                <a:solidFill>
                  <a:schemeClr val="accent3"/>
                </a:solidFill>
              </a:rPr>
              <a:t> </a:t>
            </a:r>
          </a:p>
          <a:p>
            <a:r>
              <a:rPr lang="en-IN" b="1" dirty="0">
                <a:ln>
                  <a:solidFill>
                    <a:srgbClr val="FF0000"/>
                  </a:solidFill>
                </a:ln>
                <a:solidFill>
                  <a:schemeClr val="accent3"/>
                </a:solidFill>
              </a:rPr>
              <a:t>Manipulating web content dynamically Change the content and style of an element Replace images on a page without Hide/Show contents page reload</a:t>
            </a:r>
          </a:p>
          <a:p>
            <a:r>
              <a:rPr lang="en-IN" b="1" dirty="0">
                <a:ln>
                  <a:solidFill>
                    <a:srgbClr val="FF0000"/>
                  </a:solidFill>
                </a:ln>
                <a:solidFill>
                  <a:schemeClr val="accent3"/>
                </a:solidFill>
              </a:rPr>
              <a:t> </a:t>
            </a:r>
          </a:p>
          <a:p>
            <a:r>
              <a:rPr lang="en-IN" b="1" dirty="0">
                <a:ln>
                  <a:solidFill>
                    <a:srgbClr val="FF0000"/>
                  </a:solidFill>
                </a:ln>
                <a:solidFill>
                  <a:schemeClr val="accent3"/>
                </a:solidFill>
              </a:rPr>
              <a:t>Form validation</a:t>
            </a:r>
          </a:p>
          <a:p>
            <a:r>
              <a:rPr lang="en-IN" b="1" dirty="0">
                <a:ln>
                  <a:solidFill>
                    <a:srgbClr val="FF0000"/>
                  </a:solidFill>
                </a:ln>
                <a:solidFill>
                  <a:schemeClr val="accent3"/>
                </a:solidFill>
              </a:rPr>
              <a:t> </a:t>
            </a:r>
          </a:p>
          <a:p>
            <a:r>
              <a:rPr lang="en-IN" b="1" dirty="0">
                <a:ln>
                  <a:solidFill>
                    <a:srgbClr val="FF0000"/>
                  </a:solidFill>
                </a:ln>
                <a:solidFill>
                  <a:schemeClr val="accent3"/>
                </a:solidFill>
              </a:rPr>
              <a:t>Generate HTML contents on the fly AJAX (e.g. Google complete) etc.</a:t>
            </a:r>
          </a:p>
        </p:txBody>
      </p:sp>
    </p:spTree>
    <p:extLst>
      <p:ext uri="{BB962C8B-B14F-4D97-AF65-F5344CB8AC3E}">
        <p14:creationId xmlns:p14="http://schemas.microsoft.com/office/powerpoint/2010/main" val="30757597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6207" y="182881"/>
            <a:ext cx="4067474" cy="808522"/>
          </a:xfrm>
          <a:solidFill>
            <a:schemeClr val="accent1">
              <a:alpha val="76000"/>
            </a:schemeClr>
          </a:solidFill>
        </p:spPr>
        <p:txBody>
          <a:bodyPr>
            <a:normAutofit fontScale="90000"/>
          </a:bodyPr>
          <a:lstStyle/>
          <a:p>
            <a:r>
              <a:rPr lang="en-IN" b="1" dirty="0" smtClean="0">
                <a:ln w="9525">
                  <a:solidFill>
                    <a:schemeClr val="bg1"/>
                  </a:solidFill>
                  <a:prstDash val="solid"/>
                </a:ln>
                <a:effectLst>
                  <a:outerShdw blurRad="12700" dist="38100" dir="2700000" algn="tl" rotWithShape="0">
                    <a:schemeClr val="bg1">
                      <a:lumMod val="50000"/>
                    </a:schemeClr>
                  </a:outerShdw>
                </a:effectLst>
              </a:rPr>
              <a:t>                                                    </a:t>
            </a:r>
            <a:r>
              <a:rPr lang="en-IN" u="sng" dirty="0" smtClean="0">
                <a:ln w="9525">
                  <a:solidFill>
                    <a:schemeClr val="bg1"/>
                  </a:solidFill>
                  <a:prstDash val="solid"/>
                </a:ln>
                <a:solidFill>
                  <a:srgbClr val="92D050"/>
                </a:solidFill>
                <a:effectLst>
                  <a:outerShdw blurRad="12700" dist="38100" dir="2700000" algn="tl" rotWithShape="0">
                    <a:schemeClr val="bg1">
                      <a:lumMod val="50000"/>
                    </a:schemeClr>
                  </a:outerShdw>
                </a:effectLst>
              </a:rPr>
              <a:t>prompt ()</a:t>
            </a:r>
            <a:r>
              <a:rPr lang="en-IN" b="1" dirty="0" smtClean="0">
                <a:ln w="9525">
                  <a:solidFill>
                    <a:schemeClr val="bg1"/>
                  </a:solidFill>
                  <a:prstDash val="solid"/>
                </a:ln>
                <a:effectLst>
                  <a:outerShdw blurRad="12700" dist="38100" dir="2700000" algn="tl" rotWithShape="0">
                    <a:schemeClr val="bg1">
                      <a:lumMod val="50000"/>
                    </a:schemeClr>
                  </a:outerShdw>
                </a:effectLst>
              </a:rPr>
              <a:t/>
            </a:r>
            <a:br>
              <a:rPr lang="en-IN" b="1" dirty="0" smtClean="0">
                <a:ln w="9525">
                  <a:solidFill>
                    <a:schemeClr val="bg1"/>
                  </a:solidFill>
                  <a:prstDash val="solid"/>
                </a:ln>
                <a:effectLst>
                  <a:outerShdw blurRad="12700" dist="38100" dir="2700000" algn="tl" rotWithShape="0">
                    <a:schemeClr val="bg1">
                      <a:lumMod val="50000"/>
                    </a:schemeClr>
                  </a:outerShdw>
                </a:effectLst>
              </a:rPr>
            </a:br>
            <a:endParaRPr lang="en-IN"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0" y="510138"/>
            <a:ext cx="6583680" cy="5686075"/>
          </a:xfrm>
        </p:spPr>
        <p:txBody>
          <a:bodyPr>
            <a:normAutofit/>
          </a:bodyPr>
          <a:lstStyle/>
          <a:p>
            <a:pPr marL="0" indent="0">
              <a:buNone/>
            </a:pPr>
            <a:r>
              <a:rPr lang="en-IN" sz="2400" dirty="0" smtClean="0"/>
              <a:t>  prompt</a:t>
            </a:r>
            <a:r>
              <a:rPr lang="en-IN" sz="2400" dirty="0"/>
              <a:t>("What is your student id number?"); prompt ("What is your name?", "No name");</a:t>
            </a:r>
          </a:p>
          <a:p>
            <a:pPr marL="0" indent="0">
              <a:buNone/>
            </a:pPr>
            <a:r>
              <a:rPr lang="en-IN" sz="2400" dirty="0"/>
              <a:t> </a:t>
            </a:r>
          </a:p>
          <a:p>
            <a:pPr marL="0" indent="0">
              <a:buNone/>
            </a:pPr>
            <a:r>
              <a:rPr lang="en-IN" sz="2400" dirty="0" smtClean="0"/>
              <a:t>Displays </a:t>
            </a:r>
            <a:r>
              <a:rPr lang="en-IN" sz="2400" dirty="0"/>
              <a:t>a message and allow the user to enter a value The second argument is the "default value" to be displayed in the input </a:t>
            </a:r>
            <a:r>
              <a:rPr lang="en-IN" sz="2400" dirty="0" smtClean="0"/>
              <a:t>text field.</a:t>
            </a:r>
            <a:endParaRPr lang="en-IN" sz="2400" dirty="0"/>
          </a:p>
          <a:p>
            <a:pPr marL="0" indent="0">
              <a:buNone/>
            </a:pPr>
            <a:r>
              <a:rPr lang="en-IN" sz="2400" u="sng" dirty="0"/>
              <a:t>Without the default value, "undefined" is shown in the input </a:t>
            </a:r>
            <a:r>
              <a:rPr lang="en-IN" sz="2400" u="sng" dirty="0" smtClean="0"/>
              <a:t>text field</a:t>
            </a:r>
            <a:endParaRPr lang="en-IN" sz="2400" u="sng" dirty="0"/>
          </a:p>
          <a:p>
            <a:pPr marL="0" indent="0">
              <a:buNone/>
            </a:pPr>
            <a:r>
              <a:rPr lang="en-IN" sz="2400" dirty="0"/>
              <a:t>If the user click the "OK" button, prompt () returns the value in the input </a:t>
            </a:r>
            <a:r>
              <a:rPr lang="en-IN" sz="2400" dirty="0" smtClean="0"/>
              <a:t>text field </a:t>
            </a:r>
            <a:r>
              <a:rPr lang="en-IN" sz="2400" dirty="0"/>
              <a:t>as a string. if the user click the "Cancel" button, prompt() </a:t>
            </a:r>
            <a:r>
              <a:rPr lang="en-IN" sz="2400" dirty="0" smtClean="0"/>
              <a:t>returns null.</a:t>
            </a: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680" y="1366787"/>
            <a:ext cx="5638399" cy="4735629"/>
          </a:xfrm>
          <a:prstGeom prst="rect">
            <a:avLst/>
          </a:prstGeom>
        </p:spPr>
      </p:pic>
    </p:spTree>
    <p:extLst>
      <p:ext uri="{BB962C8B-B14F-4D97-AF65-F5344CB8AC3E}">
        <p14:creationId xmlns:p14="http://schemas.microsoft.com/office/powerpoint/2010/main" val="3557223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1825624"/>
            <a:ext cx="10515600" cy="5032375"/>
          </a:xfrm>
        </p:spPr>
        <p:txBody>
          <a:bodyPr>
            <a:normAutofit/>
          </a:bodyPr>
          <a:lstStyle/>
          <a:p>
            <a:endParaRPr lang="en-IN" dirty="0" smtClean="0"/>
          </a:p>
          <a:p>
            <a:endParaRPr lang="en-IN" dirty="0"/>
          </a:p>
          <a:p>
            <a:pPr marL="0" indent="0">
              <a:buNone/>
            </a:pPr>
            <a:r>
              <a:rPr lang="en-IN" dirty="0" smtClean="0"/>
              <a:t>Created a small database with my team on star health  insurance .</a:t>
            </a:r>
          </a:p>
          <a:p>
            <a:pPr marL="0" indent="0">
              <a:buNone/>
            </a:pPr>
            <a:r>
              <a:rPr lang="en-IN" dirty="0" smtClean="0"/>
              <a:t>In total we created six tables which includes </a:t>
            </a:r>
          </a:p>
          <a:p>
            <a:r>
              <a:rPr lang="en-IN" dirty="0" smtClean="0"/>
              <a:t>Star health insurance branch details</a:t>
            </a:r>
          </a:p>
          <a:p>
            <a:r>
              <a:rPr lang="en-IN" dirty="0" smtClean="0"/>
              <a:t>Transition details</a:t>
            </a:r>
          </a:p>
          <a:p>
            <a:r>
              <a:rPr lang="en-IN" dirty="0" smtClean="0"/>
              <a:t>Customer details                                                    </a:t>
            </a:r>
          </a:p>
          <a:p>
            <a:r>
              <a:rPr lang="en-IN" dirty="0" smtClean="0"/>
              <a:t>Insurance scheme</a:t>
            </a:r>
          </a:p>
          <a:p>
            <a:r>
              <a:rPr lang="en-IN" dirty="0" smtClean="0"/>
              <a:t>Accidental plan details </a:t>
            </a:r>
          </a:p>
          <a:p>
            <a:r>
              <a:rPr lang="en-IN" dirty="0" smtClean="0"/>
              <a:t>Dental plan details</a:t>
            </a:r>
          </a:p>
          <a:p>
            <a:pPr marL="0" indent="0">
              <a:buNone/>
            </a:pPr>
            <a:endParaRPr lang="en-IN" dirty="0"/>
          </a:p>
        </p:txBody>
      </p:sp>
      <p:sp>
        <p:nvSpPr>
          <p:cNvPr id="5" name="Flowchart: Magnetic Disk 4"/>
          <p:cNvSpPr/>
          <p:nvPr/>
        </p:nvSpPr>
        <p:spPr>
          <a:xfrm>
            <a:off x="5876222" y="1240025"/>
            <a:ext cx="4100362" cy="129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ChevronInverted">
              <a:avLst/>
            </a:prstTxWarp>
          </a:bodyPr>
          <a:lstStyle/>
          <a:p>
            <a:pPr algn="ctr"/>
            <a:r>
              <a:rPr lang="en-IN"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TABLES AND OUTPUTS</a:t>
            </a: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Flowchart: Magnetic Disk 5"/>
          <p:cNvSpPr/>
          <p:nvPr/>
        </p:nvSpPr>
        <p:spPr>
          <a:xfrm>
            <a:off x="1775860" y="478990"/>
            <a:ext cx="4100362" cy="121968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ChevronInverted">
              <a:avLst/>
            </a:prstTxWarp>
            <a:scene3d>
              <a:camera prst="orthographicFront">
                <a:rot lat="0" lon="20999997" rev="0"/>
              </a:camera>
              <a:lightRig rig="threePt" dir="t"/>
            </a:scene3d>
          </a:bodyPr>
          <a:lstStyle/>
          <a:p>
            <a:pPr algn="ctr"/>
            <a:r>
              <a:rPr lang="en-IN"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SQL CASE STUDY</a:t>
            </a: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61742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ppt_w</p:attrName>
                                        </p:attrNameLst>
                                      </p:cBhvr>
                                      <p:tavLst>
                                        <p:tav tm="0" fmla="#ppt_w*sin(2.5*pi*$)">
                                          <p:val>
                                            <p:fltVal val="0"/>
                                          </p:val>
                                        </p:tav>
                                        <p:tav tm="100000">
                                          <p:val>
                                            <p:fltVal val="1"/>
                                          </p:val>
                                        </p:tav>
                                      </p:tavLst>
                                    </p:anim>
                                    <p:anim calcmode="lin" valueType="num">
                                      <p:cBhvr>
                                        <p:cTn id="9" dur="125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250"/>
                                        <p:tgtEl>
                                          <p:spTgt spid="5"/>
                                        </p:tgtEl>
                                      </p:cBhvr>
                                    </p:animEffect>
                                    <p:anim calcmode="lin" valueType="num">
                                      <p:cBhvr>
                                        <p:cTn id="13" dur="1250" fill="hold"/>
                                        <p:tgtEl>
                                          <p:spTgt spid="5"/>
                                        </p:tgtEl>
                                        <p:attrNameLst>
                                          <p:attrName>ppt_w</p:attrName>
                                        </p:attrNameLst>
                                      </p:cBhvr>
                                      <p:tavLst>
                                        <p:tav tm="0" fmla="#ppt_w*sin(2.5*pi*$)">
                                          <p:val>
                                            <p:fltVal val="0"/>
                                          </p:val>
                                        </p:tav>
                                        <p:tav tm="100000">
                                          <p:val>
                                            <p:fltVal val="1"/>
                                          </p:val>
                                        </p:tav>
                                      </p:tavLst>
                                    </p:anim>
                                    <p:anim calcmode="lin" valueType="num">
                                      <p:cBhvr>
                                        <p:cTn id="14" dur="125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0" y="365125"/>
            <a:ext cx="5501639" cy="1460499"/>
          </a:xfrm>
        </p:spPr>
        <p:txBody>
          <a:bodyPr>
            <a:normAutofit/>
          </a:bodyPr>
          <a:lstStyle/>
          <a:p>
            <a:r>
              <a:rPr lang="en-IN" dirty="0" smtClean="0">
                <a:solidFill>
                  <a:schemeClr val="accent1">
                    <a:lumMod val="75000"/>
                  </a:schemeClr>
                </a:solidFill>
                <a:latin typeface="Arial Black" panose="020B0A04020102020204" pitchFamily="34" charset="0"/>
              </a:rPr>
              <a:t>How to create ⚠ boxes</a:t>
            </a:r>
            <a:endParaRPr lang="en-IN" dirty="0">
              <a:solidFill>
                <a:schemeClr val="accent1">
                  <a:lumMod val="75000"/>
                </a:schemeClr>
              </a:solidFill>
              <a:latin typeface="Arial Black" panose="020B0A040201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4"/>
            <a:ext cx="6900512" cy="470992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004" y="2046871"/>
            <a:ext cx="3594435" cy="43346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58538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0" y="387733"/>
            <a:ext cx="4360244" cy="1325563"/>
          </a:xfrm>
        </p:spPr>
        <p:txBody>
          <a:bodyPr/>
          <a:lstStyle/>
          <a:p>
            <a:r>
              <a:rPr lang="en-IN" b="1" u="sng" dirty="0" smtClean="0">
                <a:solidFill>
                  <a:srgbClr val="92D050"/>
                </a:solidFill>
                <a:effectLst>
                  <a:outerShdw blurRad="38100" dist="38100" dir="2700000" algn="tl">
                    <a:srgbClr val="000000">
                      <a:alpha val="43137"/>
                    </a:srgbClr>
                  </a:outerShdw>
                </a:effectLst>
                <a:latin typeface="Algerian" panose="04020705040A02060702" pitchFamily="82" charset="0"/>
              </a:rPr>
              <a:t>First table</a:t>
            </a:r>
            <a:endParaRPr lang="en-IN" b="1" u="sng" dirty="0">
              <a:solidFill>
                <a:srgbClr val="92D050"/>
              </a:solidFill>
              <a:effectLst>
                <a:outerShdw blurRad="38100" dist="38100" dir="2700000" algn="tl">
                  <a:srgbClr val="000000">
                    <a:alpha val="43137"/>
                  </a:srgbClr>
                </a:outerShdw>
              </a:effectLst>
              <a:latin typeface="Algerian" panose="04020705040A02060702" pitchFamily="82" charset="0"/>
            </a:endParaRPr>
          </a:p>
        </p:txBody>
      </p:sp>
      <p:sp>
        <p:nvSpPr>
          <p:cNvPr id="8" name="Content Placeholder 7"/>
          <p:cNvSpPr>
            <a:spLocks noGrp="1"/>
          </p:cNvSpPr>
          <p:nvPr>
            <p:ph idx="1"/>
          </p:nvPr>
        </p:nvSpPr>
        <p:spPr/>
        <p:txBody>
          <a:bodyPr/>
          <a:lstStyle/>
          <a:p>
            <a:r>
              <a:rPr lang="en-IN" dirty="0" smtClean="0"/>
              <a:t>                                                                            </a:t>
            </a:r>
            <a:endParaRPr lang="en-IN" dirty="0"/>
          </a:p>
        </p:txBody>
      </p:sp>
      <p:pic>
        <p:nvPicPr>
          <p:cNvPr id="9" name="Picture 8"/>
          <p:cNvPicPr>
            <a:picLocks noChangeAspect="1"/>
          </p:cNvPicPr>
          <p:nvPr/>
        </p:nvPicPr>
        <p:blipFill>
          <a:blip r:embed="rId2"/>
          <a:stretch>
            <a:fillRect/>
          </a:stretch>
        </p:blipFill>
        <p:spPr>
          <a:xfrm>
            <a:off x="746207" y="1825625"/>
            <a:ext cx="6732621" cy="4219040"/>
          </a:xfrm>
          <a:prstGeom prst="rect">
            <a:avLst/>
          </a:prstGeom>
        </p:spPr>
      </p:pic>
    </p:spTree>
    <p:extLst>
      <p:ext uri="{BB962C8B-B14F-4D97-AF65-F5344CB8AC3E}">
        <p14:creationId xmlns:p14="http://schemas.microsoft.com/office/powerpoint/2010/main" val="145338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7944" y="238634"/>
            <a:ext cx="10515600" cy="1325563"/>
          </a:xfrm>
        </p:spPr>
        <p:txBody>
          <a:bodyPr/>
          <a:lstStyle/>
          <a:p>
            <a:r>
              <a:rPr lang="en-IN" dirty="0" smtClean="0"/>
              <a:t>                    </a:t>
            </a:r>
            <a:r>
              <a:rPr lang="en-IN" b="1" dirty="0" smtClean="0">
                <a:solidFill>
                  <a:srgbClr val="92D050"/>
                </a:solidFill>
                <a:latin typeface="Algerian" panose="04020705040A02060702" pitchFamily="82" charset="0"/>
              </a:rPr>
              <a:t>INSERT COMMANDS</a:t>
            </a:r>
            <a:endParaRPr lang="en-IN" b="1" dirty="0">
              <a:solidFill>
                <a:srgbClr val="92D050"/>
              </a:solidFill>
              <a:latin typeface="Algerian" panose="04020705040A02060702" pitchFamily="82" charset="0"/>
            </a:endParaRPr>
          </a:p>
        </p:txBody>
      </p:sp>
      <p:sp>
        <p:nvSpPr>
          <p:cNvPr id="6" name="Content Placeholder 5"/>
          <p:cNvSpPr>
            <a:spLocks noGrp="1"/>
          </p:cNvSpPr>
          <p:nvPr>
            <p:ph idx="1"/>
          </p:nvPr>
        </p:nvSpPr>
        <p:spPr>
          <a:xfrm>
            <a:off x="222183" y="1564196"/>
            <a:ext cx="11476481" cy="4686409"/>
          </a:xfrm>
        </p:spPr>
        <p:txBody>
          <a:bodyPr>
            <a:normAutofit fontScale="40000" lnSpcReduction="20000"/>
          </a:bodyPr>
          <a:lstStyle/>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[Category])VALUES (101, '</a:t>
            </a:r>
            <a:r>
              <a:rPr lang="en-IN" sz="3800" dirty="0" err="1">
                <a:latin typeface="Arial" panose="020B0604020202020204" pitchFamily="34" charset="0"/>
                <a:cs typeface="Arial" panose="020B0604020202020204" pitchFamily="34" charset="0"/>
              </a:rPr>
              <a:t>canda</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isduqjj</a:t>
            </a:r>
            <a:r>
              <a:rPr lang="en-IN" sz="3800" dirty="0">
                <a:latin typeface="Arial" panose="020B0604020202020204" pitchFamily="34" charset="0"/>
                <a:cs typeface="Arial" panose="020B0604020202020204" pitchFamily="34" charset="0"/>
              </a:rPr>
              <a:t>', 89, 'premium')</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(102, '</a:t>
            </a:r>
            <a:r>
              <a:rPr lang="en-IN" sz="3800" dirty="0" err="1">
                <a:latin typeface="Arial" panose="020B0604020202020204" pitchFamily="34" charset="0"/>
                <a:cs typeface="Arial" panose="020B0604020202020204" pitchFamily="34" charset="0"/>
              </a:rPr>
              <a:t>Usa</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hqddqhq</a:t>
            </a:r>
            <a:r>
              <a:rPr lang="en-IN" sz="3800" dirty="0">
                <a:latin typeface="Arial" panose="020B0604020202020204" pitchFamily="34" charset="0"/>
                <a:cs typeface="Arial" panose="020B0604020202020204" pitchFamily="34" charset="0"/>
              </a:rPr>
              <a:t>',  85, 'gold')</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(103, 'Russia', '</a:t>
            </a:r>
            <a:r>
              <a:rPr lang="en-IN" sz="3800" dirty="0" err="1">
                <a:latin typeface="Arial" panose="020B0604020202020204" pitchFamily="34" charset="0"/>
                <a:cs typeface="Arial" panose="020B0604020202020204" pitchFamily="34" charset="0"/>
              </a:rPr>
              <a:t>dwdbdjd</a:t>
            </a:r>
            <a:r>
              <a:rPr lang="en-IN" sz="3800" dirty="0">
                <a:latin typeface="Arial" panose="020B0604020202020204" pitchFamily="34" charset="0"/>
                <a:cs typeface="Arial" panose="020B0604020202020204" pitchFamily="34" charset="0"/>
              </a:rPr>
              <a:t>', 65,' gold')</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(104, 'China', '</a:t>
            </a:r>
            <a:r>
              <a:rPr lang="en-IN" sz="3800" dirty="0" err="1">
                <a:latin typeface="Arial" panose="020B0604020202020204" pitchFamily="34" charset="0"/>
                <a:cs typeface="Arial" panose="020B0604020202020204" pitchFamily="34" charset="0"/>
              </a:rPr>
              <a:t>jhdudwq</a:t>
            </a:r>
            <a:r>
              <a:rPr lang="en-IN" sz="3800" dirty="0">
                <a:latin typeface="Arial" panose="020B0604020202020204" pitchFamily="34" charset="0"/>
                <a:cs typeface="Arial" panose="020B0604020202020204" pitchFamily="34" charset="0"/>
              </a:rPr>
              <a:t>',   32, '  silver')</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(105, 'Ukraine', '</a:t>
            </a:r>
            <a:r>
              <a:rPr lang="en-IN" sz="3800" dirty="0" err="1">
                <a:latin typeface="Arial" panose="020B0604020202020204" pitchFamily="34" charset="0"/>
                <a:cs typeface="Arial" panose="020B0604020202020204" pitchFamily="34" charset="0"/>
              </a:rPr>
              <a:t>huwhnxjj</a:t>
            </a:r>
            <a:r>
              <a:rPr lang="en-IN" sz="3800" dirty="0">
                <a:latin typeface="Arial" panose="020B0604020202020204" pitchFamily="34" charset="0"/>
                <a:cs typeface="Arial" panose="020B0604020202020204" pitchFamily="34" charset="0"/>
              </a:rPr>
              <a:t>', 24, ' Life cover')</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(106, 'Algeria', '</a:t>
            </a:r>
            <a:r>
              <a:rPr lang="en-IN" sz="3800" dirty="0" err="1">
                <a:latin typeface="Arial" panose="020B0604020202020204" pitchFamily="34" charset="0"/>
                <a:cs typeface="Arial" panose="020B0604020202020204" pitchFamily="34" charset="0"/>
              </a:rPr>
              <a:t>uhsncnjk</a:t>
            </a:r>
            <a:r>
              <a:rPr lang="en-IN" sz="3800" dirty="0">
                <a:latin typeface="Arial" panose="020B0604020202020204" pitchFamily="34" charset="0"/>
                <a:cs typeface="Arial" panose="020B0604020202020204" pitchFamily="34" charset="0"/>
              </a:rPr>
              <a:t>', null, 'Accident cover')</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(107, 'Armenia', 'jhjdsgj',44, ' 1 crore  life cover')</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(108, 'Bangladesh','</a:t>
            </a:r>
            <a:r>
              <a:rPr lang="en-IN" sz="3800" dirty="0" err="1">
                <a:latin typeface="Arial" panose="020B0604020202020204" pitchFamily="34" charset="0"/>
                <a:cs typeface="Arial" panose="020B0604020202020204" pitchFamily="34" charset="0"/>
              </a:rPr>
              <a:t>hdjdjhxn</a:t>
            </a:r>
            <a:r>
              <a:rPr lang="en-IN" sz="3800" dirty="0">
                <a:latin typeface="Arial" panose="020B0604020202020204" pitchFamily="34" charset="0"/>
                <a:cs typeface="Arial" panose="020B0604020202020204" pitchFamily="34" charset="0"/>
              </a:rPr>
              <a:t>', 36,'premium')</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(109,  'Belgium', 'poieijmd',05, 'gold')</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(110,  'Estonia','</a:t>
            </a:r>
            <a:r>
              <a:rPr lang="en-IN" sz="3800" dirty="0" err="1">
                <a:latin typeface="Arial" panose="020B0604020202020204" pitchFamily="34" charset="0"/>
                <a:cs typeface="Arial" panose="020B0604020202020204" pitchFamily="34" charset="0"/>
              </a:rPr>
              <a:t>hehbebmkd</a:t>
            </a:r>
            <a:r>
              <a:rPr lang="en-IN" sz="3800" dirty="0">
                <a:latin typeface="Arial" panose="020B0604020202020204" pitchFamily="34" charset="0"/>
                <a:cs typeface="Arial" panose="020B0604020202020204" pitchFamily="34" charset="0"/>
              </a:rPr>
              <a:t>', 67,'life cover till 99')</a:t>
            </a:r>
          </a:p>
          <a:p>
            <a:r>
              <a:rPr lang="en-IN" sz="3800" dirty="0">
                <a:latin typeface="Arial" panose="020B0604020202020204" pitchFamily="34" charset="0"/>
                <a:cs typeface="Arial" panose="020B0604020202020204" pitchFamily="34" charset="0"/>
              </a:rPr>
              <a:t>INSERT [</a:t>
            </a:r>
            <a:r>
              <a:rPr lang="en-IN" sz="3800" dirty="0" err="1">
                <a:latin typeface="Arial" panose="020B0604020202020204" pitchFamily="34" charset="0"/>
                <a:cs typeface="Arial" panose="020B0604020202020204" pitchFamily="34" charset="0"/>
              </a:rPr>
              <a:t>BranchDetails</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branchID</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bName</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Locat</a:t>
            </a:r>
            <a:r>
              <a:rPr lang="en-IN" sz="3800" dirty="0">
                <a:latin typeface="Arial" panose="020B0604020202020204" pitchFamily="34" charset="0"/>
                <a:cs typeface="Arial" panose="020B0604020202020204" pitchFamily="34" charset="0"/>
              </a:rPr>
              <a:t>], [</a:t>
            </a:r>
            <a:r>
              <a:rPr lang="en-IN" sz="3800" dirty="0" err="1">
                <a:latin typeface="Arial" panose="020B0604020202020204" pitchFamily="34" charset="0"/>
                <a:cs typeface="Arial" panose="020B0604020202020204" pitchFamily="34" charset="0"/>
              </a:rPr>
              <a:t>Ncustomer</a:t>
            </a:r>
            <a:r>
              <a:rPr lang="en-IN" sz="3800" dirty="0">
                <a:latin typeface="Arial" panose="020B0604020202020204" pitchFamily="34" charset="0"/>
                <a:cs typeface="Arial" panose="020B0604020202020204" pitchFamily="34" charset="0"/>
              </a:rPr>
              <a:t>],  [Category]) VALUES (111,  '</a:t>
            </a:r>
            <a:r>
              <a:rPr lang="en-IN" sz="3800" dirty="0" err="1">
                <a:latin typeface="Arial" panose="020B0604020202020204" pitchFamily="34" charset="0"/>
                <a:cs typeface="Arial" panose="020B0604020202020204" pitchFamily="34" charset="0"/>
              </a:rPr>
              <a:t>Romenia</a:t>
            </a:r>
            <a:r>
              <a:rPr lang="en-IN" sz="3800" dirty="0">
                <a:latin typeface="Arial" panose="020B0604020202020204" pitchFamily="34" charset="0"/>
                <a:cs typeface="Arial" panose="020B0604020202020204" pitchFamily="34" charset="0"/>
              </a:rPr>
              <a:t>', 'hdhuuhbbh',43, 'critical illness')</a:t>
            </a:r>
          </a:p>
          <a:p>
            <a:endParaRPr lang="en-IN" dirty="0"/>
          </a:p>
        </p:txBody>
      </p:sp>
    </p:spTree>
    <p:extLst>
      <p:ext uri="{BB962C8B-B14F-4D97-AF65-F5344CB8AC3E}">
        <p14:creationId xmlns:p14="http://schemas.microsoft.com/office/powerpoint/2010/main" val="3086775995"/>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6000" u="sng" dirty="0" smtClean="0">
                <a:solidFill>
                  <a:srgbClr val="00B050"/>
                </a:solidFill>
                <a:effectLst>
                  <a:outerShdw blurRad="38100" dist="38100" dir="2700000" algn="tl">
                    <a:srgbClr val="000000">
                      <a:alpha val="43137"/>
                    </a:srgbClr>
                  </a:outerShdw>
                </a:effectLst>
              </a:rPr>
              <a:t>OUTPUT</a:t>
            </a:r>
            <a:endParaRPr lang="en-IN" sz="6000" u="sng" dirty="0">
              <a:solidFill>
                <a:srgbClr val="00B05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stretch>
            <a:fillRect/>
          </a:stretch>
        </p:blipFill>
        <p:spPr>
          <a:xfrm>
            <a:off x="298384" y="1879424"/>
            <a:ext cx="6975050" cy="3317527"/>
          </a:xfrm>
          <a:prstGeom prst="rect">
            <a:avLst/>
          </a:prstGeom>
        </p:spPr>
      </p:pic>
    </p:spTree>
    <p:extLst>
      <p:ext uri="{BB962C8B-B14F-4D97-AF65-F5344CB8AC3E}">
        <p14:creationId xmlns:p14="http://schemas.microsoft.com/office/powerpoint/2010/main" val="3335737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9390"/>
            <a:ext cx="10515600" cy="1771048"/>
          </a:xfrm>
        </p:spPr>
        <p:txBody>
          <a:bodyPr/>
          <a:lstStyle/>
          <a:p>
            <a:r>
              <a:rPr lang="en-IN" dirty="0" smtClean="0"/>
              <a:t>                   </a:t>
            </a:r>
            <a:r>
              <a:rPr lang="en-IN" b="1" dirty="0" smtClean="0">
                <a:solidFill>
                  <a:srgbClr val="92D050"/>
                </a:solidFill>
                <a:latin typeface="Algerian" panose="04020705040A02060702" pitchFamily="82" charset="0"/>
              </a:rPr>
              <a:t>      creating views</a:t>
            </a:r>
            <a:endParaRPr lang="en-IN" b="1" dirty="0">
              <a:solidFill>
                <a:srgbClr val="92D050"/>
              </a:solidFill>
              <a:latin typeface="Algerian" panose="04020705040A02060702" pitchFamily="82" charset="0"/>
            </a:endParaRPr>
          </a:p>
        </p:txBody>
      </p:sp>
      <p:sp>
        <p:nvSpPr>
          <p:cNvPr id="8" name="Content Placeholder 7"/>
          <p:cNvSpPr>
            <a:spLocks noGrp="1"/>
          </p:cNvSpPr>
          <p:nvPr>
            <p:ph idx="1"/>
          </p:nvPr>
        </p:nvSpPr>
        <p:spPr>
          <a:xfrm>
            <a:off x="6756934" y="2160589"/>
            <a:ext cx="4436000" cy="3880773"/>
          </a:xfrm>
        </p:spPr>
        <p:txBody>
          <a:bodyPr anchor="ctr"/>
          <a:lstStyle/>
          <a:p>
            <a:r>
              <a:rPr lang="en-IN" dirty="0" smtClean="0"/>
              <a:t> We can change the format of date </a:t>
            </a:r>
          </a:p>
          <a:p>
            <a:endParaRPr lang="en-IN" dirty="0"/>
          </a:p>
          <a:p>
            <a:r>
              <a:rPr lang="en-IN" dirty="0" smtClean="0"/>
              <a:t>Delete command is used to delete the targeted row or column</a:t>
            </a:r>
          </a:p>
          <a:p>
            <a:r>
              <a:rPr lang="en-IN" dirty="0" smtClean="0"/>
              <a:t>Truncate is used to delete  the data of a table</a:t>
            </a:r>
          </a:p>
          <a:p>
            <a:pPr marL="0" indent="0" algn="just">
              <a:buNone/>
            </a:pPr>
            <a:endParaRPr lang="en-IN" dirty="0"/>
          </a:p>
        </p:txBody>
      </p:sp>
      <p:pic>
        <p:nvPicPr>
          <p:cNvPr id="10" name="Picture 9"/>
          <p:cNvPicPr>
            <a:picLocks noChangeAspect="1"/>
          </p:cNvPicPr>
          <p:nvPr/>
        </p:nvPicPr>
        <p:blipFill>
          <a:blip r:embed="rId2"/>
          <a:stretch>
            <a:fillRect/>
          </a:stretch>
        </p:blipFill>
        <p:spPr>
          <a:xfrm>
            <a:off x="779257" y="2300438"/>
            <a:ext cx="6051861" cy="3740924"/>
          </a:xfrm>
          <a:prstGeom prst="rect">
            <a:avLst/>
          </a:prstGeom>
        </p:spPr>
      </p:pic>
    </p:spTree>
    <p:extLst>
      <p:ext uri="{BB962C8B-B14F-4D97-AF65-F5344CB8AC3E}">
        <p14:creationId xmlns:p14="http://schemas.microsoft.com/office/powerpoint/2010/main" val="424910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58761"/>
            <a:ext cx="8596668" cy="1320800"/>
          </a:xfrm>
        </p:spPr>
        <p:txBody>
          <a:bodyPr/>
          <a:lstStyle/>
          <a:p>
            <a:r>
              <a:rPr lang="en-IN" dirty="0" smtClean="0"/>
              <a:t>                  </a:t>
            </a:r>
            <a:endPar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p:cNvSpPr>
            <a:spLocks noGrp="1"/>
          </p:cNvSpPr>
          <p:nvPr>
            <p:ph idx="1"/>
          </p:nvPr>
        </p:nvSpPr>
        <p:spPr>
          <a:xfrm>
            <a:off x="240632" y="2160589"/>
            <a:ext cx="3259652" cy="3880773"/>
          </a:xfrm>
        </p:spPr>
        <p:txBody>
          <a:bodyPr anchor="ctr">
            <a:normAutofit fontScale="85000" lnSpcReduction="20000"/>
          </a:bodyPr>
          <a:lstStyle/>
          <a:p>
            <a:pPr marL="0" indent="0">
              <a:buNone/>
            </a:pPr>
            <a:r>
              <a:rPr lang="en-US" dirty="0">
                <a:solidFill>
                  <a:srgbClr val="00B0F0"/>
                </a:solidFill>
                <a:latin typeface="Bahnschrift" panose="020B0502040204020203" pitchFamily="34" charset="0"/>
              </a:rPr>
              <a:t>Procedures or Stored Procedures in SQL are logical units of SQL queries that can be created once, fetched, and executed multiple times whenever there is a need to repeat the same operation</a:t>
            </a:r>
            <a:r>
              <a:rPr lang="en-US" dirty="0" smtClean="0">
                <a:solidFill>
                  <a:srgbClr val="00B0F0"/>
                </a:solidFill>
                <a:latin typeface="Bahnschrift" panose="020B0502040204020203" pitchFamily="34" charset="0"/>
              </a:rPr>
              <a:t>.</a:t>
            </a:r>
          </a:p>
          <a:p>
            <a:pPr marL="0" indent="0">
              <a:buNone/>
            </a:pPr>
            <a:endParaRPr lang="en-US" dirty="0">
              <a:solidFill>
                <a:srgbClr val="00B0F0"/>
              </a:solidFill>
              <a:latin typeface="Bahnschrift" panose="020B0502040204020203" pitchFamily="34" charset="0"/>
            </a:endParaRPr>
          </a:p>
          <a:p>
            <a:pPr marL="0" indent="0">
              <a:buNone/>
            </a:pPr>
            <a:endParaRPr lang="en-US" dirty="0" smtClean="0">
              <a:solidFill>
                <a:srgbClr val="00B0F0"/>
              </a:solidFill>
              <a:latin typeface="Bahnschrift" panose="020B0502040204020203" pitchFamily="34" charset="0"/>
            </a:endParaRPr>
          </a:p>
          <a:p>
            <a:pPr marL="0" indent="0">
              <a:buNone/>
            </a:pPr>
            <a:endParaRPr lang="en-US" dirty="0">
              <a:solidFill>
                <a:srgbClr val="00B0F0"/>
              </a:solidFill>
              <a:latin typeface="Bahnschrift" panose="020B0502040204020203" pitchFamily="34" charset="0"/>
            </a:endParaRPr>
          </a:p>
          <a:p>
            <a:pPr marL="0" indent="0">
              <a:buNone/>
            </a:pPr>
            <a:endParaRPr lang="en-US" dirty="0" smtClean="0">
              <a:solidFill>
                <a:srgbClr val="00B0F0"/>
              </a:solidFill>
              <a:latin typeface="Bahnschrift" panose="020B0502040204020203" pitchFamily="34" charset="0"/>
            </a:endParaRPr>
          </a:p>
          <a:p>
            <a:pPr marL="0" indent="0">
              <a:buNone/>
            </a:pPr>
            <a:r>
              <a:rPr lang="en-US" dirty="0">
                <a:solidFill>
                  <a:srgbClr val="00B0F0"/>
                </a:solidFill>
                <a:latin typeface="Arial Rounded MT Bold" panose="020F0704030504030204" pitchFamily="34" charset="0"/>
              </a:rPr>
              <a:t>The ALTER TABLE statement is used to add, delete, or modify columns in an existing table. The ALTER TABLE statement is also used to add and drop various constraints on an existing table.</a:t>
            </a:r>
            <a:endParaRPr lang="en-IN" dirty="0">
              <a:solidFill>
                <a:srgbClr val="00B0F0"/>
              </a:solidFill>
              <a:latin typeface="Arial Rounded MT Bold" panose="020F0704030504030204" pitchFamily="34" charset="0"/>
            </a:endParaRPr>
          </a:p>
        </p:txBody>
      </p:sp>
      <p:sp>
        <p:nvSpPr>
          <p:cNvPr id="4" name="Rectangle 3"/>
          <p:cNvSpPr/>
          <p:nvPr/>
        </p:nvSpPr>
        <p:spPr>
          <a:xfrm flipH="1">
            <a:off x="2477731" y="441901"/>
            <a:ext cx="6066502" cy="1754326"/>
          </a:xfrm>
          <a:prstGeom prst="rect">
            <a:avLst/>
          </a:prstGeom>
          <a:noFill/>
        </p:spPr>
        <p:txBody>
          <a:bodyPr wrap="square" lIns="91440" tIns="45720" rIns="91440" bIns="45720">
            <a:spAutoFit/>
          </a:bodyPr>
          <a:lstStyle/>
          <a:p>
            <a:pPr algn="ctr"/>
            <a:r>
              <a:rPr lang="en-IN" sz="540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PROCEDURE &amp; ALTER</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p:cNvPicPr>
            <a:picLocks noChangeAspect="1"/>
          </p:cNvPicPr>
          <p:nvPr/>
        </p:nvPicPr>
        <p:blipFill>
          <a:blip r:embed="rId2"/>
          <a:stretch>
            <a:fillRect/>
          </a:stretch>
        </p:blipFill>
        <p:spPr>
          <a:xfrm>
            <a:off x="3736419" y="2415941"/>
            <a:ext cx="3410125" cy="3513221"/>
          </a:xfrm>
          <a:prstGeom prst="rect">
            <a:avLst/>
          </a:prstGeom>
        </p:spPr>
      </p:pic>
      <p:pic>
        <p:nvPicPr>
          <p:cNvPr id="6" name="Picture 5"/>
          <p:cNvPicPr>
            <a:picLocks noChangeAspect="1"/>
          </p:cNvPicPr>
          <p:nvPr/>
        </p:nvPicPr>
        <p:blipFill>
          <a:blip r:embed="rId3"/>
          <a:stretch>
            <a:fillRect/>
          </a:stretch>
        </p:blipFill>
        <p:spPr>
          <a:xfrm>
            <a:off x="7761875" y="2646948"/>
            <a:ext cx="3810196" cy="3590222"/>
          </a:xfrm>
          <a:prstGeom prst="rect">
            <a:avLst/>
          </a:prstGeom>
        </p:spPr>
      </p:pic>
    </p:spTree>
    <p:extLst>
      <p:ext uri="{BB962C8B-B14F-4D97-AF65-F5344CB8AC3E}">
        <p14:creationId xmlns:p14="http://schemas.microsoft.com/office/powerpoint/2010/main" val="244244050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3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77120" y="599440"/>
            <a:ext cx="495762" cy="5208242"/>
          </a:xfrm>
        </p:spPr>
        <p:txBody>
          <a:bodyPr/>
          <a:lstStyle/>
          <a:p>
            <a:r>
              <a:rPr lang="en-IN" dirty="0" smtClean="0"/>
              <a:t>                  </a:t>
            </a:r>
            <a:endParaRPr lang="en-IN" dirty="0"/>
          </a:p>
        </p:txBody>
      </p:sp>
      <p:sp>
        <p:nvSpPr>
          <p:cNvPr id="3" name="Content Placeholder 2"/>
          <p:cNvSpPr>
            <a:spLocks noGrp="1"/>
          </p:cNvSpPr>
          <p:nvPr>
            <p:ph idx="1"/>
          </p:nvPr>
        </p:nvSpPr>
        <p:spPr>
          <a:xfrm>
            <a:off x="677334" y="152401"/>
            <a:ext cx="6018106" cy="5888962"/>
          </a:xfrm>
        </p:spPr>
        <p:txBody>
          <a:bodyPr>
            <a:normAutofit fontScale="55000" lnSpcReduction="20000"/>
          </a:bodyPr>
          <a:lstStyle/>
          <a:p>
            <a:pPr marL="0" indent="0">
              <a:buNone/>
            </a:pPr>
            <a:r>
              <a:rPr lang="en-IN" sz="2600" dirty="0"/>
              <a:t>•</a:t>
            </a:r>
            <a:r>
              <a:rPr lang="en-IN" sz="3800" dirty="0"/>
              <a:t> Data Manipulation Language (DML)</a:t>
            </a:r>
          </a:p>
          <a:p>
            <a:pPr marL="0" indent="0">
              <a:buNone/>
            </a:pPr>
            <a:r>
              <a:rPr lang="en-IN" sz="3800" dirty="0"/>
              <a:t>  ▫ SELECT - extracts data from a database</a:t>
            </a:r>
          </a:p>
          <a:p>
            <a:pPr marL="0" indent="0">
              <a:buNone/>
            </a:pPr>
            <a:r>
              <a:rPr lang="en-IN" sz="3800" dirty="0"/>
              <a:t>  ▫ UPDATE - updates data in a database</a:t>
            </a:r>
          </a:p>
          <a:p>
            <a:pPr marL="0" indent="0">
              <a:buNone/>
            </a:pPr>
            <a:r>
              <a:rPr lang="en-IN" sz="3800" dirty="0"/>
              <a:t>  ▫ DELETE - deletes data from a database</a:t>
            </a:r>
          </a:p>
          <a:p>
            <a:pPr marL="0" indent="0">
              <a:buNone/>
            </a:pPr>
            <a:r>
              <a:rPr lang="en-IN" sz="3800" dirty="0"/>
              <a:t>  ▫ INSERT INTO - inserts new data into a database</a:t>
            </a:r>
          </a:p>
          <a:p>
            <a:pPr marL="0" indent="0">
              <a:buNone/>
            </a:pPr>
            <a:r>
              <a:rPr lang="en-IN" sz="3800" dirty="0"/>
              <a:t/>
            </a:r>
            <a:br>
              <a:rPr lang="en-IN" sz="3800" dirty="0"/>
            </a:br>
            <a:endParaRPr lang="en-IN" sz="3800" dirty="0"/>
          </a:p>
          <a:p>
            <a:pPr marL="0" indent="0">
              <a:buNone/>
            </a:pPr>
            <a:r>
              <a:rPr lang="en-IN" sz="3800" dirty="0"/>
              <a:t/>
            </a:r>
            <a:br>
              <a:rPr lang="en-IN" sz="3800" dirty="0"/>
            </a:br>
            <a:endParaRPr lang="en-IN" sz="3800" dirty="0"/>
          </a:p>
          <a:p>
            <a:pPr marL="0" indent="0">
              <a:buNone/>
            </a:pPr>
            <a:r>
              <a:rPr lang="en-IN" sz="3800" dirty="0"/>
              <a:t>• Data Definition Language (DDL)</a:t>
            </a:r>
          </a:p>
          <a:p>
            <a:pPr marL="0" indent="0">
              <a:buNone/>
            </a:pPr>
            <a:r>
              <a:rPr lang="en-IN" sz="3800" dirty="0"/>
              <a:t>   ▫ CREATE DATABASE - creates a new database</a:t>
            </a:r>
          </a:p>
          <a:p>
            <a:pPr marL="0" indent="0">
              <a:buNone/>
            </a:pPr>
            <a:r>
              <a:rPr lang="en-IN" sz="3800" dirty="0"/>
              <a:t>   ▫ ALTER DATABASE - modifies a database</a:t>
            </a:r>
          </a:p>
          <a:p>
            <a:pPr marL="0" indent="0">
              <a:buNone/>
            </a:pPr>
            <a:r>
              <a:rPr lang="en-IN" sz="3800" dirty="0"/>
              <a:t>   ▫ CREATE TABLE - creates a new table</a:t>
            </a:r>
          </a:p>
          <a:p>
            <a:pPr marL="0" indent="0">
              <a:buNone/>
            </a:pPr>
            <a:r>
              <a:rPr lang="en-IN" sz="3800" dirty="0"/>
              <a:t>   ▫ ALTER TABLE - modifies a table</a:t>
            </a:r>
          </a:p>
          <a:p>
            <a:endParaRPr lang="en-IN" dirty="0"/>
          </a:p>
        </p:txBody>
      </p:sp>
      <p:pic>
        <p:nvPicPr>
          <p:cNvPr id="5" name="Picture 4"/>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858000" y="932802"/>
            <a:ext cx="4068438" cy="4328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1852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67432" y="219194"/>
            <a:ext cx="4070555" cy="1167154"/>
          </a:xfrm>
        </p:spPr>
        <p:txBody>
          <a:bodyPr anchor="ctr">
            <a:normAutofit/>
          </a:bodyPr>
          <a:lstStyle/>
          <a:p>
            <a:r>
              <a:rPr lang="en-IN" b="1" dirty="0" smtClean="0">
                <a:solidFill>
                  <a:srgbClr val="92D050"/>
                </a:solidFill>
                <a:effectLst>
                  <a:outerShdw blurRad="38100" dist="38100" dir="2700000" algn="tl">
                    <a:srgbClr val="000000">
                      <a:alpha val="43137"/>
                    </a:srgbClr>
                  </a:outerShdw>
                </a:effectLst>
                <a:latin typeface="Algerian" panose="04020705040A02060702" pitchFamily="82" charset="0"/>
              </a:rPr>
              <a:t>          </a:t>
            </a:r>
            <a:r>
              <a:rPr lang="en-IN"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 </a:t>
            </a:r>
            <a:r>
              <a:rPr lang="en-IN" b="1" dirty="0" smtClean="0">
                <a:ln w="9525">
                  <a:solidFill>
                    <a:schemeClr val="tx2"/>
                  </a:solidFill>
                  <a:prstDash val="solid"/>
                </a:ln>
                <a:solidFill>
                  <a:schemeClr val="accent2">
                    <a:lumMod val="60000"/>
                    <a:lumOff val="40000"/>
                  </a:schemeClr>
                </a:solidFill>
                <a:effectLst>
                  <a:outerShdw blurRad="50800" dist="38100" dir="5400000" algn="t" rotWithShape="0">
                    <a:prstClr val="black">
                      <a:alpha val="40000"/>
                    </a:prstClr>
                  </a:outerShdw>
                  <a:reflection blurRad="6350" stA="50000" endA="300" endPos="50000" dist="60007" dir="5400000" sy="-100000" algn="bl" rotWithShape="0"/>
                </a:effectLst>
                <a:latin typeface="Algerian" panose="04020705040A02060702" pitchFamily="82" charset="0"/>
              </a:rPr>
              <a:t>JOINS</a:t>
            </a:r>
            <a:r>
              <a:rPr lang="en-IN"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                             </a:t>
            </a:r>
            <a:endParaRPr lang="en-IN" b="1" dirty="0">
              <a:solidFill>
                <a:srgbClr val="92D050"/>
              </a:solidFill>
              <a:effectLst>
                <a:outerShdw blurRad="38100" dist="38100" dir="2700000" algn="tl">
                  <a:srgbClr val="000000">
                    <a:alpha val="43137"/>
                  </a:srgbClr>
                </a:outerShdw>
              </a:effectLst>
              <a:latin typeface="Algerian" panose="04020705040A02060702" pitchFamily="82" charset="0"/>
            </a:endParaRPr>
          </a:p>
        </p:txBody>
      </p:sp>
      <p:pic>
        <p:nvPicPr>
          <p:cNvPr id="7" name="Content Placeholder 6"/>
          <p:cNvPicPr>
            <a:picLocks noGrp="1" noChangeAspect="1"/>
          </p:cNvPicPr>
          <p:nvPr>
            <p:ph idx="1"/>
          </p:nvPr>
        </p:nvPicPr>
        <p:blipFill>
          <a:blip r:embed="rId2"/>
          <a:stretch>
            <a:fillRect/>
          </a:stretch>
        </p:blipFill>
        <p:spPr>
          <a:xfrm>
            <a:off x="280753" y="717755"/>
            <a:ext cx="3386679" cy="2384389"/>
          </a:xfrm>
          <a:prstGeom prst="rect">
            <a:avLst/>
          </a:prstGeom>
        </p:spPr>
      </p:pic>
      <p:pic>
        <p:nvPicPr>
          <p:cNvPr id="8" name="Picture 7"/>
          <p:cNvPicPr>
            <a:picLocks noChangeAspect="1"/>
          </p:cNvPicPr>
          <p:nvPr/>
        </p:nvPicPr>
        <p:blipFill>
          <a:blip r:embed="rId3"/>
          <a:stretch>
            <a:fillRect/>
          </a:stretch>
        </p:blipFill>
        <p:spPr>
          <a:xfrm>
            <a:off x="8858882" y="668574"/>
            <a:ext cx="2722969" cy="2243125"/>
          </a:xfrm>
          <a:prstGeom prst="rect">
            <a:avLst/>
          </a:prstGeom>
        </p:spPr>
      </p:pic>
      <p:pic>
        <p:nvPicPr>
          <p:cNvPr id="9" name="Picture 8"/>
          <p:cNvPicPr>
            <a:picLocks noChangeAspect="1"/>
          </p:cNvPicPr>
          <p:nvPr/>
        </p:nvPicPr>
        <p:blipFill>
          <a:blip r:embed="rId4"/>
          <a:stretch>
            <a:fillRect/>
          </a:stretch>
        </p:blipFill>
        <p:spPr>
          <a:xfrm>
            <a:off x="575438" y="3628069"/>
            <a:ext cx="3091994" cy="2143466"/>
          </a:xfrm>
          <a:prstGeom prst="rect">
            <a:avLst/>
          </a:prstGeom>
        </p:spPr>
      </p:pic>
      <p:pic>
        <p:nvPicPr>
          <p:cNvPr id="10" name="Picture 9"/>
          <p:cNvPicPr>
            <a:picLocks noChangeAspect="1"/>
          </p:cNvPicPr>
          <p:nvPr/>
        </p:nvPicPr>
        <p:blipFill>
          <a:blip r:embed="rId5"/>
          <a:stretch>
            <a:fillRect/>
          </a:stretch>
        </p:blipFill>
        <p:spPr>
          <a:xfrm>
            <a:off x="8956909" y="3985375"/>
            <a:ext cx="2307867" cy="2431778"/>
          </a:xfrm>
          <a:prstGeom prst="rect">
            <a:avLst/>
          </a:prstGeom>
        </p:spPr>
      </p:pic>
      <p:pic>
        <p:nvPicPr>
          <p:cNvPr id="11" name="Picture 10"/>
          <p:cNvPicPr>
            <a:picLocks noChangeAspect="1"/>
          </p:cNvPicPr>
          <p:nvPr/>
        </p:nvPicPr>
        <p:blipFill>
          <a:blip r:embed="rId6"/>
          <a:stretch>
            <a:fillRect/>
          </a:stretch>
        </p:blipFill>
        <p:spPr>
          <a:xfrm>
            <a:off x="4183888" y="2359724"/>
            <a:ext cx="4324572" cy="2032104"/>
          </a:xfrm>
          <a:prstGeom prst="rect">
            <a:avLst/>
          </a:prstGeom>
        </p:spPr>
      </p:pic>
    </p:spTree>
    <p:extLst>
      <p:ext uri="{BB962C8B-B14F-4D97-AF65-F5344CB8AC3E}">
        <p14:creationId xmlns:p14="http://schemas.microsoft.com/office/powerpoint/2010/main" val="163346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62">
                                          <p:stCondLst>
                                            <p:cond delay="0"/>
                                          </p:stCondLst>
                                        </p:cTn>
                                        <p:tgtEl>
                                          <p:spTgt spid="8"/>
                                        </p:tgtEl>
                                      </p:cBhvr>
                                    </p:animEffect>
                                    <p:anim calcmode="lin" valueType="num">
                                      <p:cBhvr>
                                        <p:cTn id="8" dur="113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8"/>
                                        </p:tgtEl>
                                        <p:attrNameLst>
                                          <p:attrName>ppt_y</p:attrName>
                                        </p:attrNameLst>
                                      </p:cBhvr>
                                      <p:tavLst>
                                        <p:tav tm="0" fmla="#ppt_y-sin(pi*$)/81">
                                          <p:val>
                                            <p:fltVal val="0"/>
                                          </p:val>
                                        </p:tav>
                                        <p:tav tm="100000">
                                          <p:val>
                                            <p:fltVal val="1"/>
                                          </p:val>
                                        </p:tav>
                                      </p:tavLst>
                                    </p:anim>
                                    <p:animScale>
                                      <p:cBhvr>
                                        <p:cTn id="13" dur="16">
                                          <p:stCondLst>
                                            <p:cond delay="406"/>
                                          </p:stCondLst>
                                        </p:cTn>
                                        <p:tgtEl>
                                          <p:spTgt spid="8"/>
                                        </p:tgtEl>
                                      </p:cBhvr>
                                      <p:to x="100000" y="60000"/>
                                    </p:animScale>
                                    <p:animScale>
                                      <p:cBhvr>
                                        <p:cTn id="14" dur="104" decel="50000">
                                          <p:stCondLst>
                                            <p:cond delay="423"/>
                                          </p:stCondLst>
                                        </p:cTn>
                                        <p:tgtEl>
                                          <p:spTgt spid="8"/>
                                        </p:tgtEl>
                                      </p:cBhvr>
                                      <p:to x="100000" y="100000"/>
                                    </p:animScale>
                                    <p:animScale>
                                      <p:cBhvr>
                                        <p:cTn id="15" dur="16">
                                          <p:stCondLst>
                                            <p:cond delay="820"/>
                                          </p:stCondLst>
                                        </p:cTn>
                                        <p:tgtEl>
                                          <p:spTgt spid="8"/>
                                        </p:tgtEl>
                                      </p:cBhvr>
                                      <p:to x="100000" y="80000"/>
                                    </p:animScale>
                                    <p:animScale>
                                      <p:cBhvr>
                                        <p:cTn id="16" dur="104" decel="50000">
                                          <p:stCondLst>
                                            <p:cond delay="836"/>
                                          </p:stCondLst>
                                        </p:cTn>
                                        <p:tgtEl>
                                          <p:spTgt spid="8"/>
                                        </p:tgtEl>
                                      </p:cBhvr>
                                      <p:to x="100000" y="100000"/>
                                    </p:animScale>
                                    <p:animScale>
                                      <p:cBhvr>
                                        <p:cTn id="17" dur="16">
                                          <p:stCondLst>
                                            <p:cond delay="1026"/>
                                          </p:stCondLst>
                                        </p:cTn>
                                        <p:tgtEl>
                                          <p:spTgt spid="8"/>
                                        </p:tgtEl>
                                      </p:cBhvr>
                                      <p:to x="100000" y="90000"/>
                                    </p:animScale>
                                    <p:animScale>
                                      <p:cBhvr>
                                        <p:cTn id="18" dur="104" decel="50000">
                                          <p:stCondLst>
                                            <p:cond delay="1042"/>
                                          </p:stCondLst>
                                        </p:cTn>
                                        <p:tgtEl>
                                          <p:spTgt spid="8"/>
                                        </p:tgtEl>
                                      </p:cBhvr>
                                      <p:to x="100000" y="100000"/>
                                    </p:animScale>
                                    <p:animScale>
                                      <p:cBhvr>
                                        <p:cTn id="19" dur="16">
                                          <p:stCondLst>
                                            <p:cond delay="1130"/>
                                          </p:stCondLst>
                                        </p:cTn>
                                        <p:tgtEl>
                                          <p:spTgt spid="8"/>
                                        </p:tgtEl>
                                      </p:cBhvr>
                                      <p:to x="100000" y="95000"/>
                                    </p:animScale>
                                    <p:animScale>
                                      <p:cBhvr>
                                        <p:cTn id="20" dur="104" decel="50000">
                                          <p:stCondLst>
                                            <p:cond delay="1146"/>
                                          </p:stCondLst>
                                        </p:cTn>
                                        <p:tgtEl>
                                          <p:spTgt spid="8"/>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16" presetClass="entr" presetSubtype="21"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par>
                                <p:cTn id="33" presetID="6" presetClass="entr" presetSubtype="16"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1794</TotalTime>
  <Words>886</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Agency FB</vt:lpstr>
      <vt:lpstr>Algerian</vt:lpstr>
      <vt:lpstr>Arial</vt:lpstr>
      <vt:lpstr>Arial Black</vt:lpstr>
      <vt:lpstr>Arial Rounded MT Bold</vt:lpstr>
      <vt:lpstr>Bahnschrift</vt:lpstr>
      <vt:lpstr>Book Antiqua</vt:lpstr>
      <vt:lpstr>inter-regular</vt:lpstr>
      <vt:lpstr>Trebuchet MS</vt:lpstr>
      <vt:lpstr>Wingdings 3</vt:lpstr>
      <vt:lpstr>Facet</vt:lpstr>
      <vt:lpstr>PowerPoint Presentation</vt:lpstr>
      <vt:lpstr>PowerPoint Presentation</vt:lpstr>
      <vt:lpstr>First table</vt:lpstr>
      <vt:lpstr>                    INSERT COMMANDS</vt:lpstr>
      <vt:lpstr>                               OUTPUT</vt:lpstr>
      <vt:lpstr>                         creating views</vt:lpstr>
      <vt:lpstr>                  </vt:lpstr>
      <vt:lpstr>                  </vt:lpstr>
      <vt:lpstr>           JOINS                             </vt:lpstr>
      <vt:lpstr>PowerPoint Presentation</vt:lpstr>
      <vt:lpstr>HTML</vt:lpstr>
      <vt:lpstr> RADIO AND CHECK BOXES   &lt;form&gt;   &lt;input type="radio" name="sex" value="male" /&gt; Male &lt;br /&gt;   &lt;input type="radio" name="sex" value="female" /&gt; Female   &lt;/form&gt;   Checkboxes :   &lt;form&gt;   Bike: &lt;input type="checkbox" name="vehicle" value="Bike"/&gt; &lt;br /&gt;   Car: &lt;input type="checkbox" name="vehicle" value="Car"/&gt;&lt;br /&gt;   &lt;/form&gt;      </vt:lpstr>
      <vt:lpstr>              SMALL EXAMPLE OF HTML </vt:lpstr>
      <vt:lpstr>PowerPoint Presentation</vt:lpstr>
      <vt:lpstr>Text Alignment </vt:lpstr>
      <vt:lpstr>PowerPoint Presentation</vt:lpstr>
      <vt:lpstr>                           JAVASCRIPT</vt:lpstr>
      <vt:lpstr>What can we do with JavaScript?</vt:lpstr>
      <vt:lpstr>                                                    prompt () </vt:lpstr>
      <vt:lpstr>How to create ⚠ boxes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DOTNET BOOTCAMP</dc:title>
  <dc:creator>Deepak Raja</dc:creator>
  <cp:lastModifiedBy>Deepak Raja</cp:lastModifiedBy>
  <cp:revision>39</cp:revision>
  <dcterms:created xsi:type="dcterms:W3CDTF">2022-09-05T04:28:25Z</dcterms:created>
  <dcterms:modified xsi:type="dcterms:W3CDTF">2022-09-06T10:26:09Z</dcterms:modified>
</cp:coreProperties>
</file>