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8" d="100"/>
          <a:sy n="108" d="100"/>
        </p:scale>
        <p:origin x="738"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J.Raja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 Student ID :au951221104035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465005" y="1591565"/>
            <a:ext cx="8427535" cy="2179892"/>
          </a:xfrm>
          <a:prstGeom prst="rect">
            <a:avLst/>
          </a:prstGeom>
          <a:noFill/>
        </p:spPr>
        <p:txBody>
          <a:bodyPr wrap="square">
            <a:spAutoFit/>
          </a:bodyPr>
          <a:lstStyle/>
          <a:p>
            <a:pPr marL="342900" indent="-342900">
              <a:lnSpc>
                <a:spcPct val="200000"/>
              </a:lnSpc>
              <a:buFont typeface="Arial" panose="020B0604020202020204" pitchFamily="34" charset="0"/>
              <a:buChar char="•"/>
            </a:pPr>
            <a:r>
              <a:rPr lang="en-US" dirty="0"/>
              <a:t>Modeling Efficiency and Result Accuracy: The efficacy of the voting system's data modeling directly influences its performance and accuracy. By optimizing data structures and query operations, potential bottlenecks can be mitigated, ensuring swift access to information and precise calculation of voting outcomes. Rigorous testing methodologies and validation protocols further enhance result accuracy, maintaining the system's integrity and fostering trust among users.</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5" name="Picture 4">
            <a:extLst>
              <a:ext uri="{FF2B5EF4-FFF2-40B4-BE49-F238E27FC236}">
                <a16:creationId xmlns:a16="http://schemas.microsoft.com/office/drawing/2014/main" id="{5975B785-8311-221F-8499-6924229EC737}"/>
              </a:ext>
            </a:extLst>
          </p:cNvPr>
          <p:cNvPicPr>
            <a:picLocks noChangeAspect="1"/>
          </p:cNvPicPr>
          <p:nvPr/>
        </p:nvPicPr>
        <p:blipFill>
          <a:blip r:embed="rId2"/>
          <a:stretch>
            <a:fillRect/>
          </a:stretch>
        </p:blipFill>
        <p:spPr>
          <a:xfrm>
            <a:off x="311699" y="1065075"/>
            <a:ext cx="8520602" cy="352530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311700" y="555600"/>
            <a:ext cx="2808000" cy="755700"/>
          </a:xfrm>
        </p:spPr>
        <p:txBody>
          <a:bodyPr wrap="square" anchor="b">
            <a:normAutofit/>
          </a:bodyPr>
          <a:lstStyle/>
          <a:p>
            <a:r>
              <a:rPr lang="en-US" sz="2200" b="1" dirty="0"/>
              <a:t>Polling page</a:t>
            </a:r>
          </a:p>
        </p:txBody>
      </p:sp>
      <p:pic>
        <p:nvPicPr>
          <p:cNvPr id="15" name="Picture 14">
            <a:extLst>
              <a:ext uri="{FF2B5EF4-FFF2-40B4-BE49-F238E27FC236}">
                <a16:creationId xmlns:a16="http://schemas.microsoft.com/office/drawing/2014/main" id="{6968C024-383A-2346-BF15-2E71C60D231A}"/>
              </a:ext>
            </a:extLst>
          </p:cNvPr>
          <p:cNvPicPr>
            <a:picLocks noChangeAspect="1"/>
          </p:cNvPicPr>
          <p:nvPr/>
        </p:nvPicPr>
        <p:blipFill>
          <a:blip r:embed="rId2"/>
          <a:stretch>
            <a:fillRect/>
          </a:stretch>
        </p:blipFill>
        <p:spPr>
          <a:xfrm>
            <a:off x="612559" y="1438183"/>
            <a:ext cx="7368466" cy="260115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Voting page</a:t>
            </a:r>
          </a:p>
        </p:txBody>
      </p:sp>
      <p:pic>
        <p:nvPicPr>
          <p:cNvPr id="5" name="Picture 4">
            <a:extLst>
              <a:ext uri="{FF2B5EF4-FFF2-40B4-BE49-F238E27FC236}">
                <a16:creationId xmlns:a16="http://schemas.microsoft.com/office/drawing/2014/main" id="{545B4AD7-D148-9DCF-1423-C862C46218CD}"/>
              </a:ext>
            </a:extLst>
          </p:cNvPr>
          <p:cNvPicPr>
            <a:picLocks noChangeAspect="1"/>
          </p:cNvPicPr>
          <p:nvPr/>
        </p:nvPicPr>
        <p:blipFill>
          <a:blip r:embed="rId2"/>
          <a:stretch>
            <a:fillRect/>
          </a:stretch>
        </p:blipFill>
        <p:spPr>
          <a:xfrm>
            <a:off x="506027" y="1267649"/>
            <a:ext cx="7093258" cy="325778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Admin page</a:t>
            </a:r>
          </a:p>
        </p:txBody>
      </p:sp>
      <p:pic>
        <p:nvPicPr>
          <p:cNvPr id="4" name="Picture 3">
            <a:extLst>
              <a:ext uri="{FF2B5EF4-FFF2-40B4-BE49-F238E27FC236}">
                <a16:creationId xmlns:a16="http://schemas.microsoft.com/office/drawing/2014/main" id="{3BA3A9E1-EBDC-7385-BAFF-55112E679E5D}"/>
              </a:ext>
            </a:extLst>
          </p:cNvPr>
          <p:cNvPicPr>
            <a:picLocks noChangeAspect="1"/>
          </p:cNvPicPr>
          <p:nvPr/>
        </p:nvPicPr>
        <p:blipFill>
          <a:blip r:embed="rId2"/>
          <a:stretch>
            <a:fillRect/>
          </a:stretch>
        </p:blipFill>
        <p:spPr>
          <a:xfrm>
            <a:off x="628560" y="1136342"/>
            <a:ext cx="7663184" cy="3701988"/>
          </a:xfrm>
          <a:prstGeom prst="rect">
            <a:avLst/>
          </a:prstGeom>
        </p:spPr>
      </p:pic>
    </p:spTree>
    <p:extLst>
      <p:ext uri="{BB962C8B-B14F-4D97-AF65-F5344CB8AC3E}">
        <p14:creationId xmlns:p14="http://schemas.microsoft.com/office/powerpoint/2010/main" val="338529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1224776" y="1374929"/>
            <a:ext cx="7168375" cy="3046796"/>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 Potential future enhancements include the integration of machine learning algorithms for predictive analysis of voting trends, development of mobile applications for increased accessibility, implementation of blockchain technology for enhanced security and transparency, incorporation of multi-factor authentication methods for heightened user verification, expansion of reporting capabilities for more comprehensive data insights, and exploration of decentralized voting mechanisms for greater democratization of the voting process.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845820" y="1103874"/>
            <a:ext cx="7666278" cy="3472554"/>
          </a:xfrm>
          <a:prstGeom prst="rect">
            <a:avLst/>
          </a:prstGeom>
          <a:noFill/>
        </p:spPr>
        <p:txBody>
          <a:bodyPr wrap="square">
            <a:spAutoFit/>
          </a:bodyPr>
          <a:lstStyle/>
          <a:p>
            <a:pPr>
              <a:lnSpc>
                <a:spcPct val="200000"/>
              </a:lnSpc>
            </a:pPr>
            <a:r>
              <a:rPr lang="en-US" dirty="0"/>
              <a:t>In summary, leveraging Django Framework for a Voting Web Application presents a promising avenue for creating a secure, user-friendly, and scalable voting platform. While challenges like the learning curve and potential overhead exist, Django's rich feature set and active community support offer robust solutions. With a focus on continual improvement, future enhancements could include integrating advanced security measures, expanding accessibility through mobile applications, and refining data analytics for more insightful reporting. By prioritizing transparency, integrity, and user experience, Django-powered voting systems have the potential to significantly impact democratic processes positively.</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157163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07312" y="1513968"/>
            <a:ext cx="7529376" cy="3472554"/>
          </a:xfrm>
          <a:prstGeom prst="rect">
            <a:avLst/>
          </a:prstGeom>
          <a:noFill/>
        </p:spPr>
        <p:txBody>
          <a:bodyPr wrap="square">
            <a:spAutoFit/>
          </a:bodyPr>
          <a:lstStyle/>
          <a:p>
            <a:pPr>
              <a:lnSpc>
                <a:spcPct val="200000"/>
              </a:lnSpc>
            </a:pPr>
            <a:r>
              <a:rPr lang="en-US" dirty="0"/>
              <a:t>"The abstract outlines the architecture and functionalities of the voting web application, including user authentication, ballot creation, voting process management, and result presentation. Security measures, such as encryption techniques and protection against common web vulnerabilities, are implemented to ensure the integrity and confidentiality of the voting process.</a:t>
            </a:r>
          </a:p>
          <a:p>
            <a:pPr>
              <a:lnSpc>
                <a:spcPct val="200000"/>
              </a:lnSpc>
            </a:pPr>
            <a:endParaRPr lang="en-US" dirty="0"/>
          </a:p>
          <a:p>
            <a:pPr>
              <a:lnSpc>
                <a:spcPct val="200000"/>
              </a:lnSpc>
            </a:pPr>
            <a:endParaRPr lang="en-US" dirty="0"/>
          </a:p>
          <a:p>
            <a:pPr>
              <a:lnSpc>
                <a:spcPct val="200000"/>
              </a:lnSpc>
            </a:pP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1159727" y="1086854"/>
            <a:ext cx="6824546" cy="3257110"/>
          </a:xfrm>
          <a:prstGeom prst="rect">
            <a:avLst/>
          </a:prstGeom>
          <a:noFill/>
        </p:spPr>
        <p:txBody>
          <a:bodyPr wrap="square">
            <a:spAutoFit/>
          </a:bodyPr>
          <a:lstStyle/>
          <a:p>
            <a:pPr>
              <a:lnSpc>
                <a:spcPct val="150000"/>
              </a:lnSpc>
            </a:pPr>
            <a:r>
              <a:rPr lang="en-US" b="1" dirty="0"/>
              <a:t>1.Security </a:t>
            </a:r>
            <a:r>
              <a:rPr lang="en-US" dirty="0"/>
              <a:t>: Implementing robust security measures to safeguard the integrity and confidentiality of the voting process, including encryption techniques, protection against common web vulnerabilities, and ensuring anonymity of voters.</a:t>
            </a:r>
          </a:p>
          <a:p>
            <a:pPr>
              <a:lnSpc>
                <a:spcPct val="150000"/>
              </a:lnSpc>
            </a:pPr>
            <a:r>
              <a:rPr lang="en-US" b="1" dirty="0"/>
              <a:t>2.Scalability</a:t>
            </a:r>
            <a:r>
              <a:rPr lang="en-US" dirty="0"/>
              <a:t>:  Designing the voting web application to handle a large volume of users and data efficiently, ensuring that it can scale to accommodate varying levels of traffic during peak voting periods.</a:t>
            </a:r>
          </a:p>
          <a:p>
            <a:pPr>
              <a:lnSpc>
                <a:spcPct val="200000"/>
              </a:lnSpc>
            </a:pPr>
            <a:r>
              <a:rPr lang="en-US" b="1" dirty="0"/>
              <a:t>3.User Authentication</a:t>
            </a:r>
            <a:r>
              <a:rPr lang="en-US" dirty="0"/>
              <a:t>: Developing a reliable authentication system to verify the identity of voters and prevent unauthorized access to the voting platform, while also ensuring user privacy and data protection.</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845820" y="1376244"/>
            <a:ext cx="7149148" cy="304166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t>The project centers on developing a comprehensive web-based voting system leveraging Django framework. It will prioritize security protocols to guarantee the integrity and privacy of the voting process. Through intuitive interfaces, users will be able to create and manage ballots efficiently, while administrators will have tools for seamless voting process oversight. Results will be presented transparently, enhancing user confidence. The system aims to accommodate various voting scenarios with scalability and user-friendly design at its core.</a:t>
            </a:r>
            <a:endParaRPr lang="en-IN" dirty="0"/>
          </a:p>
        </p:txBody>
      </p:sp>
      <p:sp>
        <p:nvSpPr>
          <p:cNvPr id="4" name="Rectangle 1">
            <a:extLst>
              <a:ext uri="{FF2B5EF4-FFF2-40B4-BE49-F238E27FC236}">
                <a16:creationId xmlns:a16="http://schemas.microsoft.com/office/drawing/2014/main" id="{0BB4AA00-D1C8-27C6-9592-0A8D98CEC323}"/>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1599073" y="1381651"/>
            <a:ext cx="6036527" cy="3000821"/>
          </a:xfrm>
          <a:prstGeom prst="rect">
            <a:avLst/>
          </a:prstGeom>
          <a:noFill/>
        </p:spPr>
        <p:txBody>
          <a:bodyPr wrap="square">
            <a:spAutoFit/>
          </a:bodyPr>
          <a:lstStyle/>
          <a:p>
            <a:r>
              <a:rPr lang="en-US" dirty="0"/>
              <a:t>1.Identity Verification and Registration Process</a:t>
            </a:r>
          </a:p>
          <a:p>
            <a:pPr>
              <a:lnSpc>
                <a:spcPct val="150000"/>
              </a:lnSpc>
            </a:pPr>
            <a:r>
              <a:rPr lang="en-US" dirty="0"/>
              <a:t>2.Survey Design and Administration</a:t>
            </a:r>
          </a:p>
          <a:p>
            <a:pPr>
              <a:lnSpc>
                <a:spcPct val="150000"/>
              </a:lnSpc>
            </a:pPr>
            <a:r>
              <a:rPr lang="en-US" dirty="0"/>
              <a:t>3.Ballot Casting and User Interaction</a:t>
            </a:r>
          </a:p>
          <a:p>
            <a:pPr>
              <a:lnSpc>
                <a:spcPct val="150000"/>
              </a:lnSpc>
            </a:pPr>
            <a:r>
              <a:rPr lang="en-US" dirty="0"/>
              <a:t>4.Live Feeds and Notification Services</a:t>
            </a:r>
          </a:p>
          <a:p>
            <a:pPr>
              <a:lnSpc>
                <a:spcPct val="150000"/>
              </a:lnSpc>
            </a:pPr>
            <a:r>
              <a:rPr lang="en-US" dirty="0"/>
              <a:t>5.Openness and Verifiability in Procedures</a:t>
            </a:r>
          </a:p>
          <a:p>
            <a:pPr>
              <a:lnSpc>
                <a:spcPct val="150000"/>
              </a:lnSpc>
            </a:pPr>
            <a:r>
              <a:rPr lang="en-US" dirty="0"/>
              <a:t>6.Enhanced Scalability and Performance Tuning</a:t>
            </a:r>
          </a:p>
          <a:p>
            <a:pPr>
              <a:lnSpc>
                <a:spcPct val="150000"/>
              </a:lnSpc>
            </a:pPr>
            <a:r>
              <a:rPr lang="en-US" dirty="0"/>
              <a:t>7.Data Insights and Analytics Reporting</a:t>
            </a:r>
          </a:p>
          <a:p>
            <a:pPr>
              <a:lnSpc>
                <a:spcPct val="150000"/>
              </a:lnSpc>
            </a:pPr>
            <a:r>
              <a:rPr lang="en-US" dirty="0"/>
              <a:t>8.Regulatory Compliance and Cybersecurity</a:t>
            </a:r>
          </a:p>
          <a:p>
            <a:endParaRPr lang="en-US" dirty="0"/>
          </a:p>
          <a:p>
            <a:endParaRPr lang="en-US" dirty="0"/>
          </a:p>
        </p:txBody>
      </p:sp>
      <p:sp>
        <p:nvSpPr>
          <p:cNvPr id="6" name="Rectangle 2">
            <a:extLst>
              <a:ext uri="{FF2B5EF4-FFF2-40B4-BE49-F238E27FC236}">
                <a16:creationId xmlns:a16="http://schemas.microsoft.com/office/drawing/2014/main" id="{039A5E9A-0F3E-B7CA-FE7C-D2B94E2CBB13}"/>
              </a:ext>
            </a:extLst>
          </p:cNvPr>
          <p:cNvSpPr>
            <a:spLocks noChangeArrowheads="1"/>
          </p:cNvSpPr>
          <p:nvPr/>
        </p:nvSpPr>
        <p:spPr bwMode="auto">
          <a:xfrm>
            <a:off x="0" y="0"/>
            <a:ext cx="3257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094B4D6-1358-83E4-05C4-6E50CAAFE54E}"/>
              </a:ext>
            </a:extLst>
          </p:cNvPr>
          <p:cNvSpPr>
            <a:spLocks noChangeArrowheads="1"/>
          </p:cNvSpPr>
          <p:nvPr/>
        </p:nvSpPr>
        <p:spPr bwMode="auto">
          <a:xfrm>
            <a:off x="152400" y="152400"/>
            <a:ext cx="3257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60556" y="688094"/>
            <a:ext cx="8721300" cy="4070153"/>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p>
          <a:p>
            <a:pPr marL="457200" lvl="1" algn="l">
              <a:lnSpc>
                <a:spcPct val="150000"/>
              </a:lnSpc>
            </a:pPr>
            <a:r>
              <a:rPr lang="en-US" b="1" dirty="0">
                <a:solidFill>
                  <a:srgbClr val="374151"/>
                </a:solidFill>
                <a:latin typeface="Times New Roman" panose="02020603050405020304" pitchFamily="18" charset="0"/>
                <a:cs typeface="Times New Roman" panose="02020603050405020304" pitchFamily="18" charset="0"/>
              </a:rPr>
              <a:t>1.ORM (Object-Relational Mapping</a:t>
            </a:r>
            <a:r>
              <a:rPr lang="en-US" dirty="0">
                <a:solidFill>
                  <a:srgbClr val="374151"/>
                </a:solidFill>
                <a:latin typeface="Times New Roman" panose="02020603050405020304" pitchFamily="18" charset="0"/>
                <a:cs typeface="Times New Roman" panose="02020603050405020304" pitchFamily="18" charset="0"/>
              </a:rPr>
              <a:t>): Django's ORM simplifies database interactions by abstracting away SQL queries, allowing developers to work with database models using Python syntax, thus reducing development complexity and potential errors.</a:t>
            </a:r>
          </a:p>
          <a:p>
            <a:pPr marL="457200" lvl="1" algn="l">
              <a:lnSpc>
                <a:spcPct val="150000"/>
              </a:lnSpc>
            </a:pPr>
            <a:r>
              <a:rPr lang="en-US" b="1" dirty="0">
                <a:solidFill>
                  <a:srgbClr val="374151"/>
                </a:solidFill>
                <a:latin typeface="Times New Roman" panose="02020603050405020304" pitchFamily="18" charset="0"/>
                <a:cs typeface="Times New Roman" panose="02020603050405020304" pitchFamily="18" charset="0"/>
              </a:rPr>
              <a:t>2.Template Engine: </a:t>
            </a:r>
            <a:r>
              <a:rPr lang="en-US" dirty="0">
                <a:solidFill>
                  <a:srgbClr val="374151"/>
                </a:solidFill>
                <a:latin typeface="Times New Roman" panose="02020603050405020304" pitchFamily="18" charset="0"/>
                <a:cs typeface="Times New Roman" panose="02020603050405020304" pitchFamily="18" charset="0"/>
              </a:rPr>
              <a:t>Django's template engine enables the separation of logic and presentation, facilitating the creation of dynamic and responsive user interfaces for the voting application</a:t>
            </a:r>
            <a:r>
              <a:rPr lang="en-US" b="1" dirty="0">
                <a:solidFill>
                  <a:srgbClr val="374151"/>
                </a:solidFill>
                <a:latin typeface="Times New Roman" panose="02020603050405020304" pitchFamily="18" charset="0"/>
                <a:cs typeface="Times New Roman" panose="02020603050405020304" pitchFamily="18" charset="0"/>
              </a:rPr>
              <a:t>.</a:t>
            </a:r>
          </a:p>
          <a:p>
            <a:pPr marL="457200" lvl="1" algn="l">
              <a:lnSpc>
                <a:spcPct val="150000"/>
              </a:lnSpc>
            </a:pPr>
            <a:r>
              <a:rPr lang="en-US" b="1" dirty="0">
                <a:solidFill>
                  <a:srgbClr val="374151"/>
                </a:solidFill>
                <a:latin typeface="Times New Roman" panose="02020603050405020304" pitchFamily="18" charset="0"/>
                <a:cs typeface="Times New Roman" panose="02020603050405020304" pitchFamily="18" charset="0"/>
              </a:rPr>
              <a:t>3.Built-in Admin Panel: </a:t>
            </a:r>
            <a:r>
              <a:rPr lang="en-US" dirty="0">
                <a:solidFill>
                  <a:srgbClr val="374151"/>
                </a:solidFill>
                <a:latin typeface="Times New Roman" panose="02020603050405020304" pitchFamily="18" charset="0"/>
                <a:cs typeface="Times New Roman" panose="02020603050405020304" pitchFamily="18" charset="0"/>
              </a:rPr>
              <a:t>Django's built-in admin panel offers a user-friendly interface for managing application data, including users, polls, and voting results, without the need for additional development effort.</a:t>
            </a:r>
          </a:p>
          <a:p>
            <a:pPr marL="457200" lvl="1" algn="l">
              <a:lnSpc>
                <a:spcPct val="150000"/>
              </a:lnSpc>
            </a:pPr>
            <a:r>
              <a:rPr lang="en-US" b="1" dirty="0">
                <a:solidFill>
                  <a:srgbClr val="374151"/>
                </a:solidFill>
                <a:latin typeface="Times New Roman" panose="02020603050405020304" pitchFamily="18" charset="0"/>
                <a:cs typeface="Times New Roman" panose="02020603050405020304" pitchFamily="18" charset="0"/>
              </a:rPr>
              <a:t>4.RESTful APIs: </a:t>
            </a:r>
            <a:r>
              <a:rPr lang="en-US" dirty="0">
                <a:solidFill>
                  <a:srgbClr val="374151"/>
                </a:solidFill>
                <a:latin typeface="Times New Roman" panose="02020603050405020304" pitchFamily="18" charset="0"/>
                <a:cs typeface="Times New Roman" panose="02020603050405020304" pitchFamily="18" charset="0"/>
              </a:rPr>
              <a:t>Django REST Framework (DRF) provides powerful tools for building RESTful APIs, enabling integration with external systems, mobile apps, and other web services, enhancing the accessibility and interoperability of the voting application.</a:t>
            </a:r>
          </a:p>
          <a:p>
            <a:pPr marL="457200" lvl="1" algn="l">
              <a:lnSpc>
                <a:spcPct val="150000"/>
              </a:lnSpc>
            </a:pPr>
            <a:endParaRPr lang="en-GB" b="1" dirty="0">
              <a:solidFill>
                <a:srgbClr val="374151"/>
              </a:solidFill>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62144" y="47131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80369"/>
            <a:ext cx="8017933" cy="4854983"/>
          </a:xfrm>
          <a:prstGeom prst="rect">
            <a:avLst/>
          </a:prstGeom>
          <a:noFill/>
        </p:spPr>
        <p:txBody>
          <a:bodyPr wrap="square">
            <a:spAutoFit/>
          </a:bodyPr>
          <a:lstStyle/>
          <a:p>
            <a:pPr marL="457200" lvl="1">
              <a:lnSpc>
                <a:spcPct val="150000"/>
              </a:lnSpc>
            </a:pPr>
            <a:endParaRPr lang="en-US" sz="2000" dirty="0">
              <a:solidFill>
                <a:srgbClr val="0D0D0D"/>
              </a:solidFill>
              <a:highlight>
                <a:srgbClr val="FFFFFF"/>
              </a:highlight>
              <a:latin typeface="Söhne"/>
            </a:endParaRPr>
          </a:p>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p>
          <a:p>
            <a:pPr marL="457200" lvl="1" algn="l">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1.Learning Curve</a:t>
            </a:r>
            <a:r>
              <a:rPr lang="en-US" i="0" dirty="0">
                <a:solidFill>
                  <a:srgbClr val="374151"/>
                </a:solidFill>
                <a:effectLst/>
                <a:latin typeface="Times New Roman" panose="02020603050405020304" pitchFamily="18" charset="0"/>
                <a:cs typeface="Times New Roman" panose="02020603050405020304" pitchFamily="18" charset="0"/>
              </a:rPr>
              <a:t>:  Django has a steep learning curve, especially for beginners with limited experience in web development or Python programming. Its extensive features and conventions may require time and effort to grasp fully</a:t>
            </a:r>
            <a:r>
              <a:rPr lang="en-US" b="1" i="0" dirty="0">
                <a:solidFill>
                  <a:srgbClr val="374151"/>
                </a:solidFill>
                <a:effectLst/>
                <a:latin typeface="Times New Roman" panose="02020603050405020304" pitchFamily="18" charset="0"/>
                <a:cs typeface="Times New Roman" panose="02020603050405020304" pitchFamily="18" charset="0"/>
              </a:rPr>
              <a:t>.</a:t>
            </a:r>
          </a:p>
          <a:p>
            <a:pPr marL="457200" lvl="1" algn="l">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2.Overhead</a:t>
            </a:r>
            <a:r>
              <a:rPr lang="en-US" i="0" dirty="0">
                <a:solidFill>
                  <a:srgbClr val="374151"/>
                </a:solidFill>
                <a:effectLst/>
                <a:latin typeface="Times New Roman" panose="02020603050405020304" pitchFamily="18" charset="0"/>
                <a:cs typeface="Times New Roman" panose="02020603050405020304" pitchFamily="18" charset="0"/>
              </a:rPr>
              <a:t>:   Django's comprehensive nature and bundled features can result in some overhead, especially for small or simple projects where all of its functionalities may not be necessary, potentially impacting performance and resource usage</a:t>
            </a:r>
            <a:r>
              <a:rPr lang="en-US" b="1" i="0" dirty="0">
                <a:solidFill>
                  <a:srgbClr val="374151"/>
                </a:solidFill>
                <a:effectLst/>
                <a:latin typeface="Times New Roman" panose="02020603050405020304" pitchFamily="18" charset="0"/>
                <a:cs typeface="Times New Roman" panose="02020603050405020304" pitchFamily="18" charset="0"/>
              </a:rPr>
              <a:t>.</a:t>
            </a:r>
          </a:p>
          <a:p>
            <a:pPr marL="457200" lvl="1" algn="l">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3. Flexibility vs. Convention: </a:t>
            </a:r>
            <a:r>
              <a:rPr lang="en-US" i="0" dirty="0">
                <a:solidFill>
                  <a:srgbClr val="374151"/>
                </a:solidFill>
                <a:effectLst/>
                <a:latin typeface="Times New Roman" panose="02020603050405020304" pitchFamily="18" charset="0"/>
                <a:cs typeface="Times New Roman" panose="02020603050405020304" pitchFamily="18" charset="0"/>
              </a:rPr>
              <a:t>While Django promotes best practices and conventions for web development, its opinionated nature may limit flexibility for developers who prefer more freedom in choosing libraries, frameworks, or architectural patterns.</a:t>
            </a:r>
          </a:p>
          <a:p>
            <a:pPr marL="457200" lvl="1" algn="l">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4. Monolithic Architecture</a:t>
            </a:r>
            <a:r>
              <a:rPr lang="en-US" i="0" dirty="0">
                <a:solidFill>
                  <a:srgbClr val="374151"/>
                </a:solidFill>
                <a:effectLst/>
                <a:latin typeface="Times New Roman" panose="02020603050405020304" pitchFamily="18" charset="0"/>
                <a:cs typeface="Times New Roman" panose="02020603050405020304" pitchFamily="18" charset="0"/>
              </a:rPr>
              <a:t>: Django follows a monolithic architecture, which means that all components of the application (e.g., ORM, views, templates) are tightly integrated within the framework. This can make it challenging to decouple and scale individual components independently.</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496960291"/>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546241" y="1437499"/>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3054509" y="1549475"/>
            <a:ext cx="3580969" cy="307777"/>
          </a:xfrm>
          <a:prstGeom prst="rect">
            <a:avLst/>
          </a:prstGeom>
          <a:noFill/>
        </p:spPr>
        <p:txBody>
          <a:bodyPr wrap="square" rtlCol="0">
            <a:spAutoFit/>
          </a:bodyPr>
          <a:lstStyle/>
          <a:p>
            <a:pPr algn="ctr"/>
            <a:r>
              <a:rPr lang="en-US" dirty="0"/>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F512F2CB-665C-85D8-C209-7D1C47144E30}"/>
              </a:ext>
            </a:extLst>
          </p:cNvPr>
          <p:cNvSpPr txBox="1"/>
          <p:nvPr/>
        </p:nvSpPr>
        <p:spPr>
          <a:xfrm>
            <a:off x="1340528" y="1910593"/>
            <a:ext cx="1837677" cy="307777"/>
          </a:xfrm>
          <a:prstGeom prst="rect">
            <a:avLst/>
          </a:prstGeom>
          <a:noFill/>
        </p:spPr>
        <p:txBody>
          <a:bodyPr wrap="square" rtlCol="0">
            <a:spAutoFit/>
          </a:bodyPr>
          <a:lstStyle/>
          <a:p>
            <a:r>
              <a:rPr lang="en-US" dirty="0"/>
              <a:t>HTML</a:t>
            </a:r>
          </a:p>
        </p:txBody>
      </p:sp>
      <p:sp>
        <p:nvSpPr>
          <p:cNvPr id="4" name="TextBox 3">
            <a:extLst>
              <a:ext uri="{FF2B5EF4-FFF2-40B4-BE49-F238E27FC236}">
                <a16:creationId xmlns:a16="http://schemas.microsoft.com/office/drawing/2014/main" id="{EE3F587E-E616-DE28-BF1E-06B54FAA7216}"/>
              </a:ext>
            </a:extLst>
          </p:cNvPr>
          <p:cNvSpPr txBox="1"/>
          <p:nvPr/>
        </p:nvSpPr>
        <p:spPr>
          <a:xfrm>
            <a:off x="1522520" y="2441520"/>
            <a:ext cx="736846" cy="523220"/>
          </a:xfrm>
          <a:prstGeom prst="rect">
            <a:avLst/>
          </a:prstGeom>
          <a:noFill/>
        </p:spPr>
        <p:txBody>
          <a:bodyPr wrap="square" rtlCol="0">
            <a:spAutoFit/>
          </a:bodyPr>
          <a:lstStyle/>
          <a:p>
            <a:r>
              <a:rPr lang="en-US" dirty="0"/>
              <a:t>CSS</a:t>
            </a:r>
          </a:p>
          <a:p>
            <a:endParaRPr lang="en-IN" dirty="0"/>
          </a:p>
        </p:txBody>
      </p:sp>
      <p:sp>
        <p:nvSpPr>
          <p:cNvPr id="8" name="TextBox 7">
            <a:extLst>
              <a:ext uri="{FF2B5EF4-FFF2-40B4-BE49-F238E27FC236}">
                <a16:creationId xmlns:a16="http://schemas.microsoft.com/office/drawing/2014/main" id="{0E5E69DA-3522-5B8A-429B-E39040708755}"/>
              </a:ext>
            </a:extLst>
          </p:cNvPr>
          <p:cNvSpPr txBox="1"/>
          <p:nvPr/>
        </p:nvSpPr>
        <p:spPr>
          <a:xfrm>
            <a:off x="1340528" y="3021674"/>
            <a:ext cx="1500326" cy="523220"/>
          </a:xfrm>
          <a:prstGeom prst="rect">
            <a:avLst/>
          </a:prstGeom>
          <a:noFill/>
        </p:spPr>
        <p:txBody>
          <a:bodyPr wrap="square" rtlCol="0">
            <a:spAutoFit/>
          </a:bodyPr>
          <a:lstStyle/>
          <a:p>
            <a:r>
              <a:rPr lang="en-US" dirty="0"/>
              <a:t>JAVASCRIPT</a:t>
            </a:r>
          </a:p>
          <a:p>
            <a:endParaRPr lang="en-IN" dirty="0"/>
          </a:p>
        </p:txBody>
      </p:sp>
      <p:sp>
        <p:nvSpPr>
          <p:cNvPr id="10" name="TextBox 9">
            <a:extLst>
              <a:ext uri="{FF2B5EF4-FFF2-40B4-BE49-F238E27FC236}">
                <a16:creationId xmlns:a16="http://schemas.microsoft.com/office/drawing/2014/main" id="{12330E22-13D0-D36A-73A2-9B20BF258172}"/>
              </a:ext>
            </a:extLst>
          </p:cNvPr>
          <p:cNvSpPr txBox="1"/>
          <p:nvPr/>
        </p:nvSpPr>
        <p:spPr>
          <a:xfrm>
            <a:off x="2259366" y="3599661"/>
            <a:ext cx="1411550" cy="307777"/>
          </a:xfrm>
          <a:prstGeom prst="rect">
            <a:avLst/>
          </a:prstGeom>
          <a:noFill/>
        </p:spPr>
        <p:txBody>
          <a:bodyPr wrap="square" rtlCol="0">
            <a:spAutoFit/>
          </a:bodyPr>
          <a:lstStyle/>
          <a:p>
            <a:r>
              <a:rPr lang="en-US" dirty="0"/>
              <a:t>BOOTSTRAP</a:t>
            </a:r>
            <a:endParaRPr lang="en-IN" dirty="0"/>
          </a:p>
        </p:txBody>
      </p:sp>
      <p:sp>
        <p:nvSpPr>
          <p:cNvPr id="15" name="TextBox 14">
            <a:extLst>
              <a:ext uri="{FF2B5EF4-FFF2-40B4-BE49-F238E27FC236}">
                <a16:creationId xmlns:a16="http://schemas.microsoft.com/office/drawing/2014/main" id="{2E2D8C90-7F77-1235-1EEA-6FB9E5F41736}"/>
              </a:ext>
            </a:extLst>
          </p:cNvPr>
          <p:cNvSpPr txBox="1"/>
          <p:nvPr/>
        </p:nvSpPr>
        <p:spPr>
          <a:xfrm>
            <a:off x="5442450" y="2686596"/>
            <a:ext cx="1145219" cy="307762"/>
          </a:xfrm>
          <a:prstGeom prst="rect">
            <a:avLst/>
          </a:prstGeom>
          <a:noFill/>
        </p:spPr>
        <p:txBody>
          <a:bodyPr wrap="square" rtlCol="0">
            <a:spAutoFit/>
          </a:bodyPr>
          <a:lstStyle/>
          <a:p>
            <a:r>
              <a:rPr lang="en-US" dirty="0"/>
              <a:t>DJANGO</a:t>
            </a:r>
            <a:endParaRPr lang="en-IN" dirty="0"/>
          </a:p>
        </p:txBody>
      </p:sp>
      <p:sp>
        <p:nvSpPr>
          <p:cNvPr id="16" name="TextBox 15">
            <a:extLst>
              <a:ext uri="{FF2B5EF4-FFF2-40B4-BE49-F238E27FC236}">
                <a16:creationId xmlns:a16="http://schemas.microsoft.com/office/drawing/2014/main" id="{1350450E-63F6-4506-103C-E45E769F6830}"/>
              </a:ext>
            </a:extLst>
          </p:cNvPr>
          <p:cNvSpPr txBox="1"/>
          <p:nvPr/>
        </p:nvSpPr>
        <p:spPr>
          <a:xfrm>
            <a:off x="4844993" y="2064481"/>
            <a:ext cx="1305017" cy="307761"/>
          </a:xfrm>
          <a:prstGeom prst="rect">
            <a:avLst/>
          </a:prstGeom>
          <a:noFill/>
        </p:spPr>
        <p:txBody>
          <a:bodyPr wrap="square" rtlCol="0">
            <a:spAutoFit/>
          </a:bodyPr>
          <a:lstStyle/>
          <a:p>
            <a:r>
              <a:rPr lang="en-US" dirty="0"/>
              <a:t>PYTHON</a:t>
            </a:r>
            <a:endParaRPr lang="en-IN" dirty="0"/>
          </a:p>
        </p:txBody>
      </p:sp>
      <p:sp>
        <p:nvSpPr>
          <p:cNvPr id="17" name="TextBox 16">
            <a:extLst>
              <a:ext uri="{FF2B5EF4-FFF2-40B4-BE49-F238E27FC236}">
                <a16:creationId xmlns:a16="http://schemas.microsoft.com/office/drawing/2014/main" id="{2D05FD57-3709-E4BB-A1B7-546AE777565F}"/>
              </a:ext>
            </a:extLst>
          </p:cNvPr>
          <p:cNvSpPr txBox="1"/>
          <p:nvPr/>
        </p:nvSpPr>
        <p:spPr>
          <a:xfrm>
            <a:off x="6148005" y="3283284"/>
            <a:ext cx="1145219" cy="307777"/>
          </a:xfrm>
          <a:prstGeom prst="rect">
            <a:avLst/>
          </a:prstGeom>
          <a:noFill/>
        </p:spPr>
        <p:txBody>
          <a:bodyPr wrap="square" rtlCol="0">
            <a:spAutoFit/>
          </a:bodyPr>
          <a:lstStyle/>
          <a:p>
            <a:r>
              <a:rPr lang="en-US" dirty="0"/>
              <a:t>SQL</a:t>
            </a:r>
            <a:endParaRPr lang="en-IN" dirty="0"/>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331</TotalTime>
  <Words>980</Words>
  <Application>Microsoft Office PowerPoint</Application>
  <PresentationFormat>On-screen Show (16:9)</PresentationFormat>
  <Paragraphs>78</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Polling page</vt:lpstr>
      <vt:lpstr>Voting page</vt:lpstr>
      <vt:lpstr>Admin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17</cp:revision>
  <dcterms:modified xsi:type="dcterms:W3CDTF">2024-04-27T09:14:52Z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