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7" r:id="rId9"/>
    <p:sldId id="269" r:id="rId10"/>
    <p:sldId id="271" r:id="rId11"/>
    <p:sldId id="275" r:id="rId12"/>
    <p:sldId id="277" r:id="rId13"/>
    <p:sldId id="278" r:id="rId14"/>
    <p:sldId id="279" r:id="rId15"/>
    <p:sldId id="280" r:id="rId16"/>
    <p:sldId id="261" r:id="rId17"/>
    <p:sldId id="263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B16B-E59E-4D45-B4B7-4CAE58E448AA}">
          <p14:sldIdLst>
            <p14:sldId id="256"/>
            <p14:sldId id="257"/>
            <p14:sldId id="258"/>
            <p14:sldId id="259"/>
          </p14:sldIdLst>
        </p14:section>
        <p14:section name="Untitled Section" id="{B694778B-09FD-4EDD-9865-F7F42023FF2D}">
          <p14:sldIdLst>
            <p14:sldId id="267"/>
            <p14:sldId id="269"/>
            <p14:sldId id="271"/>
            <p14:sldId id="275"/>
            <p14:sldId id="277"/>
            <p14:sldId id="278"/>
            <p14:sldId id="279"/>
            <p14:sldId id="280"/>
            <p14:sldId id="261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6ED"/>
    <a:srgbClr val="00556C"/>
    <a:srgbClr val="B8D3E8"/>
    <a:srgbClr val="F7F1E4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67" d="100"/>
          <a:sy n="67" d="100"/>
        </p:scale>
        <p:origin x="644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55419003649826"/>
          <c:y val="2.7083636363636365E-2"/>
          <c:w val="0.84063194362683091"/>
          <c:h val="0.86810181818181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Massage chair</c:v>
                </c:pt>
                <c:pt idx="1">
                  <c:v>Equipped gyms</c:v>
                </c:pt>
                <c:pt idx="2">
                  <c:v>Health Facilities</c:v>
                </c:pt>
                <c:pt idx="3">
                  <c:v>Outdoor games</c:v>
                </c:pt>
                <c:pt idx="4">
                  <c:v>Indoor games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[$$-409]#,##0">
                  <c:v>0.05</c:v>
                </c:pt>
                <c:pt idx="2" formatCode="[$$-409]#,##0">
                  <c:v>0.2</c:v>
                </c:pt>
                <c:pt idx="4" formatCode="[$$-409]#,##0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Massage chair</c:v>
                </c:pt>
                <c:pt idx="1">
                  <c:v>Equipped gyms</c:v>
                </c:pt>
                <c:pt idx="2">
                  <c:v>Health Facilities</c:v>
                </c:pt>
                <c:pt idx="3">
                  <c:v>Outdoor games</c:v>
                </c:pt>
                <c:pt idx="4">
                  <c:v>Indoor games</c:v>
                </c:pt>
              </c:strCache>
            </c:strRef>
          </c:cat>
          <c:val>
            <c:numRef>
              <c:f>Sheet1!$C$2:$C$6</c:f>
              <c:numCache>
                <c:formatCode>[$$-409]#,##0</c:formatCode>
                <c:ptCount val="5"/>
                <c:pt idx="1">
                  <c:v>0.05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71106472"/>
        <c:axId val="571108768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At val="0"/>
        <c:auto val="0"/>
        <c:lblAlgn val="ctr"/>
        <c:lblOffset val="100"/>
        <c:noMultiLvlLbl val="0"/>
      </c:catAx>
      <c:valAx>
        <c:axId val="571108768"/>
        <c:scaling>
          <c:orientation val="minMax"/>
          <c:max val="1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29.06.2020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29.06.2020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/>
          <a:srcRect l="-48" t="6766" r="19843" b="3091"/>
          <a:stretch/>
        </p:blipFill>
        <p:spPr>
          <a:xfrm>
            <a:off x="3036366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dirty="0"/>
              <a:t>Voting System </a:t>
            </a:r>
            <a:endParaRPr lang="ru-RU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New </a:t>
            </a:r>
          </a:p>
          <a:p>
            <a:r>
              <a:rPr lang="en-US" dirty="0"/>
              <a:t>Facility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June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</a:t>
            </a:r>
            <a:endParaRPr lang="ru-R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031A8F-C52C-4E54-8076-B2BAE115822E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1580" cy="1223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7A0C3B-CA8F-4000-93EB-095270D95155}"/>
              </a:ext>
            </a:extLst>
          </p:cNvPr>
          <p:cNvCxnSpPr/>
          <p:nvPr/>
        </p:nvCxnSpPr>
        <p:spPr>
          <a:xfrm flipH="1">
            <a:off x="0" y="0"/>
            <a:ext cx="857250" cy="857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DC68E-57CA-4C3F-826B-10C81BD060B1}"/>
              </a:ext>
            </a:extLst>
          </p:cNvPr>
          <p:cNvCxnSpPr/>
          <p:nvPr/>
        </p:nvCxnSpPr>
        <p:spPr>
          <a:xfrm flipH="1">
            <a:off x="0" y="0"/>
            <a:ext cx="514350" cy="525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F938353-EE7F-46E3-8EA4-A920CDF54B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15193">
        <p15:prstTrans prst="curtains"/>
      </p:transition>
    </mc:Choice>
    <mc:Fallback xmlns="">
      <p:transition spd="slow" advTm="151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8F6D1-2442-4447-841B-F69291B2D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4ADA4-6D4D-4CA9-B110-282ADBBCC8AA}"/>
              </a:ext>
            </a:extLst>
          </p:cNvPr>
          <p:cNvSpPr txBox="1"/>
          <p:nvPr/>
        </p:nvSpPr>
        <p:spPr>
          <a:xfrm>
            <a:off x="775335" y="335845"/>
            <a:ext cx="85248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int main()</a:t>
            </a:r>
          </a:p>
          <a:p>
            <a:r>
              <a:rPr lang="en-IN" dirty="0">
                <a:solidFill>
                  <a:srgbClr val="FFC000"/>
                </a:solidFill>
              </a:rPr>
              <a:t>{</a:t>
            </a:r>
          </a:p>
          <a:p>
            <a:r>
              <a:rPr lang="en-IN" dirty="0">
                <a:solidFill>
                  <a:srgbClr val="FFC000"/>
                </a:solidFill>
              </a:rPr>
              <a:t>	int votersNumber, facilityNumber, n, buffer, i, *vote;</a:t>
            </a:r>
          </a:p>
          <a:p>
            <a:r>
              <a:rPr lang="en-IN" dirty="0">
                <a:solidFill>
                  <a:srgbClr val="FFC000"/>
                </a:solidFill>
              </a:rPr>
              <a:t>	struct facility *fac; 	 </a:t>
            </a:r>
          </a:p>
          <a:p>
            <a:r>
              <a:rPr lang="en-IN" dirty="0">
                <a:solidFill>
                  <a:srgbClr val="FFC000"/>
                </a:solidFill>
              </a:rPr>
              <a:t>	takeInput(&amp;facilityNumber, &amp;votersNumber);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fac = (struct facility *)malloc(facilityNumber * sizeof(struct facility));</a:t>
            </a:r>
          </a:p>
          <a:p>
            <a:r>
              <a:rPr lang="en-IN" dirty="0">
                <a:solidFill>
                  <a:srgbClr val="FFC000"/>
                </a:solidFill>
              </a:rPr>
              <a:t>	vote = (int *)malloc(facilityNumber * sizeof(int));</a:t>
            </a:r>
          </a:p>
          <a:p>
            <a:r>
              <a:rPr lang="en-IN" dirty="0">
                <a:solidFill>
                  <a:srgbClr val="FFC000"/>
                </a:solidFill>
              </a:rPr>
              <a:t>	scanf("%c", &amp;buffer);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printf("\nEnter Facilities: \n");</a:t>
            </a:r>
          </a:p>
          <a:p>
            <a:r>
              <a:rPr lang="en-IN" dirty="0">
                <a:solidFill>
                  <a:srgbClr val="FFC000"/>
                </a:solidFill>
              </a:rPr>
              <a:t>	for(i=0; i&lt;facilityNumber; i++)</a:t>
            </a:r>
          </a:p>
          <a:p>
            <a:r>
              <a:rPr lang="en-IN" dirty="0">
                <a:solidFill>
                  <a:srgbClr val="FFC000"/>
                </a:solidFill>
              </a:rPr>
              <a:t>	{	gets(fac[i].f);</a:t>
            </a:r>
          </a:p>
          <a:p>
            <a:r>
              <a:rPr lang="en-IN" dirty="0">
                <a:solidFill>
                  <a:srgbClr val="FFC000"/>
                </a:solidFill>
              </a:rPr>
              <a:t>		vote[i] = 0;</a:t>
            </a:r>
          </a:p>
          <a:p>
            <a:r>
              <a:rPr lang="en-IN" dirty="0">
                <a:solidFill>
                  <a:srgbClr val="FFC000"/>
                </a:solidFill>
              </a:rPr>
              <a:t>	}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printingFacilities(fac, facilityNumber);</a:t>
            </a:r>
          </a:p>
          <a:p>
            <a:r>
              <a:rPr lang="en-IN" dirty="0">
                <a:solidFill>
                  <a:srgbClr val="FFC000"/>
                </a:solidFill>
              </a:rPr>
              <a:t>	takingVotes(vote, facilityNumber, votersNumber);</a:t>
            </a:r>
          </a:p>
          <a:p>
            <a:r>
              <a:rPr lang="en-IN" dirty="0">
                <a:solidFill>
                  <a:srgbClr val="FFC000"/>
                </a:solidFill>
              </a:rPr>
              <a:t>	calculatingResult(fac, vote, votersNumber, facilityNumber);</a:t>
            </a:r>
          </a:p>
          <a:p>
            <a:r>
              <a:rPr lang="en-IN" dirty="0">
                <a:solidFill>
                  <a:srgbClr val="FFC000"/>
                </a:solidFill>
              </a:rPr>
              <a:t>	return 0;</a:t>
            </a:r>
          </a:p>
          <a:p>
            <a:r>
              <a:rPr lang="en-IN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1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1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charRg st="2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7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5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71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4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9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27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219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2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2" end="29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2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charRg st="272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7" end="33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charRg st="297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2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2" end="36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2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charRg st="332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5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5" end="38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5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charRg st="365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4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4" end="39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4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charRg st="384" end="3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9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9" end="40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9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charRg st="399" end="4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4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4" end="44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4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charRg st="404" end="4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6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6" end="49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6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charRg st="446" end="4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6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6" end="55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6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charRg st="496" end="5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7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7" end="56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7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charRg st="557" end="5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8" end="5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8" end="57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8" end="5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charRg st="568" end="5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2FCC4-FDA7-4CAF-AB69-52F6D8D66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DD728-402D-4290-AA00-E60BC054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400" cy="1325563"/>
          </a:xfrm>
        </p:spPr>
        <p:txBody>
          <a:bodyPr/>
          <a:lstStyle/>
          <a:p>
            <a:r>
              <a:rPr lang="en-IN" dirty="0"/>
              <a:t>Time complexity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59BABA-E18E-4F0E-A133-AB005BDC6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7755"/>
            <a:ext cx="5181600" cy="367695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F14B4-9EB3-4F71-9BDA-65F837EEB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8325"/>
            <a:ext cx="5181600" cy="41640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For accepting the number of facilities and the number of voters, the complexity will be O(n).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As hashing is used during the accepting time, we get the maximum number of votes by checking the votes got in for all the facilities , which will again be O(n).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If hashing wasn’t being used , the complexity would be O(n X 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Therefore , the final time complexity is…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1D97-B753-43D6-8DFE-2AB6DFD4E3E6}"/>
              </a:ext>
            </a:extLst>
          </p:cNvPr>
          <p:cNvSpPr txBox="1"/>
          <p:nvPr/>
        </p:nvSpPr>
        <p:spPr>
          <a:xfrm>
            <a:off x="6858000" y="244138"/>
            <a:ext cx="3190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864507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39C93-CB36-4DA9-B851-07AB898DE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FF6D6-559C-4EBC-AD39-D0AC2187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845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Approach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44905-A197-486D-8538-76EC72786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When a voter is voting for a particular facility , we are going to that particular facility and increasing then vote in that facility.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Because of this , we don’t need to count the number of votes for each facility lately.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Next we can just find out the maximum vote received by a facility.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C000"/>
                </a:solidFill>
              </a:rPr>
              <a:t>Therefore, approach used is…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FE3568-D408-4BA5-A6DF-F40454DED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475" y="2103050"/>
            <a:ext cx="4657725" cy="38103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357774-B7B8-474C-B22C-5B50462BC40C}"/>
              </a:ext>
            </a:extLst>
          </p:cNvPr>
          <p:cNvSpPr txBox="1"/>
          <p:nvPr/>
        </p:nvSpPr>
        <p:spPr>
          <a:xfrm rot="19695068">
            <a:off x="7028901" y="2940548"/>
            <a:ext cx="366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FF0000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65244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40707" y="1260023"/>
            <a:ext cx="2825496" cy="1524185"/>
          </a:xfrm>
        </p:spPr>
        <p:txBody>
          <a:bodyPr/>
          <a:lstStyle/>
          <a:p>
            <a:r>
              <a:rPr lang="en-US" dirty="0"/>
              <a:t>Possible voting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en-US" dirty="0"/>
              <a:t>This is a possible bar graph for, for a valid voting process. Here we can see that indoor votes is the winner with 60% of the votes.</a:t>
            </a:r>
          </a:p>
        </p:txBody>
      </p:sp>
      <p:graphicFrame>
        <p:nvGraphicFramePr>
          <p:cNvPr id="9" name="Chart Placeholder 8" descr="Chart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1555520405"/>
              </p:ext>
            </p:extLst>
          </p:nvPr>
        </p:nvGraphicFramePr>
        <p:xfrm>
          <a:off x="5030816" y="1636747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r>
              <a:rPr lang="en-US" sz="6000" dirty="0"/>
              <a:t>Conclusion</a:t>
            </a:r>
            <a:endParaRPr lang="ru-RU" sz="6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74032" y="2162175"/>
            <a:ext cx="10518598" cy="21145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type of system is very common and useful.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can be used not only is company to install a new facility , but also in a country to elect a party , and see who is the winning party.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00AE6-0922-480D-B420-0085E22F8DDE}"/>
              </a:ext>
            </a:extLst>
          </p:cNvPr>
          <p:cNvCxnSpPr/>
          <p:nvPr/>
        </p:nvCxnSpPr>
        <p:spPr>
          <a:xfrm>
            <a:off x="12701" y="1815910"/>
            <a:ext cx="5540374" cy="0"/>
          </a:xfrm>
          <a:prstGeom prst="line">
            <a:avLst/>
          </a:prstGeom>
          <a:ln w="57150">
            <a:solidFill>
              <a:srgbClr val="7FC6E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8200" y="3675708"/>
            <a:ext cx="2918111" cy="552671"/>
          </a:xfrm>
        </p:spPr>
        <p:txBody>
          <a:bodyPr/>
          <a:lstStyle/>
          <a:p>
            <a:r>
              <a:rPr lang="en-IN" dirty="0"/>
              <a:t>Presented by: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80451-332A-4B5C-A938-42DC0383E2CD}"/>
              </a:ext>
            </a:extLst>
          </p:cNvPr>
          <p:cNvSpPr txBox="1"/>
          <p:nvPr/>
        </p:nvSpPr>
        <p:spPr>
          <a:xfrm>
            <a:off x="8267700" y="4333875"/>
            <a:ext cx="338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Shilpa Agarwal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Rupnarayan Kumar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Sumit Anand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Sonam Raja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24" y="995172"/>
            <a:ext cx="5056083" cy="782638"/>
          </a:xfrm>
        </p:spPr>
        <p:txBody>
          <a:bodyPr/>
          <a:lstStyle/>
          <a:p>
            <a:r>
              <a:rPr lang="en-US" dirty="0"/>
              <a:t>Objective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559968" cy="1203608"/>
          </a:xfrm>
        </p:spPr>
        <p:txBody>
          <a:bodyPr>
            <a:noAutofit/>
          </a:bodyPr>
          <a:lstStyle/>
          <a:p>
            <a:r>
              <a:rPr lang="en-US" sz="2000" dirty="0"/>
              <a:t>Apply a design technique to find out which facility is the winner given all the votes, or decide that no new facility is being built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86" y="1001390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facilities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4683794" cy="749047"/>
          </a:xfrm>
        </p:spPr>
        <p:txBody>
          <a:bodyPr>
            <a:normAutofit fontScale="92500"/>
          </a:bodyPr>
          <a:lstStyle/>
          <a:p>
            <a:r>
              <a:rPr lang="en-US" dirty="0"/>
              <a:t>A company can incorporate different facilities to help itself and its employees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different facilities are like indoor and outdoor games, massage chairs, fully-equipped gyms, health facilities etc.</a:t>
            </a:r>
          </a:p>
          <a:p>
            <a:r>
              <a:rPr lang="en-US" sz="1600" dirty="0"/>
              <a:t>But different people can have different requirement.</a:t>
            </a:r>
          </a:p>
          <a:p>
            <a:r>
              <a:rPr lang="en-US" sz="1600" dirty="0"/>
              <a:t>And the company will like to install a facility which suits the necessity of most of the people.</a:t>
            </a:r>
          </a:p>
          <a:p>
            <a:r>
              <a:rPr lang="en-US" sz="1600" dirty="0"/>
              <a:t>Considering this case it requires a voting system, which we will make this project.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DB0A1-3B4A-45D6-8BAB-2C8D13C2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0503"/>
            <a:ext cx="5056083" cy="2841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C788D-B2EC-4229-B0B7-9CF07FB2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32022"/>
            <a:ext cx="5056083" cy="27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19408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849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we need to incorporate an appropriate method to make such a system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190875"/>
            <a:ext cx="4421857" cy="2488334"/>
          </a:xfrm>
        </p:spPr>
        <p:txBody>
          <a:bodyPr>
            <a:normAutofit/>
          </a:bodyPr>
          <a:lstStyle/>
          <a:p>
            <a:r>
              <a:rPr lang="en-US" sz="1800" dirty="0"/>
              <a:t>In the following slides we will see how we can perform some steps to get the final system we want.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D3B87-216F-4CDE-ABE6-218892DAA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9AF880-E1F3-424B-855F-2A7D621C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2" y="1317173"/>
            <a:ext cx="2825496" cy="1524185"/>
          </a:xfrm>
        </p:spPr>
        <p:txBody>
          <a:bodyPr>
            <a:normAutofit/>
          </a:bodyPr>
          <a:lstStyle/>
          <a:p>
            <a:r>
              <a:rPr lang="en-IN" dirty="0"/>
              <a:t>Option of facilities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AA4D-6DDD-4D23-8FFA-F45DE1F07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First we need to know the facilities available for the voting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So we need to accept that first.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C0753-DAFA-405E-8A40-1A3F84A85BAC}"/>
              </a:ext>
            </a:extLst>
          </p:cNvPr>
          <p:cNvSpPr/>
          <p:nvPr/>
        </p:nvSpPr>
        <p:spPr>
          <a:xfrm>
            <a:off x="4743451" y="3198227"/>
            <a:ext cx="4714874" cy="2897765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FFC000"/>
                </a:solidFill>
              </a:rPr>
              <a:t>Step 1 : Accept number of Facility     as facilityNumber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FFC000"/>
                </a:solidFill>
              </a:rPr>
              <a:t>Step 2 : i=0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FFC000"/>
                </a:solidFill>
              </a:rPr>
              <a:t>Step 3 : if i&lt;facilityNumber then go to step 4 otherwise 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FFC000"/>
                </a:solidFill>
              </a:rPr>
              <a:t>Step 4 : Accept facility[i]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FFC000"/>
                </a:solidFill>
              </a:rPr>
              <a:t>Step 5 :  i= i+1 go to step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FFC000"/>
                </a:solidFill>
              </a:rPr>
              <a:t>Step 6 :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D2437-03F5-4138-B099-DC5688BC1341}"/>
              </a:ext>
            </a:extLst>
          </p:cNvPr>
          <p:cNvSpPr/>
          <p:nvPr/>
        </p:nvSpPr>
        <p:spPr>
          <a:xfrm>
            <a:off x="4743450" y="1685925"/>
            <a:ext cx="5429250" cy="99060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IN" sz="3200" b="1" dirty="0">
                <a:solidFill>
                  <a:schemeClr val="bg1"/>
                </a:solidFill>
              </a:rPr>
              <a:t>Algorithm for accepting the facilities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5E2EE2-4E47-4013-B09B-78DE29F05C02}"/>
              </a:ext>
            </a:extLst>
          </p:cNvPr>
          <p:cNvCxnSpPr>
            <a:cxnSpLocks/>
          </p:cNvCxnSpPr>
          <p:nvPr/>
        </p:nvCxnSpPr>
        <p:spPr>
          <a:xfrm>
            <a:off x="4848225" y="2933700"/>
            <a:ext cx="4248000" cy="0"/>
          </a:xfrm>
          <a:prstGeom prst="line">
            <a:avLst/>
          </a:prstGeom>
          <a:ln w="63500" cmpd="sng">
            <a:solidFill>
              <a:schemeClr val="accent6">
                <a:lumMod val="90000"/>
                <a:lumOff val="10000"/>
              </a:schemeClr>
            </a:solidFill>
          </a:ln>
          <a:effectLst>
            <a:softEdge rad="0"/>
          </a:effectLst>
          <a:scene3d>
            <a:camera prst="perspectiveRelaxedModerately"/>
            <a:lightRig rig="threePt" dir="t"/>
          </a:scene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54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4A6D2-52B2-42B6-A6D9-1964C53A4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DB07B1-9E1D-4C1E-9C7A-6DB01EC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14" y="1269548"/>
            <a:ext cx="2825496" cy="1524185"/>
          </a:xfrm>
        </p:spPr>
        <p:txBody>
          <a:bodyPr/>
          <a:lstStyle/>
          <a:p>
            <a:r>
              <a:rPr lang="en-IN" dirty="0"/>
              <a:t>Voters &amp; Vote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4265A-13F4-4371-94C2-76A5FC49C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Now we need to know the  number of voters.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And then to which facility will there vote will go.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D77012-BE1E-48F0-AF32-51494D52B4D8}"/>
              </a:ext>
            </a:extLst>
          </p:cNvPr>
          <p:cNvSpPr/>
          <p:nvPr/>
        </p:nvSpPr>
        <p:spPr>
          <a:xfrm>
            <a:off x="5453311" y="3198228"/>
            <a:ext cx="5826293" cy="2851693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1 : Accept Number of Voters as votersNumber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2 : n = votersNumber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3 : if n&gt;0 then go to step 4 otherwise step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4 : Accept current vote in currVote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5 : vote[currVote-1] = vote[currVote-1] + 1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6 : n = n-1 go to step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Step 7 : 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480E2-0DCE-4429-A12D-071F155C62F6}"/>
              </a:ext>
            </a:extLst>
          </p:cNvPr>
          <p:cNvSpPr/>
          <p:nvPr/>
        </p:nvSpPr>
        <p:spPr>
          <a:xfrm>
            <a:off x="5310436" y="1638300"/>
            <a:ext cx="4919414" cy="102870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IN" sz="3200" b="1" dirty="0">
                <a:solidFill>
                  <a:schemeClr val="bg1"/>
                </a:solidFill>
              </a:rPr>
              <a:t>Algorithm for accepting the votes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817-2C51-4E26-915D-B96F8DFA1836}"/>
              </a:ext>
            </a:extLst>
          </p:cNvPr>
          <p:cNvCxnSpPr/>
          <p:nvPr/>
        </p:nvCxnSpPr>
        <p:spPr>
          <a:xfrm>
            <a:off x="5310436" y="2971800"/>
            <a:ext cx="4886325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80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15068-A89D-4FEE-98E4-D7175123A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B2319-2188-4708-BD0B-0FAF3B11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the Winning Facility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34735-C9AC-4E39-8065-CB1072C4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After getting all the votes now we just have to count the number of votes for each facility and get to know if there is a winning facility.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But considering what we have done yet , do we really have to count  the votes for each facility.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Let us check this out in the following algorithm for the same.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98B7C-1B25-4E57-ADA3-FAE6674E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628900"/>
            <a:ext cx="6172200" cy="3009899"/>
          </a:xfrm>
        </p:spPr>
        <p:txBody>
          <a:bodyPr>
            <a:noAutofit/>
          </a:bodyPr>
          <a:lstStyle/>
          <a:p>
            <a:pPr marL="72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C000"/>
                </a:solidFill>
              </a:rPr>
              <a:t>Step 1 : index=-1 , i=0	</a:t>
            </a:r>
          </a:p>
          <a:p>
            <a:pPr marL="72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C000"/>
                </a:solidFill>
              </a:rPr>
              <a:t>Step 2 : if i&lt;facilityNumber go to step 3 else go to step 5</a:t>
            </a:r>
          </a:p>
          <a:p>
            <a:pPr marL="72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C000"/>
                </a:solidFill>
              </a:rPr>
              <a:t>Step 3 : if vote[i] &gt; votersNumber/2 then index = i</a:t>
            </a:r>
          </a:p>
          <a:p>
            <a:pPr marL="72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C000"/>
                </a:solidFill>
              </a:rPr>
              <a:t>Step 4 : i = i + 1 go to 2</a:t>
            </a:r>
          </a:p>
          <a:p>
            <a:pPr marL="72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C000"/>
                </a:solidFill>
              </a:rPr>
              <a:t>Step 5 : if index = -1 then </a:t>
            </a:r>
          </a:p>
          <a:p>
            <a:pPr marL="72000" indent="0">
              <a:lnSpc>
                <a:spcPct val="80000"/>
              </a:lnSpc>
              <a:buNone/>
            </a:pPr>
            <a:r>
              <a:rPr lang="en-IN" sz="1800" dirty="0">
                <a:solidFill>
                  <a:srgbClr val="FFC000"/>
                </a:solidFill>
              </a:rPr>
              <a:t>                     print “No Winning facility”</a:t>
            </a:r>
          </a:p>
          <a:p>
            <a:pPr marL="72000" indent="0">
              <a:lnSpc>
                <a:spcPct val="80000"/>
              </a:lnSpc>
              <a:buNone/>
            </a:pPr>
            <a:r>
              <a:rPr lang="en-IN" sz="1800" dirty="0">
                <a:solidFill>
                  <a:srgbClr val="FFC000"/>
                </a:solidFill>
              </a:rPr>
              <a:t>	   otherwise</a:t>
            </a:r>
          </a:p>
          <a:p>
            <a:pPr marL="72000" indent="0">
              <a:lnSpc>
                <a:spcPct val="80000"/>
              </a:lnSpc>
              <a:buNone/>
            </a:pPr>
            <a:r>
              <a:rPr lang="en-IN" sz="1800" dirty="0">
                <a:solidFill>
                  <a:srgbClr val="FFC000"/>
                </a:solidFill>
              </a:rPr>
              <a:t>	  print facility[index] as “Winning Facility”</a:t>
            </a:r>
          </a:p>
          <a:p>
            <a:pPr marL="72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C000"/>
                </a:solidFill>
              </a:rPr>
              <a:t>Step 6 :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F26ED-F51D-4DAD-AFA1-2B36AA4F9846}"/>
              </a:ext>
            </a:extLst>
          </p:cNvPr>
          <p:cNvSpPr txBox="1"/>
          <p:nvPr/>
        </p:nvSpPr>
        <p:spPr>
          <a:xfrm>
            <a:off x="5611813" y="1088930"/>
            <a:ext cx="5314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Algorithm for accepting the votes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C6A1E0-E0BE-40A1-A4CA-F8FFF8B8325F}"/>
              </a:ext>
            </a:extLst>
          </p:cNvPr>
          <p:cNvCxnSpPr/>
          <p:nvPr/>
        </p:nvCxnSpPr>
        <p:spPr>
          <a:xfrm flipV="1">
            <a:off x="5732630" y="2238383"/>
            <a:ext cx="426862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63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E38B6-6BE6-4900-B418-31B393352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6EF1FD-766B-464B-B134-7AC74567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3667125" cy="804863"/>
          </a:xfrm>
        </p:spPr>
        <p:txBody>
          <a:bodyPr/>
          <a:lstStyle/>
          <a:p>
            <a:r>
              <a:rPr lang="en-IN" dirty="0"/>
              <a:t>Final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DB6CD-ABE3-4004-B007-3A2DD1B8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171700"/>
            <a:ext cx="5183188" cy="3830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void printingFacilities(struct facility *fac, int facilityNumber)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int i;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printf("\nFacilities Listed for Voting: 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for(i=0 ;i&lt;facilityNumber ;i++)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	printf("%d.",(i+1));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	puts(fac[i].f);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printf("\n");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EBBFA2E-943B-4D4C-9D97-33B5B620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71700"/>
            <a:ext cx="5157787" cy="4017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#include&lt;stdlib.h&gt;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#include&lt;string.h&gt;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struct facility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	char f[50];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void takeInput(int *facilityNumber, int *votersNumber)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int i;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printf("Enter Number of Facility: 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scanf("%d", facilityNumber);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printf("\nEnter Number of Voters: 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scanf("%d", votersNumber);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109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96B063-2565-4227-8976-3D9EAF53D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15A3F-1C98-49D4-B59D-B86785DFB41A}"/>
              </a:ext>
            </a:extLst>
          </p:cNvPr>
          <p:cNvSpPr txBox="1"/>
          <p:nvPr/>
        </p:nvSpPr>
        <p:spPr>
          <a:xfrm>
            <a:off x="648970" y="490503"/>
            <a:ext cx="5162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void takingVotes(int *vote, int facilityNumber, int votersNumber)</a:t>
            </a:r>
          </a:p>
          <a:p>
            <a:r>
              <a:rPr lang="en-IN" dirty="0">
                <a:solidFill>
                  <a:srgbClr val="FFC000"/>
                </a:solidFill>
              </a:rPr>
              <a:t>{</a:t>
            </a:r>
          </a:p>
          <a:p>
            <a:r>
              <a:rPr lang="en-IN" dirty="0">
                <a:solidFill>
                  <a:srgbClr val="FFC000"/>
                </a:solidFill>
              </a:rPr>
              <a:t>	int num, n=9, currVote;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printf("\nVote Your Facility\n"); </a:t>
            </a:r>
          </a:p>
          <a:p>
            <a:r>
              <a:rPr lang="en-IN" dirty="0">
                <a:solidFill>
                  <a:srgbClr val="FFC000"/>
                </a:solidFill>
              </a:rPr>
              <a:t>	num = 1;</a:t>
            </a:r>
          </a:p>
          <a:p>
            <a:r>
              <a:rPr lang="en-IN" dirty="0">
                <a:solidFill>
                  <a:srgbClr val="FFC000"/>
                </a:solidFill>
              </a:rPr>
              <a:t>	n = votersNumber;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while(n--)</a:t>
            </a:r>
          </a:p>
          <a:p>
            <a:r>
              <a:rPr lang="en-IN" dirty="0">
                <a:solidFill>
                  <a:srgbClr val="FFC000"/>
                </a:solidFill>
              </a:rPr>
              <a:t>	{</a:t>
            </a:r>
          </a:p>
          <a:p>
            <a:r>
              <a:rPr lang="en-IN" dirty="0">
                <a:solidFill>
                  <a:srgbClr val="FFC000"/>
                </a:solidFill>
              </a:rPr>
              <a:t>		printf("Voter %3d :  ", num++);</a:t>
            </a:r>
          </a:p>
          <a:p>
            <a:r>
              <a:rPr lang="en-IN" dirty="0">
                <a:solidFill>
                  <a:srgbClr val="FFC000"/>
                </a:solidFill>
              </a:rPr>
              <a:t>		scanf("%d", &amp;currVote);</a:t>
            </a:r>
          </a:p>
          <a:p>
            <a:r>
              <a:rPr lang="en-IN" dirty="0">
                <a:solidFill>
                  <a:srgbClr val="FFC000"/>
                </a:solidFill>
              </a:rPr>
              <a:t>		</a:t>
            </a:r>
          </a:p>
          <a:p>
            <a:r>
              <a:rPr lang="en-IN" dirty="0">
                <a:solidFill>
                  <a:srgbClr val="FFC000"/>
                </a:solidFill>
              </a:rPr>
              <a:t>	    if(0 &lt; currVote &lt; facilityNumber)</a:t>
            </a:r>
          </a:p>
          <a:p>
            <a:r>
              <a:rPr lang="en-IN" dirty="0">
                <a:solidFill>
                  <a:srgbClr val="FFC000"/>
                </a:solidFill>
              </a:rPr>
              <a:t>		vote[currVote-1]++;</a:t>
            </a:r>
          </a:p>
          <a:p>
            <a:r>
              <a:rPr lang="en-IN" dirty="0">
                <a:solidFill>
                  <a:srgbClr val="FFC000"/>
                </a:solidFill>
              </a:rPr>
              <a:t>	} </a:t>
            </a:r>
          </a:p>
          <a:p>
            <a:r>
              <a:rPr lang="en-IN" dirty="0">
                <a:solidFill>
                  <a:srgbClr val="FFC000"/>
                </a:solidFill>
              </a:rPr>
              <a:t>	printf("\n"); </a:t>
            </a:r>
          </a:p>
          <a:p>
            <a:r>
              <a:rPr lang="en-IN" dirty="0">
                <a:solidFill>
                  <a:srgbClr val="FFC000"/>
                </a:solidFill>
              </a:rPr>
              <a:t>}	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D8F82-BE04-4BC4-ACB4-F7922A1D480C}"/>
              </a:ext>
            </a:extLst>
          </p:cNvPr>
          <p:cNvSpPr txBox="1"/>
          <p:nvPr/>
        </p:nvSpPr>
        <p:spPr>
          <a:xfrm>
            <a:off x="6019800" y="490503"/>
            <a:ext cx="52598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 void calculatingResult(struct facility *fac, int *vote, int votersNumber, int facilityNumber)</a:t>
            </a:r>
          </a:p>
          <a:p>
            <a:r>
              <a:rPr lang="en-IN" dirty="0">
                <a:solidFill>
                  <a:srgbClr val="FFC000"/>
                </a:solidFill>
              </a:rPr>
              <a:t>{</a:t>
            </a:r>
          </a:p>
          <a:p>
            <a:r>
              <a:rPr lang="en-IN" dirty="0">
                <a:solidFill>
                  <a:srgbClr val="FFC000"/>
                </a:solidFill>
              </a:rPr>
              <a:t>	int index=-1,i;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for(i=0; i&lt;facilityNumber; i++)</a:t>
            </a:r>
          </a:p>
          <a:p>
            <a:r>
              <a:rPr lang="en-IN" dirty="0">
                <a:solidFill>
                  <a:srgbClr val="FFC000"/>
                </a:solidFill>
              </a:rPr>
              <a:t>	{</a:t>
            </a:r>
          </a:p>
          <a:p>
            <a:r>
              <a:rPr lang="en-IN" dirty="0">
                <a:solidFill>
                  <a:srgbClr val="FFC000"/>
                </a:solidFill>
              </a:rPr>
              <a:t>		printf("\nVote for ");</a:t>
            </a:r>
          </a:p>
          <a:p>
            <a:r>
              <a:rPr lang="en-IN" dirty="0">
                <a:solidFill>
                  <a:srgbClr val="FFC000"/>
                </a:solidFill>
              </a:rPr>
              <a:t>		printf("%s", fac[i].f);</a:t>
            </a:r>
          </a:p>
          <a:p>
            <a:r>
              <a:rPr lang="en-IN" dirty="0">
                <a:solidFill>
                  <a:srgbClr val="FFC000"/>
                </a:solidFill>
              </a:rPr>
              <a:t>		printf(" is : %3d", vote[i]);</a:t>
            </a:r>
          </a:p>
          <a:p>
            <a:r>
              <a:rPr lang="en-IN" dirty="0">
                <a:solidFill>
                  <a:srgbClr val="FFC000"/>
                </a:solidFill>
              </a:rPr>
              <a:t>		if(vote[i]&gt;(votersNumber/2))</a:t>
            </a:r>
          </a:p>
          <a:p>
            <a:r>
              <a:rPr lang="en-IN" dirty="0">
                <a:solidFill>
                  <a:srgbClr val="FFC000"/>
                </a:solidFill>
              </a:rPr>
              <a:t>		  index=i;  </a:t>
            </a:r>
          </a:p>
          <a:p>
            <a:r>
              <a:rPr lang="en-IN" dirty="0">
                <a:solidFill>
                  <a:srgbClr val="FFC000"/>
                </a:solidFill>
              </a:rPr>
              <a:t>	}</a:t>
            </a:r>
          </a:p>
          <a:p>
            <a:r>
              <a:rPr lang="en-IN" dirty="0">
                <a:solidFill>
                  <a:srgbClr val="FFC000"/>
                </a:solidFill>
              </a:rPr>
              <a:t>	printf("\n");</a:t>
            </a:r>
          </a:p>
          <a:p>
            <a:r>
              <a:rPr lang="en-IN" dirty="0">
                <a:solidFill>
                  <a:srgbClr val="FFC000"/>
                </a:solidFill>
              </a:rPr>
              <a:t>	</a:t>
            </a:r>
          </a:p>
          <a:p>
            <a:r>
              <a:rPr lang="en-IN" dirty="0">
                <a:solidFill>
                  <a:srgbClr val="FFC000"/>
                </a:solidFill>
              </a:rPr>
              <a:t>	if(index==-1)</a:t>
            </a:r>
          </a:p>
          <a:p>
            <a:r>
              <a:rPr lang="en-IN" dirty="0">
                <a:solidFill>
                  <a:srgbClr val="FFC000"/>
                </a:solidFill>
              </a:rPr>
              <a:t>	  printf("\nNo Winning facility \n");</a:t>
            </a:r>
          </a:p>
          <a:p>
            <a:r>
              <a:rPr lang="en-IN" dirty="0">
                <a:solidFill>
                  <a:srgbClr val="FFC000"/>
                </a:solidFill>
              </a:rPr>
              <a:t>	else</a:t>
            </a:r>
          </a:p>
          <a:p>
            <a:r>
              <a:rPr lang="en-IN" dirty="0">
                <a:solidFill>
                  <a:srgbClr val="FFC000"/>
                </a:solidFill>
              </a:rPr>
              <a:t>	  printf("\nWinning Facility is ::  %s \n", fac[index].f);</a:t>
            </a:r>
          </a:p>
          <a:p>
            <a:r>
              <a:rPr lang="en-IN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47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728</Words>
  <Application>Microsoft Office PowerPoint</Application>
  <PresentationFormat>Widescreen</PresentationFormat>
  <Paragraphs>174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Grande</vt:lpstr>
      <vt:lpstr>Verdana</vt:lpstr>
      <vt:lpstr>Wingdings</vt:lpstr>
      <vt:lpstr>Office Theme</vt:lpstr>
      <vt:lpstr>Voting System </vt:lpstr>
      <vt:lpstr>Objective</vt:lpstr>
      <vt:lpstr>Different facilities</vt:lpstr>
      <vt:lpstr>Let’s start</vt:lpstr>
      <vt:lpstr>Option of facilities</vt:lpstr>
      <vt:lpstr>Voters &amp; Vote</vt:lpstr>
      <vt:lpstr>Evaluate the Winning Facility</vt:lpstr>
      <vt:lpstr>Final code</vt:lpstr>
      <vt:lpstr>PowerPoint Presentation</vt:lpstr>
      <vt:lpstr>PowerPoint Presentation</vt:lpstr>
      <vt:lpstr>Time complexity</vt:lpstr>
      <vt:lpstr>Approach Used</vt:lpstr>
      <vt:lpstr>Possible voting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2020-06-26T07:32:20Z</dcterms:created>
  <dcterms:modified xsi:type="dcterms:W3CDTF">2020-06-29T03:59:52Z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