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8" r:id="rId11"/>
    <p:sldId id="266" r:id="rId12"/>
    <p:sldId id="26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lstStyle>
            <a:lvl1pPr algn="l">
              <a:lnSpc>
                <a:spcPct val="113000"/>
              </a:lnSpc>
              <a:defRPr sz="4800" cap="none"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58079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3237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2649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1808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223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3706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7406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2037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4488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4/24/2023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76038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lIns="109728" tIns="109728" rIns="109728" bIns="91440" anchor="ctr"/>
          <a:lstStyle>
            <a:lvl1pPr algn="r">
              <a:defRPr sz="1050">
                <a:solidFill>
                  <a:schemeClr val="tx1"/>
                </a:solidFill>
              </a:defRPr>
            </a:lvl1pPr>
          </a:lstStyle>
          <a:p>
            <a:fld id="{3CADBD16-5BFB-4D9F-9646-C75D1B53BBB6}" type="datetimeFigureOut">
              <a:rPr lang="en-US" smtClean="0"/>
              <a:pPr/>
              <a:t>4/24/2023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lIns="109728" tIns="109728" rIns="109728" bIns="9144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lIns="109728" tIns="109728" rIns="109728" bIns="9144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13273225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4000" b="1" kern="1200" spc="14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6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6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6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6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 descr="Green dialogue boxes">
            <a:extLst>
              <a:ext uri="{FF2B5EF4-FFF2-40B4-BE49-F238E27FC236}">
                <a16:creationId xmlns:a16="http://schemas.microsoft.com/office/drawing/2014/main" id="{B48D8FA8-947F-055B-9BFC-8A33835BE0D0}"/>
              </a:ext>
            </a:extLst>
          </p:cNvPr>
          <p:cNvPicPr>
            <a:picLocks noChangeAspect="1"/>
          </p:cNvPicPr>
          <p:nvPr/>
        </p:nvPicPr>
        <p:blipFill rotWithShape="1">
          <a:blip r:embed="rId2">
            <a:alphaModFix amt="60000"/>
          </a:blip>
          <a:srcRect l="5366" r="11195" b="2"/>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89A31E52-62D2-72CD-7B8F-24650AD3A2A6}"/>
              </a:ext>
            </a:extLst>
          </p:cNvPr>
          <p:cNvSpPr>
            <a:spLocks noGrp="1"/>
          </p:cNvSpPr>
          <p:nvPr>
            <p:ph type="ctrTitle"/>
          </p:nvPr>
        </p:nvSpPr>
        <p:spPr>
          <a:xfrm>
            <a:off x="1160891" y="1061686"/>
            <a:ext cx="7323046" cy="3238465"/>
          </a:xfrm>
        </p:spPr>
        <p:txBody>
          <a:bodyPr anchor="t">
            <a:normAutofit/>
          </a:bodyPr>
          <a:lstStyle/>
          <a:p>
            <a:pPr>
              <a:lnSpc>
                <a:spcPct val="103000"/>
              </a:lnSpc>
            </a:pPr>
            <a:r>
              <a:rPr lang="en-IN" sz="4600" dirty="0"/>
              <a:t>Application for instantaneous text-based conversation using core Java</a:t>
            </a:r>
            <a:endParaRPr lang="en-US" sz="4600" dirty="0"/>
          </a:p>
        </p:txBody>
      </p:sp>
      <p:sp>
        <p:nvSpPr>
          <p:cNvPr id="3" name="Subtitle 2">
            <a:extLst>
              <a:ext uri="{FF2B5EF4-FFF2-40B4-BE49-F238E27FC236}">
                <a16:creationId xmlns:a16="http://schemas.microsoft.com/office/drawing/2014/main" id="{7C3FF254-9F33-4F38-7437-8EB116D38592}"/>
              </a:ext>
            </a:extLst>
          </p:cNvPr>
          <p:cNvSpPr>
            <a:spLocks noGrp="1"/>
          </p:cNvSpPr>
          <p:nvPr>
            <p:ph type="subTitle" idx="1"/>
          </p:nvPr>
        </p:nvSpPr>
        <p:spPr>
          <a:xfrm>
            <a:off x="1160891" y="5212577"/>
            <a:ext cx="4496783" cy="732996"/>
          </a:xfrm>
        </p:spPr>
        <p:txBody>
          <a:bodyPr anchor="t">
            <a:normAutofit fontScale="25000" lnSpcReduction="20000"/>
          </a:bodyPr>
          <a:lstStyle/>
          <a:p>
            <a:r>
              <a:rPr lang="en-IN" sz="5600" dirty="0"/>
              <a:t>By</a:t>
            </a:r>
          </a:p>
          <a:p>
            <a:r>
              <a:rPr lang="en-IN" sz="5600" dirty="0"/>
              <a:t>Amish Guleria – 12103096</a:t>
            </a:r>
          </a:p>
          <a:p>
            <a:r>
              <a:rPr lang="en-IN" sz="5600" dirty="0"/>
              <a:t>Raja Jadon – 12109953</a:t>
            </a:r>
          </a:p>
          <a:p>
            <a:r>
              <a:rPr lang="en-IN" sz="5600" dirty="0" err="1"/>
              <a:t>Aadarsh</a:t>
            </a:r>
            <a:r>
              <a:rPr lang="en-IN" sz="5600" dirty="0"/>
              <a:t> - 12116817</a:t>
            </a:r>
          </a:p>
          <a:p>
            <a:endParaRPr lang="en-US" dirty="0"/>
          </a:p>
        </p:txBody>
      </p:sp>
      <p:cxnSp>
        <p:nvCxnSpPr>
          <p:cNvPr id="15" name="Straight Connector 14">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931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67AB-467F-804B-46FE-626249A4A992}"/>
              </a:ext>
            </a:extLst>
          </p:cNvPr>
          <p:cNvSpPr>
            <a:spLocks noGrp="1"/>
          </p:cNvSpPr>
          <p:nvPr>
            <p:ph type="title"/>
          </p:nvPr>
        </p:nvSpPr>
        <p:spPr>
          <a:xfrm>
            <a:off x="935966" y="0"/>
            <a:ext cx="9905999" cy="1360898"/>
          </a:xfrm>
        </p:spPr>
        <p:txBody>
          <a:bodyPr/>
          <a:lstStyle/>
          <a:p>
            <a:r>
              <a:rPr lang="en-US" dirty="0"/>
              <a:t>Action Listener</a:t>
            </a:r>
          </a:p>
        </p:txBody>
      </p:sp>
      <p:pic>
        <p:nvPicPr>
          <p:cNvPr id="5" name="Content Placeholder 4">
            <a:extLst>
              <a:ext uri="{FF2B5EF4-FFF2-40B4-BE49-F238E27FC236}">
                <a16:creationId xmlns:a16="http://schemas.microsoft.com/office/drawing/2014/main" id="{9F399198-5CA9-F284-4BA5-9B3DFB910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543" y="1035171"/>
            <a:ext cx="8936966" cy="5305244"/>
          </a:xfrm>
        </p:spPr>
      </p:pic>
    </p:spTree>
    <p:extLst>
      <p:ext uri="{BB962C8B-B14F-4D97-AF65-F5344CB8AC3E}">
        <p14:creationId xmlns:p14="http://schemas.microsoft.com/office/powerpoint/2010/main" val="405548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C198-3D6C-A3B2-CBEA-894B7C452ABF}"/>
              </a:ext>
            </a:extLst>
          </p:cNvPr>
          <p:cNvSpPr>
            <a:spLocks noGrp="1"/>
          </p:cNvSpPr>
          <p:nvPr>
            <p:ph type="title"/>
          </p:nvPr>
        </p:nvSpPr>
        <p:spPr>
          <a:xfrm>
            <a:off x="790575" y="0"/>
            <a:ext cx="9905999" cy="1360898"/>
          </a:xfrm>
        </p:spPr>
        <p:txBody>
          <a:bodyPr/>
          <a:lstStyle/>
          <a:p>
            <a:r>
              <a:rPr lang="en-US" dirty="0"/>
              <a:t>Snapshots of final project : </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26A17FA7-72C6-0FEF-7BB6-D6F3164C6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162050"/>
            <a:ext cx="9029700" cy="5467350"/>
          </a:xfrm>
        </p:spPr>
      </p:pic>
    </p:spTree>
    <p:extLst>
      <p:ext uri="{BB962C8B-B14F-4D97-AF65-F5344CB8AC3E}">
        <p14:creationId xmlns:p14="http://schemas.microsoft.com/office/powerpoint/2010/main" val="54457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3563-8422-20E0-D72E-EDF85B2B003C}"/>
              </a:ext>
            </a:extLst>
          </p:cNvPr>
          <p:cNvSpPr>
            <a:spLocks noGrp="1"/>
          </p:cNvSpPr>
          <p:nvPr>
            <p:ph type="title"/>
          </p:nvPr>
        </p:nvSpPr>
        <p:spPr/>
        <p:txBody>
          <a:bodyPr/>
          <a:lstStyle/>
          <a:p>
            <a:r>
              <a:rPr lang="en-US" dirty="0"/>
              <a:t>Future Growth :  </a:t>
            </a:r>
          </a:p>
        </p:txBody>
      </p:sp>
      <p:sp>
        <p:nvSpPr>
          <p:cNvPr id="3" name="Content Placeholder 2">
            <a:extLst>
              <a:ext uri="{FF2B5EF4-FFF2-40B4-BE49-F238E27FC236}">
                <a16:creationId xmlns:a16="http://schemas.microsoft.com/office/drawing/2014/main" id="{8AF493F6-EDE2-99D4-2D47-DEF514717F45}"/>
              </a:ext>
            </a:extLst>
          </p:cNvPr>
          <p:cNvSpPr>
            <a:spLocks noGrp="1"/>
          </p:cNvSpPr>
          <p:nvPr>
            <p:ph idx="1"/>
          </p:nvPr>
        </p:nvSpPr>
        <p:spPr/>
        <p:txBody>
          <a:bodyPr/>
          <a:lstStyle/>
          <a:p>
            <a:r>
              <a:rPr lang="en-US" dirty="0"/>
              <a:t>We can add database connection and image sending functionality to our app so that we can send not only the text messages but images and other documents too.</a:t>
            </a:r>
          </a:p>
          <a:p>
            <a:r>
              <a:rPr lang="en-US" dirty="0"/>
              <a:t>We can also implement the group chat functionalities in future.</a:t>
            </a:r>
          </a:p>
          <a:p>
            <a:endParaRPr lang="en-US" dirty="0"/>
          </a:p>
        </p:txBody>
      </p:sp>
    </p:spTree>
    <p:extLst>
      <p:ext uri="{BB962C8B-B14F-4D97-AF65-F5344CB8AC3E}">
        <p14:creationId xmlns:p14="http://schemas.microsoft.com/office/powerpoint/2010/main" val="98203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DDD50-CE3B-D2CD-06F8-8B3FEBC97C59}"/>
              </a:ext>
            </a:extLst>
          </p:cNvPr>
          <p:cNvSpPr>
            <a:spLocks noGrp="1"/>
          </p:cNvSpPr>
          <p:nvPr>
            <p:ph type="title"/>
          </p:nvPr>
        </p:nvSpPr>
        <p:spPr>
          <a:xfrm>
            <a:off x="1143001" y="872937"/>
            <a:ext cx="5920740" cy="136089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AFB0F9E3-D1F8-CD91-6337-328BF0D0F0F9}"/>
              </a:ext>
            </a:extLst>
          </p:cNvPr>
          <p:cNvSpPr>
            <a:spLocks noGrp="1"/>
          </p:cNvSpPr>
          <p:nvPr>
            <p:ph idx="1"/>
          </p:nvPr>
        </p:nvSpPr>
        <p:spPr>
          <a:xfrm>
            <a:off x="1143000" y="2332028"/>
            <a:ext cx="3769468" cy="3840171"/>
          </a:xfrm>
        </p:spPr>
        <p:txBody>
          <a:bodyPr>
            <a:normAutofit/>
          </a:bodyPr>
          <a:lstStyle/>
          <a:p>
            <a:pPr>
              <a:lnSpc>
                <a:spcPct val="110000"/>
              </a:lnSpc>
            </a:pPr>
            <a:r>
              <a:rPr lang="en-US" sz="1300" dirty="0"/>
              <a:t>Chat applications have revolutionized the way we communicate with each other in the digital age.</a:t>
            </a:r>
            <a:br>
              <a:rPr lang="en-US" sz="1300" dirty="0"/>
            </a:br>
            <a:endParaRPr lang="en-US" sz="1300" dirty="0"/>
          </a:p>
          <a:p>
            <a:pPr>
              <a:lnSpc>
                <a:spcPct val="110000"/>
              </a:lnSpc>
            </a:pPr>
            <a:r>
              <a:rPr lang="en-US" sz="1300" dirty="0"/>
              <a:t>They allow for instant messaging, which enables us to have real-time conversations with people across the world, regardless of distance or time zone. </a:t>
            </a:r>
            <a:br>
              <a:rPr lang="en-US" sz="1300" dirty="0"/>
            </a:br>
            <a:endParaRPr lang="en-US" sz="1300" dirty="0"/>
          </a:p>
          <a:p>
            <a:pPr>
              <a:lnSpc>
                <a:spcPct val="110000"/>
              </a:lnSpc>
            </a:pPr>
            <a:r>
              <a:rPr lang="en-US" sz="1300" dirty="0"/>
              <a:t>With the advent of new technologies, chat applications will continue to evolve and offer new and innovative ways for people to connect and communicate with each other. </a:t>
            </a:r>
          </a:p>
        </p:txBody>
      </p:sp>
      <p:pic>
        <p:nvPicPr>
          <p:cNvPr id="5" name="Picture 4" descr="Light bulb on yellow background with sketched light beams and cord">
            <a:extLst>
              <a:ext uri="{FF2B5EF4-FFF2-40B4-BE49-F238E27FC236}">
                <a16:creationId xmlns:a16="http://schemas.microsoft.com/office/drawing/2014/main" id="{FE80457C-D372-4F72-9EF7-1AA2C80961F9}"/>
              </a:ext>
            </a:extLst>
          </p:cNvPr>
          <p:cNvPicPr>
            <a:picLocks noChangeAspect="1"/>
          </p:cNvPicPr>
          <p:nvPr/>
        </p:nvPicPr>
        <p:blipFill rotWithShape="1">
          <a:blip r:embed="rId2">
            <a:alphaModFix/>
          </a:blip>
          <a:srcRect l="38017"/>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405012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42A41-688F-E579-1A7E-534F22301FFB}"/>
              </a:ext>
            </a:extLst>
          </p:cNvPr>
          <p:cNvSpPr>
            <a:spLocks noGrp="1"/>
          </p:cNvSpPr>
          <p:nvPr>
            <p:ph type="title"/>
          </p:nvPr>
        </p:nvSpPr>
        <p:spPr>
          <a:xfrm>
            <a:off x="603141" y="62083"/>
            <a:ext cx="7810169" cy="1360898"/>
          </a:xfrm>
        </p:spPr>
        <p:txBody>
          <a:bodyPr>
            <a:normAutofit/>
          </a:bodyPr>
          <a:lstStyle/>
          <a:p>
            <a:r>
              <a:rPr lang="en-IN" b="1" dirty="0"/>
              <a:t>Introduction</a:t>
            </a:r>
            <a:endParaRPr lang="en-US" dirty="0"/>
          </a:p>
        </p:txBody>
      </p:sp>
      <p:sp>
        <p:nvSpPr>
          <p:cNvPr id="3" name="Content Placeholder 2">
            <a:extLst>
              <a:ext uri="{FF2B5EF4-FFF2-40B4-BE49-F238E27FC236}">
                <a16:creationId xmlns:a16="http://schemas.microsoft.com/office/drawing/2014/main" id="{9ADB37C1-45C0-4514-E540-6FC5468416D9}"/>
              </a:ext>
            </a:extLst>
          </p:cNvPr>
          <p:cNvSpPr>
            <a:spLocks noGrp="1"/>
          </p:cNvSpPr>
          <p:nvPr>
            <p:ph idx="1"/>
          </p:nvPr>
        </p:nvSpPr>
        <p:spPr>
          <a:xfrm>
            <a:off x="461513" y="1253727"/>
            <a:ext cx="5435302" cy="3382972"/>
          </a:xfrm>
        </p:spPr>
        <p:txBody>
          <a:bodyPr>
            <a:noAutofit/>
          </a:bodyPr>
          <a:lstStyle/>
          <a:p>
            <a:pPr>
              <a:lnSpc>
                <a:spcPct val="110000"/>
              </a:lnSpc>
            </a:pPr>
            <a:r>
              <a:rPr lang="en-US" sz="1400" dirty="0"/>
              <a:t>A chat application using </a:t>
            </a:r>
            <a:r>
              <a:rPr lang="en-US" sz="1400" dirty="0" err="1"/>
              <a:t>JFrames</a:t>
            </a:r>
            <a:r>
              <a:rPr lang="en-US" sz="1400" dirty="0"/>
              <a:t> is a graphical user interface (GUI) based program that allows users to communicate with each other in real-time</a:t>
            </a:r>
            <a:br>
              <a:rPr lang="en-US" sz="1400" dirty="0"/>
            </a:br>
            <a:endParaRPr lang="en-US" sz="1400" dirty="0"/>
          </a:p>
          <a:p>
            <a:pPr>
              <a:lnSpc>
                <a:spcPct val="110000"/>
              </a:lnSpc>
            </a:pPr>
            <a:r>
              <a:rPr lang="en-US" sz="1400" dirty="0"/>
              <a:t> Our application aims to facilitate the instant text-based conversation using Core Java. </a:t>
            </a:r>
            <a:br>
              <a:rPr lang="en-US" sz="1400" dirty="0"/>
            </a:br>
            <a:endParaRPr lang="en-US" sz="1400" dirty="0"/>
          </a:p>
          <a:p>
            <a:pPr>
              <a:lnSpc>
                <a:spcPct val="110000"/>
              </a:lnSpc>
            </a:pPr>
            <a:r>
              <a:rPr lang="en-US" sz="1400" dirty="0"/>
              <a:t>Our solution addresses these problems by leveraging Core Java to provide a lightweight and secure chat application that delivers fast, reliable, and user-friendly communication. </a:t>
            </a:r>
            <a:br>
              <a:rPr lang="en-US" sz="1400" dirty="0"/>
            </a:br>
            <a:endParaRPr lang="en-US" sz="1400" dirty="0"/>
          </a:p>
          <a:p>
            <a:pPr>
              <a:lnSpc>
                <a:spcPct val="110000"/>
              </a:lnSpc>
            </a:pPr>
            <a:r>
              <a:rPr lang="en-US" sz="1400" dirty="0"/>
              <a:t>We aim to offer a more comprehensive and customizable platform that allows users to tailor their messaging experience to their specific needs.</a:t>
            </a:r>
          </a:p>
          <a:p>
            <a:pPr>
              <a:lnSpc>
                <a:spcPct val="110000"/>
              </a:lnSpc>
            </a:pPr>
            <a:r>
              <a:rPr lang="en-US" sz="1400" dirty="0"/>
              <a:t>We have implemented the one-on-one communication using socket programming.</a:t>
            </a:r>
          </a:p>
        </p:txBody>
      </p:sp>
      <p:pic>
        <p:nvPicPr>
          <p:cNvPr id="5" name="Picture 4" descr="Computer script on a screen">
            <a:extLst>
              <a:ext uri="{FF2B5EF4-FFF2-40B4-BE49-F238E27FC236}">
                <a16:creationId xmlns:a16="http://schemas.microsoft.com/office/drawing/2014/main" id="{E2E5BB6F-67EC-E06A-2C67-9B24C8AD89D0}"/>
              </a:ext>
            </a:extLst>
          </p:cNvPr>
          <p:cNvPicPr>
            <a:picLocks noChangeAspect="1"/>
          </p:cNvPicPr>
          <p:nvPr/>
        </p:nvPicPr>
        <p:blipFill rotWithShape="1">
          <a:blip r:embed="rId2">
            <a:alphaModFix/>
          </a:blip>
          <a:srcRect r="26442" b="-1"/>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1" name="Freeform: Shape 10">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71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B9B1DCCD-F616-6689-2D67-F3FB36E8065B}"/>
              </a:ext>
            </a:extLst>
          </p:cNvPr>
          <p:cNvPicPr>
            <a:picLocks noChangeAspect="1"/>
          </p:cNvPicPr>
          <p:nvPr/>
        </p:nvPicPr>
        <p:blipFill rotWithShape="1">
          <a:blip r:embed="rId2"/>
          <a:srcRect l="495"/>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96B60-2913-B85B-AFFE-FFCDCF66972E}"/>
              </a:ext>
            </a:extLst>
          </p:cNvPr>
          <p:cNvSpPr>
            <a:spLocks noGrp="1"/>
          </p:cNvSpPr>
          <p:nvPr>
            <p:ph type="title"/>
          </p:nvPr>
        </p:nvSpPr>
        <p:spPr>
          <a:xfrm>
            <a:off x="1143001" y="872937"/>
            <a:ext cx="5920740" cy="1360898"/>
          </a:xfrm>
        </p:spPr>
        <p:txBody>
          <a:bodyPr>
            <a:normAutofit/>
          </a:bodyPr>
          <a:lstStyle/>
          <a:p>
            <a:pPr>
              <a:lnSpc>
                <a:spcPct val="100000"/>
              </a:lnSpc>
            </a:pPr>
            <a:r>
              <a:rPr lang="en-IN" sz="3700" b="1"/>
              <a:t>Features and Functionality</a:t>
            </a:r>
            <a:endParaRPr lang="en-US" sz="3700"/>
          </a:p>
        </p:txBody>
      </p:sp>
      <p:sp>
        <p:nvSpPr>
          <p:cNvPr id="3" name="Content Placeholder 2">
            <a:extLst>
              <a:ext uri="{FF2B5EF4-FFF2-40B4-BE49-F238E27FC236}">
                <a16:creationId xmlns:a16="http://schemas.microsoft.com/office/drawing/2014/main" id="{D942E6A6-B46E-8275-D631-DEE8F1F9A7B1}"/>
              </a:ext>
            </a:extLst>
          </p:cNvPr>
          <p:cNvSpPr>
            <a:spLocks noGrp="1"/>
          </p:cNvSpPr>
          <p:nvPr>
            <p:ph idx="1"/>
          </p:nvPr>
        </p:nvSpPr>
        <p:spPr>
          <a:xfrm>
            <a:off x="1143002" y="2332029"/>
            <a:ext cx="4118906" cy="3840171"/>
          </a:xfrm>
        </p:spPr>
        <p:txBody>
          <a:bodyPr>
            <a:noAutofit/>
          </a:bodyPr>
          <a:lstStyle/>
          <a:p>
            <a:pPr>
              <a:lnSpc>
                <a:spcPct val="110000"/>
              </a:lnSpc>
            </a:pPr>
            <a:r>
              <a:rPr lang="en-US" sz="1200" dirty="0"/>
              <a:t>This type of application typically consists of two main components: a client-side application and a server-side application.</a:t>
            </a:r>
            <a:br>
              <a:rPr lang="en-US" sz="1200" dirty="0"/>
            </a:br>
            <a:endParaRPr lang="en-US" sz="1200" dirty="0"/>
          </a:p>
          <a:p>
            <a:pPr>
              <a:lnSpc>
                <a:spcPct val="110000"/>
              </a:lnSpc>
            </a:pPr>
            <a:r>
              <a:rPr lang="en-US" sz="1200" dirty="0"/>
              <a:t>The client-side application is responsible for handling user interactions and sending messages to the server, which in turn distributes the messages to other connected clients. </a:t>
            </a:r>
            <a:br>
              <a:rPr lang="en-US" sz="1200" dirty="0"/>
            </a:br>
            <a:endParaRPr lang="en-US" sz="1200" dirty="0"/>
          </a:p>
          <a:p>
            <a:pPr>
              <a:lnSpc>
                <a:spcPct val="110000"/>
              </a:lnSpc>
            </a:pPr>
            <a:r>
              <a:rPr lang="en-US" sz="1200" dirty="0"/>
              <a:t> The GUI is created using the </a:t>
            </a:r>
            <a:r>
              <a:rPr lang="en-US" sz="1200" dirty="0" err="1"/>
              <a:t>JFrame</a:t>
            </a:r>
            <a:r>
              <a:rPr lang="en-US" sz="1200" dirty="0"/>
              <a:t> class, which provides the necessary components for displaying windows, buttons, text fields, and other UI elements. The client side also includes the logic for handling user interactions, such as sending and receiving messages, displaying notifications, and managing the chat history. </a:t>
            </a:r>
            <a:br>
              <a:rPr lang="en-IN" sz="1200" dirty="0"/>
            </a:br>
            <a:endParaRPr lang="en-US" sz="1200" dirty="0"/>
          </a:p>
        </p:txBody>
      </p:sp>
    </p:spTree>
    <p:extLst>
      <p:ext uri="{BB962C8B-B14F-4D97-AF65-F5344CB8AC3E}">
        <p14:creationId xmlns:p14="http://schemas.microsoft.com/office/powerpoint/2010/main" val="18331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C044F-B03F-09E8-D6C3-542E39467B5D}"/>
              </a:ext>
            </a:extLst>
          </p:cNvPr>
          <p:cNvSpPr>
            <a:spLocks noGrp="1"/>
          </p:cNvSpPr>
          <p:nvPr>
            <p:ph type="title"/>
          </p:nvPr>
        </p:nvSpPr>
        <p:spPr>
          <a:xfrm>
            <a:off x="5250873" y="872935"/>
            <a:ext cx="5798126" cy="1360898"/>
          </a:xfrm>
        </p:spPr>
        <p:txBody>
          <a:bodyPr>
            <a:normAutofit/>
          </a:bodyPr>
          <a:lstStyle/>
          <a:p>
            <a:pPr>
              <a:lnSpc>
                <a:spcPct val="100000"/>
              </a:lnSpc>
            </a:pPr>
            <a:r>
              <a:rPr lang="en-IN" sz="3700" b="1"/>
              <a:t>Features and Functionality</a:t>
            </a:r>
            <a:endParaRPr lang="en-US" sz="3700"/>
          </a:p>
        </p:txBody>
      </p:sp>
      <p:pic>
        <p:nvPicPr>
          <p:cNvPr id="7" name="Graphic 6" descr="Server">
            <a:extLst>
              <a:ext uri="{FF2B5EF4-FFF2-40B4-BE49-F238E27FC236}">
                <a16:creationId xmlns:a16="http://schemas.microsoft.com/office/drawing/2014/main" id="{2CC0F2A8-281A-1BF9-D677-C462FB0134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0484" y="1906013"/>
            <a:ext cx="2975262" cy="2975262"/>
          </a:xfrm>
          <a:prstGeom prst="rect">
            <a:avLst/>
          </a:prstGeom>
        </p:spPr>
      </p:pic>
      <p:sp>
        <p:nvSpPr>
          <p:cNvPr id="3" name="Content Placeholder 2">
            <a:extLst>
              <a:ext uri="{FF2B5EF4-FFF2-40B4-BE49-F238E27FC236}">
                <a16:creationId xmlns:a16="http://schemas.microsoft.com/office/drawing/2014/main" id="{389C813E-585B-D758-F49F-8A54E8C97041}"/>
              </a:ext>
            </a:extLst>
          </p:cNvPr>
          <p:cNvSpPr>
            <a:spLocks noGrp="1"/>
          </p:cNvSpPr>
          <p:nvPr>
            <p:ph idx="1"/>
          </p:nvPr>
        </p:nvSpPr>
        <p:spPr>
          <a:xfrm>
            <a:off x="5250873" y="2332026"/>
            <a:ext cx="5798126" cy="3840174"/>
          </a:xfrm>
        </p:spPr>
        <p:txBody>
          <a:bodyPr>
            <a:normAutofit/>
          </a:bodyPr>
          <a:lstStyle/>
          <a:p>
            <a:pPr>
              <a:lnSpc>
                <a:spcPct val="110000"/>
              </a:lnSpc>
            </a:pPr>
            <a:r>
              <a:rPr lang="en-US" sz="1600" dirty="0"/>
              <a:t>The server-side application is responsible for managing the connections between clients and facilitating the transmission of messages between them.</a:t>
            </a:r>
            <a:br>
              <a:rPr lang="en-US" sz="1600" dirty="0"/>
            </a:br>
            <a:endParaRPr lang="en-US" sz="1600" dirty="0"/>
          </a:p>
          <a:p>
            <a:pPr>
              <a:lnSpc>
                <a:spcPct val="110000"/>
              </a:lnSpc>
            </a:pPr>
            <a:r>
              <a:rPr lang="en-US" sz="1600" dirty="0"/>
              <a:t>It typically uses socket programming to establish and maintain the connection between clients and the server. The server also handles tasks such as sending and receiving messages, managing user accounts, and monitoring the system for any issues or errors. Additionally, it may use various protocols such as TCP/IP or HTTP to facilitate communication and data transfer between clients and the server.</a:t>
            </a:r>
          </a:p>
        </p:txBody>
      </p:sp>
    </p:spTree>
    <p:extLst>
      <p:ext uri="{BB962C8B-B14F-4D97-AF65-F5344CB8AC3E}">
        <p14:creationId xmlns:p14="http://schemas.microsoft.com/office/powerpoint/2010/main" val="92412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omputer script on a screen">
            <a:extLst>
              <a:ext uri="{FF2B5EF4-FFF2-40B4-BE49-F238E27FC236}">
                <a16:creationId xmlns:a16="http://schemas.microsoft.com/office/drawing/2014/main" id="{A9727A04-11FA-3A5E-337F-FF47E6C6102A}"/>
              </a:ext>
            </a:extLst>
          </p:cNvPr>
          <p:cNvPicPr>
            <a:picLocks noChangeAspect="1"/>
          </p:cNvPicPr>
          <p:nvPr/>
        </p:nvPicPr>
        <p:blipFill rotWithShape="1">
          <a:blip r:embed="rId2"/>
          <a:srcRect t="5981" b="9749"/>
          <a:stretch/>
        </p:blipFill>
        <p:spPr>
          <a:xfrm>
            <a:off x="20" y="-3"/>
            <a:ext cx="12191980" cy="6858001"/>
          </a:xfrm>
          <a:prstGeom prst="rect">
            <a:avLst/>
          </a:prstGeom>
        </p:spPr>
      </p:pic>
      <p:sp>
        <p:nvSpPr>
          <p:cNvPr id="15" name="Freeform: Shape 14">
            <a:extLst>
              <a:ext uri="{FF2B5EF4-FFF2-40B4-BE49-F238E27FC236}">
                <a16:creationId xmlns:a16="http://schemas.microsoft.com/office/drawing/2014/main" id="{60BD1D87-EF65-4284-8DA1-D14D55487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1B89B6-8B90-B794-7C1D-D68AD261E971}"/>
              </a:ext>
            </a:extLst>
          </p:cNvPr>
          <p:cNvSpPr>
            <a:spLocks noGrp="1"/>
          </p:cNvSpPr>
          <p:nvPr>
            <p:ph type="title"/>
          </p:nvPr>
        </p:nvSpPr>
        <p:spPr>
          <a:xfrm>
            <a:off x="1143001" y="1181101"/>
            <a:ext cx="5714999" cy="2832404"/>
          </a:xfrm>
        </p:spPr>
        <p:txBody>
          <a:bodyPr vert="horz" lIns="91440" tIns="45720" rIns="91440" bIns="45720" rtlCol="0" anchor="t">
            <a:normAutofit/>
          </a:bodyPr>
          <a:lstStyle/>
          <a:p>
            <a:pPr>
              <a:lnSpc>
                <a:spcPct val="100000"/>
              </a:lnSpc>
            </a:pPr>
            <a:r>
              <a:rPr lang="en-US" sz="4800" b="1" cap="all" spc="300">
                <a:solidFill>
                  <a:srgbClr val="FFFFFF"/>
                </a:solidFill>
              </a:rPr>
              <a:t>Code samples and Explanation</a:t>
            </a:r>
            <a:endParaRPr lang="en-US" sz="4800" cap="all" spc="300">
              <a:solidFill>
                <a:srgbClr val="FFFFFF"/>
              </a:solidFill>
            </a:endParaRPr>
          </a:p>
        </p:txBody>
      </p:sp>
      <p:sp>
        <p:nvSpPr>
          <p:cNvPr id="17" name="Freeform: Shape 16">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257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4018-99D4-06D9-135B-69B662819933}"/>
              </a:ext>
            </a:extLst>
          </p:cNvPr>
          <p:cNvSpPr>
            <a:spLocks noGrp="1"/>
          </p:cNvSpPr>
          <p:nvPr>
            <p:ph type="title"/>
          </p:nvPr>
        </p:nvSpPr>
        <p:spPr>
          <a:xfrm>
            <a:off x="895350" y="120460"/>
            <a:ext cx="9905999" cy="1360898"/>
          </a:xfrm>
        </p:spPr>
        <p:txBody>
          <a:bodyPr/>
          <a:lstStyle/>
          <a:p>
            <a:r>
              <a:rPr lang="en-US" dirty="0"/>
              <a:t>Client Module : </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9C05B2F1-C248-DC03-AB85-77A84CA76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28725"/>
            <a:ext cx="9153525" cy="5994400"/>
          </a:xfrm>
          <a:prstGeom prst="rect">
            <a:avLst/>
          </a:prstGeom>
        </p:spPr>
      </p:pic>
    </p:spTree>
    <p:extLst>
      <p:ext uri="{BB962C8B-B14F-4D97-AF65-F5344CB8AC3E}">
        <p14:creationId xmlns:p14="http://schemas.microsoft.com/office/powerpoint/2010/main" val="82660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A8B1-F001-475F-A9AE-5BBF5C4F3BFF}"/>
              </a:ext>
            </a:extLst>
          </p:cNvPr>
          <p:cNvSpPr>
            <a:spLocks noGrp="1"/>
          </p:cNvSpPr>
          <p:nvPr>
            <p:ph type="title"/>
          </p:nvPr>
        </p:nvSpPr>
        <p:spPr>
          <a:xfrm>
            <a:off x="838200" y="139510"/>
            <a:ext cx="9905999" cy="1360898"/>
          </a:xfrm>
        </p:spPr>
        <p:txBody>
          <a:bodyPr/>
          <a:lstStyle/>
          <a:p>
            <a:r>
              <a:rPr lang="en-US" dirty="0"/>
              <a:t>Server Module : </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F08378D9-F228-061F-8FAA-D088DF553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238250"/>
            <a:ext cx="9201150" cy="5480240"/>
          </a:xfrm>
        </p:spPr>
      </p:pic>
    </p:spTree>
    <p:extLst>
      <p:ext uri="{BB962C8B-B14F-4D97-AF65-F5344CB8AC3E}">
        <p14:creationId xmlns:p14="http://schemas.microsoft.com/office/powerpoint/2010/main" val="280643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09F4-227A-D1CD-1614-05B8342D0AE0}"/>
              </a:ext>
            </a:extLst>
          </p:cNvPr>
          <p:cNvSpPr>
            <a:spLocks noGrp="1"/>
          </p:cNvSpPr>
          <p:nvPr>
            <p:ph type="title"/>
          </p:nvPr>
        </p:nvSpPr>
        <p:spPr>
          <a:xfrm>
            <a:off x="942975" y="-165290"/>
            <a:ext cx="9905999" cy="1360898"/>
          </a:xfrm>
        </p:spPr>
        <p:txBody>
          <a:bodyPr/>
          <a:lstStyle/>
          <a:p>
            <a:r>
              <a:rPr lang="en-US" dirty="0"/>
              <a:t>Design and UI : </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8C2C6FDA-A5D4-2468-257B-2326AB4A1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75" y="1038225"/>
            <a:ext cx="10029825" cy="5467350"/>
          </a:xfrm>
        </p:spPr>
      </p:pic>
    </p:spTree>
    <p:extLst>
      <p:ext uri="{BB962C8B-B14F-4D97-AF65-F5344CB8AC3E}">
        <p14:creationId xmlns:p14="http://schemas.microsoft.com/office/powerpoint/2010/main" val="41321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373D-FE07-FE7A-FD0C-AED3D61B81C8}"/>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128FB3A1-B3FC-F3A9-FDC7-9A8258E76F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249" y="361949"/>
            <a:ext cx="10191749" cy="5895975"/>
          </a:xfrm>
        </p:spPr>
      </p:pic>
    </p:spTree>
    <p:extLst>
      <p:ext uri="{BB962C8B-B14F-4D97-AF65-F5344CB8AC3E}">
        <p14:creationId xmlns:p14="http://schemas.microsoft.com/office/powerpoint/2010/main" val="331173028"/>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2A3A21"/>
      </a:dk2>
      <a:lt2>
        <a:srgbClr val="E8E3E2"/>
      </a:lt2>
      <a:accent1>
        <a:srgbClr val="3BB0C5"/>
      </a:accent1>
      <a:accent2>
        <a:srgbClr val="2BB692"/>
      </a:accent2>
      <a:accent3>
        <a:srgbClr val="37B761"/>
      </a:accent3>
      <a:accent4>
        <a:srgbClr val="39B92C"/>
      </a:accent4>
      <a:accent5>
        <a:srgbClr val="74B135"/>
      </a:accent5>
      <a:accent6>
        <a:srgbClr val="9FA928"/>
      </a:accent6>
      <a:hlink>
        <a:srgbClr val="519130"/>
      </a:hlink>
      <a:folHlink>
        <a:srgbClr val="7F7F7F"/>
      </a:folHlink>
    </a:clrScheme>
    <a:fontScheme name="Walbaum Display">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56</TotalTime>
  <Words>463</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Yu Gothic</vt:lpstr>
      <vt:lpstr>Yu Gothic Medium</vt:lpstr>
      <vt:lpstr>Arial</vt:lpstr>
      <vt:lpstr>RegattaVTI</vt:lpstr>
      <vt:lpstr>Application for instantaneous text-based conversation using core Java</vt:lpstr>
      <vt:lpstr>Introduction</vt:lpstr>
      <vt:lpstr>Features and Functionality</vt:lpstr>
      <vt:lpstr>Features and Functionality</vt:lpstr>
      <vt:lpstr>Code samples and Explanation</vt:lpstr>
      <vt:lpstr>Client Module : </vt:lpstr>
      <vt:lpstr>Server Module : </vt:lpstr>
      <vt:lpstr>Design and UI : </vt:lpstr>
      <vt:lpstr>PowerPoint Presentation</vt:lpstr>
      <vt:lpstr>Action Listener</vt:lpstr>
      <vt:lpstr>Snapshots of final project : </vt:lpstr>
      <vt:lpstr>Future Growth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instantaneous text-based conversation using core Java</dc:title>
  <dc:creator>Amish Guleria</dc:creator>
  <cp:lastModifiedBy>Amish Guleria</cp:lastModifiedBy>
  <cp:revision>2</cp:revision>
  <dcterms:created xsi:type="dcterms:W3CDTF">2023-04-24T05:33:29Z</dcterms:created>
  <dcterms:modified xsi:type="dcterms:W3CDTF">2023-04-24T06:30:10Z</dcterms:modified>
</cp:coreProperties>
</file>